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15"/>
  </p:notesMasterIdLst>
  <p:handoutMasterIdLst>
    <p:handoutMasterId r:id="rId83"/>
  </p:handoutMasterIdLst>
  <p:sldIdLst>
    <p:sldId id="778" r:id="rId5"/>
    <p:sldId id="751" r:id="rId6"/>
    <p:sldId id="636" r:id="rId7"/>
    <p:sldId id="258" r:id="rId8"/>
    <p:sldId id="523" r:id="rId9"/>
    <p:sldId id="783" r:id="rId10"/>
    <p:sldId id="814" r:id="rId11"/>
    <p:sldId id="815" r:id="rId12"/>
    <p:sldId id="294" r:id="rId13"/>
    <p:sldId id="298" r:id="rId14"/>
    <p:sldId id="784" r:id="rId16"/>
    <p:sldId id="530" r:id="rId17"/>
    <p:sldId id="531" r:id="rId18"/>
    <p:sldId id="785" r:id="rId19"/>
    <p:sldId id="786" r:id="rId20"/>
    <p:sldId id="787" r:id="rId21"/>
    <p:sldId id="788" r:id="rId22"/>
    <p:sldId id="533" r:id="rId23"/>
    <p:sldId id="534" r:id="rId24"/>
    <p:sldId id="535" r:id="rId25"/>
    <p:sldId id="536" r:id="rId26"/>
    <p:sldId id="532" r:id="rId27"/>
    <p:sldId id="776" r:id="rId28"/>
    <p:sldId id="538" r:id="rId29"/>
    <p:sldId id="679" r:id="rId30"/>
    <p:sldId id="789" r:id="rId31"/>
    <p:sldId id="790" r:id="rId32"/>
    <p:sldId id="791" r:id="rId33"/>
    <p:sldId id="792" r:id="rId34"/>
    <p:sldId id="793" r:id="rId35"/>
    <p:sldId id="325" r:id="rId36"/>
    <p:sldId id="642" r:id="rId37"/>
    <p:sldId id="643" r:id="rId38"/>
    <p:sldId id="644" r:id="rId39"/>
    <p:sldId id="794" r:id="rId40"/>
    <p:sldId id="326" r:id="rId41"/>
    <p:sldId id="764" r:id="rId42"/>
    <p:sldId id="327" r:id="rId43"/>
    <p:sldId id="646" r:id="rId44"/>
    <p:sldId id="328" r:id="rId45"/>
    <p:sldId id="330" r:id="rId46"/>
    <p:sldId id="331" r:id="rId47"/>
    <p:sldId id="680" r:id="rId48"/>
    <p:sldId id="681" r:id="rId49"/>
    <p:sldId id="775" r:id="rId50"/>
    <p:sldId id="687" r:id="rId51"/>
    <p:sldId id="688" r:id="rId52"/>
    <p:sldId id="689" r:id="rId53"/>
    <p:sldId id="690" r:id="rId54"/>
    <p:sldId id="391" r:id="rId55"/>
    <p:sldId id="333" r:id="rId56"/>
    <p:sldId id="334" r:id="rId57"/>
    <p:sldId id="335" r:id="rId58"/>
    <p:sldId id="399" r:id="rId59"/>
    <p:sldId id="400" r:id="rId60"/>
    <p:sldId id="401" r:id="rId61"/>
    <p:sldId id="392" r:id="rId62"/>
    <p:sldId id="456" r:id="rId63"/>
    <p:sldId id="795" r:id="rId64"/>
    <p:sldId id="517" r:id="rId65"/>
    <p:sldId id="518" r:id="rId66"/>
    <p:sldId id="519" r:id="rId67"/>
    <p:sldId id="520" r:id="rId68"/>
    <p:sldId id="671" r:id="rId69"/>
    <p:sldId id="672" r:id="rId70"/>
    <p:sldId id="777" r:id="rId71"/>
    <p:sldId id="799" r:id="rId72"/>
    <p:sldId id="800" r:id="rId73"/>
    <p:sldId id="811" r:id="rId74"/>
    <p:sldId id="812" r:id="rId75"/>
    <p:sldId id="804" r:id="rId76"/>
    <p:sldId id="806" r:id="rId77"/>
    <p:sldId id="813" r:id="rId78"/>
    <p:sldId id="807" r:id="rId79"/>
    <p:sldId id="798" r:id="rId80"/>
    <p:sldId id="762" r:id="rId81"/>
    <p:sldId id="885" r:id="rId82"/>
  </p:sldIdLst>
  <p:sldSz cx="9144000" cy="6858000" type="screen4x3"/>
  <p:notesSz cx="7315200" cy="9601200"/>
  <p:custDataLst>
    <p:tags r:id="rId87"/>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000099"/>
    <a:srgbClr val="FF0000"/>
    <a:srgbClr val="008000"/>
    <a:srgbClr val="66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44" d="100"/>
          <a:sy n="44" d="100"/>
        </p:scale>
        <p:origin x="-2384" y="-104"/>
      </p:cViewPr>
      <p:guideLst>
        <p:guide orient="horz" pos="2142"/>
        <p:guide pos="2913"/>
      </p:guideLst>
    </p:cSldViewPr>
  </p:slideViewPr>
  <p:notesTextViewPr>
    <p:cViewPr>
      <p:scale>
        <a:sx n="100" d="100"/>
        <a:sy n="100" d="100"/>
      </p:scale>
      <p:origin x="0" y="0"/>
    </p:cViewPr>
  </p:notesTextViewPr>
  <p:sorterViewPr showFormatting="0">
    <p:cViewPr>
      <p:scale>
        <a:sx n="66" d="100"/>
        <a:sy n="66" d="100"/>
      </p:scale>
      <p:origin x="0" y="14322"/>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7" Type="http://schemas.openxmlformats.org/officeDocument/2006/relationships/tags" Target="tags/tag1.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22594"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6661" tIns="48331" rIns="96661" bIns="48331" numCol="1" anchor="t" anchorCtr="0" compatLnSpc="1"/>
          <a:lstStyle>
            <a:lvl1pPr defTabSz="967105">
              <a:defRPr sz="1300">
                <a:latin typeface="Times New Roman" panose="0202060305040502030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622595" name="Rectangle 3"/>
          <p:cNvSpPr>
            <a:spLocks noGrp="1" noChangeArrowheads="1"/>
          </p:cNvSpPr>
          <p:nvPr>
            <p:ph type="dt" sz="quarter" idx="1"/>
          </p:nvPr>
        </p:nvSpPr>
        <p:spPr bwMode="auto">
          <a:xfrm>
            <a:off x="4143375" y="0"/>
            <a:ext cx="3170238" cy="479425"/>
          </a:xfrm>
          <a:prstGeom prst="rect">
            <a:avLst/>
          </a:prstGeom>
          <a:noFill/>
          <a:ln w="9525">
            <a:noFill/>
            <a:miter lim="800000"/>
          </a:ln>
          <a:effectLst/>
        </p:spPr>
        <p:txBody>
          <a:bodyPr vert="horz" wrap="square" lIns="96661" tIns="48331" rIns="96661" bIns="48331" numCol="1" anchor="t" anchorCtr="0" compatLnSpc="1"/>
          <a:lstStyle>
            <a:lvl1pPr algn="r" defTabSz="967105">
              <a:defRPr sz="1300">
                <a:latin typeface="Times New Roman" panose="02020603050405020304"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622596" name="Rectangle 4"/>
          <p:cNvSpPr>
            <a:spLocks noGrp="1" noChangeArrowheads="1"/>
          </p:cNvSpPr>
          <p:nvPr>
            <p:ph type="ftr" sz="quarter" idx="2"/>
          </p:nvPr>
        </p:nvSpPr>
        <p:spPr bwMode="auto">
          <a:xfrm>
            <a:off x="0" y="9120188"/>
            <a:ext cx="3170238" cy="479425"/>
          </a:xfrm>
          <a:prstGeom prst="rect">
            <a:avLst/>
          </a:prstGeom>
          <a:noFill/>
          <a:ln w="9525">
            <a:noFill/>
            <a:miter lim="800000"/>
          </a:ln>
          <a:effectLst/>
        </p:spPr>
        <p:txBody>
          <a:bodyPr vert="horz" wrap="square" lIns="96661" tIns="48331" rIns="96661" bIns="48331" numCol="1" anchor="b" anchorCtr="0" compatLnSpc="1"/>
          <a:lstStyle>
            <a:lvl1pPr defTabSz="967105">
              <a:defRPr sz="1300">
                <a:latin typeface="Times New Roman" panose="0202060305040502030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622597" name="Rectangle 5"/>
          <p:cNvSpPr>
            <a:spLocks noGrp="1" noChangeArrowheads="1"/>
          </p:cNvSpPr>
          <p:nvPr>
            <p:ph type="sldNum" sz="quarter" idx="3"/>
          </p:nvPr>
        </p:nvSpPr>
        <p:spPr bwMode="auto">
          <a:xfrm>
            <a:off x="4143375" y="9120188"/>
            <a:ext cx="3170238" cy="479425"/>
          </a:xfrm>
          <a:prstGeom prst="rect">
            <a:avLst/>
          </a:prstGeom>
          <a:noFill/>
          <a:ln w="9525">
            <a:noFill/>
            <a:miter lim="800000"/>
          </a:ln>
          <a:effectLst/>
        </p:spPr>
        <p:txBody>
          <a:bodyPr vert="horz" wrap="square" lIns="96661" tIns="48331" rIns="96661" bIns="48331" numCol="1" anchor="b" anchorCtr="0" compatLnSpc="1"/>
          <a:p>
            <a:pPr lvl="0" algn="r" defTabSz="967105" fontAlgn="base"/>
            <a:fld id="{9A0DB2DC-4C9A-4742-B13C-FB6460FD3503}" type="slidenum">
              <a:rPr lang="en-US" sz="1300" strike="noStrike" noProof="1" dirty="0">
                <a:latin typeface="Times New Roman" panose="02020603050405020304" charset="0"/>
                <a:ea typeface="MS PGothic" panose="020B0600070205080204" charset="-128"/>
                <a:cs typeface="+mn-cs"/>
              </a:rPr>
            </a:fld>
            <a:endParaRPr lang="en-US" sz="1300" strike="noStrike" noProof="1" dirty="0">
              <a:latin typeface="Times New Roman" panose="0202060305040502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6661" tIns="48331" rIns="96661" bIns="48331" numCol="1" anchor="t" anchorCtr="0" compatLnSpc="1"/>
          <a:lstStyle>
            <a:lvl1pPr defTabSz="967105">
              <a:defRPr sz="1300">
                <a:latin typeface="Times New Roman" panose="0202060305040502030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3075" name="Rectangle 3"/>
          <p:cNvSpPr>
            <a:spLocks noGrp="1" noChangeArrowheads="1"/>
          </p:cNvSpPr>
          <p:nvPr>
            <p:ph type="dt" idx="1"/>
          </p:nvPr>
        </p:nvSpPr>
        <p:spPr bwMode="auto">
          <a:xfrm>
            <a:off x="4144963" y="0"/>
            <a:ext cx="3170238" cy="479425"/>
          </a:xfrm>
          <a:prstGeom prst="rect">
            <a:avLst/>
          </a:prstGeom>
          <a:noFill/>
          <a:ln w="9525">
            <a:noFill/>
            <a:miter lim="800000"/>
          </a:ln>
          <a:effectLst/>
        </p:spPr>
        <p:txBody>
          <a:bodyPr vert="horz" wrap="square" lIns="96661" tIns="48331" rIns="96661" bIns="48331" numCol="1" anchor="t" anchorCtr="0" compatLnSpc="1"/>
          <a:lstStyle>
            <a:lvl1pPr algn="r" defTabSz="967105">
              <a:defRPr sz="1300">
                <a:latin typeface="Times New Roman" panose="02020603050405020304"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39940" name="Rectangle 4"/>
          <p:cNvSpPr>
            <a:spLocks noGrp="1" noRot="1" noChangeAspect="1" noTextEdit="1"/>
          </p:cNvSpPr>
          <p:nvPr>
            <p:ph type="sldImg"/>
          </p:nvPr>
        </p:nvSpPr>
        <p:spPr>
          <a:xfrm>
            <a:off x="1257300" y="720725"/>
            <a:ext cx="4800600" cy="360045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74725" y="4560888"/>
            <a:ext cx="5365750" cy="4319588"/>
          </a:xfrm>
          <a:prstGeom prst="rect">
            <a:avLst/>
          </a:prstGeom>
          <a:noFill/>
          <a:ln w="9525">
            <a:noFill/>
            <a:miter lim="800000"/>
          </a:ln>
          <a:effectLst/>
        </p:spPr>
        <p:txBody>
          <a:bodyPr vert="horz" wrap="square" lIns="96661" tIns="48331" rIns="96661" bIns="48331"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S PGothic" panose="020B0600070205080204" charset="-128"/>
              </a:rPr>
              <a:t>Click to edit Master text styles</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ln>
          <a:effectLst/>
        </p:spPr>
        <p:txBody>
          <a:bodyPr vert="horz" wrap="square" lIns="96661" tIns="48331" rIns="96661" bIns="48331" numCol="1" anchor="b" anchorCtr="0" compatLnSpc="1"/>
          <a:lstStyle>
            <a:lvl1pPr defTabSz="967105">
              <a:defRPr sz="1300">
                <a:latin typeface="Times New Roman" panose="0202060305040502030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3079" name="Rectangle 7"/>
          <p:cNvSpPr>
            <a:spLocks noGrp="1" noChangeArrowheads="1"/>
          </p:cNvSpPr>
          <p:nvPr>
            <p:ph type="sldNum" sz="quarter" idx="5"/>
          </p:nvPr>
        </p:nvSpPr>
        <p:spPr bwMode="auto">
          <a:xfrm>
            <a:off x="4144963" y="9121775"/>
            <a:ext cx="3170238" cy="479425"/>
          </a:xfrm>
          <a:prstGeom prst="rect">
            <a:avLst/>
          </a:prstGeom>
          <a:noFill/>
          <a:ln w="9525">
            <a:noFill/>
            <a:miter lim="800000"/>
          </a:ln>
          <a:effectLst/>
        </p:spPr>
        <p:txBody>
          <a:bodyPr vert="horz" wrap="square" lIns="96661" tIns="48331" rIns="96661" bIns="48331" numCol="1" anchor="b" anchorCtr="0" compatLnSpc="1"/>
          <a:p>
            <a:pPr lvl="0" algn="r" defTabSz="967105" fontAlgn="base"/>
            <a:fld id="{9A0DB2DC-4C9A-4742-B13C-FB6460FD3503}" type="slidenum">
              <a:rPr lang="en-US" sz="1300" strike="noStrike" noProof="1" dirty="0">
                <a:latin typeface="Times New Roman" panose="02020603050405020304" charset="0"/>
                <a:ea typeface="MS PGothic" panose="020B0600070205080204" charset="-128"/>
                <a:cs typeface="+mn-cs"/>
              </a:rPr>
            </a:fld>
            <a:endParaRPr lang="en-US" sz="1300" strike="noStrike" noProof="1" dirty="0">
              <a:latin typeface="Times New Roman" panose="0202060305040502030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TextEdit="1"/>
          </p:cNvSpPr>
          <p:nvPr>
            <p:ph type="sldImg"/>
          </p:nvPr>
        </p:nvSpPr>
        <p:spPr/>
      </p:sp>
      <p:sp>
        <p:nvSpPr>
          <p:cNvPr id="51202" name="文本占位符 2"/>
          <p:cNvSpPr/>
          <p:nvPr>
            <p:ph type="body"/>
          </p:nvPr>
        </p:nvSpPr>
        <p:spPr>
          <a:xfrm>
            <a:off x="974725" y="4560888"/>
            <a:ext cx="5365750" cy="4319587"/>
          </a:xfrm>
        </p:spPr>
        <p:txBody>
          <a:bodyPr wrap="square" lIns="96661" tIns="48331" rIns="96661" bIns="48331" anchor="t" anchorCtr="0"/>
          <a:p>
            <a:pPr lvl="0"/>
            <a:r>
              <a:rPr lang="zh-CN" altLang="en-US"/>
              <a:t>ATM是Asynchronous Transfer Mode（ATM）异步传输模式的缩写</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TextEdit="1"/>
          </p:cNvSpPr>
          <p:nvPr>
            <p:ph type="sldImg"/>
          </p:nvPr>
        </p:nvSpPr>
        <p:spPr/>
      </p:sp>
      <p:sp>
        <p:nvSpPr>
          <p:cNvPr id="87042" name="文本占位符 2"/>
          <p:cNvSpPr/>
          <p:nvPr>
            <p:ph type="body"/>
          </p:nvPr>
        </p:nvSpPr>
        <p:spPr>
          <a:xfrm>
            <a:off x="974725" y="4560888"/>
            <a:ext cx="5365750" cy="4319587"/>
          </a:xfrm>
        </p:spPr>
        <p:txBody>
          <a:bodyPr wrap="square" lIns="96661" tIns="48331" rIns="96661" bIns="48331" anchor="t" anchorCtr="0"/>
          <a:p>
            <a:pPr lvl="0"/>
            <a:r>
              <a:rPr lang="en-US" altLang="zh-CN"/>
              <a:t>IP</a:t>
            </a:r>
            <a:r>
              <a:rPr lang="zh-CN" altLang="en-US"/>
              <a:t>地址与接口</a:t>
            </a:r>
            <a:r>
              <a:rPr lang="zh-CN" altLang="en-US"/>
              <a:t>关联</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TextEdit="1"/>
          </p:cNvSpPr>
          <p:nvPr>
            <p:ph type="sldImg"/>
          </p:nvPr>
        </p:nvSpPr>
        <p:spPr/>
      </p:sp>
      <p:sp>
        <p:nvSpPr>
          <p:cNvPr id="92162" name="文本占位符 2"/>
          <p:cNvSpPr/>
          <p:nvPr>
            <p:ph type="body"/>
          </p:nvPr>
        </p:nvSpPr>
        <p:spPr>
          <a:xfrm>
            <a:off x="974725" y="4560888"/>
            <a:ext cx="5365750" cy="4319587"/>
          </a:xfrm>
        </p:spPr>
        <p:txBody>
          <a:bodyPr wrap="square" lIns="96661" tIns="48331" rIns="96661" bIns="48331" anchor="t" anchorCtr="0"/>
          <a:p>
            <a:pPr lvl="0"/>
            <a:r>
              <a:rPr lang="en-US" altLang="zh-CN"/>
              <a:t>6</a:t>
            </a:r>
            <a:r>
              <a:rPr lang="zh-CN" altLang="en-US"/>
              <a:t>个，除了三个子网以外，还有链接路由器的</a:t>
            </a:r>
            <a:r>
              <a:rPr lang="zh-CN" altLang="en-US"/>
              <a:t>链路</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96258" name="Rectangle 2"/>
          <p:cNvSpPr>
            <a:spLocks noGrp="1" noRot="1" noChangeAspect="1" noTextEdit="1"/>
          </p:cNvSpPr>
          <p:nvPr>
            <p:ph type="sldImg"/>
          </p:nvPr>
        </p:nvSpPr>
        <p:spPr/>
      </p:sp>
      <p:sp>
        <p:nvSpPr>
          <p:cNvPr id="96259"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98306" name="Rectangle 2"/>
          <p:cNvSpPr>
            <a:spLocks noGrp="1" noRot="1" noChangeAspect="1" noTextEdit="1"/>
          </p:cNvSpPr>
          <p:nvPr>
            <p:ph type="sldImg"/>
          </p:nvPr>
        </p:nvSpPr>
        <p:spPr/>
      </p:sp>
      <p:sp>
        <p:nvSpPr>
          <p:cNvPr id="98307"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5200"/>
            <a:fld id="{9A0DB2DC-4C9A-4742-B13C-FB6460FD3503}" type="slidenum">
              <a:rPr lang="en-US" altLang="zh-CN" sz="1200" dirty="0">
                <a:solidFill>
                  <a:srgbClr val="000000"/>
                </a:solidFill>
                <a:latin typeface="Times New Roman" panose="02020603050405020304" charset="0"/>
              </a:rPr>
            </a:fld>
            <a:endParaRPr lang="en-US" altLang="zh-CN" sz="1200" dirty="0">
              <a:solidFill>
                <a:srgbClr val="000000"/>
              </a:solidFill>
              <a:latin typeface="Times New Roman" panose="02020603050405020304" charset="0"/>
            </a:endParaRPr>
          </a:p>
        </p:txBody>
      </p:sp>
      <p:sp>
        <p:nvSpPr>
          <p:cNvPr id="100354" name="Rectangle 2"/>
          <p:cNvSpPr>
            <a:spLocks noGrp="1" noRot="1" noChangeAspect="1" noTextEdit="1"/>
          </p:cNvSpPr>
          <p:nvPr>
            <p:ph type="sldImg"/>
          </p:nvPr>
        </p:nvSpPr>
        <p:spPr/>
      </p:sp>
      <p:sp>
        <p:nvSpPr>
          <p:cNvPr id="100355"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de-DE" altLang="zh-CN" sz="1300" dirty="0">
                <a:latin typeface="Times New Roman" panose="02020603050405020304" charset="0"/>
              </a:rPr>
            </a:fld>
            <a:endParaRPr lang="de-DE" altLang="zh-CN" sz="1300" dirty="0">
              <a:latin typeface="Times New Roman" panose="02020603050405020304" charset="0"/>
            </a:endParaRPr>
          </a:p>
        </p:txBody>
      </p:sp>
      <p:sp>
        <p:nvSpPr>
          <p:cNvPr id="128002" name="Slide Image Placeholder 1"/>
          <p:cNvSpPr>
            <a:spLocks noGrp="1" noRot="1" noChangeAspect="1" noTextEdit="1"/>
          </p:cNvSpPr>
          <p:nvPr>
            <p:ph type="sldImg"/>
          </p:nvPr>
        </p:nvSpPr>
        <p:spPr/>
      </p:sp>
      <p:sp>
        <p:nvSpPr>
          <p:cNvPr id="128003" name="Notes Placeholder 2"/>
          <p:cNvSpPr>
            <a:spLocks noGrp="1"/>
          </p:cNvSpPr>
          <p:nvPr>
            <p:ph type="body"/>
          </p:nvPr>
        </p:nvSpPr>
        <p:spPr>
          <a:xfrm>
            <a:off x="974725" y="4560888"/>
            <a:ext cx="5365750" cy="4319587"/>
          </a:xfrm>
        </p:spPr>
        <p:txBody>
          <a:bodyPr wrap="square" lIns="96661" tIns="48331" rIns="96661" bIns="48331" anchor="t" anchorCtr="0"/>
          <a:p>
            <a:pPr lvl="0" defTabSz="482600">
              <a:spcBef>
                <a:spcPct val="0"/>
              </a:spcBef>
            </a:pPr>
            <a:r>
              <a:rPr lang="en-US" altLang="zh-CN" dirty="0"/>
              <a:t>Now I</a:t>
            </a:r>
            <a:r>
              <a:rPr lang="en-US" altLang="en-US" dirty="0"/>
              <a:t>’</a:t>
            </a:r>
            <a:r>
              <a:rPr lang="en-US" altLang="zh-CN" dirty="0"/>
              <a:t>ll describe the API that tries to meet these goals.</a:t>
            </a:r>
            <a:endParaRPr lang="en-US" altLang="zh-CN" dirty="0"/>
          </a:p>
        </p:txBody>
      </p:sp>
      <p:sp>
        <p:nvSpPr>
          <p:cNvPr id="128004" name="Slide Number Placeholder 3"/>
          <p:cNvSpPr txBox="1">
            <a:spLocks noGrp="1"/>
          </p:cNvSpPr>
          <p:nvPr/>
        </p:nvSpPr>
        <p:spPr>
          <a:xfrm>
            <a:off x="4143375" y="9120188"/>
            <a:ext cx="3170238" cy="479425"/>
          </a:xfrm>
          <a:prstGeom prst="rect">
            <a:avLst/>
          </a:prstGeom>
          <a:noFill/>
          <a:ln w="9525">
            <a:noFill/>
          </a:ln>
        </p:spPr>
        <p:txBody>
          <a:bodyPr lIns="96661" tIns="48331" rIns="96661" bIns="48331" anchor="b" anchorCtr="0"/>
          <a:p>
            <a:pPr lvl="0" algn="r" defTabSz="457200"/>
            <a:fld id="{9A0DB2DC-4C9A-4742-B13C-FB6460FD3503}" type="slidenum">
              <a:rPr lang="en-US" altLang="zh-CN" sz="1300" dirty="0">
                <a:latin typeface="Calibri" panose="020F0502020204030204" charset="0"/>
              </a:rPr>
            </a:fld>
            <a:endParaRPr lang="en-US" altLang="zh-CN" sz="1300" dirty="0">
              <a:latin typeface="Calibri" panose="020F050202020403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Slide Image Placeholder 1"/>
          <p:cNvSpPr>
            <a:spLocks noGrp="1" noRot="1" noChangeAspect="1" noTextEdit="1"/>
          </p:cNvSpPr>
          <p:nvPr>
            <p:ph type="sldImg"/>
          </p:nvPr>
        </p:nvSpPr>
        <p:spPr/>
      </p:sp>
      <p:sp>
        <p:nvSpPr>
          <p:cNvPr id="133122" name="Notes Placeholder 2"/>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
        <p:nvSpPr>
          <p:cNvPr id="133123" name="Slide Number Placeholder 3"/>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TextEdit="1"/>
          </p:cNvSpPr>
          <p:nvPr>
            <p:ph type="sldImg"/>
          </p:nvPr>
        </p:nvSpPr>
        <p:spPr/>
      </p:sp>
      <p:sp>
        <p:nvSpPr>
          <p:cNvPr id="64514" name="文本占位符 2"/>
          <p:cNvSpPr/>
          <p:nvPr>
            <p:ph type="body"/>
          </p:nvPr>
        </p:nvSpPr>
        <p:spPr>
          <a:xfrm>
            <a:off x="974725" y="4560888"/>
            <a:ext cx="5365750" cy="4319587"/>
          </a:xfrm>
        </p:spPr>
        <p:txBody>
          <a:bodyPr wrap="square" lIns="96661" tIns="48331" rIns="96661" bIns="48331" anchor="t" anchorCtr="0"/>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TextEdit="1"/>
          </p:cNvSpPr>
          <p:nvPr>
            <p:ph type="sldImg"/>
          </p:nvPr>
        </p:nvSpPr>
        <p:spPr/>
      </p:sp>
      <p:sp>
        <p:nvSpPr>
          <p:cNvPr id="68610" name="文本占位符 2"/>
          <p:cNvSpPr/>
          <p:nvPr>
            <p:ph type="body"/>
          </p:nvPr>
        </p:nvSpPr>
        <p:spPr>
          <a:xfrm>
            <a:off x="974725" y="4560888"/>
            <a:ext cx="5365750" cy="4319587"/>
          </a:xfrm>
        </p:spPr>
        <p:txBody>
          <a:bodyPr wrap="square" lIns="96661" tIns="48331" rIns="96661" bIns="48331" anchor="t" anchorCtr="0"/>
          <a:p>
            <a:pPr lvl="0"/>
            <a:r>
              <a:rPr lang="en-US" altLang="zh-CN"/>
              <a:t>N TCP</a:t>
            </a:r>
            <a:r>
              <a:rPr lang="zh-CN" altLang="en-US">
                <a:ea typeface="宋体" panose="02010600030101010101" pitchFamily="2" charset="-122"/>
              </a:rPr>
              <a:t>流的数目</a:t>
            </a:r>
            <a:endParaRPr lang="zh-CN" altLang="en-US">
              <a:ea typeface="宋体" panose="02010600030101010101" pitchFamily="2" charset="-122"/>
            </a:endParaRPr>
          </a:p>
          <a:p>
            <a:pPr lvl="0"/>
            <a:endParaRPr lang="zh-CN" altLang="en-US">
              <a:ea typeface="宋体" panose="02010600030101010101" pitchFamily="2" charset="-122"/>
            </a:endParaRPr>
          </a:p>
          <a:p>
            <a:pPr lvl="0"/>
            <a:r>
              <a:rPr lang="zh-CN" altLang="en-US">
                <a:ea typeface="宋体" panose="02010600030101010101" pitchFamily="2" charset="-122"/>
              </a:rPr>
              <a:t>链路的容量</a:t>
            </a:r>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70658" name="Rectangle 2"/>
          <p:cNvSpPr>
            <a:spLocks noGrp="1" noRot="1" noChangeAspect="1" noTextEdit="1"/>
          </p:cNvSpPr>
          <p:nvPr>
            <p:ph type="sldImg"/>
          </p:nvPr>
        </p:nvSpPr>
        <p:spPr/>
      </p:sp>
      <p:sp>
        <p:nvSpPr>
          <p:cNvPr id="70659"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72706" name="Rectangle 2"/>
          <p:cNvSpPr>
            <a:spLocks noGrp="1" noRot="1" noChangeAspect="1" noTextEdit="1"/>
          </p:cNvSpPr>
          <p:nvPr>
            <p:ph type="sldImg"/>
          </p:nvPr>
        </p:nvSpPr>
        <p:spPr/>
      </p:sp>
      <p:sp>
        <p:nvSpPr>
          <p:cNvPr id="72707"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74754" name="Rectangle 2"/>
          <p:cNvSpPr>
            <a:spLocks noGrp="1" noRot="1" noChangeAspect="1" noTextEdit="1"/>
          </p:cNvSpPr>
          <p:nvPr>
            <p:ph type="sldImg"/>
          </p:nvPr>
        </p:nvSpPr>
        <p:spPr/>
      </p:sp>
      <p:sp>
        <p:nvSpPr>
          <p:cNvPr id="74755"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76802" name="Rectangle 2"/>
          <p:cNvSpPr>
            <a:spLocks noGrp="1" noRot="1" noChangeAspect="1" noTextEdit="1"/>
          </p:cNvSpPr>
          <p:nvPr>
            <p:ph type="sldImg"/>
          </p:nvPr>
        </p:nvSpPr>
        <p:spPr/>
      </p:sp>
      <p:sp>
        <p:nvSpPr>
          <p:cNvPr id="76803"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noTextEdit="1"/>
          </p:cNvSpPr>
          <p:nvPr>
            <p:ph type="sldImg"/>
          </p:nvPr>
        </p:nvSpPr>
        <p:spPr/>
      </p:sp>
      <p:sp>
        <p:nvSpPr>
          <p:cNvPr id="79874" name="文本占位符 2"/>
          <p:cNvSpPr/>
          <p:nvPr>
            <p:ph type="body"/>
          </p:nvPr>
        </p:nvSpPr>
        <p:spPr>
          <a:xfrm>
            <a:off x="974725" y="4560888"/>
            <a:ext cx="5365750" cy="4319587"/>
          </a:xfrm>
        </p:spPr>
        <p:txBody>
          <a:bodyPr wrap="square" lIns="96661" tIns="48331" rIns="96661" bIns="48331" anchor="t" anchorCtr="0"/>
          <a:p>
            <a:pPr lvl="0"/>
            <a:r>
              <a:rPr lang="zh-CN" altLang="en-US"/>
              <a:t>RIP（ Routing Information Protocol ）路由信息协议：是在一个AS系统中使用地内部路由选择协议，是基于距离向量路由选择的协议。RIP有两个版本：RIPv1和RIPv2，它们均基于经典的距离向量路由算法，最大跳数为15跳。 </a:t>
            </a:r>
            <a:endParaRPr lang="zh-CN" altLang="en-US"/>
          </a:p>
          <a:p>
            <a:pPr lvl="0"/>
            <a:r>
              <a:rPr lang="zh-CN" altLang="en-US"/>
              <a:t>RIP的算法简单，但在路径较多时收敛速度慢，广播路由信息时占用的带宽资源较多，它适用于网络拓扑结构相对简单且数据链路故障率极低的小型网络中，在大型网络中，一般不使用RIP。 </a:t>
            </a:r>
            <a:endParaRPr lang="zh-CN" altLang="en-US"/>
          </a:p>
          <a:p>
            <a:pPr lvl="0"/>
            <a:endParaRPr lang="zh-CN" altLang="en-US"/>
          </a:p>
          <a:p>
            <a:pPr lvl="0"/>
            <a:r>
              <a:rPr lang="zh-CN" altLang="en-US"/>
              <a:t>OSPF（ Open Shortest Path First，开放最短路径优先）协议：采用链路状态路由选择技术，开放最短路径优先算法。路由器互相发送直接相连的链路信息和它拥有的到其它路由器的链路信息。每个 OSPF 路由器维护相同自治系统拓扑结构的数据库。从这个数据库里，构造出最短路径树来计算出路由表。当拓扑结构发生变化时， OSPF 能迅速重新计算出路径，而只产生少量的路由协议流量。 </a:t>
            </a:r>
            <a:endParaRPr lang="zh-CN" altLang="en-US"/>
          </a:p>
          <a:p>
            <a:pPr lvl="0"/>
            <a:r>
              <a:rPr lang="zh-CN" altLang="en-US"/>
              <a:t>主要优点： </a:t>
            </a:r>
            <a:endParaRPr lang="zh-CN" altLang="en-US"/>
          </a:p>
          <a:p>
            <a:pPr lvl="0"/>
            <a:r>
              <a:rPr lang="zh-CN" altLang="en-US"/>
              <a:t>收敛速度快；没有跳数限制； </a:t>
            </a:r>
            <a:endParaRPr lang="zh-CN" altLang="en-US"/>
          </a:p>
          <a:p>
            <a:pPr lvl="0"/>
            <a:r>
              <a:rPr lang="zh-CN" altLang="en-US"/>
              <a:t>支持服务类型选路 </a:t>
            </a:r>
            <a:endParaRPr lang="zh-CN" altLang="en-US"/>
          </a:p>
          <a:p>
            <a:pPr lvl="0"/>
            <a:r>
              <a:rPr lang="zh-CN" altLang="en-US"/>
              <a:t>提供负载均衡和身份认证 </a:t>
            </a:r>
            <a:endParaRPr lang="zh-CN" altLang="en-US"/>
          </a:p>
          <a:p>
            <a:pPr lvl="0"/>
            <a:endParaRPr lang="zh-CN" altLang="en-US"/>
          </a:p>
          <a:p>
            <a:pPr lvl="0"/>
            <a:r>
              <a:rPr lang="zh-CN" altLang="en-US"/>
              <a:t>BGP （边界网关协议，Border Gateway Protocol ）是自治系统之间的路由选择协议。BGP用于连接Internet。作为最新的外部网关协议，现有四个版本。 </a:t>
            </a:r>
            <a:endParaRPr lang="zh-CN" altLang="en-US"/>
          </a:p>
          <a:p>
            <a:pPr lvl="0"/>
            <a:r>
              <a:rPr lang="zh-CN" altLang="en-US"/>
              <a:t>BGP 是唯一一个用来处理像因特网大小的网络协议，也是唯一能够妥善处理好不相关路由域间的多路连接协议。BGPv4是一种外部的路由协议。可认为是一种高级的距离向量路由协议。 </a:t>
            </a:r>
            <a:endParaRPr lang="zh-CN" altLang="en-US"/>
          </a:p>
          <a:p>
            <a:pPr lvl="0"/>
            <a:r>
              <a:rPr lang="zh-CN" altLang="en-US"/>
              <a:t>BGP特点： </a:t>
            </a:r>
            <a:endParaRPr lang="zh-CN" altLang="en-US"/>
          </a:p>
          <a:p>
            <a:pPr lvl="0"/>
            <a:r>
              <a:rPr lang="zh-CN" altLang="en-US"/>
              <a:t>BGP是一种外部路由协议，与OSPF、RIP不同，其着眼点不在于发现和计算路由，而在于控制路由的传播和选择最好的路由。 </a:t>
            </a:r>
            <a:endParaRPr lang="zh-CN" altLang="en-US"/>
          </a:p>
          <a:p>
            <a:pPr lvl="0"/>
            <a:r>
              <a:rPr lang="zh-CN" altLang="en-US"/>
              <a:t>BGP通过携带AS路径信息，可以彻底的解决路由循环问题。 </a:t>
            </a:r>
            <a:endParaRPr lang="zh-CN" altLang="en-US"/>
          </a:p>
          <a:p>
            <a:pPr lvl="0"/>
            <a:endParaRPr lang="zh-CN" altLang="en-US"/>
          </a:p>
          <a:p>
            <a:pPr lvl="0"/>
            <a:endParaRPr lang="zh-CN" altLang="en-US"/>
          </a:p>
          <a:p>
            <a:pPr lvl="0"/>
            <a:r>
              <a:rPr lang="zh-CN" altLang="en-US"/>
              <a:t>P协议是一种面向无连接的数据报协议，它是一种不可靠的协议，它不提供任何差错检验。因此网际报文控制协议（Internet Control Message Protocol）ICMP出现了，ICMP协议用于IP主机、路由器之间传递控制消息，这里的控制消息可以包括很多种：数据报错误信息、网络状况信息、主机状况信息等，虽然这些控制消息虽然并不传输用户数据，但对于用户数据报的有效递交起着重要作用，从TCP/IP的分层结构看ICMP属于网络层，它配合着IP数据报的提交，提高IP数据报递交的可靠性。ICMP是封装在IP数据报中进行发送的，从这点看来，ICMP协议又有点像一个传输层协议，其实不然，因为ICMP报文的目的不是目的主机上的某个应用程序，它不为应用程序提供传输服务，ICMP报文的目的是目的主机上的网络层处理软件。简单的来说，ICMP协议就像奔波于网络中的一名医生，它能及时检测并汇报网络中可能存在的问题，为解决网络错误或拥塞提供了最有效的手段</a:t>
            </a:r>
            <a:endParaRPr lang="zh-CN" altLang="en-US"/>
          </a:p>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noTextEdit="1"/>
          </p:cNvSpPr>
          <p:nvPr>
            <p:ph type="sldImg"/>
          </p:nvPr>
        </p:nvSpPr>
        <p:spPr/>
      </p:sp>
      <p:sp>
        <p:nvSpPr>
          <p:cNvPr id="83970" name="文本占位符 2"/>
          <p:cNvSpPr/>
          <p:nvPr>
            <p:ph type="body"/>
          </p:nvPr>
        </p:nvSpPr>
        <p:spPr>
          <a:xfrm>
            <a:off x="974725" y="4560888"/>
            <a:ext cx="5365750" cy="4319587"/>
          </a:xfrm>
        </p:spPr>
        <p:txBody>
          <a:bodyPr wrap="square" lIns="96661" tIns="48331" rIns="96661" bIns="48331" anchor="t" anchorCtr="0"/>
          <a:p>
            <a:pPr lvl="0"/>
            <a:r>
              <a:rPr lang="zh-CN" altLang="en-US"/>
              <a:t>   分片偏移是要按8 octet来对齐的，也就是按8字节对齐，所以这里的一个单位应该是8字节， 185单位 * 8字节 = 1480字节，也就对的上了。</a:t>
            </a:r>
            <a:endParaRPr lang="zh-CN" altLang="en-US"/>
          </a:p>
          <a:p>
            <a:pPr lvl="0"/>
            <a:r>
              <a:rPr lang="zh-CN" altLang="en-US"/>
              <a:t>每个分片的长度都是8字节的整数倍。</a:t>
            </a:r>
            <a:endParaRPr lang="zh-CN" altLang="en-US"/>
          </a:p>
          <a:p>
            <a:pPr lvl="0"/>
            <a:r>
              <a:rPr lang="zh-CN" altLang="en-US"/>
              <a:t>    这时候就会有偏移量这个东西，偏移量是用来记录每个分片所在的位置，偏移量=相对分片报文长度/8；假设一共传输3800字节，mtu为1400字节，由于固定ip首部为20字节，因此实际传输长度为1420字节，所以只需要传输三次，1400+1400+1000，那么第一片偏移为0，第二片偏移=1400/8=175，第三次偏移=2800/8=350.</a:t>
            </a:r>
            <a:endParaRPr lang="zh-CN" altLang="en-US"/>
          </a:p>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228600"/>
            <a:ext cx="5676900" cy="6019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533400" y="1600200"/>
            <a:ext cx="3810000" cy="4648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495800" y="1600200"/>
            <a:ext cx="3810000" cy="4648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7"/>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140292"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0293"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0294"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4131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131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131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142340"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2341"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2342"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43364"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3365"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3366"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44388" name="Rectangle 4"/>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4389" name="Rectangle 5"/>
          <p:cNvSpPr>
            <a:spLocks noGrp="1"/>
          </p:cNvSpPr>
          <p:nvPr>
            <p:ph type="ftr" sz="quarter" idx="1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4390" name="Rectangle 6"/>
          <p:cNvSpPr>
            <a:spLocks noGrp="1"/>
          </p:cNvSpPr>
          <p:nvPr>
            <p:ph type="sldNum" sz="quarter" idx="1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145412"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5413"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5414"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14643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643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643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147460"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7461"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7462"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endParaRPr kumimoji="0" lang="en-US" sz="3200" b="0" i="0" u="none" strike="noStrike" kern="0" cap="none" spc="0" normalizeH="0" baseline="0" noProof="0" smtClean="0">
              <a:ln>
                <a:noFill/>
              </a:ln>
              <a:solidFill>
                <a:schemeClr val="tx1"/>
              </a:solidFill>
              <a:effectLst/>
              <a:uLnTx/>
              <a:uFillTx/>
              <a:latin typeface="+mn-lt"/>
              <a:ea typeface="MS PGothic" panose="020B0600070205080204" charset="-128"/>
              <a:cs typeface="MS PGothic" panose="020B060007020508020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148484"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8485"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8486"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49508"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9509"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9510"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228600"/>
            <a:ext cx="5676900" cy="6019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50532"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0533"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0534"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15155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155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155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52580"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2581"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2582"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153604"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3605"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3606"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54628"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4629"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4630"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55652" name="Rectangle 4"/>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5653" name="Rectangle 5"/>
          <p:cNvSpPr>
            <a:spLocks noGrp="1"/>
          </p:cNvSpPr>
          <p:nvPr>
            <p:ph type="ftr" sz="quarter" idx="1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5654" name="Rectangle 6"/>
          <p:cNvSpPr>
            <a:spLocks noGrp="1"/>
          </p:cNvSpPr>
          <p:nvPr>
            <p:ph type="sldNum" sz="quarter" idx="1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15667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667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667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157700"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7701"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7702"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158724"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8725"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8726"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endParaRPr kumimoji="0" lang="en-US" sz="3200" b="0" i="0" u="none" strike="noStrike" kern="0" cap="none" spc="0" normalizeH="0" baseline="0" noProof="0" smtClean="0">
              <a:ln>
                <a:noFill/>
              </a:ln>
              <a:solidFill>
                <a:schemeClr val="tx1"/>
              </a:solidFill>
              <a:effectLst/>
              <a:uLnTx/>
              <a:uFillTx/>
              <a:latin typeface="+mn-lt"/>
              <a:ea typeface="MS PGothic" panose="020B0600070205080204" charset="-128"/>
              <a:cs typeface="MS PGothic" panose="020B060007020508020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159748"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9749"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9750"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60772"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60773"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60774"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228600"/>
            <a:ext cx="5676900" cy="6019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6179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6179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6179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7"/>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4"/>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8"/>
          <p:cNvSpPr>
            <a:spLocks noGrp="1" noChangeArrowheads="1"/>
          </p:cNvSpPr>
          <p:nvPr>
            <p:ph type="ftr" sz="quarter" idx="1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9"/>
          <p:cNvSpPr>
            <a:spLocks noGrp="1" noChangeArrowheads="1"/>
          </p:cNvSpPr>
          <p:nvPr>
            <p:ph type="sldNum" sz="quarter" idx="1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8" name="Rectangle 7"/>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panose="05000000000000000000" charset="0"/>
              <a:buNone/>
              <a:defRPr/>
            </a:pPr>
            <a:endParaRPr kumimoji="0" lang="en-US" sz="3200" b="0" i="0" u="none" strike="noStrike" kern="0" cap="none" spc="0" normalizeH="0" baseline="0" noProof="0" smtClean="0">
              <a:ln>
                <a:noFill/>
              </a:ln>
              <a:solidFill>
                <a:schemeClr val="tx1"/>
              </a:solidFill>
              <a:effectLst/>
              <a:uLnTx/>
              <a:uFillTx/>
              <a:latin typeface="+mn-lt"/>
              <a:ea typeface="MS PGothic" panose="020B0600070205080204" charset="-128"/>
              <a:cs typeface="MS PGothic" panose="020B060007020508020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8" name="Rectangle 7"/>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533400" y="228600"/>
            <a:ext cx="77724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p:nvPr>
        </p:nvSpPr>
        <p:spPr>
          <a:xfrm>
            <a:off x="533400" y="1600200"/>
            <a:ext cx="7772400" cy="46482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Times New Roman" panose="0202060305040502030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1032"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
        <p:nvSpPr>
          <p:cNvPr id="7" name="Footer Placeholder 2"/>
          <p:cNvSpPr>
            <a:spLocks noGrp="1"/>
          </p:cNvSpPr>
          <p:nvPr>
            <p:ph type="ftr" sz="quarter" idx="3"/>
          </p:nvPr>
        </p:nvSpPr>
        <p:spPr>
          <a:xfrm>
            <a:off x="6369050" y="6475413"/>
            <a:ext cx="2089150" cy="382588"/>
          </a:xfrm>
          <a:prstGeom prst="rect">
            <a:avLst/>
          </a:prstGeom>
          <a:noFill/>
        </p:spPr>
        <p:txBody>
          <a:bodyPr/>
          <a:lstStyle>
            <a:lvl1pPr>
              <a:defRPr sz="1200">
                <a:solidFill>
                  <a:srgbClr val="000000"/>
                </a:solidFill>
                <a:latin typeface="Tahoma" panose="020B0604030504040204" charset="0"/>
                <a:ea typeface="MS PGothic" panose="020B0600070205080204" charset="-128"/>
                <a:cs typeface="Arial" panose="020B0604020202020204" pitchFamily="34" charset="0"/>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Arial" panose="020B0604020202020204" pitchFamily="34" charset="0"/>
              </a:rPr>
              <a:t>Network Layer: Data Plane</a:t>
            </a:r>
            <a:endParaRPr kumimoji="0" lang="en-US" sz="12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rgbClr val="000099"/>
          </a:solidFill>
          <a:latin typeface="+mj-lt"/>
          <a:ea typeface="MS PGothic" panose="020B0600070205080204" charset="-128"/>
          <a:cs typeface="MS PGothic" panose="020B0600070205080204" charset="-128"/>
        </a:defRPr>
      </a:lvl1pPr>
      <a:lvl2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2pPr>
      <a:lvl3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3pPr>
      <a:lvl4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4pPr>
      <a:lvl5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5pPr>
      <a:lvl6pPr marL="457200" algn="l" rtl="0" eaLnBrk="0" fontAlgn="base" hangingPunct="0">
        <a:spcBef>
          <a:spcPct val="0"/>
        </a:spcBef>
        <a:spcAft>
          <a:spcPct val="0"/>
        </a:spcAft>
        <a:defRPr sz="4400">
          <a:solidFill>
            <a:srgbClr val="000099"/>
          </a:solidFill>
          <a:latin typeface="Gill Sans MT" panose="020B0502020104020203" charset="0"/>
        </a:defRPr>
      </a:lvl6pPr>
      <a:lvl7pPr marL="914400" algn="l" rtl="0" eaLnBrk="0" fontAlgn="base" hangingPunct="0">
        <a:spcBef>
          <a:spcPct val="0"/>
        </a:spcBef>
        <a:spcAft>
          <a:spcPct val="0"/>
        </a:spcAft>
        <a:defRPr sz="4400">
          <a:solidFill>
            <a:srgbClr val="000099"/>
          </a:solidFill>
          <a:latin typeface="Gill Sans MT" panose="020B0502020104020203" charset="0"/>
        </a:defRPr>
      </a:lvl7pPr>
      <a:lvl8pPr marL="1371600" algn="l" rtl="0" eaLnBrk="0" fontAlgn="base" hangingPunct="0">
        <a:spcBef>
          <a:spcPct val="0"/>
        </a:spcBef>
        <a:spcAft>
          <a:spcPct val="0"/>
        </a:spcAft>
        <a:defRPr sz="4400">
          <a:solidFill>
            <a:srgbClr val="000099"/>
          </a:solidFill>
          <a:latin typeface="Gill Sans MT" panose="020B0502020104020203" charset="0"/>
        </a:defRPr>
      </a:lvl8pPr>
      <a:lvl9pPr marL="1828800" algn="l" rtl="0" eaLnBrk="0" fontAlgn="base" hangingPunct="0">
        <a:spcBef>
          <a:spcPct val="0"/>
        </a:spcBef>
        <a:spcAft>
          <a:spcPct val="0"/>
        </a:spcAft>
        <a:defRPr sz="4400">
          <a:solidFill>
            <a:srgbClr val="000099"/>
          </a:solidFill>
          <a:latin typeface="Gill Sans MT" panose="020B0502020104020203" charset="0"/>
        </a:defRPr>
      </a:lvl9pPr>
    </p:titleStyle>
    <p:body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charset="0"/>
        <a:buChar char="§"/>
        <a:defRPr sz="2800">
          <a:solidFill>
            <a:schemeClr val="tx1"/>
          </a:solidFill>
          <a:latin typeface="+mn-lt"/>
          <a:ea typeface="MS PGothic" panose="020B0600070205080204" charset="-128"/>
          <a:cs typeface="MS PGothic" panose="020B0600070205080204" charset="-128"/>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anose="020B0502020104020203"/>
          <a:ea typeface="MS PGothic" panose="020B0600070205080204" charset="-128"/>
          <a:cs typeface="Gill Sans MT" panose="020B0502020104020203"/>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a:ea typeface="Gill Sans MT" panose="020B0502020104020203" charset="0"/>
          <a:cs typeface="Gill Sans MT" panose="020B0502020104020203"/>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charset="0"/>
          <a:ea typeface="Gill Sans MT" panose="020B0502020104020203" charset="0"/>
          <a:cs typeface="Gill Sans MT" panose="020B0502020104020203"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charset="0"/>
          <a:ea typeface="Gill Sans MT" panose="020B0502020104020203" charset="0"/>
          <a:cs typeface="Gill Sans MT" panose="020B0502020104020203"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charset="0"/>
        </a:defRPr>
      </a:lvl9pPr>
    </p:bodyStyle>
    <p:otherStyle>
      <a:defPPr>
        <a:defRPr lang="en-US"/>
      </a:defPPr>
      <a:lvl1pPr marL="0" algn="l" defTabSz="914400" rtl="0" eaLnBrk="1" latinLnBrk="0" hangingPunct="1">
        <a:defRPr sz="1800" kern="1200">
          <a:solidFill>
            <a:schemeClr val="tx1"/>
          </a:solidFill>
          <a:latin typeface="+mn-lt"/>
          <a:ea typeface="MS PGothic" panose="020B0600070205080204" charset="-128"/>
          <a:cs typeface="+mn-cs"/>
        </a:defRPr>
      </a:lvl1pPr>
      <a:lvl2pPr marL="457200" algn="l" defTabSz="914400" rtl="0" eaLnBrk="1" latinLnBrk="0" hangingPunct="1">
        <a:defRPr sz="1800" kern="1200">
          <a:solidFill>
            <a:schemeClr val="tx1"/>
          </a:solidFill>
          <a:latin typeface="+mn-lt"/>
          <a:ea typeface="MS PGothic" panose="020B0600070205080204" charset="-128"/>
          <a:cs typeface="+mn-cs"/>
        </a:defRPr>
      </a:lvl2pPr>
      <a:lvl3pPr marL="914400" algn="l" defTabSz="914400" rtl="0" eaLnBrk="1" latinLnBrk="0" hangingPunct="1">
        <a:defRPr sz="1800" kern="1200">
          <a:solidFill>
            <a:schemeClr val="tx1"/>
          </a:solidFill>
          <a:latin typeface="+mn-lt"/>
          <a:ea typeface="MS PGothic" panose="020B0600070205080204" charset="-128"/>
          <a:cs typeface="+mn-cs"/>
        </a:defRPr>
      </a:lvl3pPr>
      <a:lvl4pPr marL="1371600" algn="l" defTabSz="914400" rtl="0" eaLnBrk="1" latinLnBrk="0" hangingPunct="1">
        <a:defRPr sz="1800" kern="1200">
          <a:solidFill>
            <a:schemeClr val="tx1"/>
          </a:solidFill>
          <a:latin typeface="+mn-lt"/>
          <a:ea typeface="MS PGothic" panose="020B0600070205080204" charset="-128"/>
          <a:cs typeface="+mn-cs"/>
        </a:defRPr>
      </a:lvl4pPr>
      <a:lvl5pPr marL="1828800" algn="l" defTabSz="914400" rtl="0" eaLnBrk="1" latinLnBrk="0" hangingPunct="1">
        <a:defRPr sz="1800" kern="1200">
          <a:solidFill>
            <a:schemeClr val="tx1"/>
          </a:solidFill>
          <a:latin typeface="+mn-lt"/>
          <a:ea typeface="MS PGothic" panose="020B0600070205080204" charset="-128"/>
          <a:cs typeface="+mn-cs"/>
        </a:defRPr>
      </a:lvl5pPr>
      <a:lvl6pPr marL="2286000" algn="l" defTabSz="914400" rtl="0" eaLnBrk="1" latinLnBrk="0" hangingPunct="1">
        <a:defRPr sz="1800" kern="1200">
          <a:solidFill>
            <a:schemeClr val="tx1"/>
          </a:solidFill>
          <a:latin typeface="+mn-lt"/>
          <a:ea typeface="MS PGothic" panose="020B0600070205080204" charset="-128"/>
          <a:cs typeface="+mn-cs"/>
        </a:defRPr>
      </a:lvl6pPr>
      <a:lvl7pPr marL="2743200" algn="l" defTabSz="914400" rtl="0" eaLnBrk="1" latinLnBrk="0" hangingPunct="1">
        <a:defRPr sz="1800" kern="1200">
          <a:solidFill>
            <a:schemeClr val="tx1"/>
          </a:solidFill>
          <a:latin typeface="+mn-lt"/>
          <a:ea typeface="MS PGothic" panose="020B0600070205080204" charset="-128"/>
          <a:cs typeface="+mn-cs"/>
        </a:defRPr>
      </a:lvl7pPr>
      <a:lvl8pPr marL="3200400" algn="l" defTabSz="914400" rtl="0" eaLnBrk="1" latinLnBrk="0" hangingPunct="1">
        <a:defRPr sz="1800" kern="1200">
          <a:solidFill>
            <a:schemeClr val="tx1"/>
          </a:solidFill>
          <a:latin typeface="+mn-lt"/>
          <a:ea typeface="MS PGothic" panose="020B0600070205080204" charset="-128"/>
          <a:cs typeface="+mn-cs"/>
        </a:defRPr>
      </a:lvl8pPr>
      <a:lvl9pPr marL="3657600" algn="l" defTabSz="914400" rtl="0" eaLnBrk="1" latinLnBrk="0" hangingPunct="1">
        <a:defRPr sz="1800" kern="1200">
          <a:solidFill>
            <a:schemeClr val="tx1"/>
          </a:solidFill>
          <a:latin typeface="+mn-lt"/>
          <a:ea typeface="MS PGothic" panose="020B0600070205080204" charset="-128"/>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533400" y="228600"/>
            <a:ext cx="7772400" cy="1143000"/>
          </a:xfrm>
          <a:prstGeom prst="rect">
            <a:avLst/>
          </a:prstGeom>
          <a:noFill/>
          <a:ln w="9525">
            <a:noFill/>
          </a:ln>
        </p:spPr>
        <p:txBody>
          <a:bodyPr vert="horz" wrap="square" lIns="91440" tIns="45720" rIns="91440" bIns="45720" anchor="ctr" anchorCtr="0"/>
          <a:p>
            <a:pPr lvl="0"/>
            <a:r>
              <a:rPr lang="en-US" altLang="zh-CN"/>
              <a:t>Click to edit master title style</a:t>
            </a:r>
            <a:endParaRPr lang="en-US" altLang="zh-CN"/>
          </a:p>
        </p:txBody>
      </p:sp>
      <p:sp>
        <p:nvSpPr>
          <p:cNvPr id="2051" name="Rectangle 3"/>
          <p:cNvSpPr>
            <a:spLocks noGrp="1"/>
          </p:cNvSpPr>
          <p:nvPr>
            <p:ph type="body"/>
          </p:nvPr>
        </p:nvSpPr>
        <p:spPr>
          <a:xfrm>
            <a:off x="533400" y="1600200"/>
            <a:ext cx="7772400" cy="4648200"/>
          </a:xfrm>
          <a:prstGeom prst="rect">
            <a:avLst/>
          </a:prstGeom>
          <a:noFill/>
          <a:ln w="9525">
            <a:noFill/>
          </a:ln>
        </p:spPr>
        <p:txBody>
          <a:bodyPr vert="horz" wrap="square"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4340" name="Rectangle 4"/>
          <p:cNvSpPr>
            <a:spLocks noGrp="1"/>
          </p:cNvSpPr>
          <p:nvPr>
            <p:ph type="dt" sz="half" idx="2"/>
          </p:nvPr>
        </p:nvSpPr>
        <p:spPr>
          <a:xfrm>
            <a:off x="685800" y="6248400"/>
            <a:ext cx="1905000" cy="457200"/>
          </a:xfrm>
          <a:prstGeom prst="rect">
            <a:avLst/>
          </a:prstGeom>
          <a:noFill/>
          <a:ln w="9525">
            <a:noFill/>
          </a:ln>
        </p:spPr>
        <p:txBody>
          <a:bodyPr/>
          <a:lstStyle>
            <a:lvl1pPr>
              <a:defRPr sz="1400">
                <a:solidFill>
                  <a:srgbClr val="000000"/>
                </a:solidFill>
                <a:latin typeface="Times New Roman" panose="02020603050405020304" charset="0"/>
              </a:defRPr>
            </a:lvl1pPr>
          </a:lstStyle>
          <a:p>
            <a:pPr lvl="0" fontAlgn="base"/>
            <a:endParaRPr strike="noStrike" noProof="1" dirty="0"/>
          </a:p>
        </p:txBody>
      </p:sp>
      <p:sp>
        <p:nvSpPr>
          <p:cNvPr id="14341" name="Rectangle 5"/>
          <p:cNvSpPr>
            <a:spLocks noGrp="1"/>
          </p:cNvSpPr>
          <p:nvPr>
            <p:ph type="ftr" sz="quarter" idx="3"/>
          </p:nvPr>
        </p:nvSpPr>
        <p:spPr>
          <a:xfrm>
            <a:off x="5576888" y="6445250"/>
            <a:ext cx="2895600" cy="287338"/>
          </a:xfrm>
          <a:prstGeom prst="rect">
            <a:avLst/>
          </a:prstGeom>
          <a:noFill/>
          <a:ln w="9525">
            <a:noFill/>
          </a:ln>
        </p:spPr>
        <p:txBody>
          <a:bodyPr/>
          <a:lstStyle>
            <a:lvl1pPr algn="r">
              <a:defRPr sz="1200">
                <a:solidFill>
                  <a:srgbClr val="000000"/>
                </a:solidFill>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Transport</a:t>
            </a:r>
            <a:r>
              <a:rPr lang="en-US" altLang="zh-CN" sz="1400" strike="noStrike" noProof="1" dirty="0">
                <a:solidFill>
                  <a:srgbClr val="000000"/>
                </a:solidFill>
                <a:latin typeface="Tahoma" panose="020B0604030504040204" charset="0"/>
                <a:ea typeface="MS PGothic" panose="020B0600070205080204" charset="-128"/>
                <a:cs typeface="+mn-cs"/>
              </a:rPr>
              <a:t> </a:t>
            </a:r>
            <a:r>
              <a:rPr lang="en-US" altLang="zh-CN" sz="1200" strike="noStrike" noProof="1" dirty="0">
                <a:solidFill>
                  <a:srgbClr val="000000"/>
                </a:solidFill>
                <a:latin typeface="Tahoma" panose="020B0604030504040204" charset="0"/>
                <a:ea typeface="MS PGothic" panose="020B0600070205080204" charset="-128"/>
                <a:cs typeface="+mn-cs"/>
              </a:rPr>
              <a:t>Layer</a:t>
            </a:r>
            <a:endParaRPr lang="en-US" altLang="zh-CN" sz="1200" strike="noStrike" noProof="1" dirty="0">
              <a:solidFill>
                <a:srgbClr val="000000"/>
              </a:solidFill>
              <a:latin typeface="Tahoma" panose="020B0604030504040204" charset="0"/>
            </a:endParaRPr>
          </a:p>
        </p:txBody>
      </p:sp>
      <p:sp>
        <p:nvSpPr>
          <p:cNvPr id="14342" name="Rectangle 6"/>
          <p:cNvSpPr>
            <a:spLocks noGrp="1"/>
          </p:cNvSpPr>
          <p:nvPr>
            <p:ph type="sldNum" sz="quarter" idx="4"/>
          </p:nvPr>
        </p:nvSpPr>
        <p:spPr>
          <a:xfrm>
            <a:off x="8324850" y="6462713"/>
            <a:ext cx="676275" cy="276225"/>
          </a:xfrm>
          <a:prstGeom prst="rect">
            <a:avLst/>
          </a:prstGeom>
          <a:noFill/>
          <a:ln w="9525">
            <a:noFill/>
          </a:ln>
        </p:spPr>
        <p:txBody>
          <a:bodyPr/>
          <a:lstStyle>
            <a:lvl1pPr>
              <a:defRPr sz="1200">
                <a:solidFill>
                  <a:srgbClr val="000000"/>
                </a:solidFill>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solidFill>
                  <a:srgbClr val="000000"/>
                </a:solidFill>
                <a:latin typeface="Tahoma" panose="020B0604030504040204" charset="0"/>
                <a:ea typeface="MS PGothic" panose="020B0600070205080204" charset="-128"/>
                <a:cs typeface="+mn-cs"/>
              </a:rPr>
            </a:fld>
            <a:endParaRPr lang="en-US" sz="1200" strike="noStrike" noProof="1" dirty="0">
              <a:solidFill>
                <a:srgbClr val="000000"/>
              </a:solidFill>
              <a:latin typeface="Tahoma" panose="020B060403050404020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eaLnBrk="0" fontAlgn="base" hangingPunct="0">
        <a:spcBef>
          <a:spcPct val="0"/>
        </a:spcBef>
        <a:spcAft>
          <a:spcPct val="0"/>
        </a:spcAft>
        <a:defRPr sz="4400">
          <a:solidFill>
            <a:srgbClr val="000099"/>
          </a:solidFill>
          <a:latin typeface="+mj-lt"/>
          <a:ea typeface="MS PGothic" panose="020B0600070205080204" charset="-128"/>
          <a:cs typeface="MS PGothic" panose="020B0600070205080204" charset="-128"/>
        </a:defRPr>
      </a:lvl1pPr>
      <a:lvl2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2pPr>
      <a:lvl3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3pPr>
      <a:lvl4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4pPr>
      <a:lvl5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5pPr>
      <a:lvl6pPr marL="457200" algn="l" rtl="0" eaLnBrk="0" fontAlgn="base" hangingPunct="0">
        <a:spcBef>
          <a:spcPct val="0"/>
        </a:spcBef>
        <a:spcAft>
          <a:spcPct val="0"/>
        </a:spcAft>
        <a:defRPr sz="4400">
          <a:solidFill>
            <a:srgbClr val="000099"/>
          </a:solidFill>
          <a:latin typeface="Gill Sans MT" panose="020B0502020104020203" charset="0"/>
        </a:defRPr>
      </a:lvl6pPr>
      <a:lvl7pPr marL="914400" algn="l" rtl="0" eaLnBrk="0" fontAlgn="base" hangingPunct="0">
        <a:spcBef>
          <a:spcPct val="0"/>
        </a:spcBef>
        <a:spcAft>
          <a:spcPct val="0"/>
        </a:spcAft>
        <a:defRPr sz="4400">
          <a:solidFill>
            <a:srgbClr val="000099"/>
          </a:solidFill>
          <a:latin typeface="Gill Sans MT" panose="020B0502020104020203" charset="0"/>
        </a:defRPr>
      </a:lvl7pPr>
      <a:lvl8pPr marL="1371600" algn="l" rtl="0" eaLnBrk="0" fontAlgn="base" hangingPunct="0">
        <a:spcBef>
          <a:spcPct val="0"/>
        </a:spcBef>
        <a:spcAft>
          <a:spcPct val="0"/>
        </a:spcAft>
        <a:defRPr sz="4400">
          <a:solidFill>
            <a:srgbClr val="000099"/>
          </a:solidFill>
          <a:latin typeface="Gill Sans MT" panose="020B0502020104020203" charset="0"/>
        </a:defRPr>
      </a:lvl8pPr>
      <a:lvl9pPr marL="1828800" algn="l" rtl="0" eaLnBrk="0" fontAlgn="base" hangingPunct="0">
        <a:spcBef>
          <a:spcPct val="0"/>
        </a:spcBef>
        <a:spcAft>
          <a:spcPct val="0"/>
        </a:spcAft>
        <a:defRPr sz="4400">
          <a:solidFill>
            <a:srgbClr val="000099"/>
          </a:solidFill>
          <a:latin typeface="Gill Sans MT" panose="020B0502020104020203"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charset="0"/>
        <a:buChar char="v"/>
        <a:defRPr sz="3200">
          <a:solidFill>
            <a:schemeClr val="tx1"/>
          </a:solidFill>
          <a:latin typeface="+mn-lt"/>
          <a:ea typeface="MS PGothic" panose="020B0600070205080204" charset="-128"/>
          <a:cs typeface="MS PGothic" panose="020B0600070205080204" charset="-128"/>
        </a:defRPr>
      </a:lvl1pPr>
      <a:lvl2pPr marL="688975" indent="-231775" algn="l" rtl="0" eaLnBrk="0" fontAlgn="base" hangingPunct="0">
        <a:lnSpc>
          <a:spcPct val="85000"/>
        </a:lnSpc>
        <a:spcBef>
          <a:spcPct val="20000"/>
        </a:spcBef>
        <a:spcAft>
          <a:spcPct val="0"/>
        </a:spcAft>
        <a:buClr>
          <a:srgbClr val="000099"/>
        </a:buClr>
        <a:buFont typeface="Wingdings" panose="05000000000000000000" charset="0"/>
        <a:buChar char="§"/>
        <a:defRPr sz="28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charset="0"/>
        </a:defRPr>
      </a:lvl9pPr>
    </p:bodyStyle>
    <p:otherStyle>
      <a:defPPr>
        <a:defRPr lang="en-US"/>
      </a:defPPr>
      <a:lvl1pPr marL="0" algn="l" defTabSz="914400" rtl="0" eaLnBrk="1" latinLnBrk="0" hangingPunct="1">
        <a:defRPr sz="1800" kern="1200">
          <a:solidFill>
            <a:schemeClr val="tx1"/>
          </a:solidFill>
          <a:latin typeface="+mn-lt"/>
          <a:ea typeface="MS PGothic" panose="020B0600070205080204" charset="-128"/>
          <a:cs typeface="+mn-cs"/>
        </a:defRPr>
      </a:lvl1pPr>
      <a:lvl2pPr marL="457200" algn="l" defTabSz="914400" rtl="0" eaLnBrk="1" latinLnBrk="0" hangingPunct="1">
        <a:defRPr sz="1800" kern="1200">
          <a:solidFill>
            <a:schemeClr val="tx1"/>
          </a:solidFill>
          <a:latin typeface="+mn-lt"/>
          <a:ea typeface="MS PGothic" panose="020B0600070205080204" charset="-128"/>
          <a:cs typeface="+mn-cs"/>
        </a:defRPr>
      </a:lvl2pPr>
      <a:lvl3pPr marL="914400" algn="l" defTabSz="914400" rtl="0" eaLnBrk="1" latinLnBrk="0" hangingPunct="1">
        <a:defRPr sz="1800" kern="1200">
          <a:solidFill>
            <a:schemeClr val="tx1"/>
          </a:solidFill>
          <a:latin typeface="+mn-lt"/>
          <a:ea typeface="MS PGothic" panose="020B0600070205080204" charset="-128"/>
          <a:cs typeface="+mn-cs"/>
        </a:defRPr>
      </a:lvl3pPr>
      <a:lvl4pPr marL="1371600" algn="l" defTabSz="914400" rtl="0" eaLnBrk="1" latinLnBrk="0" hangingPunct="1">
        <a:defRPr sz="1800" kern="1200">
          <a:solidFill>
            <a:schemeClr val="tx1"/>
          </a:solidFill>
          <a:latin typeface="+mn-lt"/>
          <a:ea typeface="MS PGothic" panose="020B0600070205080204" charset="-128"/>
          <a:cs typeface="+mn-cs"/>
        </a:defRPr>
      </a:lvl4pPr>
      <a:lvl5pPr marL="1828800" algn="l" defTabSz="914400" rtl="0" eaLnBrk="1" latinLnBrk="0" hangingPunct="1">
        <a:defRPr sz="1800" kern="1200">
          <a:solidFill>
            <a:schemeClr val="tx1"/>
          </a:solidFill>
          <a:latin typeface="+mn-lt"/>
          <a:ea typeface="MS PGothic" panose="020B0600070205080204" charset="-128"/>
          <a:cs typeface="+mn-cs"/>
        </a:defRPr>
      </a:lvl5pPr>
      <a:lvl6pPr marL="2286000" algn="l" defTabSz="914400" rtl="0" eaLnBrk="1" latinLnBrk="0" hangingPunct="1">
        <a:defRPr sz="1800" kern="1200">
          <a:solidFill>
            <a:schemeClr val="tx1"/>
          </a:solidFill>
          <a:latin typeface="+mn-lt"/>
          <a:ea typeface="MS PGothic" panose="020B0600070205080204" charset="-128"/>
          <a:cs typeface="+mn-cs"/>
        </a:defRPr>
      </a:lvl6pPr>
      <a:lvl7pPr marL="2743200" algn="l" defTabSz="914400" rtl="0" eaLnBrk="1" latinLnBrk="0" hangingPunct="1">
        <a:defRPr sz="1800" kern="1200">
          <a:solidFill>
            <a:schemeClr val="tx1"/>
          </a:solidFill>
          <a:latin typeface="+mn-lt"/>
          <a:ea typeface="MS PGothic" panose="020B0600070205080204" charset="-128"/>
          <a:cs typeface="+mn-cs"/>
        </a:defRPr>
      </a:lvl7pPr>
      <a:lvl8pPr marL="3200400" algn="l" defTabSz="914400" rtl="0" eaLnBrk="1" latinLnBrk="0" hangingPunct="1">
        <a:defRPr sz="1800" kern="1200">
          <a:solidFill>
            <a:schemeClr val="tx1"/>
          </a:solidFill>
          <a:latin typeface="+mn-lt"/>
          <a:ea typeface="MS PGothic" panose="020B0600070205080204" charset="-128"/>
          <a:cs typeface="+mn-cs"/>
        </a:defRPr>
      </a:lvl8pPr>
      <a:lvl9pPr marL="3657600" algn="l" defTabSz="914400" rtl="0" eaLnBrk="1" latinLnBrk="0" hangingPunct="1">
        <a:defRPr sz="1800" kern="1200">
          <a:solidFill>
            <a:schemeClr val="tx1"/>
          </a:solidFill>
          <a:latin typeface="+mn-lt"/>
          <a:ea typeface="MS PGothic" panose="020B0600070205080204" charset="-128"/>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533400" y="228600"/>
            <a:ext cx="7772400" cy="1143000"/>
          </a:xfrm>
          <a:prstGeom prst="rect">
            <a:avLst/>
          </a:prstGeom>
          <a:noFill/>
          <a:ln w="9525">
            <a:noFill/>
          </a:ln>
        </p:spPr>
        <p:txBody>
          <a:bodyPr vert="horz" wrap="square" lIns="91440" tIns="45720" rIns="91440" bIns="45720" anchor="ctr" anchorCtr="0"/>
          <a:p>
            <a:pPr lvl="0"/>
            <a:r>
              <a:rPr lang="en-US" altLang="zh-CN"/>
              <a:t>Click to edit master title style</a:t>
            </a:r>
            <a:endParaRPr lang="en-US" altLang="zh-CN"/>
          </a:p>
        </p:txBody>
      </p:sp>
      <p:sp>
        <p:nvSpPr>
          <p:cNvPr id="3075" name="Rectangle 3"/>
          <p:cNvSpPr>
            <a:spLocks noGrp="1"/>
          </p:cNvSpPr>
          <p:nvPr>
            <p:ph type="body"/>
          </p:nvPr>
        </p:nvSpPr>
        <p:spPr>
          <a:xfrm>
            <a:off x="533400" y="1600200"/>
            <a:ext cx="7772400" cy="4648200"/>
          </a:xfrm>
          <a:prstGeom prst="rect">
            <a:avLst/>
          </a:prstGeom>
          <a:noFill/>
          <a:ln w="9525">
            <a:noFill/>
          </a:ln>
        </p:spPr>
        <p:txBody>
          <a:bodyPr vert="horz" wrap="square"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6628" name="Rectangle 4"/>
          <p:cNvSpPr>
            <a:spLocks noGrp="1"/>
          </p:cNvSpPr>
          <p:nvPr>
            <p:ph type="dt" sz="half" idx="2"/>
          </p:nvPr>
        </p:nvSpPr>
        <p:spPr>
          <a:xfrm>
            <a:off x="685800" y="6248400"/>
            <a:ext cx="1905000" cy="457200"/>
          </a:xfrm>
          <a:prstGeom prst="rect">
            <a:avLst/>
          </a:prstGeom>
          <a:noFill/>
          <a:ln w="9525">
            <a:noFill/>
          </a:ln>
        </p:spPr>
        <p:txBody>
          <a:bodyPr/>
          <a:lstStyle>
            <a:lvl1pPr>
              <a:defRPr sz="1400">
                <a:solidFill>
                  <a:srgbClr val="000000"/>
                </a:solidFill>
                <a:latin typeface="Times New Roman" panose="02020603050405020304" charset="0"/>
              </a:defRPr>
            </a:lvl1pPr>
          </a:lstStyle>
          <a:p>
            <a:pPr lvl="0" fontAlgn="base"/>
            <a:endParaRPr strike="noStrike" noProof="1" dirty="0"/>
          </a:p>
        </p:txBody>
      </p:sp>
      <p:sp>
        <p:nvSpPr>
          <p:cNvPr id="26629" name="Rectangle 5"/>
          <p:cNvSpPr>
            <a:spLocks noGrp="1"/>
          </p:cNvSpPr>
          <p:nvPr>
            <p:ph type="ftr" sz="quarter" idx="3"/>
          </p:nvPr>
        </p:nvSpPr>
        <p:spPr>
          <a:xfrm>
            <a:off x="5576888" y="6445250"/>
            <a:ext cx="2895600" cy="287338"/>
          </a:xfrm>
          <a:prstGeom prst="rect">
            <a:avLst/>
          </a:prstGeom>
          <a:noFill/>
          <a:ln w="9525">
            <a:noFill/>
          </a:ln>
        </p:spPr>
        <p:txBody>
          <a:bodyPr/>
          <a:lstStyle>
            <a:lvl1pPr algn="r">
              <a:defRPr sz="1200">
                <a:solidFill>
                  <a:srgbClr val="000000"/>
                </a:solidFill>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Transport</a:t>
            </a:r>
            <a:r>
              <a:rPr lang="en-US" altLang="zh-CN" sz="1400" strike="noStrike" noProof="1" dirty="0">
                <a:solidFill>
                  <a:srgbClr val="000000"/>
                </a:solidFill>
                <a:latin typeface="Tahoma" panose="020B0604030504040204" charset="0"/>
                <a:ea typeface="MS PGothic" panose="020B0600070205080204" charset="-128"/>
                <a:cs typeface="+mn-cs"/>
              </a:rPr>
              <a:t> </a:t>
            </a:r>
            <a:r>
              <a:rPr lang="en-US" altLang="zh-CN" sz="1200" strike="noStrike" noProof="1" dirty="0">
                <a:solidFill>
                  <a:srgbClr val="000000"/>
                </a:solidFill>
                <a:latin typeface="Tahoma" panose="020B0604030504040204" charset="0"/>
                <a:ea typeface="MS PGothic" panose="020B0600070205080204" charset="-128"/>
                <a:cs typeface="+mn-cs"/>
              </a:rPr>
              <a:t>Layer</a:t>
            </a:r>
            <a:endParaRPr lang="en-US" altLang="zh-CN" sz="1200" strike="noStrike" noProof="1" dirty="0">
              <a:solidFill>
                <a:srgbClr val="000000"/>
              </a:solidFill>
              <a:latin typeface="Tahoma" panose="020B0604030504040204" charset="0"/>
            </a:endParaRPr>
          </a:p>
        </p:txBody>
      </p:sp>
      <p:sp>
        <p:nvSpPr>
          <p:cNvPr id="26630" name="Rectangle 6"/>
          <p:cNvSpPr>
            <a:spLocks noGrp="1"/>
          </p:cNvSpPr>
          <p:nvPr>
            <p:ph type="sldNum" sz="quarter" idx="4"/>
          </p:nvPr>
        </p:nvSpPr>
        <p:spPr>
          <a:xfrm>
            <a:off x="8324850" y="6462713"/>
            <a:ext cx="676275" cy="276225"/>
          </a:xfrm>
          <a:prstGeom prst="rect">
            <a:avLst/>
          </a:prstGeom>
          <a:noFill/>
          <a:ln w="9525">
            <a:noFill/>
          </a:ln>
        </p:spPr>
        <p:txBody>
          <a:bodyPr/>
          <a:lstStyle>
            <a:lvl1pPr>
              <a:defRPr sz="1200">
                <a:solidFill>
                  <a:srgbClr val="000000"/>
                </a:solidFill>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solidFill>
                  <a:srgbClr val="000000"/>
                </a:solidFill>
                <a:latin typeface="Tahoma" panose="020B0604030504040204" charset="0"/>
                <a:ea typeface="MS PGothic" panose="020B0600070205080204" charset="-128"/>
                <a:cs typeface="+mn-cs"/>
              </a:rPr>
            </a:fld>
            <a:endParaRPr lang="en-US" sz="1200" strike="noStrike" noProof="1" dirty="0">
              <a:solidFill>
                <a:srgbClr val="000000"/>
              </a:solidFill>
              <a:latin typeface="Tahoma" panose="020B060403050404020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eaLnBrk="0" fontAlgn="base" hangingPunct="0">
        <a:spcBef>
          <a:spcPct val="0"/>
        </a:spcBef>
        <a:spcAft>
          <a:spcPct val="0"/>
        </a:spcAft>
        <a:defRPr sz="4400">
          <a:solidFill>
            <a:srgbClr val="000099"/>
          </a:solidFill>
          <a:latin typeface="+mj-lt"/>
          <a:ea typeface="MS PGothic" panose="020B0600070205080204" charset="-128"/>
          <a:cs typeface="MS PGothic" panose="020B0600070205080204" charset="-128"/>
        </a:defRPr>
      </a:lvl1pPr>
      <a:lvl2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2pPr>
      <a:lvl3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3pPr>
      <a:lvl4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4pPr>
      <a:lvl5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5pPr>
      <a:lvl6pPr marL="457200" algn="l" rtl="0" eaLnBrk="0" fontAlgn="base" hangingPunct="0">
        <a:spcBef>
          <a:spcPct val="0"/>
        </a:spcBef>
        <a:spcAft>
          <a:spcPct val="0"/>
        </a:spcAft>
        <a:defRPr sz="4400">
          <a:solidFill>
            <a:srgbClr val="000099"/>
          </a:solidFill>
          <a:latin typeface="Gill Sans MT" panose="020B0502020104020203" charset="0"/>
        </a:defRPr>
      </a:lvl6pPr>
      <a:lvl7pPr marL="914400" algn="l" rtl="0" eaLnBrk="0" fontAlgn="base" hangingPunct="0">
        <a:spcBef>
          <a:spcPct val="0"/>
        </a:spcBef>
        <a:spcAft>
          <a:spcPct val="0"/>
        </a:spcAft>
        <a:defRPr sz="4400">
          <a:solidFill>
            <a:srgbClr val="000099"/>
          </a:solidFill>
          <a:latin typeface="Gill Sans MT" panose="020B0502020104020203" charset="0"/>
        </a:defRPr>
      </a:lvl7pPr>
      <a:lvl8pPr marL="1371600" algn="l" rtl="0" eaLnBrk="0" fontAlgn="base" hangingPunct="0">
        <a:spcBef>
          <a:spcPct val="0"/>
        </a:spcBef>
        <a:spcAft>
          <a:spcPct val="0"/>
        </a:spcAft>
        <a:defRPr sz="4400">
          <a:solidFill>
            <a:srgbClr val="000099"/>
          </a:solidFill>
          <a:latin typeface="Gill Sans MT" panose="020B0502020104020203" charset="0"/>
        </a:defRPr>
      </a:lvl8pPr>
      <a:lvl9pPr marL="1828800" algn="l" rtl="0" eaLnBrk="0" fontAlgn="base" hangingPunct="0">
        <a:spcBef>
          <a:spcPct val="0"/>
        </a:spcBef>
        <a:spcAft>
          <a:spcPct val="0"/>
        </a:spcAft>
        <a:defRPr sz="4400">
          <a:solidFill>
            <a:srgbClr val="000099"/>
          </a:solidFill>
          <a:latin typeface="Gill Sans MT" panose="020B0502020104020203"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charset="0"/>
        <a:buChar char="v"/>
        <a:defRPr sz="3200">
          <a:solidFill>
            <a:schemeClr val="tx1"/>
          </a:solidFill>
          <a:latin typeface="+mn-lt"/>
          <a:ea typeface="MS PGothic" panose="020B0600070205080204" charset="-128"/>
          <a:cs typeface="MS PGothic" panose="020B0600070205080204" charset="-128"/>
        </a:defRPr>
      </a:lvl1pPr>
      <a:lvl2pPr marL="688975" indent="-231775" algn="l" rtl="0" eaLnBrk="0" fontAlgn="base" hangingPunct="0">
        <a:lnSpc>
          <a:spcPct val="85000"/>
        </a:lnSpc>
        <a:spcBef>
          <a:spcPct val="20000"/>
        </a:spcBef>
        <a:spcAft>
          <a:spcPct val="0"/>
        </a:spcAft>
        <a:buClr>
          <a:srgbClr val="000099"/>
        </a:buClr>
        <a:buFont typeface="Wingdings" panose="05000000000000000000" charset="0"/>
        <a:buChar char="§"/>
        <a:defRPr sz="28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charset="0"/>
        </a:defRPr>
      </a:lvl9pPr>
    </p:bodyStyle>
    <p:otherStyle>
      <a:defPPr>
        <a:defRPr lang="en-US"/>
      </a:defPPr>
      <a:lvl1pPr marL="0" algn="l" defTabSz="914400" rtl="0" eaLnBrk="1" latinLnBrk="0" hangingPunct="1">
        <a:defRPr sz="1800" kern="1200">
          <a:solidFill>
            <a:schemeClr val="tx1"/>
          </a:solidFill>
          <a:latin typeface="+mn-lt"/>
          <a:ea typeface="MS PGothic" panose="020B0600070205080204" charset="-128"/>
          <a:cs typeface="+mn-cs"/>
        </a:defRPr>
      </a:lvl1pPr>
      <a:lvl2pPr marL="457200" algn="l" defTabSz="914400" rtl="0" eaLnBrk="1" latinLnBrk="0" hangingPunct="1">
        <a:defRPr sz="1800" kern="1200">
          <a:solidFill>
            <a:schemeClr val="tx1"/>
          </a:solidFill>
          <a:latin typeface="+mn-lt"/>
          <a:ea typeface="MS PGothic" panose="020B0600070205080204" charset="-128"/>
          <a:cs typeface="+mn-cs"/>
        </a:defRPr>
      </a:lvl2pPr>
      <a:lvl3pPr marL="914400" algn="l" defTabSz="914400" rtl="0" eaLnBrk="1" latinLnBrk="0" hangingPunct="1">
        <a:defRPr sz="1800" kern="1200">
          <a:solidFill>
            <a:schemeClr val="tx1"/>
          </a:solidFill>
          <a:latin typeface="+mn-lt"/>
          <a:ea typeface="MS PGothic" panose="020B0600070205080204" charset="-128"/>
          <a:cs typeface="+mn-cs"/>
        </a:defRPr>
      </a:lvl3pPr>
      <a:lvl4pPr marL="1371600" algn="l" defTabSz="914400" rtl="0" eaLnBrk="1" latinLnBrk="0" hangingPunct="1">
        <a:defRPr sz="1800" kern="1200">
          <a:solidFill>
            <a:schemeClr val="tx1"/>
          </a:solidFill>
          <a:latin typeface="+mn-lt"/>
          <a:ea typeface="MS PGothic" panose="020B0600070205080204" charset="-128"/>
          <a:cs typeface="+mn-cs"/>
        </a:defRPr>
      </a:lvl4pPr>
      <a:lvl5pPr marL="1828800" algn="l" defTabSz="914400" rtl="0" eaLnBrk="1" latinLnBrk="0" hangingPunct="1">
        <a:defRPr sz="1800" kern="1200">
          <a:solidFill>
            <a:schemeClr val="tx1"/>
          </a:solidFill>
          <a:latin typeface="+mn-lt"/>
          <a:ea typeface="MS PGothic" panose="020B0600070205080204" charset="-128"/>
          <a:cs typeface="+mn-cs"/>
        </a:defRPr>
      </a:lvl5pPr>
      <a:lvl6pPr marL="2286000" algn="l" defTabSz="914400" rtl="0" eaLnBrk="1" latinLnBrk="0" hangingPunct="1">
        <a:defRPr sz="1800" kern="1200">
          <a:solidFill>
            <a:schemeClr val="tx1"/>
          </a:solidFill>
          <a:latin typeface="+mn-lt"/>
          <a:ea typeface="MS PGothic" panose="020B0600070205080204" charset="-128"/>
          <a:cs typeface="+mn-cs"/>
        </a:defRPr>
      </a:lvl6pPr>
      <a:lvl7pPr marL="2743200" algn="l" defTabSz="914400" rtl="0" eaLnBrk="1" latinLnBrk="0" hangingPunct="1">
        <a:defRPr sz="1800" kern="1200">
          <a:solidFill>
            <a:schemeClr val="tx1"/>
          </a:solidFill>
          <a:latin typeface="+mn-lt"/>
          <a:ea typeface="MS PGothic" panose="020B0600070205080204" charset="-128"/>
          <a:cs typeface="+mn-cs"/>
        </a:defRPr>
      </a:lvl7pPr>
      <a:lvl8pPr marL="3200400" algn="l" defTabSz="914400" rtl="0" eaLnBrk="1" latinLnBrk="0" hangingPunct="1">
        <a:defRPr sz="1800" kern="1200">
          <a:solidFill>
            <a:schemeClr val="tx1"/>
          </a:solidFill>
          <a:latin typeface="+mn-lt"/>
          <a:ea typeface="MS PGothic" panose="020B0600070205080204" charset="-128"/>
          <a:cs typeface="+mn-cs"/>
        </a:defRPr>
      </a:lvl8pPr>
      <a:lvl9pPr marL="3657600" algn="l" defTabSz="914400" rtl="0" eaLnBrk="1" latinLnBrk="0" hangingPunct="1">
        <a:defRPr sz="1800" kern="1200">
          <a:solidFill>
            <a:schemeClr val="tx1"/>
          </a:solidFill>
          <a:latin typeface="+mn-lt"/>
          <a:ea typeface="MS PGothic" panose="020B0600070205080204" charset="-128"/>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1" Type="http://schemas.openxmlformats.org/officeDocument/2006/relationships/slideLayout" Target="../slideLayouts/slideLayout4.xml"/><Relationship Id="rId20" Type="http://schemas.openxmlformats.org/officeDocument/2006/relationships/image" Target="../media/image3.png"/><Relationship Id="rId2" Type="http://schemas.openxmlformats.org/officeDocument/2006/relationships/image" Target="../media/image5.png"/><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4"/>
          <p:cNvSpPr/>
          <p:nvPr/>
        </p:nvSpPr>
        <p:spPr>
          <a:xfrm>
            <a:off x="5608638" y="3489325"/>
            <a:ext cx="3260725" cy="2860675"/>
          </a:xfrm>
          <a:prstGeom prst="rect">
            <a:avLst/>
          </a:prstGeom>
          <a:noFill/>
          <a:ln w="9525">
            <a:noFill/>
          </a:ln>
        </p:spPr>
        <p:txBody>
          <a:bodyPr anchor="ctr" anchorCtr="0"/>
          <a:p>
            <a:pPr>
              <a:lnSpc>
                <a:spcPts val="3065"/>
              </a:lnSpc>
            </a:pPr>
            <a:r>
              <a:rPr lang="en-US" altLang="zh-CN" sz="2800" i="1" dirty="0">
                <a:solidFill>
                  <a:srgbClr val="008000"/>
                </a:solidFill>
                <a:latin typeface="Arial" panose="020B0604020202020204" pitchFamily="34" charset="0"/>
              </a:rPr>
              <a:t>Computer Networking: A Top Down Approach </a:t>
            </a:r>
            <a:br>
              <a:rPr lang="en-US" altLang="zh-CN" sz="2800" dirty="0">
                <a:solidFill>
                  <a:srgbClr val="008000"/>
                </a:solidFill>
                <a:latin typeface="Arial" panose="020B0604020202020204" pitchFamily="34" charset="0"/>
              </a:rPr>
            </a:br>
            <a:endParaRPr lang="en-US" altLang="zh-CN" sz="2000" dirty="0">
              <a:solidFill>
                <a:srgbClr val="008000"/>
              </a:solidFill>
              <a:latin typeface="Arial" panose="020B0604020202020204" pitchFamily="34" charset="0"/>
              <a:ea typeface="Arial" panose="020B0604020202020204" pitchFamily="34" charset="0"/>
            </a:endParaRPr>
          </a:p>
        </p:txBody>
      </p:sp>
      <p:sp>
        <p:nvSpPr>
          <p:cNvPr id="40962" name="Text Box 6"/>
          <p:cNvSpPr txBox="1"/>
          <p:nvPr/>
        </p:nvSpPr>
        <p:spPr>
          <a:xfrm>
            <a:off x="369888" y="3241675"/>
            <a:ext cx="5378450" cy="1481138"/>
          </a:xfrm>
          <a:prstGeom prst="rect">
            <a:avLst/>
          </a:prstGeom>
          <a:noFill/>
          <a:ln w="9525">
            <a:noFill/>
          </a:ln>
        </p:spPr>
        <p:txBody>
          <a:bodyPr anchor="t" anchorCtr="0">
            <a:spAutoFit/>
          </a:bodyPr>
          <a:p>
            <a:pPr eaLnBrk="0" hangingPunct="0"/>
            <a:r>
              <a:rPr lang="en-US" altLang="zh-CN" dirty="0">
                <a:latin typeface="Arial" panose="020B0604020202020204" pitchFamily="34" charset="0"/>
              </a:rPr>
              <a:t>A note on the use of these Powerpoint slides:</a:t>
            </a:r>
            <a:endParaRPr lang="en-US" altLang="zh-CN" dirty="0">
              <a:latin typeface="Arial" panose="020B0604020202020204" pitchFamily="34" charset="0"/>
            </a:endParaRPr>
          </a:p>
          <a:p>
            <a:pPr eaLnBrk="0" hangingPunct="0"/>
            <a:r>
              <a:rPr lang="en-US" altLang="zh-CN" sz="1200" dirty="0">
                <a:latin typeface="Arial" panose="020B0604020202020204" pitchFamily="34" charset="0"/>
              </a:rPr>
              <a:t>We</a:t>
            </a:r>
            <a:r>
              <a:rPr lang="ja-JP" altLang="en-US" sz="1200" dirty="0">
                <a:latin typeface="Arial" panose="020B0604020202020204" pitchFamily="34" charset="0"/>
                <a:ea typeface="MS PGothic" panose="020B0600070205080204" charset="-128"/>
              </a:rPr>
              <a:t>’</a:t>
            </a:r>
            <a:r>
              <a:rPr lang="en-US" altLang="ja-JP" sz="1200" dirty="0">
                <a:latin typeface="Arial" panose="020B0604020202020204" pitchFamily="34" charset="0"/>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200" i="1" dirty="0">
                <a:latin typeface="Arial" panose="020B0604020202020204" pitchFamily="34" charset="0"/>
              </a:rPr>
              <a:t>lot</a:t>
            </a:r>
            <a:r>
              <a:rPr lang="en-US" altLang="ja-JP" sz="1200" dirty="0">
                <a:latin typeface="Arial" panose="020B0604020202020204" pitchFamily="34" charset="0"/>
              </a:rPr>
              <a:t> of work on our part. In return for use, we only ask the following:</a:t>
            </a:r>
            <a:endParaRPr lang="en-US" altLang="ja-JP" sz="1200" dirty="0">
              <a:latin typeface="Arial" panose="020B0604020202020204" pitchFamily="34" charset="0"/>
            </a:endParaRPr>
          </a:p>
          <a:p>
            <a:pPr eaLnBrk="0" hangingPunct="0">
              <a:lnSpc>
                <a:spcPct val="85000"/>
              </a:lnSpc>
            </a:pPr>
            <a:endParaRPr lang="en-US" altLang="zh-CN" sz="1400" dirty="0">
              <a:latin typeface="Arial" panose="020B0604020202020204" pitchFamily="34" charset="0"/>
            </a:endParaRPr>
          </a:p>
        </p:txBody>
      </p:sp>
      <p:sp>
        <p:nvSpPr>
          <p:cNvPr id="40963" name="Text Box 7"/>
          <p:cNvSpPr txBox="1"/>
          <p:nvPr/>
        </p:nvSpPr>
        <p:spPr>
          <a:xfrm>
            <a:off x="390525" y="4370388"/>
            <a:ext cx="5378450" cy="2098675"/>
          </a:xfrm>
          <a:prstGeom prst="rect">
            <a:avLst/>
          </a:prstGeom>
          <a:noFill/>
          <a:ln w="9525">
            <a:noFill/>
          </a:ln>
        </p:spPr>
        <p:txBody>
          <a:bodyPr anchor="t" anchorCtr="0">
            <a:spAutoFit/>
          </a:bodyPr>
          <a:p>
            <a:pPr marL="173355" indent="-173355" eaLnBrk="0" hangingPunct="0"/>
            <a:endParaRPr lang="en-US" altLang="zh-CN" sz="1400">
              <a:latin typeface="Gill Sans MT" panose="020B0502020104020203" charset="0"/>
            </a:endParaRPr>
          </a:p>
          <a:p>
            <a:pPr marL="173355" indent="-173355" eaLnBrk="0" hangingPunct="0">
              <a:buClr>
                <a:srgbClr val="000099"/>
              </a:buClr>
              <a:buFont typeface="Wingdings" panose="05000000000000000000" pitchFamily="2" charset="2"/>
              <a:buChar char="§"/>
            </a:pPr>
            <a:r>
              <a:rPr lang="ja-JP" altLang="en-US" sz="1200">
                <a:latin typeface="Arial" panose="020B0604020202020204" pitchFamily="34" charset="0"/>
                <a:ea typeface="MS PGothic" panose="020B0600070205080204" charset="-128"/>
              </a:rPr>
              <a:t>If you use these slides (e.g., in a class) that you mention their source (after all, we’</a:t>
            </a:r>
            <a:r>
              <a:rPr lang="en-US" altLang="ja-JP" sz="1200">
                <a:latin typeface="Arial" panose="020B0604020202020204" pitchFamily="34" charset="0"/>
              </a:rPr>
              <a:t>d like people to use our book!)</a:t>
            </a:r>
            <a:endParaRPr lang="en-US" altLang="ja-JP" sz="1200">
              <a:latin typeface="Arial" panose="020B0604020202020204" pitchFamily="34" charset="0"/>
            </a:endParaRPr>
          </a:p>
          <a:p>
            <a:pPr marL="173355" indent="-173355" eaLnBrk="0" hangingPunct="0">
              <a:buClr>
                <a:srgbClr val="000099"/>
              </a:buClr>
              <a:buFont typeface="Wingdings" panose="05000000000000000000" pitchFamily="2" charset="2"/>
              <a:buChar char="§"/>
            </a:pPr>
            <a:r>
              <a:rPr lang="en-US" altLang="zh-CN" sz="1200">
                <a:latin typeface="Arial" panose="020B0604020202020204" pitchFamily="34" charset="0"/>
              </a:rPr>
              <a:t>If you post any slides on a www site, that you note that they are adapted from (or perhaps identical to) our slides, and note our copyright of this material.</a:t>
            </a:r>
            <a:endParaRPr lang="en-US" altLang="zh-CN" sz="1200">
              <a:latin typeface="Arial" panose="020B0604020202020204" pitchFamily="34" charset="0"/>
            </a:endParaRPr>
          </a:p>
          <a:p>
            <a:pPr marL="173355" indent="-173355" eaLnBrk="0" hangingPunct="0">
              <a:buClr>
                <a:schemeClr val="accent2"/>
              </a:buClr>
              <a:buFont typeface="Wingdings" panose="05000000000000000000" pitchFamily="2" charset="2"/>
              <a:buChar char="q"/>
            </a:pPr>
            <a:endParaRPr lang="en-US" altLang="zh-CN" sz="1200">
              <a:latin typeface="Arial" panose="020B0604020202020204" pitchFamily="34" charset="0"/>
            </a:endParaRPr>
          </a:p>
          <a:p>
            <a:pPr marL="173355" indent="-173355" eaLnBrk="0" hangingPunct="0">
              <a:lnSpc>
                <a:spcPct val="85000"/>
              </a:lnSpc>
              <a:buClr>
                <a:schemeClr val="accent2"/>
              </a:buClr>
              <a:buFont typeface="Wingdings" panose="05000000000000000000" pitchFamily="2" charset="2"/>
            </a:pPr>
            <a:r>
              <a:rPr lang="en-US" altLang="zh-CN" sz="1200">
                <a:latin typeface="Arial" panose="020B0604020202020204" pitchFamily="34" charset="0"/>
              </a:rPr>
              <a:t>Thanks and enjoy!  JFK/KWR</a:t>
            </a:r>
            <a:endParaRPr lang="en-US" altLang="zh-CN" sz="1200">
              <a:latin typeface="Arial" panose="020B0604020202020204" pitchFamily="34" charset="0"/>
            </a:endParaRPr>
          </a:p>
          <a:p>
            <a:pPr marL="173355" indent="-173355" eaLnBrk="0" hangingPunct="0">
              <a:lnSpc>
                <a:spcPct val="85000"/>
              </a:lnSpc>
            </a:pPr>
            <a:endParaRPr lang="en-US" altLang="zh-CN" sz="1200">
              <a:latin typeface="Arial" panose="020B0604020202020204" pitchFamily="34" charset="0"/>
            </a:endParaRPr>
          </a:p>
          <a:p>
            <a:pPr marL="173355" indent="-173355" eaLnBrk="0" hangingPunct="0"/>
            <a:r>
              <a:rPr lang="en-US" altLang="zh-CN" sz="1200">
                <a:latin typeface="Arial" panose="020B0604020202020204" pitchFamily="34" charset="0"/>
              </a:rPr>
              <a:t>     All material copyright 1996-2016</a:t>
            </a:r>
            <a:endParaRPr lang="en-US" altLang="zh-CN" sz="1200">
              <a:latin typeface="Arial" panose="020B0604020202020204" pitchFamily="34" charset="0"/>
            </a:endParaRPr>
          </a:p>
          <a:p>
            <a:pPr marL="173355" indent="-173355" eaLnBrk="0" hangingPunct="0"/>
            <a:r>
              <a:rPr lang="en-US" altLang="zh-CN" sz="1200">
                <a:latin typeface="Arial" panose="020B0604020202020204" pitchFamily="34" charset="0"/>
              </a:rPr>
              <a:t>     J.F Kurose and K.W. Ross, All Rights Reserved</a:t>
            </a:r>
            <a:endParaRPr lang="en-US" altLang="zh-CN" sz="1200">
              <a:latin typeface="Arial" panose="020B0604020202020204" pitchFamily="34" charset="0"/>
            </a:endParaRPr>
          </a:p>
        </p:txBody>
      </p:sp>
      <p:pic>
        <p:nvPicPr>
          <p:cNvPr id="40964" name="Picture 8"/>
          <p:cNvPicPr>
            <a:picLocks noChangeAspect="1"/>
          </p:cNvPicPr>
          <p:nvPr/>
        </p:nvPicPr>
        <p:blipFill>
          <a:blip r:embed="rId1"/>
          <a:stretch>
            <a:fillRect/>
          </a:stretch>
        </p:blipFill>
        <p:spPr>
          <a:xfrm>
            <a:off x="461963" y="6146800"/>
            <a:ext cx="187325" cy="187325"/>
          </a:xfrm>
          <a:prstGeom prst="rect">
            <a:avLst/>
          </a:prstGeom>
          <a:noFill/>
          <a:ln w="9525">
            <a:noFill/>
          </a:ln>
        </p:spPr>
      </p:pic>
      <p:pic>
        <p:nvPicPr>
          <p:cNvPr id="40965" name="Picture 1" descr="kurose7e_cover_small.jpg"/>
          <p:cNvPicPr>
            <a:picLocks noChangeAspect="1"/>
          </p:cNvPicPr>
          <p:nvPr/>
        </p:nvPicPr>
        <p:blipFill>
          <a:blip r:embed="rId2"/>
          <a:stretch>
            <a:fillRect/>
          </a:stretch>
        </p:blipFill>
        <p:spPr>
          <a:xfrm>
            <a:off x="5710238" y="325438"/>
            <a:ext cx="3087687" cy="3819525"/>
          </a:xfrm>
          <a:prstGeom prst="rect">
            <a:avLst/>
          </a:prstGeom>
          <a:noFill/>
          <a:ln w="9525">
            <a:noFill/>
          </a:ln>
        </p:spPr>
      </p:pic>
      <p:sp>
        <p:nvSpPr>
          <p:cNvPr id="40966" name="Rectangle 4"/>
          <p:cNvSpPr/>
          <p:nvPr/>
        </p:nvSpPr>
        <p:spPr>
          <a:xfrm>
            <a:off x="5634038" y="4510088"/>
            <a:ext cx="3260725" cy="2860675"/>
          </a:xfrm>
          <a:prstGeom prst="rect">
            <a:avLst/>
          </a:prstGeom>
          <a:noFill/>
          <a:ln w="9525">
            <a:noFill/>
          </a:ln>
        </p:spPr>
        <p:txBody>
          <a:bodyPr anchor="ctr" anchorCtr="0"/>
          <a:p>
            <a:r>
              <a:rPr lang="en-US" altLang="zh-CN" dirty="0">
                <a:solidFill>
                  <a:srgbClr val="008000"/>
                </a:solidFill>
                <a:latin typeface="Arial" panose="020B0604020202020204" pitchFamily="34" charset="0"/>
              </a:rPr>
              <a:t>7</a:t>
            </a:r>
            <a:r>
              <a:rPr lang="en-US" altLang="zh-CN" baseline="30000" dirty="0">
                <a:solidFill>
                  <a:srgbClr val="008000"/>
                </a:solidFill>
                <a:latin typeface="Arial" panose="020B0604020202020204" pitchFamily="34" charset="0"/>
              </a:rPr>
              <a:t>th</a:t>
            </a:r>
            <a:r>
              <a:rPr lang="en-US" altLang="zh-CN" dirty="0">
                <a:solidFill>
                  <a:srgbClr val="008000"/>
                </a:solidFill>
                <a:latin typeface="Arial" panose="020B0604020202020204" pitchFamily="34" charset="0"/>
              </a:rPr>
              <a:t> edition </a:t>
            </a:r>
            <a:br>
              <a:rPr lang="en-US" altLang="zh-CN" dirty="0">
                <a:solidFill>
                  <a:srgbClr val="008000"/>
                </a:solidFill>
                <a:latin typeface="Arial" panose="020B0604020202020204" pitchFamily="34" charset="0"/>
              </a:rPr>
            </a:br>
            <a:r>
              <a:rPr lang="en-US" altLang="zh-CN" dirty="0">
                <a:solidFill>
                  <a:srgbClr val="008000"/>
                </a:solidFill>
                <a:latin typeface="Arial" panose="020B0604020202020204" pitchFamily="34" charset="0"/>
              </a:rPr>
              <a:t>Jim Kurose, Keith Ross</a:t>
            </a:r>
            <a:br>
              <a:rPr lang="en-US" altLang="zh-CN" dirty="0">
                <a:solidFill>
                  <a:srgbClr val="008000"/>
                </a:solidFill>
                <a:latin typeface="Arial" panose="020B0604020202020204" pitchFamily="34" charset="0"/>
              </a:rPr>
            </a:br>
            <a:r>
              <a:rPr lang="en-US" altLang="zh-CN" sz="1400" dirty="0">
                <a:solidFill>
                  <a:srgbClr val="008000"/>
                </a:solidFill>
                <a:latin typeface="Arial" panose="020B0604020202020204" pitchFamily="34" charset="0"/>
              </a:rPr>
              <a:t>Pearson/Addison Wesley</a:t>
            </a:r>
            <a:br>
              <a:rPr lang="en-US" altLang="zh-CN" sz="1400" dirty="0">
                <a:solidFill>
                  <a:srgbClr val="008000"/>
                </a:solidFill>
                <a:latin typeface="Arial" panose="020B0604020202020204" pitchFamily="34" charset="0"/>
              </a:rPr>
            </a:br>
            <a:r>
              <a:rPr lang="en-US" altLang="zh-CN" sz="1400" dirty="0">
                <a:solidFill>
                  <a:srgbClr val="008000"/>
                </a:solidFill>
                <a:latin typeface="Arial" panose="020B0604020202020204" pitchFamily="34" charset="0"/>
              </a:rPr>
              <a:t>April 2016</a:t>
            </a:r>
            <a:endParaRPr lang="en-US" altLang="zh-CN" sz="1400" dirty="0">
              <a:solidFill>
                <a:srgbClr val="008000"/>
              </a:solidFill>
              <a:latin typeface="Arial" panose="020B0604020202020204" pitchFamily="34" charset="0"/>
              <a:ea typeface="Arial" panose="020B0604020202020204" pitchFamily="34" charset="0"/>
            </a:endParaRPr>
          </a:p>
        </p:txBody>
      </p:sp>
      <p:sp>
        <p:nvSpPr>
          <p:cNvPr id="40967" name="Rectangle 3"/>
          <p:cNvSpPr/>
          <p:nvPr/>
        </p:nvSpPr>
        <p:spPr>
          <a:xfrm>
            <a:off x="371475" y="715963"/>
            <a:ext cx="4487863" cy="1724025"/>
          </a:xfrm>
          <a:prstGeom prst="rect">
            <a:avLst/>
          </a:prstGeom>
          <a:noFill/>
          <a:ln w="9525">
            <a:noFill/>
          </a:ln>
        </p:spPr>
        <p:txBody>
          <a:bodyPr anchor="ctr" anchorCtr="0"/>
          <a:p>
            <a:pPr>
              <a:lnSpc>
                <a:spcPct val="85000"/>
              </a:lnSpc>
            </a:pPr>
            <a:r>
              <a:rPr lang="en-US" altLang="zh-CN" sz="4400" dirty="0">
                <a:solidFill>
                  <a:srgbClr val="000099"/>
                </a:solidFill>
                <a:latin typeface="Gill Sans MT" panose="020B0502020104020203" charset="0"/>
              </a:rPr>
              <a:t>Chapter 4</a:t>
            </a:r>
            <a:br>
              <a:rPr lang="en-US" altLang="zh-CN" sz="4800" dirty="0">
                <a:solidFill>
                  <a:srgbClr val="000099"/>
                </a:solidFill>
                <a:latin typeface="Gill Sans MT" panose="020B0502020104020203" charset="0"/>
              </a:rPr>
            </a:br>
            <a:r>
              <a:rPr lang="en-US" altLang="zh-CN" sz="4400" dirty="0">
                <a:solidFill>
                  <a:srgbClr val="000099"/>
                </a:solidFill>
                <a:latin typeface="Gill Sans MT" panose="020B0502020104020203" charset="0"/>
              </a:rPr>
              <a:t>Network Layer:</a:t>
            </a:r>
            <a:endParaRPr lang="en-US" altLang="zh-CN" sz="4400" dirty="0">
              <a:solidFill>
                <a:srgbClr val="000099"/>
              </a:solidFill>
              <a:latin typeface="Gill Sans MT" panose="020B0502020104020203" charset="0"/>
            </a:endParaRPr>
          </a:p>
          <a:p>
            <a:pPr>
              <a:lnSpc>
                <a:spcPct val="85000"/>
              </a:lnSpc>
            </a:pPr>
            <a:r>
              <a:rPr lang="en-US" altLang="zh-CN" sz="4400" dirty="0">
                <a:solidFill>
                  <a:srgbClr val="000099"/>
                </a:solidFill>
                <a:latin typeface="Gill Sans MT" panose="020B0502020104020203" charset="0"/>
              </a:rPr>
              <a:t>The Data Plane</a:t>
            </a:r>
            <a:endParaRPr lang="en-US" altLang="zh-CN" sz="4400" dirty="0">
              <a:solidFill>
                <a:srgbClr val="000099"/>
              </a:solidFill>
              <a:latin typeface="Gill Sans MT" panose="020B0502020104020203" charset="0"/>
              <a:ea typeface="Arial" panose="020B0604020202020204" pitchFamily="34" charset="0"/>
            </a:endParaRPr>
          </a:p>
        </p:txBody>
      </p:sp>
      <p:pic>
        <p:nvPicPr>
          <p:cNvPr id="40968" name="Picture 9" descr="underline_base"/>
          <p:cNvPicPr/>
          <p:nvPr/>
        </p:nvPicPr>
        <p:blipFill>
          <a:blip r:embed="rId3"/>
          <a:stretch>
            <a:fillRect/>
          </a:stretch>
        </p:blipFill>
        <p:spPr>
          <a:xfrm>
            <a:off x="452438" y="2389188"/>
            <a:ext cx="3890962" cy="238125"/>
          </a:xfrm>
          <a:prstGeom prst="rect">
            <a:avLst/>
          </a:prstGeom>
          <a:noFill/>
          <a:ln w="9525">
            <a:noFill/>
          </a:ln>
        </p:spPr>
      </p:pic>
      <p:sp>
        <p:nvSpPr>
          <p:cNvPr id="40969"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097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7" name="Picture 18" descr="underline_base"/>
          <p:cNvPicPr/>
          <p:nvPr/>
        </p:nvPicPr>
        <p:blipFill>
          <a:blip r:embed="rId1"/>
          <a:stretch>
            <a:fillRect/>
          </a:stretch>
        </p:blipFill>
        <p:spPr>
          <a:xfrm>
            <a:off x="625475" y="957263"/>
            <a:ext cx="7024688" cy="184150"/>
          </a:xfrm>
          <a:prstGeom prst="rect">
            <a:avLst/>
          </a:prstGeom>
          <a:noFill/>
          <a:ln w="9525">
            <a:noFill/>
          </a:ln>
        </p:spPr>
      </p:pic>
      <p:sp>
        <p:nvSpPr>
          <p:cNvPr id="50178" name="Rectangle 2"/>
          <p:cNvSpPr>
            <a:spLocks noGrp="1"/>
          </p:cNvSpPr>
          <p:nvPr>
            <p:ph type="title"/>
          </p:nvPr>
        </p:nvSpPr>
        <p:spPr>
          <a:xfrm>
            <a:off x="533400" y="241300"/>
            <a:ext cx="7772400" cy="974725"/>
          </a:xfrm>
        </p:spPr>
        <p:txBody>
          <a:bodyPr vert="horz" wrap="square" lIns="91440" tIns="45720" rIns="91440" bIns="45720" anchor="ctr" anchorCtr="0"/>
          <a:p>
            <a:r>
              <a:rPr lang="en-US" altLang="zh-CN" dirty="0"/>
              <a:t>Network layer service models:</a:t>
            </a:r>
            <a:endParaRPr lang="en-US" altLang="zh-CN" sz="4800" dirty="0"/>
          </a:p>
        </p:txBody>
      </p:sp>
      <p:sp>
        <p:nvSpPr>
          <p:cNvPr id="50179" name="Text Box 3"/>
          <p:cNvSpPr txBox="1"/>
          <p:nvPr/>
        </p:nvSpPr>
        <p:spPr>
          <a:xfrm>
            <a:off x="311150" y="1506538"/>
            <a:ext cx="1536700" cy="3784600"/>
          </a:xfrm>
          <a:prstGeom prst="rect">
            <a:avLst/>
          </a:prstGeom>
          <a:noFill/>
          <a:ln w="9525">
            <a:noFill/>
          </a:ln>
        </p:spPr>
        <p:txBody>
          <a:bodyPr wrap="none" anchor="t" anchorCtr="0">
            <a:spAutoFit/>
          </a:bodyPr>
          <a:p>
            <a:pPr algn="r" eaLnBrk="0" hangingPunct="0"/>
            <a:r>
              <a:rPr lang="en-US" altLang="zh-CN" sz="2000" dirty="0">
                <a:latin typeface="Arial" panose="020B0604020202020204" pitchFamily="34" charset="0"/>
              </a:rPr>
              <a:t>Network</a:t>
            </a:r>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Architecture</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Internet</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ATM</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ATM</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ATM</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ATM</a:t>
            </a:r>
            <a:endParaRPr lang="en-US" altLang="zh-CN" sz="2400" dirty="0">
              <a:latin typeface="Times New Roman" panose="02020603050405020304" charset="0"/>
            </a:endParaRPr>
          </a:p>
        </p:txBody>
      </p:sp>
      <p:sp>
        <p:nvSpPr>
          <p:cNvPr id="50180" name="Text Box 4"/>
          <p:cNvSpPr txBox="1"/>
          <p:nvPr/>
        </p:nvSpPr>
        <p:spPr>
          <a:xfrm>
            <a:off x="1966913" y="1506538"/>
            <a:ext cx="1309687" cy="37496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Service</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Model</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best effort</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CBR</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VBR</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ABR</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UBR</a:t>
            </a:r>
            <a:endParaRPr lang="en-US" altLang="zh-CN" sz="2400" dirty="0">
              <a:latin typeface="Times New Roman" panose="02020603050405020304" charset="0"/>
            </a:endParaRPr>
          </a:p>
        </p:txBody>
      </p:sp>
      <p:sp>
        <p:nvSpPr>
          <p:cNvPr id="50181" name="Text Box 5"/>
          <p:cNvSpPr txBox="1"/>
          <p:nvPr/>
        </p:nvSpPr>
        <p:spPr>
          <a:xfrm>
            <a:off x="3300413" y="1801813"/>
            <a:ext cx="1538287" cy="3444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Bandwidth</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none</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constant</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rate</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guaranteed</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rate</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guaranteed </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minimum</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none</a:t>
            </a:r>
            <a:endParaRPr lang="en-US" altLang="zh-CN" sz="2400" dirty="0">
              <a:latin typeface="Times New Roman" panose="02020603050405020304" charset="0"/>
            </a:endParaRPr>
          </a:p>
        </p:txBody>
      </p:sp>
      <p:sp>
        <p:nvSpPr>
          <p:cNvPr id="50182" name="Text Box 11"/>
          <p:cNvSpPr txBox="1"/>
          <p:nvPr/>
        </p:nvSpPr>
        <p:spPr>
          <a:xfrm>
            <a:off x="4700588" y="1801813"/>
            <a:ext cx="720725" cy="3444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Loss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400" dirty="0">
              <a:latin typeface="Times New Roman" panose="02020603050405020304" charset="0"/>
            </a:endParaRPr>
          </a:p>
        </p:txBody>
      </p:sp>
      <p:sp>
        <p:nvSpPr>
          <p:cNvPr id="50183" name="Text Box 12"/>
          <p:cNvSpPr txBox="1"/>
          <p:nvPr/>
        </p:nvSpPr>
        <p:spPr>
          <a:xfrm>
            <a:off x="5424488" y="1811338"/>
            <a:ext cx="831850" cy="3444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Order</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400" dirty="0">
              <a:latin typeface="Times New Roman" panose="02020603050405020304" charset="0"/>
            </a:endParaRPr>
          </a:p>
        </p:txBody>
      </p:sp>
      <p:sp>
        <p:nvSpPr>
          <p:cNvPr id="50184" name="Text Box 13"/>
          <p:cNvSpPr txBox="1"/>
          <p:nvPr/>
        </p:nvSpPr>
        <p:spPr>
          <a:xfrm>
            <a:off x="6281738" y="1811338"/>
            <a:ext cx="947737" cy="3444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Timing</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400" dirty="0">
              <a:latin typeface="Times New Roman" panose="02020603050405020304" charset="0"/>
            </a:endParaRPr>
          </a:p>
        </p:txBody>
      </p:sp>
      <p:sp>
        <p:nvSpPr>
          <p:cNvPr id="50185" name="Text Box 14"/>
          <p:cNvSpPr txBox="1"/>
          <p:nvPr/>
        </p:nvSpPr>
        <p:spPr>
          <a:xfrm>
            <a:off x="7281863" y="1525588"/>
            <a:ext cx="1481137" cy="37496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Congestion</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feedback</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 (inferred</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via loss)</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congestion</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congestion</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400" dirty="0">
              <a:latin typeface="Times New Roman" panose="02020603050405020304" charset="0"/>
            </a:endParaRPr>
          </a:p>
        </p:txBody>
      </p:sp>
      <p:sp>
        <p:nvSpPr>
          <p:cNvPr id="50186" name="Text Box 15"/>
          <p:cNvSpPr txBox="1"/>
          <p:nvPr/>
        </p:nvSpPr>
        <p:spPr>
          <a:xfrm>
            <a:off x="4672013" y="1374775"/>
            <a:ext cx="1720850" cy="396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Guarantees ?</a:t>
            </a:r>
            <a:endParaRPr lang="en-US" altLang="zh-CN" sz="2400" dirty="0">
              <a:latin typeface="Times New Roman" panose="02020603050405020304" charset="0"/>
            </a:endParaRPr>
          </a:p>
        </p:txBody>
      </p:sp>
      <p:sp>
        <p:nvSpPr>
          <p:cNvPr id="50187" name="Line 16"/>
          <p:cNvSpPr/>
          <p:nvPr/>
        </p:nvSpPr>
        <p:spPr>
          <a:xfrm flipV="1">
            <a:off x="3390900" y="1800225"/>
            <a:ext cx="3733800" cy="0"/>
          </a:xfrm>
          <a:prstGeom prst="line">
            <a:avLst/>
          </a:prstGeom>
          <a:ln w="28575" cap="flat" cmpd="sng">
            <a:solidFill>
              <a:srgbClr val="000099"/>
            </a:solidFill>
            <a:prstDash val="solid"/>
            <a:round/>
            <a:headEnd type="none" w="med" len="med"/>
            <a:tailEnd type="none" w="med" len="med"/>
          </a:ln>
        </p:spPr>
      </p:sp>
      <p:sp>
        <p:nvSpPr>
          <p:cNvPr id="50188" name="Line 19"/>
          <p:cNvSpPr/>
          <p:nvPr/>
        </p:nvSpPr>
        <p:spPr>
          <a:xfrm>
            <a:off x="646113" y="2308225"/>
            <a:ext cx="7985125" cy="0"/>
          </a:xfrm>
          <a:prstGeom prst="line">
            <a:avLst/>
          </a:prstGeom>
          <a:ln w="28575" cap="flat" cmpd="sng">
            <a:solidFill>
              <a:srgbClr val="000099"/>
            </a:solidFill>
            <a:prstDash val="solid"/>
            <a:round/>
            <a:headEnd type="none" w="med" len="med"/>
            <a:tailEnd type="none" w="med" len="med"/>
          </a:ln>
        </p:spPr>
      </p:sp>
      <p:sp>
        <p:nvSpPr>
          <p:cNvPr id="50189" name="Line 25"/>
          <p:cNvSpPr/>
          <p:nvPr/>
        </p:nvSpPr>
        <p:spPr>
          <a:xfrm>
            <a:off x="904875" y="3098800"/>
            <a:ext cx="7437438" cy="0"/>
          </a:xfrm>
          <a:prstGeom prst="line">
            <a:avLst/>
          </a:prstGeom>
          <a:ln w="19050" cap="flat" cmpd="sng">
            <a:solidFill>
              <a:srgbClr val="000099"/>
            </a:solidFill>
            <a:prstDash val="solid"/>
            <a:round/>
            <a:headEnd type="none" w="med" len="med"/>
            <a:tailEnd type="none" w="med" len="med"/>
          </a:ln>
        </p:spPr>
      </p:sp>
      <p:sp>
        <p:nvSpPr>
          <p:cNvPr id="50190" name="Line 26"/>
          <p:cNvSpPr/>
          <p:nvPr/>
        </p:nvSpPr>
        <p:spPr>
          <a:xfrm>
            <a:off x="901700" y="3708400"/>
            <a:ext cx="7437438" cy="0"/>
          </a:xfrm>
          <a:prstGeom prst="line">
            <a:avLst/>
          </a:prstGeom>
          <a:ln w="19050" cap="flat" cmpd="sng">
            <a:solidFill>
              <a:srgbClr val="000099"/>
            </a:solidFill>
            <a:prstDash val="solid"/>
            <a:round/>
            <a:headEnd type="none" w="med" len="med"/>
            <a:tailEnd type="none" w="med" len="med"/>
          </a:ln>
        </p:spPr>
      </p:sp>
      <p:sp>
        <p:nvSpPr>
          <p:cNvPr id="50191" name="Line 27"/>
          <p:cNvSpPr/>
          <p:nvPr/>
        </p:nvSpPr>
        <p:spPr>
          <a:xfrm>
            <a:off x="898525" y="4329113"/>
            <a:ext cx="7437438" cy="0"/>
          </a:xfrm>
          <a:prstGeom prst="line">
            <a:avLst/>
          </a:prstGeom>
          <a:ln w="19050" cap="flat" cmpd="sng">
            <a:solidFill>
              <a:srgbClr val="000099"/>
            </a:solidFill>
            <a:prstDash val="solid"/>
            <a:round/>
            <a:headEnd type="none" w="med" len="med"/>
            <a:tailEnd type="none" w="med" len="med"/>
          </a:ln>
        </p:spPr>
      </p:sp>
      <p:sp>
        <p:nvSpPr>
          <p:cNvPr id="50192" name="Line 28"/>
          <p:cNvSpPr/>
          <p:nvPr/>
        </p:nvSpPr>
        <p:spPr>
          <a:xfrm>
            <a:off x="906463" y="4905375"/>
            <a:ext cx="7437437" cy="0"/>
          </a:xfrm>
          <a:prstGeom prst="line">
            <a:avLst/>
          </a:prstGeom>
          <a:ln w="19050" cap="flat" cmpd="sng">
            <a:solidFill>
              <a:srgbClr val="000099"/>
            </a:solidFill>
            <a:prstDash val="solid"/>
            <a:round/>
            <a:headEnd type="none" w="med" len="med"/>
            <a:tailEnd type="none" w="med" len="med"/>
          </a:ln>
        </p:spPr>
      </p:sp>
      <p:sp>
        <p:nvSpPr>
          <p:cNvPr id="5019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019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50195" name="文本框 1"/>
          <p:cNvSpPr txBox="1"/>
          <p:nvPr/>
        </p:nvSpPr>
        <p:spPr>
          <a:xfrm>
            <a:off x="592138" y="5246688"/>
            <a:ext cx="8937625" cy="1384300"/>
          </a:xfrm>
          <a:prstGeom prst="rect">
            <a:avLst/>
          </a:prstGeom>
          <a:noFill/>
          <a:ln w="9525">
            <a:noFill/>
          </a:ln>
        </p:spPr>
        <p:txBody>
          <a:bodyPr wrap="square" anchor="t" anchorCtr="0">
            <a:spAutoFit/>
          </a:bodyPr>
          <a:p>
            <a:r>
              <a:rPr lang="en-US" altLang="zh-CN" sz="1400">
                <a:latin typeface="Arial" panose="020B0604020202020204" pitchFamily="34" charset="0"/>
              </a:rPr>
              <a:t>未定比特速率（UBR：Unspecified Bit Rate）：对传输速率没有指定，但可靠性要求很高，即所谓"尽力传输"（Best Effort），用于局域网仿真（LAN Emulation）。</a:t>
            </a:r>
            <a:endParaRPr lang="en-US" altLang="zh-CN" sz="1400">
              <a:latin typeface="Arial" panose="020B0604020202020204" pitchFamily="34" charset="0"/>
            </a:endParaRPr>
          </a:p>
          <a:p>
            <a:r>
              <a:rPr lang="en-US" altLang="zh-CN" sz="1400">
                <a:latin typeface="Arial" panose="020B0604020202020204" pitchFamily="34" charset="0"/>
              </a:rPr>
              <a:t>不变比特速率（CBR：Constant Bit Rate）：有固定的带宽（速率）要求，适用实时的话音和视频信号传输。</a:t>
            </a:r>
            <a:endParaRPr lang="en-US" altLang="zh-CN" sz="1400">
              <a:latin typeface="Arial" panose="020B0604020202020204" pitchFamily="34" charset="0"/>
            </a:endParaRPr>
          </a:p>
          <a:p>
            <a:r>
              <a:rPr lang="en-US" altLang="zh-CN" sz="1400">
                <a:latin typeface="Arial" panose="020B0604020202020204" pitchFamily="34" charset="0"/>
              </a:rPr>
              <a:t>可用比特速率（ABR：Available Bit Rate）：只需指定峰值（Peak）和谷值（Minimum）信元速率，应用不多。</a:t>
            </a:r>
            <a:endParaRPr lang="en-US" altLang="zh-CN" sz="1400">
              <a:latin typeface="Arial" panose="020B0604020202020204" pitchFamily="34" charset="0"/>
            </a:endParaRPr>
          </a:p>
          <a:p>
            <a:r>
              <a:rPr lang="en-US" altLang="zh-CN" sz="1400">
                <a:latin typeface="Arial" panose="020B0604020202020204" pitchFamily="34" charset="0"/>
              </a:rPr>
              <a:t>可变比特速率（VBR：Variable Bit Rate）：允许随时可变的带宽，但必须指定峰值带宽、最大突发数据长度和必须维持的最低速率。</a:t>
            </a:r>
            <a:endParaRPr lang="en-US" altLang="zh-CN" sz="1400">
              <a:latin typeface="Arial" panose="020B0604020202020204" pitchFamily="34" charset="0"/>
            </a:endParaRPr>
          </a:p>
        </p:txBody>
      </p:sp>
      <p:sp>
        <p:nvSpPr>
          <p:cNvPr id="2" name="文本框 1"/>
          <p:cNvSpPr txBox="1"/>
          <p:nvPr/>
        </p:nvSpPr>
        <p:spPr>
          <a:xfrm>
            <a:off x="466725" y="34925"/>
            <a:ext cx="7073265" cy="645160"/>
          </a:xfrm>
          <a:prstGeom prst="rect">
            <a:avLst/>
          </a:prstGeom>
          <a:noFill/>
        </p:spPr>
        <p:txBody>
          <a:bodyPr wrap="square" rtlCol="0">
            <a:spAutoFit/>
          </a:bodyPr>
          <a:p>
            <a:r>
              <a:rPr lang="zh-CN" altLang="en-US" b="1">
                <a:sym typeface="+mn-ea"/>
              </a:rPr>
              <a:t>ATM</a:t>
            </a:r>
            <a:r>
              <a:rPr lang="zh-CN" altLang="en-US">
                <a:sym typeface="+mn-ea"/>
              </a:rPr>
              <a:t>是Asynchronous Transfer Mode（ATM）异步传输模式的缩写</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5"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52226"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4.2 What</a:t>
            </a:r>
            <a:r>
              <a:rPr lang="ja-JP" altLang="en-US" sz="2400" dirty="0">
                <a:solidFill>
                  <a:srgbClr val="CC0000"/>
                </a:solidFill>
                <a:latin typeface="+mn-lt"/>
                <a:ea typeface="MS PGothic" panose="020B0600070205080204" charset="-128"/>
                <a:cs typeface="MS PGothic" panose="020B0600070205080204" charset="-128"/>
              </a:rPr>
              <a:t>’</a:t>
            </a:r>
            <a:r>
              <a:rPr lang="en-US" altLang="ja-JP" sz="2400" dirty="0">
                <a:solidFill>
                  <a:srgbClr val="CC0000"/>
                </a:solidFill>
                <a:latin typeface="+mn-lt"/>
                <a:ea typeface="MS PGothic" panose="020B0600070205080204" charset="-128"/>
                <a:cs typeface="MS PGothic" panose="020B0600070205080204" charset="-128"/>
              </a:rPr>
              <a:t>s inside a router</a:t>
            </a:r>
            <a:endParaRPr lang="en-US" altLang="ja-JP" sz="2400" dirty="0">
              <a:solidFill>
                <a:srgbClr val="CC0000"/>
              </a:solidFill>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4.3 IP: Internet Protocol</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IPv4 addressing</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network address translation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IPv6</a:t>
            </a:r>
            <a:endParaRPr lang="en-US" altLang="zh-CN" dirty="0">
              <a:latin typeface="Gill Sans MT" panose="020B0502020104020203"/>
              <a:ea typeface="MS PGothic" panose="020B0600070205080204" charset="-128"/>
              <a:cs typeface="Gill Sans MT" panose="020B0502020104020203"/>
            </a:endParaRPr>
          </a:p>
        </p:txBody>
      </p:sp>
      <p:sp>
        <p:nvSpPr>
          <p:cNvPr id="52227"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52228"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52229"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223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685800" y="304800"/>
            <a:ext cx="7772400" cy="609600"/>
          </a:xfrm>
        </p:spPr>
        <p:txBody>
          <a:bodyPr vert="horz" wrap="square" lIns="91440" tIns="45720" rIns="91440" bIns="45720" anchor="ctr" anchorCtr="0"/>
          <a:p>
            <a:r>
              <a:rPr lang="en-US" altLang="zh-CN" sz="4000" dirty="0"/>
              <a:t>Router architecture overview</a:t>
            </a:r>
            <a:endParaRPr lang="en-US" altLang="zh-CN" dirty="0"/>
          </a:p>
        </p:txBody>
      </p:sp>
      <p:grpSp>
        <p:nvGrpSpPr>
          <p:cNvPr id="53250" name="Group 60"/>
          <p:cNvGrpSpPr/>
          <p:nvPr/>
        </p:nvGrpSpPr>
        <p:grpSpPr>
          <a:xfrm>
            <a:off x="2652713" y="3333750"/>
            <a:ext cx="1871662" cy="2343150"/>
            <a:chOff x="2333" y="1882"/>
            <a:chExt cx="1179" cy="1476"/>
          </a:xfrm>
        </p:grpSpPr>
        <p:sp>
          <p:nvSpPr>
            <p:cNvPr id="53251" name="Rectangle 45"/>
            <p:cNvSpPr/>
            <p:nvPr/>
          </p:nvSpPr>
          <p:spPr>
            <a:xfrm>
              <a:off x="2418" y="1882"/>
              <a:ext cx="1014" cy="1476"/>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52" name="Text Box 48"/>
            <p:cNvSpPr txBox="1"/>
            <p:nvPr/>
          </p:nvSpPr>
          <p:spPr>
            <a:xfrm>
              <a:off x="2333" y="2418"/>
              <a:ext cx="1179" cy="502"/>
            </a:xfrm>
            <a:prstGeom prst="rect">
              <a:avLst/>
            </a:prstGeom>
            <a:noFill/>
            <a:ln w="9525">
              <a:noFill/>
            </a:ln>
          </p:spPr>
          <p:txBody>
            <a:bodyPr wrap="none" anchor="t" anchorCtr="0">
              <a:spAutoFit/>
            </a:bodyPr>
            <a:p>
              <a:pPr algn="ctr" eaLnBrk="0" hangingPunct="0">
                <a:lnSpc>
                  <a:spcPct val="85000"/>
                </a:lnSpc>
              </a:pPr>
              <a:r>
                <a:rPr lang="en-US" altLang="zh-CN" dirty="0">
                  <a:latin typeface="Arial" panose="020B0604020202020204" pitchFamily="34" charset="0"/>
                </a:rPr>
                <a:t>high-speed </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switching</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fabric </a:t>
              </a:r>
              <a:r>
                <a:rPr lang="zh-CN" altLang="en-US" sz="1400" dirty="0">
                  <a:latin typeface="Arial" panose="020B0604020202020204" pitchFamily="34" charset="0"/>
                  <a:ea typeface="宋体" panose="02010600030101010101" pitchFamily="2" charset="-122"/>
                </a:rPr>
                <a:t>高速交换结构</a:t>
              </a:r>
              <a:endParaRPr lang="zh-CN" altLang="en-US" sz="1400" dirty="0">
                <a:latin typeface="Arial" panose="020B0604020202020204" pitchFamily="34" charset="0"/>
                <a:ea typeface="宋体" panose="02010600030101010101" pitchFamily="2" charset="-122"/>
              </a:endParaRPr>
            </a:p>
          </p:txBody>
        </p:sp>
      </p:grpSp>
      <p:sp>
        <p:nvSpPr>
          <p:cNvPr id="53253" name="Rectangle 46"/>
          <p:cNvSpPr/>
          <p:nvPr/>
        </p:nvSpPr>
        <p:spPr>
          <a:xfrm>
            <a:off x="2805113" y="2371725"/>
            <a:ext cx="1590675" cy="647700"/>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54" name="Text Box 47"/>
          <p:cNvSpPr txBox="1"/>
          <p:nvPr/>
        </p:nvSpPr>
        <p:spPr>
          <a:xfrm>
            <a:off x="2995613" y="2416175"/>
            <a:ext cx="1185862" cy="561975"/>
          </a:xfrm>
          <a:prstGeom prst="rect">
            <a:avLst/>
          </a:prstGeom>
          <a:noFill/>
          <a:ln w="9525">
            <a:noFill/>
          </a:ln>
        </p:spPr>
        <p:txBody>
          <a:bodyPr wrap="none" anchor="t" anchorCtr="0">
            <a:spAutoFit/>
          </a:bodyPr>
          <a:p>
            <a:pPr algn="ctr" eaLnBrk="0" hangingPunct="0">
              <a:lnSpc>
                <a:spcPct val="85000"/>
              </a:lnSpc>
            </a:pPr>
            <a:r>
              <a:rPr lang="en-US" altLang="zh-CN" dirty="0">
                <a:latin typeface="Arial" panose="020B0604020202020204" pitchFamily="34" charset="0"/>
              </a:rPr>
              <a:t>routing </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processor </a:t>
            </a:r>
            <a:endParaRPr lang="zh-CN" altLang="en-US" dirty="0">
              <a:latin typeface="Arial" panose="020B0604020202020204" pitchFamily="34" charset="0"/>
              <a:ea typeface="宋体" panose="02010600030101010101" pitchFamily="2" charset="-122"/>
            </a:endParaRPr>
          </a:p>
        </p:txBody>
      </p:sp>
      <p:sp>
        <p:nvSpPr>
          <p:cNvPr id="53255" name="Line 50"/>
          <p:cNvSpPr/>
          <p:nvPr/>
        </p:nvSpPr>
        <p:spPr>
          <a:xfrm>
            <a:off x="3533775" y="2890838"/>
            <a:ext cx="19050" cy="571500"/>
          </a:xfrm>
          <a:prstGeom prst="line">
            <a:avLst/>
          </a:prstGeom>
          <a:ln w="38100" cap="flat" cmpd="sng">
            <a:solidFill>
              <a:srgbClr val="FF0000"/>
            </a:solidFill>
            <a:prstDash val="solid"/>
            <a:round/>
            <a:headEnd type="triangle" w="med" len="med"/>
            <a:tailEnd type="triangle" w="med" len="med"/>
          </a:ln>
        </p:spPr>
      </p:sp>
      <p:grpSp>
        <p:nvGrpSpPr>
          <p:cNvPr id="53256" name="Group 17"/>
          <p:cNvGrpSpPr/>
          <p:nvPr/>
        </p:nvGrpSpPr>
        <p:grpSpPr>
          <a:xfrm>
            <a:off x="744538" y="3348038"/>
            <a:ext cx="2033587" cy="566737"/>
            <a:chOff x="930" y="1989"/>
            <a:chExt cx="1482" cy="357"/>
          </a:xfrm>
        </p:grpSpPr>
        <p:sp>
          <p:nvSpPr>
            <p:cNvPr id="53257" name="Rectangle 9"/>
            <p:cNvSpPr/>
            <p:nvPr/>
          </p:nvSpPr>
          <p:spPr>
            <a:xfrm>
              <a:off x="1152" y="1989"/>
              <a:ext cx="1086" cy="35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58" name="Rectangle 5"/>
            <p:cNvSpPr/>
            <p:nvPr/>
          </p:nvSpPr>
          <p:spPr>
            <a:xfrm>
              <a:off x="1197" y="2089"/>
              <a:ext cx="337" cy="161"/>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59" name="Rectangle 6"/>
            <p:cNvSpPr/>
            <p:nvPr/>
          </p:nvSpPr>
          <p:spPr>
            <a:xfrm>
              <a:off x="1582" y="2025"/>
              <a:ext cx="273" cy="274"/>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0" name="Rectangle 8"/>
            <p:cNvSpPr/>
            <p:nvPr/>
          </p:nvSpPr>
          <p:spPr>
            <a:xfrm>
              <a:off x="1904" y="2023"/>
              <a:ext cx="274" cy="274"/>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1" name="Line 16"/>
            <p:cNvSpPr/>
            <p:nvPr/>
          </p:nvSpPr>
          <p:spPr>
            <a:xfrm>
              <a:off x="930" y="2169"/>
              <a:ext cx="1482" cy="0"/>
            </a:xfrm>
            <a:prstGeom prst="line">
              <a:avLst/>
            </a:prstGeom>
            <a:ln w="28575" cap="flat" cmpd="sng">
              <a:solidFill>
                <a:schemeClr val="tx1"/>
              </a:solidFill>
              <a:prstDash val="solid"/>
              <a:round/>
              <a:headEnd type="none" w="med" len="med"/>
              <a:tailEnd type="triangle" w="med" len="med"/>
            </a:ln>
          </p:spPr>
        </p:sp>
      </p:grpSp>
      <p:grpSp>
        <p:nvGrpSpPr>
          <p:cNvPr id="53262" name="Group 18"/>
          <p:cNvGrpSpPr/>
          <p:nvPr/>
        </p:nvGrpSpPr>
        <p:grpSpPr>
          <a:xfrm>
            <a:off x="733425" y="5086350"/>
            <a:ext cx="2058988" cy="566738"/>
            <a:chOff x="930" y="1989"/>
            <a:chExt cx="1482" cy="357"/>
          </a:xfrm>
        </p:grpSpPr>
        <p:sp>
          <p:nvSpPr>
            <p:cNvPr id="53263" name="Rectangle 19"/>
            <p:cNvSpPr/>
            <p:nvPr/>
          </p:nvSpPr>
          <p:spPr>
            <a:xfrm>
              <a:off x="1152" y="1989"/>
              <a:ext cx="1088" cy="35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4" name="Rectangle 20"/>
            <p:cNvSpPr/>
            <p:nvPr/>
          </p:nvSpPr>
          <p:spPr>
            <a:xfrm>
              <a:off x="1197" y="2089"/>
              <a:ext cx="337" cy="161"/>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5" name="Rectangle 21"/>
            <p:cNvSpPr/>
            <p:nvPr/>
          </p:nvSpPr>
          <p:spPr>
            <a:xfrm>
              <a:off x="1582" y="2025"/>
              <a:ext cx="273" cy="274"/>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6" name="Rectangle 22"/>
            <p:cNvSpPr/>
            <p:nvPr/>
          </p:nvSpPr>
          <p:spPr>
            <a:xfrm>
              <a:off x="1904" y="2023"/>
              <a:ext cx="274" cy="274"/>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7" name="Line 23"/>
            <p:cNvSpPr/>
            <p:nvPr/>
          </p:nvSpPr>
          <p:spPr>
            <a:xfrm>
              <a:off x="930" y="2169"/>
              <a:ext cx="1482" cy="0"/>
            </a:xfrm>
            <a:prstGeom prst="line">
              <a:avLst/>
            </a:prstGeom>
            <a:ln w="28575" cap="flat" cmpd="sng">
              <a:solidFill>
                <a:schemeClr val="tx1"/>
              </a:solidFill>
              <a:prstDash val="solid"/>
              <a:round/>
              <a:headEnd type="none" w="med" len="med"/>
              <a:tailEnd type="triangle" w="med" len="med"/>
            </a:ln>
          </p:spPr>
        </p:sp>
      </p:grpSp>
      <p:grpSp>
        <p:nvGrpSpPr>
          <p:cNvPr id="53268" name="Group 29"/>
          <p:cNvGrpSpPr/>
          <p:nvPr/>
        </p:nvGrpSpPr>
        <p:grpSpPr>
          <a:xfrm rot="2656396">
            <a:off x="1363663" y="4238625"/>
            <a:ext cx="546100" cy="546100"/>
            <a:chOff x="354" y="2715"/>
            <a:chExt cx="344" cy="344"/>
          </a:xfrm>
        </p:grpSpPr>
        <p:sp>
          <p:nvSpPr>
            <p:cNvPr id="53269" name="Oval 25"/>
            <p:cNvSpPr/>
            <p:nvPr/>
          </p:nvSpPr>
          <p:spPr>
            <a:xfrm>
              <a:off x="352" y="2715"/>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0" name="Oval 26"/>
            <p:cNvSpPr/>
            <p:nvPr/>
          </p:nvSpPr>
          <p:spPr>
            <a:xfrm>
              <a:off x="450" y="2811"/>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1" name="Oval 27"/>
            <p:cNvSpPr/>
            <p:nvPr/>
          </p:nvSpPr>
          <p:spPr>
            <a:xfrm>
              <a:off x="545" y="2907"/>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2" name="Oval 28"/>
            <p:cNvSpPr/>
            <p:nvPr/>
          </p:nvSpPr>
          <p:spPr>
            <a:xfrm>
              <a:off x="640" y="3003"/>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53273" name="Text Box 57"/>
          <p:cNvSpPr txBox="1"/>
          <p:nvPr/>
        </p:nvSpPr>
        <p:spPr>
          <a:xfrm>
            <a:off x="639763" y="5732463"/>
            <a:ext cx="19113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router input ports</a:t>
            </a:r>
            <a:endParaRPr lang="en-US" altLang="zh-CN" dirty="0">
              <a:latin typeface="Arial" panose="020B0604020202020204" pitchFamily="34" charset="0"/>
            </a:endParaRPr>
          </a:p>
        </p:txBody>
      </p:sp>
      <p:grpSp>
        <p:nvGrpSpPr>
          <p:cNvPr id="53274" name="Group 37"/>
          <p:cNvGrpSpPr/>
          <p:nvPr/>
        </p:nvGrpSpPr>
        <p:grpSpPr>
          <a:xfrm>
            <a:off x="4344988" y="3352800"/>
            <a:ext cx="1957387" cy="566738"/>
            <a:chOff x="-51" y="2454"/>
            <a:chExt cx="1482" cy="357"/>
          </a:xfrm>
        </p:grpSpPr>
        <p:grpSp>
          <p:nvGrpSpPr>
            <p:cNvPr id="53275" name="Group 36"/>
            <p:cNvGrpSpPr/>
            <p:nvPr/>
          </p:nvGrpSpPr>
          <p:grpSpPr>
            <a:xfrm flipH="1">
              <a:off x="171" y="2454"/>
              <a:ext cx="1086" cy="357"/>
              <a:chOff x="171" y="2454"/>
              <a:chExt cx="1086" cy="357"/>
            </a:xfrm>
          </p:grpSpPr>
          <p:sp>
            <p:nvSpPr>
              <p:cNvPr id="53276" name="Rectangle 31"/>
              <p:cNvSpPr/>
              <p:nvPr/>
            </p:nvSpPr>
            <p:spPr>
              <a:xfrm>
                <a:off x="171" y="2454"/>
                <a:ext cx="1084" cy="35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7" name="Rectangle 32"/>
              <p:cNvSpPr/>
              <p:nvPr/>
            </p:nvSpPr>
            <p:spPr>
              <a:xfrm>
                <a:off x="216" y="2554"/>
                <a:ext cx="338" cy="161"/>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8" name="Rectangle 33"/>
              <p:cNvSpPr/>
              <p:nvPr/>
            </p:nvSpPr>
            <p:spPr>
              <a:xfrm>
                <a:off x="602" y="2490"/>
                <a:ext cx="274" cy="274"/>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9" name="Rectangle 34"/>
              <p:cNvSpPr/>
              <p:nvPr/>
            </p:nvSpPr>
            <p:spPr>
              <a:xfrm>
                <a:off x="921" y="2488"/>
                <a:ext cx="274" cy="274"/>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53280" name="Line 35"/>
            <p:cNvSpPr/>
            <p:nvPr/>
          </p:nvSpPr>
          <p:spPr>
            <a:xfrm>
              <a:off x="-51" y="2634"/>
              <a:ext cx="1482" cy="0"/>
            </a:xfrm>
            <a:prstGeom prst="line">
              <a:avLst/>
            </a:prstGeom>
            <a:ln w="28575" cap="flat" cmpd="sng">
              <a:solidFill>
                <a:schemeClr val="tx1"/>
              </a:solidFill>
              <a:prstDash val="solid"/>
              <a:round/>
              <a:headEnd type="none" w="med" len="med"/>
              <a:tailEnd type="triangle" w="med" len="med"/>
            </a:ln>
          </p:spPr>
        </p:sp>
      </p:grpSp>
      <p:grpSp>
        <p:nvGrpSpPr>
          <p:cNvPr id="53281" name="Group 38"/>
          <p:cNvGrpSpPr/>
          <p:nvPr/>
        </p:nvGrpSpPr>
        <p:grpSpPr>
          <a:xfrm>
            <a:off x="4364038" y="5086350"/>
            <a:ext cx="2011362" cy="566738"/>
            <a:chOff x="-51" y="2454"/>
            <a:chExt cx="1482" cy="357"/>
          </a:xfrm>
        </p:grpSpPr>
        <p:grpSp>
          <p:nvGrpSpPr>
            <p:cNvPr id="53282" name="Group 39"/>
            <p:cNvGrpSpPr/>
            <p:nvPr/>
          </p:nvGrpSpPr>
          <p:grpSpPr>
            <a:xfrm flipH="1">
              <a:off x="171" y="2454"/>
              <a:ext cx="1086" cy="357"/>
              <a:chOff x="171" y="2454"/>
              <a:chExt cx="1086" cy="357"/>
            </a:xfrm>
          </p:grpSpPr>
          <p:sp>
            <p:nvSpPr>
              <p:cNvPr id="53283" name="Rectangle 40"/>
              <p:cNvSpPr/>
              <p:nvPr/>
            </p:nvSpPr>
            <p:spPr>
              <a:xfrm>
                <a:off x="171" y="2454"/>
                <a:ext cx="1084" cy="35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84" name="Rectangle 41"/>
              <p:cNvSpPr/>
              <p:nvPr/>
            </p:nvSpPr>
            <p:spPr>
              <a:xfrm>
                <a:off x="216" y="2554"/>
                <a:ext cx="337" cy="161"/>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85" name="Rectangle 42"/>
              <p:cNvSpPr/>
              <p:nvPr/>
            </p:nvSpPr>
            <p:spPr>
              <a:xfrm>
                <a:off x="602" y="2490"/>
                <a:ext cx="274" cy="274"/>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86" name="Rectangle 43"/>
              <p:cNvSpPr/>
              <p:nvPr/>
            </p:nvSpPr>
            <p:spPr>
              <a:xfrm>
                <a:off x="923" y="2488"/>
                <a:ext cx="274" cy="274"/>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53287" name="Line 44"/>
            <p:cNvSpPr/>
            <p:nvPr/>
          </p:nvSpPr>
          <p:spPr>
            <a:xfrm>
              <a:off x="-51" y="2634"/>
              <a:ext cx="1482" cy="0"/>
            </a:xfrm>
            <a:prstGeom prst="line">
              <a:avLst/>
            </a:prstGeom>
            <a:ln w="28575" cap="flat" cmpd="sng">
              <a:solidFill>
                <a:schemeClr val="tx1"/>
              </a:solidFill>
              <a:prstDash val="solid"/>
              <a:round/>
              <a:headEnd type="none" w="med" len="med"/>
              <a:tailEnd type="triangle" w="med" len="med"/>
            </a:ln>
          </p:spPr>
        </p:sp>
      </p:grpSp>
      <p:grpSp>
        <p:nvGrpSpPr>
          <p:cNvPr id="53288" name="Group 51"/>
          <p:cNvGrpSpPr/>
          <p:nvPr/>
        </p:nvGrpSpPr>
        <p:grpSpPr>
          <a:xfrm rot="2656396">
            <a:off x="5230813" y="4229100"/>
            <a:ext cx="546100" cy="546100"/>
            <a:chOff x="354" y="2715"/>
            <a:chExt cx="344" cy="344"/>
          </a:xfrm>
        </p:grpSpPr>
        <p:sp>
          <p:nvSpPr>
            <p:cNvPr id="53289" name="Oval 52"/>
            <p:cNvSpPr/>
            <p:nvPr/>
          </p:nvSpPr>
          <p:spPr>
            <a:xfrm>
              <a:off x="352" y="2715"/>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90" name="Oval 53"/>
            <p:cNvSpPr/>
            <p:nvPr/>
          </p:nvSpPr>
          <p:spPr>
            <a:xfrm>
              <a:off x="450" y="2811"/>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91" name="Oval 54"/>
            <p:cNvSpPr/>
            <p:nvPr/>
          </p:nvSpPr>
          <p:spPr>
            <a:xfrm>
              <a:off x="545" y="2907"/>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92" name="Oval 55"/>
            <p:cNvSpPr/>
            <p:nvPr/>
          </p:nvSpPr>
          <p:spPr>
            <a:xfrm>
              <a:off x="640" y="3003"/>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53293" name="Text Box 58"/>
          <p:cNvSpPr txBox="1"/>
          <p:nvPr/>
        </p:nvSpPr>
        <p:spPr>
          <a:xfrm>
            <a:off x="4664075" y="5773738"/>
            <a:ext cx="20510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router output ports</a:t>
            </a:r>
            <a:endParaRPr lang="en-US" altLang="zh-CN" dirty="0">
              <a:latin typeface="Arial" panose="020B0604020202020204" pitchFamily="34" charset="0"/>
            </a:endParaRPr>
          </a:p>
        </p:txBody>
      </p:sp>
      <p:pic>
        <p:nvPicPr>
          <p:cNvPr id="53294" name="Picture 63" descr="underline_base"/>
          <p:cNvPicPr/>
          <p:nvPr/>
        </p:nvPicPr>
        <p:blipFill>
          <a:blip r:embed="rId1"/>
          <a:stretch>
            <a:fillRect/>
          </a:stretch>
        </p:blipFill>
        <p:spPr>
          <a:xfrm>
            <a:off x="735013" y="842963"/>
            <a:ext cx="6353175" cy="173037"/>
          </a:xfrm>
          <a:prstGeom prst="rect">
            <a:avLst/>
          </a:prstGeom>
          <a:noFill/>
          <a:ln w="9525">
            <a:noFill/>
          </a:ln>
        </p:spPr>
      </p:pic>
      <p:cxnSp>
        <p:nvCxnSpPr>
          <p:cNvPr id="3" name="Straight Connector 2"/>
          <p:cNvCxnSpPr/>
          <p:nvPr/>
        </p:nvCxnSpPr>
        <p:spPr>
          <a:xfrm>
            <a:off x="733425" y="3143250"/>
            <a:ext cx="7802563" cy="12700"/>
          </a:xfrm>
          <a:prstGeom prst="line">
            <a:avLst/>
          </a:prstGeom>
          <a:ln w="9525" cap="flat" cmpd="sng">
            <a:solidFill>
              <a:schemeClr val="tx1"/>
            </a:solidFill>
            <a:prstDash val="dash"/>
            <a:round/>
            <a:headEnd type="none" w="med" len="med"/>
            <a:tailEnd type="none" w="med" len="med"/>
          </a:ln>
        </p:spPr>
      </p:cxnSp>
      <p:sp>
        <p:nvSpPr>
          <p:cNvPr id="5" name="TextBox 4"/>
          <p:cNvSpPr txBox="1"/>
          <p:nvPr/>
        </p:nvSpPr>
        <p:spPr>
          <a:xfrm>
            <a:off x="6640513" y="3179763"/>
            <a:ext cx="2185987" cy="1077912"/>
          </a:xfrm>
          <a:prstGeom prst="rect">
            <a:avLst/>
          </a:prstGeom>
          <a:noFill/>
          <a:ln w="9525">
            <a:noFill/>
          </a:ln>
        </p:spPr>
        <p:txBody>
          <a:bodyPr anchor="t" anchorCtr="0">
            <a:spAutoFit/>
          </a:bodyPr>
          <a:p>
            <a:pPr algn="r" eaLnBrk="0" hangingPunct="0"/>
            <a:r>
              <a:rPr lang="en-US" altLang="zh-CN" sz="1600" i="1" dirty="0">
                <a:solidFill>
                  <a:srgbClr val="CC0000"/>
                </a:solidFill>
                <a:latin typeface="Arial" panose="020B0604020202020204" pitchFamily="34" charset="0"/>
              </a:rPr>
              <a:t>forwarding data plane  </a:t>
            </a:r>
            <a:r>
              <a:rPr lang="en-US" altLang="zh-CN" sz="1600" dirty="0">
                <a:latin typeface="Arial" panose="020B0604020202020204" pitchFamily="34" charset="0"/>
              </a:rPr>
              <a:t>(hardware) operttes in nanosecond timeframe</a:t>
            </a:r>
            <a:endParaRPr lang="en-US" altLang="zh-CN" sz="1600" dirty="0">
              <a:latin typeface="Arial" panose="020B0604020202020204" pitchFamily="34" charset="0"/>
            </a:endParaRPr>
          </a:p>
        </p:txBody>
      </p:sp>
      <p:sp>
        <p:nvSpPr>
          <p:cNvPr id="6" name="Rectangle 5"/>
          <p:cNvSpPr/>
          <p:nvPr/>
        </p:nvSpPr>
        <p:spPr>
          <a:xfrm>
            <a:off x="5953125" y="2076450"/>
            <a:ext cx="2879725" cy="1076325"/>
          </a:xfrm>
          <a:prstGeom prst="rect">
            <a:avLst/>
          </a:prstGeom>
          <a:noFill/>
          <a:ln w="9525">
            <a:noFill/>
          </a:ln>
        </p:spPr>
        <p:txBody>
          <a:bodyPr anchor="t" anchorCtr="0">
            <a:spAutoFit/>
          </a:bodyPr>
          <a:p>
            <a:pPr algn="r" eaLnBrk="0" hangingPunct="0"/>
            <a:r>
              <a:rPr lang="en-US" altLang="zh-CN" sz="1600" i="1" dirty="0">
                <a:solidFill>
                  <a:srgbClr val="CC0000"/>
                </a:solidFill>
                <a:latin typeface="Arial" panose="020B0604020202020204" pitchFamily="34" charset="0"/>
              </a:rPr>
              <a:t>routing, management</a:t>
            </a:r>
            <a:endParaRPr lang="en-US" altLang="zh-CN" sz="1600" i="1" dirty="0">
              <a:solidFill>
                <a:srgbClr val="CC0000"/>
              </a:solidFill>
              <a:latin typeface="Arial" panose="020B0604020202020204" pitchFamily="34" charset="0"/>
            </a:endParaRPr>
          </a:p>
          <a:p>
            <a:pPr algn="r" eaLnBrk="0" hangingPunct="0"/>
            <a:r>
              <a:rPr lang="en-US" altLang="zh-CN" sz="1600" i="1" dirty="0">
                <a:solidFill>
                  <a:srgbClr val="CC0000"/>
                </a:solidFill>
                <a:latin typeface="Arial" panose="020B0604020202020204" pitchFamily="34" charset="0"/>
              </a:rPr>
              <a:t>control plane </a:t>
            </a:r>
            <a:r>
              <a:rPr lang="en-US" altLang="zh-CN" sz="1600" dirty="0">
                <a:latin typeface="Arial" panose="020B0604020202020204" pitchFamily="34" charset="0"/>
              </a:rPr>
              <a:t>(software)</a:t>
            </a:r>
            <a:endParaRPr lang="en-US" altLang="zh-CN" sz="1600" dirty="0">
              <a:latin typeface="Arial" panose="020B0604020202020204" pitchFamily="34" charset="0"/>
            </a:endParaRPr>
          </a:p>
          <a:p>
            <a:pPr algn="r" eaLnBrk="0" hangingPunct="0"/>
            <a:r>
              <a:rPr lang="en-US" altLang="zh-CN" sz="1600" dirty="0">
                <a:latin typeface="Arial" panose="020B0604020202020204" pitchFamily="34" charset="0"/>
              </a:rPr>
              <a:t>operates in millisecond </a:t>
            </a:r>
            <a:endParaRPr lang="en-US" altLang="zh-CN" sz="1600" dirty="0">
              <a:latin typeface="Arial" panose="020B0604020202020204" pitchFamily="34" charset="0"/>
            </a:endParaRPr>
          </a:p>
          <a:p>
            <a:pPr algn="r" eaLnBrk="0" hangingPunct="0"/>
            <a:r>
              <a:rPr lang="en-US" altLang="zh-CN" sz="1600" dirty="0">
                <a:latin typeface="Arial" panose="020B0604020202020204" pitchFamily="34" charset="0"/>
              </a:rPr>
              <a:t>time frame</a:t>
            </a:r>
            <a:endParaRPr lang="en-US" altLang="zh-CN" sz="1600" dirty="0">
              <a:latin typeface="Arial" panose="020B0604020202020204" pitchFamily="34" charset="0"/>
            </a:endParaRPr>
          </a:p>
        </p:txBody>
      </p:sp>
      <p:sp>
        <p:nvSpPr>
          <p:cNvPr id="53298" name="Freeform 10"/>
          <p:cNvSpPr/>
          <p:nvPr/>
        </p:nvSpPr>
        <p:spPr>
          <a:xfrm>
            <a:off x="2198688" y="2667000"/>
            <a:ext cx="512762" cy="73025"/>
          </a:xfrm>
          <a:custGeom>
            <a:avLst/>
            <a:gdLst/>
            <a:ahLst/>
            <a:cxnLst>
              <a:cxn ang="0">
                <a:pos x="487003" y="70891"/>
              </a:cxn>
              <a:cxn ang="0">
                <a:pos x="511349" y="0"/>
              </a:cxn>
              <a:cxn ang="0">
                <a:pos x="146098" y="11815"/>
              </a:cxn>
              <a:cxn ang="0">
                <a:pos x="97399" y="23630"/>
              </a:cxn>
              <a:cxn ang="0">
                <a:pos x="0" y="11815"/>
              </a:cxn>
              <a:cxn ang="0">
                <a:pos x="0" y="11815"/>
              </a:cxn>
              <a:cxn ang="0">
                <a:pos x="511349" y="11815"/>
              </a:cxn>
            </a:cxnLst>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w="9525">
            <a:noFill/>
          </a:ln>
        </p:spPr>
        <p:txBody>
          <a:bodyPr/>
          <a:p>
            <a:endParaRPr lang="zh-CN" altLang="en-US"/>
          </a:p>
        </p:txBody>
      </p:sp>
      <p:sp>
        <p:nvSpPr>
          <p:cNvPr id="53299" name="Freeform 11"/>
          <p:cNvSpPr/>
          <p:nvPr/>
        </p:nvSpPr>
        <p:spPr>
          <a:xfrm>
            <a:off x="-144462" y="647700"/>
            <a:ext cx="8802687" cy="2197100"/>
          </a:xfrm>
          <a:custGeom>
            <a:avLst/>
            <a:gdLst/>
            <a:ahLst/>
            <a:cxnLst>
              <a:cxn ang="0">
                <a:pos x="8252106" y="0"/>
              </a:cxn>
              <a:cxn ang="0">
                <a:pos x="8288733" y="352707"/>
              </a:cxn>
              <a:cxn ang="0">
                <a:pos x="8300945" y="985142"/>
              </a:cxn>
              <a:cxn ang="0">
                <a:pos x="8313157" y="1204063"/>
              </a:cxn>
              <a:cxn ang="0">
                <a:pos x="8337573" y="1374335"/>
              </a:cxn>
              <a:cxn ang="0">
                <a:pos x="8313157" y="1301360"/>
              </a:cxn>
              <a:cxn ang="0">
                <a:pos x="8300945" y="1216224"/>
              </a:cxn>
              <a:cxn ang="0">
                <a:pos x="8288733" y="1167577"/>
              </a:cxn>
              <a:cxn ang="0">
                <a:pos x="8252106" y="985142"/>
              </a:cxn>
              <a:cxn ang="0">
                <a:pos x="8239894" y="851357"/>
              </a:cxn>
              <a:cxn ang="0">
                <a:pos x="8215466" y="681086"/>
              </a:cxn>
              <a:cxn ang="0">
                <a:pos x="8203254" y="547302"/>
              </a:cxn>
              <a:cxn ang="0">
                <a:pos x="8178839" y="547302"/>
              </a:cxn>
              <a:cxn ang="0">
                <a:pos x="8178839" y="547302"/>
              </a:cxn>
              <a:cxn ang="0">
                <a:pos x="8410838" y="620274"/>
              </a:cxn>
              <a:cxn ang="0">
                <a:pos x="8471893" y="681086"/>
              </a:cxn>
              <a:cxn ang="0">
                <a:pos x="8557363" y="790546"/>
              </a:cxn>
              <a:cxn ang="0">
                <a:pos x="8581787" y="863520"/>
              </a:cxn>
              <a:cxn ang="0">
                <a:pos x="8618427" y="948655"/>
              </a:cxn>
              <a:cxn ang="0">
                <a:pos x="8691690" y="1179738"/>
              </a:cxn>
              <a:cxn ang="0">
                <a:pos x="8703889" y="1252712"/>
              </a:cxn>
              <a:cxn ang="0">
                <a:pos x="8716105" y="1337848"/>
              </a:cxn>
              <a:cxn ang="0">
                <a:pos x="8740529" y="1398658"/>
              </a:cxn>
              <a:cxn ang="0">
                <a:pos x="8801584" y="1398658"/>
              </a:cxn>
              <a:cxn ang="0">
                <a:pos x="8801584" y="1398658"/>
              </a:cxn>
              <a:cxn ang="0">
                <a:pos x="8789368" y="1666229"/>
              </a:cxn>
              <a:cxn ang="0">
                <a:pos x="8789368" y="1666229"/>
              </a:cxn>
              <a:cxn ang="0">
                <a:pos x="8703889" y="1568931"/>
              </a:cxn>
              <a:cxn ang="0">
                <a:pos x="8642842" y="1508118"/>
              </a:cxn>
              <a:cxn ang="0">
                <a:pos x="8581787" y="1410821"/>
              </a:cxn>
              <a:cxn ang="0">
                <a:pos x="8508524" y="1325685"/>
              </a:cxn>
              <a:cxn ang="0">
                <a:pos x="8435261" y="1228387"/>
              </a:cxn>
              <a:cxn ang="0">
                <a:pos x="8300945" y="1033790"/>
              </a:cxn>
              <a:cxn ang="0">
                <a:pos x="8227678" y="912168"/>
              </a:cxn>
              <a:cxn ang="0">
                <a:pos x="8215466" y="875682"/>
              </a:cxn>
              <a:cxn ang="0">
                <a:pos x="8191051" y="839194"/>
              </a:cxn>
              <a:cxn ang="0">
                <a:pos x="8178839" y="790546"/>
              </a:cxn>
              <a:cxn ang="0">
                <a:pos x="8129991" y="717572"/>
              </a:cxn>
              <a:cxn ang="0">
                <a:pos x="8117788" y="705410"/>
              </a:cxn>
              <a:cxn ang="0">
                <a:pos x="8215466" y="778383"/>
              </a:cxn>
              <a:cxn ang="0">
                <a:pos x="8252106" y="814870"/>
              </a:cxn>
              <a:cxn ang="0">
                <a:pos x="8361996" y="912168"/>
              </a:cxn>
              <a:cxn ang="0">
                <a:pos x="8435261" y="1009466"/>
              </a:cxn>
              <a:cxn ang="0">
                <a:pos x="8471893" y="1045954"/>
              </a:cxn>
              <a:cxn ang="0">
                <a:pos x="8459685" y="1033790"/>
              </a:cxn>
              <a:cxn ang="0">
                <a:pos x="632656" y="2152719"/>
              </a:cxn>
              <a:cxn ang="0">
                <a:pos x="1524038" y="2189205"/>
              </a:cxn>
              <a:cxn ang="0">
                <a:pos x="1035614" y="2152719"/>
              </a:cxn>
              <a:cxn ang="0">
                <a:pos x="547181" y="2104070"/>
              </a:cxn>
              <a:cxn ang="0">
                <a:pos x="70968" y="2079746"/>
              </a:cxn>
            </a:cxnLst>
            <a:pathLst>
              <a:path w="8802811" h="2197979">
                <a:moveTo>
                  <a:pt x="8253255" y="0"/>
                </a:moveTo>
                <a:lnTo>
                  <a:pt x="8289892" y="354119"/>
                </a:lnTo>
                <a:cubicBezTo>
                  <a:pt x="8293963" y="565776"/>
                  <a:pt x="8296057" y="777480"/>
                  <a:pt x="8302104" y="989090"/>
                </a:cubicBezTo>
                <a:cubicBezTo>
                  <a:pt x="8304200" y="1062439"/>
                  <a:pt x="8308222" y="1135763"/>
                  <a:pt x="8314317" y="1208888"/>
                </a:cubicBezTo>
                <a:cubicBezTo>
                  <a:pt x="8316142" y="1230787"/>
                  <a:pt x="8344376" y="1368573"/>
                  <a:pt x="8338741" y="1379842"/>
                </a:cubicBezTo>
                <a:cubicBezTo>
                  <a:pt x="8327228" y="1402867"/>
                  <a:pt x="8314317" y="1306576"/>
                  <a:pt x="8314317" y="1306576"/>
                </a:cubicBezTo>
                <a:cubicBezTo>
                  <a:pt x="8310246" y="1278084"/>
                  <a:pt x="8307253" y="1249416"/>
                  <a:pt x="8302104" y="1221099"/>
                </a:cubicBezTo>
                <a:cubicBezTo>
                  <a:pt x="8299101" y="1204587"/>
                  <a:pt x="8292894" y="1188767"/>
                  <a:pt x="8289892" y="1172255"/>
                </a:cubicBezTo>
                <a:cubicBezTo>
                  <a:pt x="8255975" y="985729"/>
                  <a:pt x="8304437" y="1193793"/>
                  <a:pt x="8253255" y="989090"/>
                </a:cubicBezTo>
                <a:cubicBezTo>
                  <a:pt x="8249184" y="944316"/>
                  <a:pt x="8246400" y="899407"/>
                  <a:pt x="8241043" y="854769"/>
                </a:cubicBezTo>
                <a:cubicBezTo>
                  <a:pt x="8234184" y="797616"/>
                  <a:pt x="8221830" y="741142"/>
                  <a:pt x="8216618" y="683815"/>
                </a:cubicBezTo>
                <a:cubicBezTo>
                  <a:pt x="8212547" y="639041"/>
                  <a:pt x="8216237" y="592868"/>
                  <a:pt x="8204406" y="549494"/>
                </a:cubicBezTo>
                <a:cubicBezTo>
                  <a:pt x="8202264" y="541639"/>
                  <a:pt x="8188123" y="549494"/>
                  <a:pt x="8179981" y="549494"/>
                </a:cubicBezTo>
                <a:cubicBezTo>
                  <a:pt x="8254412" y="566668"/>
                  <a:pt x="8345942" y="574712"/>
                  <a:pt x="8412016" y="622760"/>
                </a:cubicBezTo>
                <a:cubicBezTo>
                  <a:pt x="8435295" y="639688"/>
                  <a:pt x="8454344" y="661962"/>
                  <a:pt x="8473077" y="683815"/>
                </a:cubicBezTo>
                <a:cubicBezTo>
                  <a:pt x="8503283" y="719051"/>
                  <a:pt x="8558564" y="793714"/>
                  <a:pt x="8558564" y="793714"/>
                </a:cubicBezTo>
                <a:cubicBezTo>
                  <a:pt x="8566706" y="818136"/>
                  <a:pt x="8573747" y="842953"/>
                  <a:pt x="8582989" y="866980"/>
                </a:cubicBezTo>
                <a:cubicBezTo>
                  <a:pt x="8594118" y="895913"/>
                  <a:pt x="8610878" y="922718"/>
                  <a:pt x="8619626" y="952457"/>
                </a:cubicBezTo>
                <a:cubicBezTo>
                  <a:pt x="8696833" y="1214937"/>
                  <a:pt x="8583806" y="939035"/>
                  <a:pt x="8692900" y="1184466"/>
                </a:cubicBezTo>
                <a:cubicBezTo>
                  <a:pt x="8696971" y="1208888"/>
                  <a:pt x="8701347" y="1233261"/>
                  <a:pt x="8705112" y="1257732"/>
                </a:cubicBezTo>
                <a:cubicBezTo>
                  <a:pt x="8709489" y="1286179"/>
                  <a:pt x="8710343" y="1315287"/>
                  <a:pt x="8717324" y="1343209"/>
                </a:cubicBezTo>
                <a:cubicBezTo>
                  <a:pt x="8722641" y="1364474"/>
                  <a:pt x="8723911" y="1391524"/>
                  <a:pt x="8741749" y="1404264"/>
                </a:cubicBezTo>
                <a:cubicBezTo>
                  <a:pt x="8758312" y="1416094"/>
                  <a:pt x="8782457" y="1404264"/>
                  <a:pt x="8802811" y="1404264"/>
                </a:cubicBezTo>
                <a:lnTo>
                  <a:pt x="8790599" y="1672906"/>
                </a:lnTo>
                <a:cubicBezTo>
                  <a:pt x="8762103" y="1640343"/>
                  <a:pt x="8734463" y="1607012"/>
                  <a:pt x="8705112" y="1575218"/>
                </a:cubicBezTo>
                <a:cubicBezTo>
                  <a:pt x="8685588" y="1554069"/>
                  <a:pt x="8661601" y="1536976"/>
                  <a:pt x="8644050" y="1514163"/>
                </a:cubicBezTo>
                <a:cubicBezTo>
                  <a:pt x="8620635" y="1483727"/>
                  <a:pt x="8605699" y="1447440"/>
                  <a:pt x="8582989" y="1416475"/>
                </a:cubicBezTo>
                <a:cubicBezTo>
                  <a:pt x="8560794" y="1386213"/>
                  <a:pt x="8533160" y="1360302"/>
                  <a:pt x="8509714" y="1330998"/>
                </a:cubicBezTo>
                <a:cubicBezTo>
                  <a:pt x="8484284" y="1299214"/>
                  <a:pt x="8459970" y="1266525"/>
                  <a:pt x="8436440" y="1233310"/>
                </a:cubicBezTo>
                <a:cubicBezTo>
                  <a:pt x="8390753" y="1168818"/>
                  <a:pt x="8331459" y="1111315"/>
                  <a:pt x="8302104" y="1037934"/>
                </a:cubicBezTo>
                <a:cubicBezTo>
                  <a:pt x="8267999" y="952679"/>
                  <a:pt x="8291374" y="993995"/>
                  <a:pt x="8228830" y="915824"/>
                </a:cubicBezTo>
                <a:cubicBezTo>
                  <a:pt x="8224759" y="903613"/>
                  <a:pt x="8222375" y="890703"/>
                  <a:pt x="8216618" y="879191"/>
                </a:cubicBezTo>
                <a:cubicBezTo>
                  <a:pt x="8210054" y="866064"/>
                  <a:pt x="8197975" y="856047"/>
                  <a:pt x="8192193" y="842558"/>
                </a:cubicBezTo>
                <a:cubicBezTo>
                  <a:pt x="8185581" y="827133"/>
                  <a:pt x="8185874" y="809428"/>
                  <a:pt x="8179981" y="793714"/>
                </a:cubicBezTo>
                <a:cubicBezTo>
                  <a:pt x="8162237" y="746401"/>
                  <a:pt x="8160946" y="750260"/>
                  <a:pt x="8131131" y="720448"/>
                </a:cubicBezTo>
                <a:lnTo>
                  <a:pt x="8118919" y="708237"/>
                </a:lnTo>
                <a:cubicBezTo>
                  <a:pt x="8151485" y="732659"/>
                  <a:pt x="8185112" y="755728"/>
                  <a:pt x="8216618" y="781503"/>
                </a:cubicBezTo>
                <a:cubicBezTo>
                  <a:pt x="8229985" y="792438"/>
                  <a:pt x="8240257" y="806764"/>
                  <a:pt x="8253255" y="818136"/>
                </a:cubicBezTo>
                <a:cubicBezTo>
                  <a:pt x="8303675" y="862248"/>
                  <a:pt x="8321173" y="865438"/>
                  <a:pt x="8363166" y="915824"/>
                </a:cubicBezTo>
                <a:cubicBezTo>
                  <a:pt x="8389226" y="947093"/>
                  <a:pt x="8407656" y="984731"/>
                  <a:pt x="8436440" y="1013512"/>
                </a:cubicBezTo>
                <a:lnTo>
                  <a:pt x="8473077" y="1050145"/>
                </a:lnTo>
                <a:lnTo>
                  <a:pt x="8460865" y="1037934"/>
                </a:lnTo>
                <a:lnTo>
                  <a:pt x="632746" y="2161346"/>
                </a:lnTo>
                <a:lnTo>
                  <a:pt x="1524248" y="2197979"/>
                </a:lnTo>
                <a:lnTo>
                  <a:pt x="1035754" y="2161346"/>
                </a:lnTo>
                <a:cubicBezTo>
                  <a:pt x="712856" y="2131451"/>
                  <a:pt x="1008547" y="2123752"/>
                  <a:pt x="547260" y="2112502"/>
                </a:cubicBezTo>
                <a:cubicBezTo>
                  <a:pt x="37453" y="2100069"/>
                  <a:pt x="-102777" y="2174947"/>
                  <a:pt x="70978" y="2088080"/>
                </a:cubicBezTo>
              </a:path>
            </a:pathLst>
          </a:custGeom>
          <a:noFill/>
          <a:ln w="9525">
            <a:noFill/>
          </a:ln>
        </p:spPr>
        <p:txBody>
          <a:bodyPr/>
          <a:p>
            <a:endParaRPr lang="zh-CN" altLang="en-US"/>
          </a:p>
        </p:txBody>
      </p:sp>
      <p:cxnSp>
        <p:nvCxnSpPr>
          <p:cNvPr id="14" name="Elbow Connector 13"/>
          <p:cNvCxnSpPr>
            <a:endCxn id="53266" idx="0"/>
          </p:cNvCxnSpPr>
          <p:nvPr/>
        </p:nvCxnSpPr>
        <p:spPr>
          <a:xfrm rot="5400000">
            <a:off x="1214438" y="3729038"/>
            <a:ext cx="2473325" cy="346075"/>
          </a:xfrm>
          <a:prstGeom prst="bentConnector3">
            <a:avLst>
              <a:gd name="adj1" fmla="val -60"/>
            </a:avLst>
          </a:prstGeom>
          <a:ln w="19050" cap="flat" cmpd="sng">
            <a:solidFill>
              <a:schemeClr val="tx1"/>
            </a:solidFill>
            <a:prstDash val="solid"/>
            <a:round/>
            <a:headEnd type="none" w="med" len="med"/>
            <a:tailEnd type="arrow" w="med" len="med"/>
          </a:ln>
        </p:spPr>
      </p:cxnSp>
      <p:sp>
        <p:nvSpPr>
          <p:cNvPr id="53301" name="Content Placeholder 1"/>
          <p:cNvSpPr>
            <a:spLocks noGrp="1"/>
          </p:cNvSpPr>
          <p:nvPr>
            <p:ph idx="1"/>
          </p:nvPr>
        </p:nvSpPr>
        <p:spPr>
          <a:xfrm>
            <a:off x="533400" y="1287463"/>
            <a:ext cx="7772400" cy="585787"/>
          </a:xfrm>
        </p:spPr>
        <p:txBody>
          <a:bodyPr vert="horz" wrap="square" lIns="91440" tIns="45720" rIns="91440" bIns="45720" anchor="t" anchorCtr="0"/>
          <a:p>
            <a:r>
              <a:rPr lang="en-US" altLang="zh-CN" dirty="0"/>
              <a:t>high-level view of generic router architecture:</a:t>
            </a:r>
            <a:endParaRPr lang="en-US" altLang="zh-CN" dirty="0"/>
          </a:p>
        </p:txBody>
      </p:sp>
      <p:sp>
        <p:nvSpPr>
          <p:cNvPr id="5330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330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53304" name="文本框 1"/>
          <p:cNvSpPr txBox="1"/>
          <p:nvPr/>
        </p:nvSpPr>
        <p:spPr>
          <a:xfrm>
            <a:off x="1049338" y="2297113"/>
            <a:ext cx="1968500" cy="36830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路由选择处理器</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3" name="Picture 57" descr="underline_base"/>
          <p:cNvPicPr/>
          <p:nvPr/>
        </p:nvPicPr>
        <p:blipFill>
          <a:blip r:embed="rId1"/>
          <a:stretch>
            <a:fillRect/>
          </a:stretch>
        </p:blipFill>
        <p:spPr>
          <a:xfrm>
            <a:off x="487363" y="814388"/>
            <a:ext cx="4570412" cy="173037"/>
          </a:xfrm>
          <a:prstGeom prst="rect">
            <a:avLst/>
          </a:prstGeom>
          <a:noFill/>
          <a:ln w="9525">
            <a:noFill/>
          </a:ln>
        </p:spPr>
      </p:pic>
      <p:sp>
        <p:nvSpPr>
          <p:cNvPr id="54274" name="Rectangle 12"/>
          <p:cNvSpPr/>
          <p:nvPr/>
        </p:nvSpPr>
        <p:spPr>
          <a:xfrm>
            <a:off x="1917700" y="1306513"/>
            <a:ext cx="4568825" cy="183673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4275" name="Rectangle 13"/>
          <p:cNvSpPr/>
          <p:nvPr/>
        </p:nvSpPr>
        <p:spPr>
          <a:xfrm>
            <a:off x="2073275" y="1820863"/>
            <a:ext cx="1417638" cy="828675"/>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algn="ctr" eaLnBrk="0" hangingPunct="0"/>
            <a:r>
              <a:rPr lang="en-US" altLang="zh-CN" dirty="0">
                <a:latin typeface="Arial" panose="020B0604020202020204" pitchFamily="34" charset="0"/>
              </a:rPr>
              <a:t>line</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termination</a:t>
            </a:r>
            <a:endParaRPr lang="en-US" altLang="zh-CN" dirty="0">
              <a:latin typeface="Arial" panose="020B0604020202020204" pitchFamily="34" charset="0"/>
            </a:endParaRPr>
          </a:p>
        </p:txBody>
      </p:sp>
      <p:sp>
        <p:nvSpPr>
          <p:cNvPr id="54276" name="Rectangle 14"/>
          <p:cNvSpPr/>
          <p:nvPr/>
        </p:nvSpPr>
        <p:spPr>
          <a:xfrm>
            <a:off x="3697288" y="1492250"/>
            <a:ext cx="1152525" cy="1409700"/>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4277" name="Rectangle 15"/>
          <p:cNvSpPr/>
          <p:nvPr/>
        </p:nvSpPr>
        <p:spPr>
          <a:xfrm>
            <a:off x="5048250" y="1443038"/>
            <a:ext cx="1247775" cy="1504950"/>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4278" name="Line 16"/>
          <p:cNvSpPr/>
          <p:nvPr/>
        </p:nvSpPr>
        <p:spPr>
          <a:xfrm>
            <a:off x="1641475" y="2232025"/>
            <a:ext cx="423863" cy="0"/>
          </a:xfrm>
          <a:prstGeom prst="line">
            <a:avLst/>
          </a:prstGeom>
          <a:ln w="28575" cap="flat" cmpd="sng">
            <a:solidFill>
              <a:schemeClr val="tx1"/>
            </a:solidFill>
            <a:prstDash val="solid"/>
            <a:round/>
            <a:headEnd type="none" w="med" len="med"/>
            <a:tailEnd type="triangle" w="med" len="med"/>
          </a:ln>
        </p:spPr>
      </p:sp>
      <p:sp>
        <p:nvSpPr>
          <p:cNvPr id="54279" name="Line 30"/>
          <p:cNvSpPr/>
          <p:nvPr/>
        </p:nvSpPr>
        <p:spPr>
          <a:xfrm>
            <a:off x="3509963" y="2211388"/>
            <a:ext cx="190500" cy="1587"/>
          </a:xfrm>
          <a:prstGeom prst="line">
            <a:avLst/>
          </a:prstGeom>
          <a:ln w="28575" cap="flat" cmpd="sng">
            <a:solidFill>
              <a:schemeClr val="tx1"/>
            </a:solidFill>
            <a:prstDash val="solid"/>
            <a:round/>
            <a:headEnd type="none" w="med" len="med"/>
            <a:tailEnd type="triangle" w="med" len="med"/>
          </a:ln>
        </p:spPr>
      </p:sp>
      <p:sp>
        <p:nvSpPr>
          <p:cNvPr id="54280" name="Line 31"/>
          <p:cNvSpPr/>
          <p:nvPr/>
        </p:nvSpPr>
        <p:spPr>
          <a:xfrm>
            <a:off x="4852988" y="2168525"/>
            <a:ext cx="190500" cy="1588"/>
          </a:xfrm>
          <a:prstGeom prst="line">
            <a:avLst/>
          </a:prstGeom>
          <a:ln w="28575" cap="flat" cmpd="sng">
            <a:solidFill>
              <a:schemeClr val="tx1"/>
            </a:solidFill>
            <a:prstDash val="solid"/>
            <a:round/>
            <a:headEnd type="none" w="med" len="med"/>
            <a:tailEnd type="triangle" w="med" len="med"/>
          </a:ln>
        </p:spPr>
      </p:sp>
      <p:sp>
        <p:nvSpPr>
          <p:cNvPr id="54281" name="Line 32"/>
          <p:cNvSpPr/>
          <p:nvPr/>
        </p:nvSpPr>
        <p:spPr>
          <a:xfrm flipV="1">
            <a:off x="6243638" y="2209800"/>
            <a:ext cx="736600" cy="1588"/>
          </a:xfrm>
          <a:prstGeom prst="line">
            <a:avLst/>
          </a:prstGeom>
          <a:ln w="28575" cap="flat" cmpd="sng">
            <a:solidFill>
              <a:schemeClr val="tx1"/>
            </a:solidFill>
            <a:prstDash val="solid"/>
            <a:round/>
            <a:headEnd type="none" w="med" len="med"/>
            <a:tailEnd type="triangle" w="med" len="med"/>
          </a:ln>
        </p:spPr>
      </p:sp>
      <p:sp>
        <p:nvSpPr>
          <p:cNvPr id="54282" name="Rectangle 33"/>
          <p:cNvSpPr/>
          <p:nvPr/>
        </p:nvSpPr>
        <p:spPr>
          <a:xfrm>
            <a:off x="3730625" y="1801813"/>
            <a:ext cx="1055688" cy="828675"/>
          </a:xfrm>
          <a:prstGeom prst="rect">
            <a:avLst/>
          </a:prstGeom>
          <a:solidFill>
            <a:schemeClr val="bg1"/>
          </a:solidFill>
          <a:ln w="9525">
            <a:noFill/>
          </a:ln>
        </p:spPr>
        <p:txBody>
          <a:bodyPr wrap="none" anchor="ctr" anchorCtr="0"/>
          <a:p>
            <a:pPr algn="ctr" eaLnBrk="0" hangingPunct="0">
              <a:lnSpc>
                <a:spcPct val="90000"/>
              </a:lnSpc>
            </a:pPr>
            <a:r>
              <a:rPr lang="en-US" altLang="zh-CN" dirty="0">
                <a:latin typeface="Arial" panose="020B0604020202020204" pitchFamily="34" charset="0"/>
              </a:rPr>
              <a:t>link </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layer </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protocol</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(receive)</a:t>
            </a:r>
            <a:endParaRPr lang="en-US" altLang="zh-CN" dirty="0">
              <a:latin typeface="Arial" panose="020B0604020202020204" pitchFamily="34" charset="0"/>
            </a:endParaRPr>
          </a:p>
        </p:txBody>
      </p:sp>
      <p:sp>
        <p:nvSpPr>
          <p:cNvPr id="54283" name="Text Box 35"/>
          <p:cNvSpPr txBox="1"/>
          <p:nvPr/>
        </p:nvSpPr>
        <p:spPr>
          <a:xfrm>
            <a:off x="5080000" y="1455738"/>
            <a:ext cx="1250950" cy="1465262"/>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lookup,</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forwarding</a:t>
            </a:r>
            <a:endParaRPr lang="en-US" altLang="zh-CN" dirty="0">
              <a:latin typeface="Arial" panose="020B0604020202020204" pitchFamily="34" charset="0"/>
            </a:endParaRPr>
          </a:p>
          <a:p>
            <a:pPr algn="ctr" eaLnBrk="0" hangingPunct="0"/>
            <a:endParaRPr lang="en-US" altLang="zh-CN" dirty="0">
              <a:latin typeface="Arial" panose="020B0604020202020204" pitchFamily="34" charset="0"/>
            </a:endParaRPr>
          </a:p>
          <a:p>
            <a:pPr algn="ctr" eaLnBrk="0" hangingPunct="0"/>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queueing</a:t>
            </a:r>
            <a:endParaRPr lang="en-US" altLang="zh-CN" dirty="0">
              <a:latin typeface="Arial" panose="020B0604020202020204" pitchFamily="34" charset="0"/>
            </a:endParaRPr>
          </a:p>
        </p:txBody>
      </p:sp>
      <p:sp>
        <p:nvSpPr>
          <p:cNvPr id="54284" name="Rectangle 3"/>
          <p:cNvSpPr>
            <a:spLocks noGrp="1"/>
          </p:cNvSpPr>
          <p:nvPr>
            <p:ph type="title"/>
          </p:nvPr>
        </p:nvSpPr>
        <p:spPr>
          <a:xfrm>
            <a:off x="422275" y="293688"/>
            <a:ext cx="7772400" cy="609600"/>
          </a:xfrm>
        </p:spPr>
        <p:txBody>
          <a:bodyPr vert="horz" wrap="square" lIns="91440" tIns="45720" rIns="91440" bIns="45720" anchor="ctr" anchorCtr="0"/>
          <a:p>
            <a:r>
              <a:rPr lang="en-US" altLang="zh-CN" sz="4000" dirty="0"/>
              <a:t>Input port functions</a:t>
            </a:r>
            <a:endParaRPr lang="en-US" altLang="zh-CN" dirty="0"/>
          </a:p>
        </p:txBody>
      </p:sp>
      <p:sp>
        <p:nvSpPr>
          <p:cNvPr id="54285" name="Rectangle 4"/>
          <p:cNvSpPr>
            <a:spLocks noGrp="1"/>
          </p:cNvSpPr>
          <p:nvPr>
            <p:ph idx="1"/>
          </p:nvPr>
        </p:nvSpPr>
        <p:spPr>
          <a:xfrm>
            <a:off x="3394075" y="3746500"/>
            <a:ext cx="5456238" cy="2667000"/>
          </a:xfrm>
        </p:spPr>
        <p:txBody>
          <a:bodyPr vert="horz" wrap="square" lIns="91440" tIns="45720" rIns="91440" bIns="45720" anchor="t" anchorCtr="0"/>
          <a:p>
            <a:pPr>
              <a:lnSpc>
                <a:spcPct val="90000"/>
              </a:lnSpc>
              <a:buNone/>
            </a:pPr>
            <a:r>
              <a:rPr lang="en-US" altLang="zh-CN" sz="2400" dirty="0">
                <a:solidFill>
                  <a:srgbClr val="000099"/>
                </a:solidFill>
              </a:rPr>
              <a:t>decentralized switching</a:t>
            </a:r>
            <a:r>
              <a:rPr lang="en-US" altLang="zh-CN" sz="2400" i="1" dirty="0">
                <a:solidFill>
                  <a:srgbClr val="000099"/>
                </a:solidFill>
              </a:rPr>
              <a:t>:</a:t>
            </a:r>
            <a:r>
              <a:rPr lang="en-US" altLang="zh-CN" sz="2400" dirty="0">
                <a:solidFill>
                  <a:srgbClr val="000099"/>
                </a:solidFill>
              </a:rPr>
              <a:t> </a:t>
            </a:r>
            <a:endParaRPr lang="en-US" altLang="zh-CN" sz="2400" dirty="0">
              <a:solidFill>
                <a:srgbClr val="000099"/>
              </a:solidFill>
            </a:endParaRPr>
          </a:p>
          <a:p>
            <a:pPr>
              <a:lnSpc>
                <a:spcPct val="90000"/>
              </a:lnSpc>
            </a:pPr>
            <a:r>
              <a:rPr lang="en-US" altLang="zh-CN" sz="2200" dirty="0"/>
              <a:t>using header field values, lookup output port using forwarding table in input port memory </a:t>
            </a:r>
            <a:r>
              <a:rPr lang="en-US" altLang="zh-CN" sz="2200" i="1" dirty="0"/>
              <a:t>(</a:t>
            </a:r>
            <a:r>
              <a:rPr lang="en-US" altLang="en-US" sz="2200" i="1" dirty="0"/>
              <a:t>“</a:t>
            </a:r>
            <a:r>
              <a:rPr lang="en-US" altLang="zh-CN" sz="2200" i="1" dirty="0"/>
              <a:t>match plus action</a:t>
            </a:r>
            <a:r>
              <a:rPr lang="en-US" altLang="en-US" sz="2200" i="1" dirty="0"/>
              <a:t>”</a:t>
            </a:r>
            <a:r>
              <a:rPr lang="en-US" altLang="zh-CN" sz="2200" i="1" dirty="0"/>
              <a:t>)</a:t>
            </a:r>
            <a:endParaRPr lang="en-US" altLang="zh-CN" sz="2200" i="1" dirty="0"/>
          </a:p>
          <a:p>
            <a:pPr>
              <a:lnSpc>
                <a:spcPct val="90000"/>
              </a:lnSpc>
            </a:pPr>
            <a:r>
              <a:rPr lang="en-US" altLang="zh-CN" sz="2200" dirty="0"/>
              <a:t>goal: complete input port processing at </a:t>
            </a:r>
            <a:r>
              <a:rPr lang="ja-JP" altLang="en-US" sz="2200" dirty="0"/>
              <a:t>‘</a:t>
            </a:r>
            <a:r>
              <a:rPr lang="en-US" altLang="ja-JP" sz="2200" dirty="0"/>
              <a:t>line speed</a:t>
            </a:r>
            <a:r>
              <a:rPr lang="ja-JP" altLang="en-US" sz="2200" dirty="0"/>
              <a:t>’</a:t>
            </a:r>
            <a:endParaRPr lang="en-US" altLang="ja-JP" sz="2200" dirty="0"/>
          </a:p>
          <a:p>
            <a:pPr>
              <a:lnSpc>
                <a:spcPct val="90000"/>
              </a:lnSpc>
            </a:pPr>
            <a:r>
              <a:rPr lang="en-US" altLang="zh-CN" sz="2200" dirty="0"/>
              <a:t>queuing: if datagrams arrive faster than forwarding rate into switch fabric</a:t>
            </a:r>
            <a:endParaRPr lang="en-US" altLang="zh-CN" sz="2200" dirty="0"/>
          </a:p>
        </p:txBody>
      </p:sp>
      <p:sp>
        <p:nvSpPr>
          <p:cNvPr id="54286" name="Text Box 5"/>
          <p:cNvSpPr txBox="1"/>
          <p:nvPr/>
        </p:nvSpPr>
        <p:spPr>
          <a:xfrm>
            <a:off x="201613" y="3054350"/>
            <a:ext cx="2174875" cy="701675"/>
          </a:xfrm>
          <a:prstGeom prst="rect">
            <a:avLst/>
          </a:prstGeom>
          <a:noFill/>
          <a:ln w="9525">
            <a:noFill/>
          </a:ln>
        </p:spPr>
        <p:txBody>
          <a:bodyPr wrap="none" anchor="t" anchorCtr="0">
            <a:spAutoFit/>
          </a:bodyPr>
          <a:p>
            <a:pPr algn="r" eaLnBrk="0" hangingPunct="0"/>
            <a:r>
              <a:rPr lang="en-US" altLang="zh-CN" sz="2000" dirty="0">
                <a:solidFill>
                  <a:srgbClr val="000099"/>
                </a:solidFill>
                <a:latin typeface="Arial" panose="020B0604020202020204" pitchFamily="34" charset="0"/>
              </a:rPr>
              <a:t>physical layer:</a:t>
            </a:r>
            <a:endParaRPr lang="en-US" altLang="zh-CN" sz="2000" dirty="0">
              <a:solidFill>
                <a:srgbClr val="000099"/>
              </a:solidFill>
              <a:latin typeface="Arial" panose="020B0604020202020204" pitchFamily="34" charset="0"/>
            </a:endParaRPr>
          </a:p>
          <a:p>
            <a:pPr algn="r" eaLnBrk="0" hangingPunct="0"/>
            <a:r>
              <a:rPr lang="en-US" altLang="zh-CN" sz="2000" dirty="0">
                <a:latin typeface="Arial" panose="020B0604020202020204" pitchFamily="34" charset="0"/>
              </a:rPr>
              <a:t>bit-level reception</a:t>
            </a:r>
            <a:endParaRPr lang="en-US" altLang="zh-CN" dirty="0">
              <a:latin typeface="Arial" panose="020B0604020202020204" pitchFamily="34" charset="0"/>
            </a:endParaRPr>
          </a:p>
        </p:txBody>
      </p:sp>
      <p:sp>
        <p:nvSpPr>
          <p:cNvPr id="54287" name="Text Box 6"/>
          <p:cNvSpPr txBox="1"/>
          <p:nvPr/>
        </p:nvSpPr>
        <p:spPr>
          <a:xfrm>
            <a:off x="569913" y="3783013"/>
            <a:ext cx="1820862" cy="1006475"/>
          </a:xfrm>
          <a:prstGeom prst="rect">
            <a:avLst/>
          </a:prstGeom>
          <a:noFill/>
          <a:ln w="9525">
            <a:noFill/>
          </a:ln>
        </p:spPr>
        <p:txBody>
          <a:bodyPr wrap="none" anchor="t" anchorCtr="0">
            <a:spAutoFit/>
          </a:bodyPr>
          <a:p>
            <a:pPr algn="r" eaLnBrk="0" hangingPunct="0"/>
            <a:r>
              <a:rPr lang="en-US" altLang="zh-CN" sz="2000" dirty="0">
                <a:solidFill>
                  <a:srgbClr val="000099"/>
                </a:solidFill>
                <a:latin typeface="Arial" panose="020B0604020202020204" pitchFamily="34" charset="0"/>
              </a:rPr>
              <a:t>data link layer:</a:t>
            </a:r>
            <a:endParaRPr lang="en-US" altLang="zh-CN" sz="2000" dirty="0">
              <a:solidFill>
                <a:srgbClr val="000099"/>
              </a:solidFill>
              <a:latin typeface="Arial" panose="020B0604020202020204" pitchFamily="34" charset="0"/>
            </a:endParaRPr>
          </a:p>
          <a:p>
            <a:pPr algn="r" eaLnBrk="0" hangingPunct="0"/>
            <a:r>
              <a:rPr lang="en-US" altLang="zh-CN" sz="2000" dirty="0">
                <a:latin typeface="Arial" panose="020B0604020202020204" pitchFamily="34" charset="0"/>
              </a:rPr>
              <a:t>e.g., Ethernet</a:t>
            </a:r>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see chapter 5</a:t>
            </a:r>
            <a:endParaRPr lang="en-US" altLang="zh-CN" dirty="0">
              <a:latin typeface="Arial" panose="020B0604020202020204" pitchFamily="34" charset="0"/>
            </a:endParaRPr>
          </a:p>
        </p:txBody>
      </p:sp>
      <p:sp>
        <p:nvSpPr>
          <p:cNvPr id="54288" name="Line 45"/>
          <p:cNvSpPr/>
          <p:nvPr/>
        </p:nvSpPr>
        <p:spPr>
          <a:xfrm>
            <a:off x="6969125" y="690563"/>
            <a:ext cx="11113" cy="2865437"/>
          </a:xfrm>
          <a:prstGeom prst="line">
            <a:avLst/>
          </a:prstGeom>
          <a:ln w="9525" cap="flat" cmpd="sng">
            <a:solidFill>
              <a:schemeClr val="tx1"/>
            </a:solidFill>
            <a:prstDash val="solid"/>
            <a:round/>
            <a:headEnd type="none" w="med" len="med"/>
            <a:tailEnd type="none" w="med" len="med"/>
          </a:ln>
        </p:spPr>
      </p:sp>
      <p:sp>
        <p:nvSpPr>
          <p:cNvPr id="54289" name="Rectangle 46"/>
          <p:cNvSpPr/>
          <p:nvPr/>
        </p:nvSpPr>
        <p:spPr>
          <a:xfrm>
            <a:off x="7138988" y="1820863"/>
            <a:ext cx="1055687" cy="828675"/>
          </a:xfrm>
          <a:prstGeom prst="rect">
            <a:avLst/>
          </a:prstGeom>
          <a:solidFill>
            <a:schemeClr val="bg1"/>
          </a:solidFill>
          <a:ln w="9525">
            <a:noFill/>
          </a:ln>
        </p:spPr>
        <p:txBody>
          <a:bodyPr wrap="none" anchor="ctr" anchorCtr="0"/>
          <a:p>
            <a:pPr algn="ctr" eaLnBrk="0" hangingPunct="0">
              <a:lnSpc>
                <a:spcPct val="90000"/>
              </a:lnSpc>
            </a:pPr>
            <a:r>
              <a:rPr lang="en-US" altLang="zh-CN" dirty="0">
                <a:latin typeface="Arial" panose="020B0604020202020204" pitchFamily="34" charset="0"/>
              </a:rPr>
              <a:t>switch</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fabric</a:t>
            </a:r>
            <a:endParaRPr lang="en-US" altLang="zh-CN" dirty="0">
              <a:latin typeface="Arial" panose="020B0604020202020204" pitchFamily="34" charset="0"/>
            </a:endParaRPr>
          </a:p>
          <a:p>
            <a:pPr algn="ctr" eaLnBrk="0" hangingPunct="0">
              <a:lnSpc>
                <a:spcPct val="90000"/>
              </a:lnSpc>
            </a:pPr>
            <a:r>
              <a:rPr lang="zh-CN" altLang="en-US" dirty="0">
                <a:latin typeface="Arial" panose="020B0604020202020204" pitchFamily="34" charset="0"/>
                <a:ea typeface="宋体" panose="02010600030101010101" pitchFamily="2" charset="-122"/>
              </a:rPr>
              <a:t>交换结构</a:t>
            </a:r>
            <a:endParaRPr lang="zh-CN" altLang="en-US" dirty="0">
              <a:latin typeface="Arial" panose="020B0604020202020204" pitchFamily="34" charset="0"/>
              <a:ea typeface="宋体" panose="02010600030101010101" pitchFamily="2" charset="-122"/>
            </a:endParaRPr>
          </a:p>
        </p:txBody>
      </p:sp>
      <p:grpSp>
        <p:nvGrpSpPr>
          <p:cNvPr id="54290" name="Group 56"/>
          <p:cNvGrpSpPr/>
          <p:nvPr/>
        </p:nvGrpSpPr>
        <p:grpSpPr>
          <a:xfrm>
            <a:off x="5175250" y="2062163"/>
            <a:ext cx="993775" cy="468312"/>
            <a:chOff x="310" y="3526"/>
            <a:chExt cx="1040" cy="457"/>
          </a:xfrm>
        </p:grpSpPr>
        <p:sp>
          <p:nvSpPr>
            <p:cNvPr id="54291" name="Rectangle 47"/>
            <p:cNvSpPr/>
            <p:nvPr/>
          </p:nvSpPr>
          <p:spPr>
            <a:xfrm>
              <a:off x="310" y="3526"/>
              <a:ext cx="1040" cy="457"/>
            </a:xfrm>
            <a:prstGeom prst="rect">
              <a:avLst/>
            </a:prstGeom>
            <a:solidFill>
              <a:srgbClr val="FF0000"/>
            </a:solidFill>
            <a:ln w="38100"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4292" name="Line 48"/>
            <p:cNvSpPr/>
            <p:nvPr/>
          </p:nvSpPr>
          <p:spPr>
            <a:xfrm>
              <a:off x="446" y="3535"/>
              <a:ext cx="2" cy="437"/>
            </a:xfrm>
            <a:prstGeom prst="line">
              <a:avLst/>
            </a:prstGeom>
            <a:ln w="38100" cap="flat" cmpd="sng">
              <a:solidFill>
                <a:schemeClr val="bg1"/>
              </a:solidFill>
              <a:prstDash val="solid"/>
              <a:round/>
              <a:headEnd type="none" w="med" len="med"/>
              <a:tailEnd type="none" w="med" len="med"/>
            </a:ln>
          </p:spPr>
        </p:sp>
        <p:sp>
          <p:nvSpPr>
            <p:cNvPr id="54293" name="Line 49"/>
            <p:cNvSpPr/>
            <p:nvPr/>
          </p:nvSpPr>
          <p:spPr>
            <a:xfrm>
              <a:off x="558" y="3538"/>
              <a:ext cx="2" cy="435"/>
            </a:xfrm>
            <a:prstGeom prst="line">
              <a:avLst/>
            </a:prstGeom>
            <a:ln w="38100" cap="flat" cmpd="sng">
              <a:solidFill>
                <a:schemeClr val="bg1"/>
              </a:solidFill>
              <a:prstDash val="solid"/>
              <a:round/>
              <a:headEnd type="none" w="med" len="med"/>
              <a:tailEnd type="none" w="med" len="med"/>
            </a:ln>
          </p:spPr>
        </p:sp>
        <p:sp>
          <p:nvSpPr>
            <p:cNvPr id="54294" name="Line 50"/>
            <p:cNvSpPr/>
            <p:nvPr/>
          </p:nvSpPr>
          <p:spPr>
            <a:xfrm>
              <a:off x="671" y="3534"/>
              <a:ext cx="2" cy="437"/>
            </a:xfrm>
            <a:prstGeom prst="line">
              <a:avLst/>
            </a:prstGeom>
            <a:ln w="38100" cap="flat" cmpd="sng">
              <a:solidFill>
                <a:schemeClr val="bg1"/>
              </a:solidFill>
              <a:prstDash val="solid"/>
              <a:round/>
              <a:headEnd type="none" w="med" len="med"/>
              <a:tailEnd type="none" w="med" len="med"/>
            </a:ln>
          </p:spPr>
        </p:sp>
        <p:sp>
          <p:nvSpPr>
            <p:cNvPr id="54295" name="Line 51"/>
            <p:cNvSpPr/>
            <p:nvPr/>
          </p:nvSpPr>
          <p:spPr>
            <a:xfrm>
              <a:off x="782" y="3535"/>
              <a:ext cx="2" cy="437"/>
            </a:xfrm>
            <a:prstGeom prst="line">
              <a:avLst/>
            </a:prstGeom>
            <a:ln w="38100" cap="flat" cmpd="sng">
              <a:solidFill>
                <a:schemeClr val="bg1"/>
              </a:solidFill>
              <a:prstDash val="solid"/>
              <a:round/>
              <a:headEnd type="none" w="med" len="med"/>
              <a:tailEnd type="none" w="med" len="med"/>
            </a:ln>
          </p:spPr>
        </p:sp>
        <p:sp>
          <p:nvSpPr>
            <p:cNvPr id="54296" name="Line 52"/>
            <p:cNvSpPr/>
            <p:nvPr/>
          </p:nvSpPr>
          <p:spPr>
            <a:xfrm>
              <a:off x="895" y="3534"/>
              <a:ext cx="2" cy="437"/>
            </a:xfrm>
            <a:prstGeom prst="line">
              <a:avLst/>
            </a:prstGeom>
            <a:ln w="38100" cap="flat" cmpd="sng">
              <a:solidFill>
                <a:schemeClr val="bg1"/>
              </a:solidFill>
              <a:prstDash val="solid"/>
              <a:round/>
              <a:headEnd type="none" w="med" len="med"/>
              <a:tailEnd type="none" w="med" len="med"/>
            </a:ln>
          </p:spPr>
        </p:sp>
        <p:sp>
          <p:nvSpPr>
            <p:cNvPr id="54297" name="Line 53"/>
            <p:cNvSpPr/>
            <p:nvPr/>
          </p:nvSpPr>
          <p:spPr>
            <a:xfrm>
              <a:off x="1006" y="3534"/>
              <a:ext cx="2" cy="437"/>
            </a:xfrm>
            <a:prstGeom prst="line">
              <a:avLst/>
            </a:prstGeom>
            <a:ln w="38100" cap="flat" cmpd="sng">
              <a:solidFill>
                <a:schemeClr val="bg1"/>
              </a:solidFill>
              <a:prstDash val="solid"/>
              <a:round/>
              <a:headEnd type="none" w="med" len="med"/>
              <a:tailEnd type="none" w="med" len="med"/>
            </a:ln>
          </p:spPr>
        </p:sp>
        <p:sp>
          <p:nvSpPr>
            <p:cNvPr id="54298" name="Line 54"/>
            <p:cNvSpPr/>
            <p:nvPr/>
          </p:nvSpPr>
          <p:spPr>
            <a:xfrm>
              <a:off x="1121" y="3535"/>
              <a:ext cx="2" cy="437"/>
            </a:xfrm>
            <a:prstGeom prst="line">
              <a:avLst/>
            </a:prstGeom>
            <a:ln w="38100" cap="flat" cmpd="sng">
              <a:solidFill>
                <a:schemeClr val="bg1"/>
              </a:solidFill>
              <a:prstDash val="solid"/>
              <a:round/>
              <a:headEnd type="none" w="med" len="med"/>
              <a:tailEnd type="none" w="med" len="med"/>
            </a:ln>
          </p:spPr>
        </p:sp>
        <p:sp>
          <p:nvSpPr>
            <p:cNvPr id="54299" name="Line 55"/>
            <p:cNvSpPr/>
            <p:nvPr/>
          </p:nvSpPr>
          <p:spPr>
            <a:xfrm>
              <a:off x="1229" y="3538"/>
              <a:ext cx="2" cy="435"/>
            </a:xfrm>
            <a:prstGeom prst="line">
              <a:avLst/>
            </a:prstGeom>
            <a:ln w="38100" cap="flat" cmpd="sng">
              <a:solidFill>
                <a:schemeClr val="bg1"/>
              </a:solidFill>
              <a:prstDash val="solid"/>
              <a:round/>
              <a:headEnd type="none" w="med" len="med"/>
              <a:tailEnd type="none" w="med" len="med"/>
            </a:ln>
          </p:spPr>
        </p:sp>
      </p:grpSp>
      <p:sp>
        <p:nvSpPr>
          <p:cNvPr id="54300" name="Line 58"/>
          <p:cNvSpPr/>
          <p:nvPr/>
        </p:nvSpPr>
        <p:spPr>
          <a:xfrm flipV="1">
            <a:off x="2386013" y="2743200"/>
            <a:ext cx="446087" cy="490538"/>
          </a:xfrm>
          <a:prstGeom prst="line">
            <a:avLst/>
          </a:prstGeom>
          <a:ln w="19050" cap="flat" cmpd="sng">
            <a:solidFill>
              <a:srgbClr val="CC0000"/>
            </a:solidFill>
            <a:prstDash val="solid"/>
            <a:round/>
            <a:headEnd type="none" w="med" len="med"/>
            <a:tailEnd type="none" w="med" len="med"/>
          </a:ln>
        </p:spPr>
      </p:sp>
      <p:sp>
        <p:nvSpPr>
          <p:cNvPr id="54301" name="Line 59"/>
          <p:cNvSpPr/>
          <p:nvPr/>
        </p:nvSpPr>
        <p:spPr>
          <a:xfrm flipV="1">
            <a:off x="2405063" y="2940050"/>
            <a:ext cx="1193800" cy="1338263"/>
          </a:xfrm>
          <a:prstGeom prst="line">
            <a:avLst/>
          </a:prstGeom>
          <a:ln w="19050" cap="flat" cmpd="sng">
            <a:solidFill>
              <a:srgbClr val="CC0000"/>
            </a:solidFill>
            <a:prstDash val="solid"/>
            <a:round/>
            <a:headEnd type="none" w="med" len="med"/>
            <a:tailEnd type="none" w="med" len="med"/>
          </a:ln>
        </p:spPr>
      </p:sp>
      <p:sp>
        <p:nvSpPr>
          <p:cNvPr id="54302" name="Line 60"/>
          <p:cNvSpPr/>
          <p:nvPr/>
        </p:nvSpPr>
        <p:spPr>
          <a:xfrm flipV="1">
            <a:off x="4910138" y="3070225"/>
            <a:ext cx="669925" cy="790575"/>
          </a:xfrm>
          <a:prstGeom prst="line">
            <a:avLst/>
          </a:prstGeom>
          <a:ln w="19050" cap="flat" cmpd="sng">
            <a:solidFill>
              <a:srgbClr val="CC0000"/>
            </a:solidFill>
            <a:prstDash val="solid"/>
            <a:round/>
            <a:headEnd type="none" w="med" len="med"/>
            <a:tailEnd type="none" w="med" len="med"/>
          </a:ln>
        </p:spPr>
      </p:sp>
      <p:sp>
        <p:nvSpPr>
          <p:cNvPr id="5430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430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297" name="Picture 57" descr="underline_base"/>
          <p:cNvPicPr/>
          <p:nvPr/>
        </p:nvPicPr>
        <p:blipFill>
          <a:blip r:embed="rId1"/>
          <a:stretch>
            <a:fillRect/>
          </a:stretch>
        </p:blipFill>
        <p:spPr>
          <a:xfrm>
            <a:off x="487363" y="814388"/>
            <a:ext cx="4570412" cy="173037"/>
          </a:xfrm>
          <a:prstGeom prst="rect">
            <a:avLst/>
          </a:prstGeom>
          <a:noFill/>
          <a:ln w="9525">
            <a:noFill/>
          </a:ln>
        </p:spPr>
      </p:pic>
      <p:sp>
        <p:nvSpPr>
          <p:cNvPr id="55298" name="Rectangle 12"/>
          <p:cNvSpPr/>
          <p:nvPr/>
        </p:nvSpPr>
        <p:spPr>
          <a:xfrm>
            <a:off x="1917700" y="1306513"/>
            <a:ext cx="4568825" cy="183673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5299" name="Rectangle 13"/>
          <p:cNvSpPr/>
          <p:nvPr/>
        </p:nvSpPr>
        <p:spPr>
          <a:xfrm>
            <a:off x="2073275" y="1820863"/>
            <a:ext cx="1417638" cy="828675"/>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algn="ctr" eaLnBrk="0" hangingPunct="0"/>
            <a:r>
              <a:rPr lang="en-US" altLang="zh-CN" dirty="0">
                <a:latin typeface="Arial" panose="020B0604020202020204" pitchFamily="34" charset="0"/>
              </a:rPr>
              <a:t>line</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termination</a:t>
            </a:r>
            <a:endParaRPr lang="en-US" altLang="zh-CN" dirty="0">
              <a:latin typeface="Arial" panose="020B0604020202020204" pitchFamily="34" charset="0"/>
            </a:endParaRPr>
          </a:p>
        </p:txBody>
      </p:sp>
      <p:sp>
        <p:nvSpPr>
          <p:cNvPr id="55300" name="Rectangle 14"/>
          <p:cNvSpPr/>
          <p:nvPr/>
        </p:nvSpPr>
        <p:spPr>
          <a:xfrm>
            <a:off x="3697288" y="1492250"/>
            <a:ext cx="1152525" cy="1409700"/>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5301" name="Rectangle 15"/>
          <p:cNvSpPr/>
          <p:nvPr/>
        </p:nvSpPr>
        <p:spPr>
          <a:xfrm>
            <a:off x="5048250" y="1443038"/>
            <a:ext cx="1247775" cy="1504950"/>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5302" name="Line 16"/>
          <p:cNvSpPr/>
          <p:nvPr/>
        </p:nvSpPr>
        <p:spPr>
          <a:xfrm>
            <a:off x="1641475" y="2232025"/>
            <a:ext cx="423863" cy="0"/>
          </a:xfrm>
          <a:prstGeom prst="line">
            <a:avLst/>
          </a:prstGeom>
          <a:ln w="28575" cap="flat" cmpd="sng">
            <a:solidFill>
              <a:schemeClr val="tx1"/>
            </a:solidFill>
            <a:prstDash val="solid"/>
            <a:round/>
            <a:headEnd type="none" w="med" len="med"/>
            <a:tailEnd type="triangle" w="med" len="med"/>
          </a:ln>
        </p:spPr>
      </p:sp>
      <p:sp>
        <p:nvSpPr>
          <p:cNvPr id="55303" name="Line 30"/>
          <p:cNvSpPr/>
          <p:nvPr/>
        </p:nvSpPr>
        <p:spPr>
          <a:xfrm>
            <a:off x="3509963" y="2211388"/>
            <a:ext cx="190500" cy="1587"/>
          </a:xfrm>
          <a:prstGeom prst="line">
            <a:avLst/>
          </a:prstGeom>
          <a:ln w="28575" cap="flat" cmpd="sng">
            <a:solidFill>
              <a:schemeClr val="tx1"/>
            </a:solidFill>
            <a:prstDash val="solid"/>
            <a:round/>
            <a:headEnd type="none" w="med" len="med"/>
            <a:tailEnd type="triangle" w="med" len="med"/>
          </a:ln>
        </p:spPr>
      </p:sp>
      <p:sp>
        <p:nvSpPr>
          <p:cNvPr id="55304" name="Line 31"/>
          <p:cNvSpPr/>
          <p:nvPr/>
        </p:nvSpPr>
        <p:spPr>
          <a:xfrm>
            <a:off x="4852988" y="2168525"/>
            <a:ext cx="190500" cy="1588"/>
          </a:xfrm>
          <a:prstGeom prst="line">
            <a:avLst/>
          </a:prstGeom>
          <a:ln w="28575" cap="flat" cmpd="sng">
            <a:solidFill>
              <a:schemeClr val="tx1"/>
            </a:solidFill>
            <a:prstDash val="solid"/>
            <a:round/>
            <a:headEnd type="none" w="med" len="med"/>
            <a:tailEnd type="triangle" w="med" len="med"/>
          </a:ln>
        </p:spPr>
      </p:sp>
      <p:sp>
        <p:nvSpPr>
          <p:cNvPr id="55305" name="Line 32"/>
          <p:cNvSpPr/>
          <p:nvPr/>
        </p:nvSpPr>
        <p:spPr>
          <a:xfrm flipV="1">
            <a:off x="6243638" y="2209800"/>
            <a:ext cx="736600" cy="1588"/>
          </a:xfrm>
          <a:prstGeom prst="line">
            <a:avLst/>
          </a:prstGeom>
          <a:ln w="28575" cap="flat" cmpd="sng">
            <a:solidFill>
              <a:schemeClr val="tx1"/>
            </a:solidFill>
            <a:prstDash val="solid"/>
            <a:round/>
            <a:headEnd type="none" w="med" len="med"/>
            <a:tailEnd type="triangle" w="med" len="med"/>
          </a:ln>
        </p:spPr>
      </p:sp>
      <p:sp>
        <p:nvSpPr>
          <p:cNvPr id="55306" name="Rectangle 33"/>
          <p:cNvSpPr/>
          <p:nvPr/>
        </p:nvSpPr>
        <p:spPr>
          <a:xfrm>
            <a:off x="3730625" y="1801813"/>
            <a:ext cx="1055688" cy="828675"/>
          </a:xfrm>
          <a:prstGeom prst="rect">
            <a:avLst/>
          </a:prstGeom>
          <a:solidFill>
            <a:schemeClr val="bg1"/>
          </a:solidFill>
          <a:ln w="9525">
            <a:noFill/>
          </a:ln>
        </p:spPr>
        <p:txBody>
          <a:bodyPr wrap="none" anchor="ctr" anchorCtr="0"/>
          <a:p>
            <a:pPr algn="ctr" eaLnBrk="0" hangingPunct="0">
              <a:lnSpc>
                <a:spcPct val="90000"/>
              </a:lnSpc>
            </a:pPr>
            <a:r>
              <a:rPr lang="en-US" altLang="zh-CN" dirty="0">
                <a:latin typeface="Arial" panose="020B0604020202020204" pitchFamily="34" charset="0"/>
              </a:rPr>
              <a:t>link </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layer </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protocol</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(receive)</a:t>
            </a:r>
            <a:endParaRPr lang="en-US" altLang="zh-CN" dirty="0">
              <a:latin typeface="Arial" panose="020B0604020202020204" pitchFamily="34" charset="0"/>
            </a:endParaRPr>
          </a:p>
        </p:txBody>
      </p:sp>
      <p:sp>
        <p:nvSpPr>
          <p:cNvPr id="55307" name="Text Box 35"/>
          <p:cNvSpPr txBox="1"/>
          <p:nvPr/>
        </p:nvSpPr>
        <p:spPr>
          <a:xfrm>
            <a:off x="5080000" y="1455738"/>
            <a:ext cx="1250950" cy="1465262"/>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lookup,</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forwarding</a:t>
            </a:r>
            <a:endParaRPr lang="en-US" altLang="zh-CN" dirty="0">
              <a:latin typeface="Arial" panose="020B0604020202020204" pitchFamily="34" charset="0"/>
            </a:endParaRPr>
          </a:p>
          <a:p>
            <a:pPr algn="ctr" eaLnBrk="0" hangingPunct="0"/>
            <a:endParaRPr lang="en-US" altLang="zh-CN" dirty="0">
              <a:latin typeface="Arial" panose="020B0604020202020204" pitchFamily="34" charset="0"/>
            </a:endParaRPr>
          </a:p>
          <a:p>
            <a:pPr algn="ctr" eaLnBrk="0" hangingPunct="0"/>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queueing</a:t>
            </a:r>
            <a:endParaRPr lang="en-US" altLang="zh-CN" dirty="0">
              <a:latin typeface="Arial" panose="020B0604020202020204" pitchFamily="34" charset="0"/>
            </a:endParaRPr>
          </a:p>
        </p:txBody>
      </p:sp>
      <p:sp>
        <p:nvSpPr>
          <p:cNvPr id="55308" name="Rectangle 3"/>
          <p:cNvSpPr>
            <a:spLocks noGrp="1"/>
          </p:cNvSpPr>
          <p:nvPr>
            <p:ph type="title"/>
          </p:nvPr>
        </p:nvSpPr>
        <p:spPr>
          <a:xfrm>
            <a:off x="422275" y="293688"/>
            <a:ext cx="7772400" cy="609600"/>
          </a:xfrm>
        </p:spPr>
        <p:txBody>
          <a:bodyPr vert="horz" wrap="square" lIns="91440" tIns="45720" rIns="91440" bIns="45720" anchor="ctr" anchorCtr="0"/>
          <a:p>
            <a:r>
              <a:rPr lang="en-US" altLang="zh-CN" sz="4000" dirty="0"/>
              <a:t>Input port functions</a:t>
            </a:r>
            <a:endParaRPr lang="en-US" altLang="zh-CN" dirty="0"/>
          </a:p>
        </p:txBody>
      </p:sp>
      <p:sp>
        <p:nvSpPr>
          <p:cNvPr id="55309" name="Rectangle 4"/>
          <p:cNvSpPr>
            <a:spLocks noGrp="1"/>
          </p:cNvSpPr>
          <p:nvPr>
            <p:ph idx="1"/>
          </p:nvPr>
        </p:nvSpPr>
        <p:spPr>
          <a:xfrm>
            <a:off x="3394075" y="3492500"/>
            <a:ext cx="5456238" cy="2667000"/>
          </a:xfrm>
        </p:spPr>
        <p:txBody>
          <a:bodyPr vert="horz" wrap="square" lIns="91440" tIns="45720" rIns="91440" bIns="45720" anchor="t" anchorCtr="0"/>
          <a:p>
            <a:pPr>
              <a:lnSpc>
                <a:spcPct val="90000"/>
              </a:lnSpc>
              <a:buNone/>
            </a:pPr>
            <a:r>
              <a:rPr lang="en-US" altLang="zh-CN" sz="2400" dirty="0">
                <a:solidFill>
                  <a:srgbClr val="000099"/>
                </a:solidFill>
              </a:rPr>
              <a:t>decentralized switching</a:t>
            </a:r>
            <a:r>
              <a:rPr lang="en-US" altLang="zh-CN" sz="2400" i="1" dirty="0">
                <a:solidFill>
                  <a:srgbClr val="000099"/>
                </a:solidFill>
              </a:rPr>
              <a:t>:</a:t>
            </a:r>
            <a:r>
              <a:rPr lang="en-US" altLang="zh-CN" sz="2400" dirty="0">
                <a:solidFill>
                  <a:srgbClr val="000099"/>
                </a:solidFill>
              </a:rPr>
              <a:t> </a:t>
            </a:r>
            <a:endParaRPr lang="en-US" altLang="zh-CN" sz="2400" dirty="0">
              <a:solidFill>
                <a:srgbClr val="000099"/>
              </a:solidFill>
            </a:endParaRPr>
          </a:p>
          <a:p>
            <a:pPr>
              <a:lnSpc>
                <a:spcPct val="90000"/>
              </a:lnSpc>
            </a:pPr>
            <a:r>
              <a:rPr lang="en-US" altLang="zh-CN" sz="2200" dirty="0"/>
              <a:t>using header field values, lookup output port using forwarding table in input port memory </a:t>
            </a:r>
            <a:r>
              <a:rPr lang="en-US" altLang="zh-CN" sz="2200" i="1" dirty="0"/>
              <a:t>(</a:t>
            </a:r>
            <a:r>
              <a:rPr lang="en-US" altLang="en-US" sz="2200" i="1" dirty="0"/>
              <a:t>“</a:t>
            </a:r>
            <a:r>
              <a:rPr lang="en-US" altLang="zh-CN" sz="2200" i="1" dirty="0"/>
              <a:t>match plus action</a:t>
            </a:r>
            <a:r>
              <a:rPr lang="en-US" altLang="en-US" sz="2200" i="1" dirty="0"/>
              <a:t>”</a:t>
            </a:r>
            <a:r>
              <a:rPr lang="en-US" altLang="zh-CN" sz="2200" i="1" dirty="0"/>
              <a:t>)</a:t>
            </a:r>
            <a:endParaRPr lang="en-US" altLang="zh-CN" sz="2200" i="1" dirty="0"/>
          </a:p>
          <a:p>
            <a:pPr>
              <a:lnSpc>
                <a:spcPct val="90000"/>
              </a:lnSpc>
            </a:pPr>
            <a:r>
              <a:rPr lang="en-US" altLang="zh-CN" sz="2200" i="1" dirty="0">
                <a:solidFill>
                  <a:srgbClr val="CC0000"/>
                </a:solidFill>
              </a:rPr>
              <a:t>destination-based forwarding: </a:t>
            </a:r>
            <a:r>
              <a:rPr lang="en-US" altLang="zh-CN" sz="2200" dirty="0"/>
              <a:t>forward based only on destination IP address (traditional)</a:t>
            </a:r>
            <a:endParaRPr lang="en-US" altLang="ja-JP" sz="2200" dirty="0"/>
          </a:p>
          <a:p>
            <a:pPr>
              <a:lnSpc>
                <a:spcPct val="90000"/>
              </a:lnSpc>
            </a:pPr>
            <a:r>
              <a:rPr lang="en-US" altLang="zh-CN" sz="2200" i="1" dirty="0">
                <a:solidFill>
                  <a:srgbClr val="CC0000"/>
                </a:solidFill>
              </a:rPr>
              <a:t>generalized forwarding: </a:t>
            </a:r>
            <a:r>
              <a:rPr lang="en-US" altLang="zh-CN" sz="2200" dirty="0"/>
              <a:t>forward based on any set of header field values</a:t>
            </a:r>
            <a:endParaRPr lang="en-US" altLang="zh-CN" sz="2200" dirty="0"/>
          </a:p>
        </p:txBody>
      </p:sp>
      <p:sp>
        <p:nvSpPr>
          <p:cNvPr id="55310" name="Text Box 5"/>
          <p:cNvSpPr txBox="1"/>
          <p:nvPr/>
        </p:nvSpPr>
        <p:spPr>
          <a:xfrm>
            <a:off x="201613" y="3054350"/>
            <a:ext cx="2174875" cy="701675"/>
          </a:xfrm>
          <a:prstGeom prst="rect">
            <a:avLst/>
          </a:prstGeom>
          <a:noFill/>
          <a:ln w="9525">
            <a:noFill/>
          </a:ln>
        </p:spPr>
        <p:txBody>
          <a:bodyPr wrap="none" anchor="t" anchorCtr="0">
            <a:spAutoFit/>
          </a:bodyPr>
          <a:p>
            <a:pPr algn="r" eaLnBrk="0" hangingPunct="0"/>
            <a:r>
              <a:rPr lang="en-US" altLang="zh-CN" sz="2000" dirty="0">
                <a:solidFill>
                  <a:srgbClr val="000099"/>
                </a:solidFill>
                <a:latin typeface="Arial" panose="020B0604020202020204" pitchFamily="34" charset="0"/>
              </a:rPr>
              <a:t>physical layer:</a:t>
            </a:r>
            <a:endParaRPr lang="en-US" altLang="zh-CN" sz="2000" dirty="0">
              <a:solidFill>
                <a:srgbClr val="000099"/>
              </a:solidFill>
              <a:latin typeface="Arial" panose="020B0604020202020204" pitchFamily="34" charset="0"/>
            </a:endParaRPr>
          </a:p>
          <a:p>
            <a:pPr algn="r" eaLnBrk="0" hangingPunct="0"/>
            <a:r>
              <a:rPr lang="en-US" altLang="zh-CN" sz="2000" dirty="0">
                <a:latin typeface="Arial" panose="020B0604020202020204" pitchFamily="34" charset="0"/>
              </a:rPr>
              <a:t>bit-level reception</a:t>
            </a:r>
            <a:endParaRPr lang="en-US" altLang="zh-CN" dirty="0">
              <a:latin typeface="Arial" panose="020B0604020202020204" pitchFamily="34" charset="0"/>
            </a:endParaRPr>
          </a:p>
        </p:txBody>
      </p:sp>
      <p:sp>
        <p:nvSpPr>
          <p:cNvPr id="55311" name="Text Box 6"/>
          <p:cNvSpPr txBox="1"/>
          <p:nvPr/>
        </p:nvSpPr>
        <p:spPr>
          <a:xfrm>
            <a:off x="569913" y="3783013"/>
            <a:ext cx="1820862" cy="1006475"/>
          </a:xfrm>
          <a:prstGeom prst="rect">
            <a:avLst/>
          </a:prstGeom>
          <a:noFill/>
          <a:ln w="9525">
            <a:noFill/>
          </a:ln>
        </p:spPr>
        <p:txBody>
          <a:bodyPr wrap="none" anchor="t" anchorCtr="0">
            <a:spAutoFit/>
          </a:bodyPr>
          <a:p>
            <a:pPr algn="r" eaLnBrk="0" hangingPunct="0"/>
            <a:r>
              <a:rPr lang="en-US" altLang="zh-CN" sz="2000" dirty="0">
                <a:solidFill>
                  <a:srgbClr val="000099"/>
                </a:solidFill>
                <a:latin typeface="Arial" panose="020B0604020202020204" pitchFamily="34" charset="0"/>
              </a:rPr>
              <a:t>data link layer:</a:t>
            </a:r>
            <a:endParaRPr lang="en-US" altLang="zh-CN" sz="2000" dirty="0">
              <a:solidFill>
                <a:srgbClr val="000099"/>
              </a:solidFill>
              <a:latin typeface="Arial" panose="020B0604020202020204" pitchFamily="34" charset="0"/>
            </a:endParaRPr>
          </a:p>
          <a:p>
            <a:pPr algn="r" eaLnBrk="0" hangingPunct="0"/>
            <a:r>
              <a:rPr lang="en-US" altLang="zh-CN" sz="2000" dirty="0">
                <a:latin typeface="Arial" panose="020B0604020202020204" pitchFamily="34" charset="0"/>
              </a:rPr>
              <a:t>e.g., Ethernet</a:t>
            </a:r>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see chapter 5</a:t>
            </a:r>
            <a:endParaRPr lang="en-US" altLang="zh-CN" dirty="0">
              <a:latin typeface="Arial" panose="020B0604020202020204" pitchFamily="34" charset="0"/>
            </a:endParaRPr>
          </a:p>
        </p:txBody>
      </p:sp>
      <p:sp>
        <p:nvSpPr>
          <p:cNvPr id="55312" name="Line 45"/>
          <p:cNvSpPr/>
          <p:nvPr/>
        </p:nvSpPr>
        <p:spPr>
          <a:xfrm>
            <a:off x="6969125" y="690563"/>
            <a:ext cx="11113" cy="2865437"/>
          </a:xfrm>
          <a:prstGeom prst="line">
            <a:avLst/>
          </a:prstGeom>
          <a:ln w="9525" cap="flat" cmpd="sng">
            <a:solidFill>
              <a:schemeClr val="tx1"/>
            </a:solidFill>
            <a:prstDash val="solid"/>
            <a:round/>
            <a:headEnd type="none" w="med" len="med"/>
            <a:tailEnd type="none" w="med" len="med"/>
          </a:ln>
        </p:spPr>
      </p:sp>
      <p:sp>
        <p:nvSpPr>
          <p:cNvPr id="55313" name="Rectangle 46"/>
          <p:cNvSpPr/>
          <p:nvPr/>
        </p:nvSpPr>
        <p:spPr>
          <a:xfrm>
            <a:off x="7061200" y="1819275"/>
            <a:ext cx="1055688" cy="828675"/>
          </a:xfrm>
          <a:prstGeom prst="rect">
            <a:avLst/>
          </a:prstGeom>
          <a:solidFill>
            <a:schemeClr val="bg1"/>
          </a:solidFill>
          <a:ln w="9525">
            <a:noFill/>
          </a:ln>
        </p:spPr>
        <p:txBody>
          <a:bodyPr wrap="none" anchor="ctr" anchorCtr="0"/>
          <a:p>
            <a:pPr algn="ctr" eaLnBrk="0" hangingPunct="0">
              <a:lnSpc>
                <a:spcPct val="90000"/>
              </a:lnSpc>
            </a:pPr>
            <a:r>
              <a:rPr lang="en-US" altLang="zh-CN" dirty="0">
                <a:latin typeface="Arial" panose="020B0604020202020204" pitchFamily="34" charset="0"/>
              </a:rPr>
              <a:t>switch</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fabric</a:t>
            </a:r>
            <a:endParaRPr lang="en-US" altLang="zh-CN" dirty="0">
              <a:latin typeface="Arial" panose="020B0604020202020204" pitchFamily="34" charset="0"/>
            </a:endParaRPr>
          </a:p>
          <a:p>
            <a:pPr algn="ctr" eaLnBrk="0" hangingPunct="0">
              <a:lnSpc>
                <a:spcPct val="90000"/>
              </a:lnSpc>
            </a:pPr>
            <a:r>
              <a:rPr lang="zh-CN" altLang="en-US" dirty="0">
                <a:latin typeface="Arial" panose="020B0604020202020204" pitchFamily="34" charset="0"/>
                <a:ea typeface="宋体" panose="02010600030101010101" pitchFamily="2" charset="-122"/>
              </a:rPr>
              <a:t>交换结构</a:t>
            </a:r>
            <a:endParaRPr lang="zh-CN" altLang="en-US" dirty="0">
              <a:latin typeface="Arial" panose="020B0604020202020204" pitchFamily="34" charset="0"/>
              <a:ea typeface="宋体" panose="02010600030101010101" pitchFamily="2" charset="-122"/>
            </a:endParaRPr>
          </a:p>
        </p:txBody>
      </p:sp>
      <p:grpSp>
        <p:nvGrpSpPr>
          <p:cNvPr id="55314" name="Group 56"/>
          <p:cNvGrpSpPr/>
          <p:nvPr/>
        </p:nvGrpSpPr>
        <p:grpSpPr>
          <a:xfrm>
            <a:off x="5175250" y="2062163"/>
            <a:ext cx="993775" cy="468312"/>
            <a:chOff x="310" y="3526"/>
            <a:chExt cx="1040" cy="457"/>
          </a:xfrm>
        </p:grpSpPr>
        <p:sp>
          <p:nvSpPr>
            <p:cNvPr id="55315" name="Rectangle 47"/>
            <p:cNvSpPr/>
            <p:nvPr/>
          </p:nvSpPr>
          <p:spPr>
            <a:xfrm>
              <a:off x="310" y="3526"/>
              <a:ext cx="1040" cy="457"/>
            </a:xfrm>
            <a:prstGeom prst="rect">
              <a:avLst/>
            </a:prstGeom>
            <a:solidFill>
              <a:srgbClr val="FF0000"/>
            </a:solidFill>
            <a:ln w="38100"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5316" name="Line 48"/>
            <p:cNvSpPr/>
            <p:nvPr/>
          </p:nvSpPr>
          <p:spPr>
            <a:xfrm>
              <a:off x="446" y="3535"/>
              <a:ext cx="2" cy="437"/>
            </a:xfrm>
            <a:prstGeom prst="line">
              <a:avLst/>
            </a:prstGeom>
            <a:ln w="38100" cap="flat" cmpd="sng">
              <a:solidFill>
                <a:schemeClr val="bg1"/>
              </a:solidFill>
              <a:prstDash val="solid"/>
              <a:round/>
              <a:headEnd type="none" w="med" len="med"/>
              <a:tailEnd type="none" w="med" len="med"/>
            </a:ln>
          </p:spPr>
        </p:sp>
        <p:sp>
          <p:nvSpPr>
            <p:cNvPr id="55317" name="Line 49"/>
            <p:cNvSpPr/>
            <p:nvPr/>
          </p:nvSpPr>
          <p:spPr>
            <a:xfrm>
              <a:off x="558" y="3538"/>
              <a:ext cx="2" cy="435"/>
            </a:xfrm>
            <a:prstGeom prst="line">
              <a:avLst/>
            </a:prstGeom>
            <a:ln w="38100" cap="flat" cmpd="sng">
              <a:solidFill>
                <a:schemeClr val="bg1"/>
              </a:solidFill>
              <a:prstDash val="solid"/>
              <a:round/>
              <a:headEnd type="none" w="med" len="med"/>
              <a:tailEnd type="none" w="med" len="med"/>
            </a:ln>
          </p:spPr>
        </p:sp>
        <p:sp>
          <p:nvSpPr>
            <p:cNvPr id="55318" name="Line 50"/>
            <p:cNvSpPr/>
            <p:nvPr/>
          </p:nvSpPr>
          <p:spPr>
            <a:xfrm>
              <a:off x="671" y="3534"/>
              <a:ext cx="2" cy="437"/>
            </a:xfrm>
            <a:prstGeom prst="line">
              <a:avLst/>
            </a:prstGeom>
            <a:ln w="38100" cap="flat" cmpd="sng">
              <a:solidFill>
                <a:schemeClr val="bg1"/>
              </a:solidFill>
              <a:prstDash val="solid"/>
              <a:round/>
              <a:headEnd type="none" w="med" len="med"/>
              <a:tailEnd type="none" w="med" len="med"/>
            </a:ln>
          </p:spPr>
        </p:sp>
        <p:sp>
          <p:nvSpPr>
            <p:cNvPr id="55319" name="Line 51"/>
            <p:cNvSpPr/>
            <p:nvPr/>
          </p:nvSpPr>
          <p:spPr>
            <a:xfrm>
              <a:off x="782" y="3535"/>
              <a:ext cx="2" cy="437"/>
            </a:xfrm>
            <a:prstGeom prst="line">
              <a:avLst/>
            </a:prstGeom>
            <a:ln w="38100" cap="flat" cmpd="sng">
              <a:solidFill>
                <a:schemeClr val="bg1"/>
              </a:solidFill>
              <a:prstDash val="solid"/>
              <a:round/>
              <a:headEnd type="none" w="med" len="med"/>
              <a:tailEnd type="none" w="med" len="med"/>
            </a:ln>
          </p:spPr>
        </p:sp>
        <p:sp>
          <p:nvSpPr>
            <p:cNvPr id="55320" name="Line 52"/>
            <p:cNvSpPr/>
            <p:nvPr/>
          </p:nvSpPr>
          <p:spPr>
            <a:xfrm>
              <a:off x="895" y="3534"/>
              <a:ext cx="2" cy="437"/>
            </a:xfrm>
            <a:prstGeom prst="line">
              <a:avLst/>
            </a:prstGeom>
            <a:ln w="38100" cap="flat" cmpd="sng">
              <a:solidFill>
                <a:schemeClr val="bg1"/>
              </a:solidFill>
              <a:prstDash val="solid"/>
              <a:round/>
              <a:headEnd type="none" w="med" len="med"/>
              <a:tailEnd type="none" w="med" len="med"/>
            </a:ln>
          </p:spPr>
        </p:sp>
        <p:sp>
          <p:nvSpPr>
            <p:cNvPr id="55321" name="Line 53"/>
            <p:cNvSpPr/>
            <p:nvPr/>
          </p:nvSpPr>
          <p:spPr>
            <a:xfrm>
              <a:off x="1006" y="3534"/>
              <a:ext cx="2" cy="437"/>
            </a:xfrm>
            <a:prstGeom prst="line">
              <a:avLst/>
            </a:prstGeom>
            <a:ln w="38100" cap="flat" cmpd="sng">
              <a:solidFill>
                <a:schemeClr val="bg1"/>
              </a:solidFill>
              <a:prstDash val="solid"/>
              <a:round/>
              <a:headEnd type="none" w="med" len="med"/>
              <a:tailEnd type="none" w="med" len="med"/>
            </a:ln>
          </p:spPr>
        </p:sp>
        <p:sp>
          <p:nvSpPr>
            <p:cNvPr id="55322" name="Line 54"/>
            <p:cNvSpPr/>
            <p:nvPr/>
          </p:nvSpPr>
          <p:spPr>
            <a:xfrm>
              <a:off x="1121" y="3535"/>
              <a:ext cx="2" cy="437"/>
            </a:xfrm>
            <a:prstGeom prst="line">
              <a:avLst/>
            </a:prstGeom>
            <a:ln w="38100" cap="flat" cmpd="sng">
              <a:solidFill>
                <a:schemeClr val="bg1"/>
              </a:solidFill>
              <a:prstDash val="solid"/>
              <a:round/>
              <a:headEnd type="none" w="med" len="med"/>
              <a:tailEnd type="none" w="med" len="med"/>
            </a:ln>
          </p:spPr>
        </p:sp>
        <p:sp>
          <p:nvSpPr>
            <p:cNvPr id="55323" name="Line 55"/>
            <p:cNvSpPr/>
            <p:nvPr/>
          </p:nvSpPr>
          <p:spPr>
            <a:xfrm>
              <a:off x="1229" y="3538"/>
              <a:ext cx="2" cy="435"/>
            </a:xfrm>
            <a:prstGeom prst="line">
              <a:avLst/>
            </a:prstGeom>
            <a:ln w="38100" cap="flat" cmpd="sng">
              <a:solidFill>
                <a:schemeClr val="bg1"/>
              </a:solidFill>
              <a:prstDash val="solid"/>
              <a:round/>
              <a:headEnd type="none" w="med" len="med"/>
              <a:tailEnd type="none" w="med" len="med"/>
            </a:ln>
          </p:spPr>
        </p:sp>
      </p:grpSp>
      <p:sp>
        <p:nvSpPr>
          <p:cNvPr id="55324" name="Line 58"/>
          <p:cNvSpPr/>
          <p:nvPr/>
        </p:nvSpPr>
        <p:spPr>
          <a:xfrm flipV="1">
            <a:off x="2386013" y="2743200"/>
            <a:ext cx="446087" cy="490538"/>
          </a:xfrm>
          <a:prstGeom prst="line">
            <a:avLst/>
          </a:prstGeom>
          <a:ln w="19050" cap="flat" cmpd="sng">
            <a:solidFill>
              <a:srgbClr val="CC0000"/>
            </a:solidFill>
            <a:prstDash val="solid"/>
            <a:round/>
            <a:headEnd type="none" w="med" len="med"/>
            <a:tailEnd type="none" w="med" len="med"/>
          </a:ln>
        </p:spPr>
      </p:sp>
      <p:sp>
        <p:nvSpPr>
          <p:cNvPr id="55325" name="Line 59"/>
          <p:cNvSpPr/>
          <p:nvPr/>
        </p:nvSpPr>
        <p:spPr>
          <a:xfrm flipV="1">
            <a:off x="2405063" y="2940050"/>
            <a:ext cx="1193800" cy="1338263"/>
          </a:xfrm>
          <a:prstGeom prst="line">
            <a:avLst/>
          </a:prstGeom>
          <a:ln w="19050" cap="flat" cmpd="sng">
            <a:solidFill>
              <a:srgbClr val="CC0000"/>
            </a:solidFill>
            <a:prstDash val="solid"/>
            <a:round/>
            <a:headEnd type="none" w="med" len="med"/>
            <a:tailEnd type="none" w="med" len="med"/>
          </a:ln>
        </p:spPr>
      </p:sp>
      <p:sp>
        <p:nvSpPr>
          <p:cNvPr id="55326" name="Line 60"/>
          <p:cNvSpPr/>
          <p:nvPr/>
        </p:nvSpPr>
        <p:spPr>
          <a:xfrm flipV="1">
            <a:off x="5103813" y="3070225"/>
            <a:ext cx="476250" cy="577850"/>
          </a:xfrm>
          <a:prstGeom prst="line">
            <a:avLst/>
          </a:prstGeom>
          <a:ln w="19050" cap="flat" cmpd="sng">
            <a:solidFill>
              <a:srgbClr val="CC0000"/>
            </a:solidFill>
            <a:prstDash val="solid"/>
            <a:round/>
            <a:headEnd type="none" w="med" len="med"/>
            <a:tailEnd type="none" w="med" len="med"/>
          </a:ln>
        </p:spPr>
      </p:sp>
      <p:sp>
        <p:nvSpPr>
          <p:cNvPr id="5532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532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3"/>
          <p:cNvSpPr/>
          <p:nvPr/>
        </p:nvSpPr>
        <p:spPr>
          <a:xfrm>
            <a:off x="628650" y="1555750"/>
            <a:ext cx="5235575" cy="4241800"/>
          </a:xfrm>
          <a:prstGeom prst="rect">
            <a:avLst/>
          </a:prstGeom>
          <a:noFill/>
          <a:ln w="9525">
            <a:noFill/>
          </a:ln>
        </p:spPr>
        <p:txBody>
          <a:bodyPr wrap="none" anchor="ctr" anchorCtr="0">
            <a:spAutoFit/>
          </a:bodyPr>
          <a:p>
            <a:pPr algn="just" eaLnBrk="0" hangingPunct="0"/>
            <a:r>
              <a:rPr lang="en-US" altLang="zh-CN" b="1" dirty="0">
                <a:latin typeface="Arial" panose="020B0604020202020204" pitchFamily="34" charset="0"/>
              </a:rPr>
              <a:t>Destination Address Range</a:t>
            </a:r>
            <a:endParaRPr lang="en-US" altLang="zh-CN" b="1" dirty="0">
              <a:latin typeface="Arial" panose="020B0604020202020204" pitchFamily="34" charset="0"/>
            </a:endParaRPr>
          </a:p>
          <a:p>
            <a:pPr algn="just" eaLnBrk="0" hangingPunct="0"/>
            <a:endParaRPr lang="en-US" altLang="zh-CN" b="1" dirty="0">
              <a:latin typeface="Arial" panose="020B0604020202020204" pitchFamily="34" charset="0"/>
            </a:endParaRPr>
          </a:p>
          <a:p>
            <a:pPr algn="just" eaLnBrk="0" hangingPunct="0"/>
            <a:r>
              <a:rPr lang="en-US" altLang="zh-CN" b="1" dirty="0">
                <a:latin typeface="Courier New" panose="02070309020205020404" charset="0"/>
              </a:rPr>
              <a:t>11001000 00010111 00010000 00000000</a:t>
            </a:r>
            <a:endParaRPr lang="en-US" altLang="zh-CN" sz="2000" b="1" dirty="0">
              <a:latin typeface="Courier New" panose="02070309020205020404" charset="0"/>
            </a:endParaRPr>
          </a:p>
          <a:p>
            <a:pPr algn="just" eaLnBrk="0" hangingPunct="0"/>
            <a:r>
              <a:rPr lang="en-US" altLang="zh-CN" dirty="0">
                <a:latin typeface="Arial" panose="020B0604020202020204" pitchFamily="34" charset="0"/>
              </a:rPr>
              <a:t>through</a:t>
            </a:r>
            <a:r>
              <a:rPr lang="en-US" altLang="zh-CN" dirty="0">
                <a:latin typeface="Comic Sans MS" panose="030F0702030302020204" charset="0"/>
              </a:rPr>
              <a:t>                                 </a:t>
            </a:r>
            <a:endParaRPr lang="en-US" altLang="zh-CN" sz="2000" dirty="0">
              <a:latin typeface="Comic Sans MS" panose="030F0702030302020204" charset="0"/>
            </a:endParaRPr>
          </a:p>
          <a:p>
            <a:pPr algn="just" eaLnBrk="0" hangingPunct="0"/>
            <a:r>
              <a:rPr lang="en-US" altLang="zh-CN" b="1" dirty="0">
                <a:latin typeface="Courier New" panose="02070309020205020404" charset="0"/>
              </a:rPr>
              <a:t>11001000 00010111 00010111 11111111</a:t>
            </a:r>
            <a:endParaRPr lang="en-US" altLang="zh-CN" b="1" dirty="0">
              <a:latin typeface="Courier New" panose="02070309020205020404" charset="0"/>
            </a:endParaRPr>
          </a:p>
          <a:p>
            <a:pPr algn="just" eaLnBrk="0" hangingPunct="0"/>
            <a:endParaRPr lang="en-US" altLang="zh-CN" b="1" dirty="0">
              <a:latin typeface="Courier New" panose="02070309020205020404" charset="0"/>
            </a:endParaRPr>
          </a:p>
          <a:p>
            <a:pPr algn="just" eaLnBrk="0" hangingPunct="0"/>
            <a:r>
              <a:rPr lang="en-US" altLang="zh-CN" b="1" dirty="0">
                <a:latin typeface="Courier New" panose="02070309020205020404" charset="0"/>
              </a:rPr>
              <a:t>11001000 00010111 00011000 00000000</a:t>
            </a:r>
            <a:endParaRPr lang="en-US" altLang="zh-CN" sz="2000" b="1" dirty="0">
              <a:latin typeface="Courier New" panose="02070309020205020404" charset="0"/>
            </a:endParaRPr>
          </a:p>
          <a:p>
            <a:pPr algn="just" eaLnBrk="0" hangingPunct="0"/>
            <a:r>
              <a:rPr lang="en-US" altLang="zh-CN" dirty="0">
                <a:latin typeface="Arial" panose="020B0604020202020204" pitchFamily="34" charset="0"/>
              </a:rPr>
              <a:t>through</a:t>
            </a:r>
            <a:endParaRPr lang="en-US" altLang="zh-CN" sz="2000" dirty="0">
              <a:latin typeface="Arial" panose="020B0604020202020204" pitchFamily="34" charset="0"/>
            </a:endParaRPr>
          </a:p>
          <a:p>
            <a:pPr algn="just" eaLnBrk="0" hangingPunct="0"/>
            <a:r>
              <a:rPr lang="en-US" altLang="zh-CN" b="1" dirty="0">
                <a:latin typeface="Courier New" panose="02070309020205020404" charset="0"/>
              </a:rPr>
              <a:t>11001000 00010111 00011000 11111111  </a:t>
            </a:r>
            <a:endParaRPr lang="en-US" altLang="zh-CN" b="1" dirty="0">
              <a:latin typeface="Courier New" panose="02070309020205020404" charset="0"/>
            </a:endParaRPr>
          </a:p>
          <a:p>
            <a:pPr algn="just" eaLnBrk="0" hangingPunct="0"/>
            <a:endParaRPr lang="en-US" altLang="zh-CN" sz="2000" b="1" dirty="0">
              <a:latin typeface="Courier New" panose="02070309020205020404" charset="0"/>
            </a:endParaRPr>
          </a:p>
          <a:p>
            <a:pPr algn="just" eaLnBrk="0" hangingPunct="0"/>
            <a:r>
              <a:rPr lang="en-US" altLang="zh-CN" b="1" dirty="0">
                <a:latin typeface="Courier New" panose="02070309020205020404" charset="0"/>
              </a:rPr>
              <a:t>11001000 00010111 00011001 00000000</a:t>
            </a:r>
            <a:endParaRPr lang="en-US" altLang="zh-CN" sz="2000" b="1" dirty="0">
              <a:latin typeface="Courier New" panose="02070309020205020404" charset="0"/>
            </a:endParaRPr>
          </a:p>
          <a:p>
            <a:pPr algn="just" eaLnBrk="0" hangingPunct="0"/>
            <a:r>
              <a:rPr lang="en-US" altLang="zh-CN" dirty="0">
                <a:latin typeface="Arial" panose="020B0604020202020204" pitchFamily="34" charset="0"/>
              </a:rPr>
              <a:t>through</a:t>
            </a:r>
            <a:endParaRPr lang="en-US" altLang="zh-CN" sz="2000" dirty="0">
              <a:latin typeface="Arial" panose="020B0604020202020204" pitchFamily="34" charset="0"/>
            </a:endParaRPr>
          </a:p>
          <a:p>
            <a:pPr algn="just" eaLnBrk="0" hangingPunct="0"/>
            <a:r>
              <a:rPr lang="en-US" altLang="zh-CN" b="1" dirty="0">
                <a:latin typeface="Courier New" panose="02070309020205020404" charset="0"/>
              </a:rPr>
              <a:t>11001000 00010111 00011111 11111111  </a:t>
            </a:r>
            <a:endParaRPr lang="en-US" altLang="zh-CN" b="1" dirty="0">
              <a:latin typeface="Courier New" panose="02070309020205020404" charset="0"/>
            </a:endParaRPr>
          </a:p>
          <a:p>
            <a:pPr algn="just" eaLnBrk="0" hangingPunct="0"/>
            <a:endParaRPr lang="en-US" altLang="zh-CN" dirty="0">
              <a:latin typeface="Comic Sans MS" panose="030F0702030302020204" charset="0"/>
            </a:endParaRPr>
          </a:p>
          <a:p>
            <a:pPr algn="just" eaLnBrk="0" hangingPunct="0"/>
            <a:r>
              <a:rPr lang="en-US" altLang="zh-CN" dirty="0">
                <a:latin typeface="Arial" panose="020B0604020202020204" pitchFamily="34" charset="0"/>
              </a:rPr>
              <a:t>otherwise</a:t>
            </a:r>
            <a:endParaRPr lang="en-US" altLang="zh-CN" dirty="0">
              <a:latin typeface="Arial" panose="020B0604020202020204" pitchFamily="34" charset="0"/>
              <a:ea typeface="Times New Roman" panose="02020603050405020304" charset="0"/>
            </a:endParaRPr>
          </a:p>
        </p:txBody>
      </p:sp>
      <p:sp>
        <p:nvSpPr>
          <p:cNvPr id="56322" name="Rectangle 5"/>
          <p:cNvSpPr/>
          <p:nvPr/>
        </p:nvSpPr>
        <p:spPr>
          <a:xfrm>
            <a:off x="6053138" y="1557338"/>
            <a:ext cx="1555750" cy="4486275"/>
          </a:xfrm>
          <a:prstGeom prst="rect">
            <a:avLst/>
          </a:prstGeom>
          <a:noFill/>
          <a:ln w="9525">
            <a:noFill/>
          </a:ln>
        </p:spPr>
        <p:txBody>
          <a:bodyPr wrap="none" anchor="ctr" anchorCtr="0">
            <a:spAutoFit/>
          </a:bodyPr>
          <a:p>
            <a:pPr algn="just" eaLnBrk="0" hangingPunct="0"/>
            <a:r>
              <a:rPr lang="en-US" altLang="zh-CN" dirty="0">
                <a:latin typeface="Arial" panose="020B0604020202020204" pitchFamily="34" charset="0"/>
              </a:rPr>
              <a:t>Link Interface</a:t>
            </a:r>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u="sng" dirty="0">
              <a:latin typeface="Arial" panose="020B0604020202020204" pitchFamily="34" charset="0"/>
            </a:endParaRPr>
          </a:p>
          <a:p>
            <a:pPr algn="just" eaLnBrk="0" hangingPunct="0"/>
            <a:r>
              <a:rPr lang="en-US" altLang="zh-CN" dirty="0">
                <a:latin typeface="Arial" panose="020B0604020202020204" pitchFamily="34" charset="0"/>
              </a:rPr>
              <a:t>0</a:t>
            </a:r>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r>
              <a:rPr lang="en-US" altLang="zh-CN" dirty="0">
                <a:latin typeface="Arial" panose="020B0604020202020204" pitchFamily="34" charset="0"/>
              </a:rPr>
              <a:t>1</a:t>
            </a:r>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r>
              <a:rPr lang="en-US" altLang="zh-CN" dirty="0">
                <a:latin typeface="Arial" panose="020B0604020202020204" pitchFamily="34" charset="0"/>
              </a:rPr>
              <a:t>2</a:t>
            </a:r>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r>
              <a:rPr lang="en-US" altLang="zh-CN" dirty="0">
                <a:latin typeface="Arial" panose="020B0604020202020204" pitchFamily="34" charset="0"/>
              </a:rPr>
              <a:t>3  </a:t>
            </a:r>
            <a:endParaRPr lang="en-US" altLang="zh-CN" sz="2000" dirty="0">
              <a:latin typeface="Arial" panose="020B0604020202020204" pitchFamily="34" charset="0"/>
            </a:endParaRPr>
          </a:p>
          <a:p>
            <a:pPr algn="just" eaLnBrk="0" hangingPunct="0"/>
            <a:endParaRPr lang="en-US" altLang="zh-CN" b="1" dirty="0">
              <a:latin typeface="Arial" panose="020B0604020202020204" pitchFamily="34" charset="0"/>
              <a:ea typeface="Times New Roman" panose="02020603050405020304" charset="0"/>
            </a:endParaRPr>
          </a:p>
        </p:txBody>
      </p:sp>
      <p:sp>
        <p:nvSpPr>
          <p:cNvPr id="56323" name="Rectangle 6"/>
          <p:cNvSpPr/>
          <p:nvPr/>
        </p:nvSpPr>
        <p:spPr>
          <a:xfrm>
            <a:off x="636588" y="1266825"/>
            <a:ext cx="7223125" cy="4525963"/>
          </a:xfrm>
          <a:prstGeom prst="rect">
            <a:avLst/>
          </a:prstGeom>
          <a:noFill/>
          <a:ln w="19050" cap="flat" cmpd="sng">
            <a:solidFill>
              <a:srgbClr val="000099"/>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6324" name="Line 7"/>
          <p:cNvSpPr/>
          <p:nvPr/>
        </p:nvSpPr>
        <p:spPr>
          <a:xfrm>
            <a:off x="625475" y="2084388"/>
            <a:ext cx="7223125" cy="0"/>
          </a:xfrm>
          <a:prstGeom prst="line">
            <a:avLst/>
          </a:prstGeom>
          <a:ln w="19050" cap="flat" cmpd="sng">
            <a:solidFill>
              <a:srgbClr val="000099"/>
            </a:solidFill>
            <a:prstDash val="solid"/>
            <a:round/>
            <a:headEnd type="none" w="med" len="med"/>
            <a:tailEnd type="none" w="med" len="med"/>
          </a:ln>
        </p:spPr>
      </p:sp>
      <p:sp>
        <p:nvSpPr>
          <p:cNvPr id="56325" name="Line 8"/>
          <p:cNvSpPr/>
          <p:nvPr/>
        </p:nvSpPr>
        <p:spPr>
          <a:xfrm>
            <a:off x="652463" y="3119438"/>
            <a:ext cx="7223125" cy="0"/>
          </a:xfrm>
          <a:prstGeom prst="line">
            <a:avLst/>
          </a:prstGeom>
          <a:ln w="19050" cap="flat" cmpd="sng">
            <a:solidFill>
              <a:srgbClr val="000099"/>
            </a:solidFill>
            <a:prstDash val="solid"/>
            <a:round/>
            <a:headEnd type="none" w="med" len="med"/>
            <a:tailEnd type="none" w="med" len="med"/>
          </a:ln>
        </p:spPr>
      </p:sp>
      <p:sp>
        <p:nvSpPr>
          <p:cNvPr id="56326" name="Line 9"/>
          <p:cNvSpPr/>
          <p:nvPr/>
        </p:nvSpPr>
        <p:spPr>
          <a:xfrm>
            <a:off x="646113" y="4241800"/>
            <a:ext cx="7223125" cy="0"/>
          </a:xfrm>
          <a:prstGeom prst="line">
            <a:avLst/>
          </a:prstGeom>
          <a:ln w="19050" cap="flat" cmpd="sng">
            <a:solidFill>
              <a:srgbClr val="000099"/>
            </a:solidFill>
            <a:prstDash val="solid"/>
            <a:round/>
            <a:headEnd type="none" w="med" len="med"/>
            <a:tailEnd type="none" w="med" len="med"/>
          </a:ln>
        </p:spPr>
      </p:sp>
      <p:sp>
        <p:nvSpPr>
          <p:cNvPr id="56327" name="Line 10"/>
          <p:cNvSpPr/>
          <p:nvPr/>
        </p:nvSpPr>
        <p:spPr>
          <a:xfrm>
            <a:off x="639763" y="5343525"/>
            <a:ext cx="7223125" cy="0"/>
          </a:xfrm>
          <a:prstGeom prst="line">
            <a:avLst/>
          </a:prstGeom>
          <a:ln w="19050" cap="flat" cmpd="sng">
            <a:solidFill>
              <a:srgbClr val="000099"/>
            </a:solidFill>
            <a:prstDash val="solid"/>
            <a:round/>
            <a:headEnd type="none" w="med" len="med"/>
            <a:tailEnd type="none" w="med" len="med"/>
          </a:ln>
        </p:spPr>
      </p:sp>
      <p:sp>
        <p:nvSpPr>
          <p:cNvPr id="56328" name="Line 11"/>
          <p:cNvSpPr/>
          <p:nvPr/>
        </p:nvSpPr>
        <p:spPr>
          <a:xfrm>
            <a:off x="5929313" y="1277938"/>
            <a:ext cx="0" cy="4514850"/>
          </a:xfrm>
          <a:prstGeom prst="line">
            <a:avLst/>
          </a:prstGeom>
          <a:ln w="12700" cap="flat" cmpd="sng">
            <a:solidFill>
              <a:srgbClr val="000099"/>
            </a:solidFill>
            <a:prstDash val="solid"/>
            <a:round/>
            <a:headEnd type="none" w="med" len="med"/>
            <a:tailEnd type="none" w="med" len="med"/>
          </a:ln>
        </p:spPr>
      </p:sp>
      <p:sp>
        <p:nvSpPr>
          <p:cNvPr id="56329" name="Text Box 12"/>
          <p:cNvSpPr txBox="1"/>
          <p:nvPr/>
        </p:nvSpPr>
        <p:spPr>
          <a:xfrm>
            <a:off x="565150" y="6007100"/>
            <a:ext cx="7081838" cy="457200"/>
          </a:xfrm>
          <a:prstGeom prst="rect">
            <a:avLst/>
          </a:prstGeom>
          <a:noFill/>
          <a:ln w="9525">
            <a:noFill/>
          </a:ln>
        </p:spPr>
        <p:txBody>
          <a:bodyPr wrap="none" anchor="t" anchorCtr="0">
            <a:spAutoFit/>
          </a:bodyPr>
          <a:p>
            <a:pPr eaLnBrk="0" hangingPunct="0"/>
            <a:r>
              <a:rPr lang="en-US" altLang="zh-CN" sz="2400" i="1" dirty="0">
                <a:solidFill>
                  <a:srgbClr val="CC0000"/>
                </a:solidFill>
                <a:latin typeface="Gill Sans MT" panose="020B0502020104020203" charset="0"/>
              </a:rPr>
              <a:t>Q:</a:t>
            </a:r>
            <a:r>
              <a:rPr lang="en-US" altLang="zh-CN" sz="2400" dirty="0">
                <a:latin typeface="Gill Sans MT" panose="020B0502020104020203" charset="0"/>
              </a:rPr>
              <a:t> but what happens if ranges don</a:t>
            </a:r>
            <a:r>
              <a:rPr lang="ja-JP" altLang="en-US" sz="2400" dirty="0">
                <a:latin typeface="Gill Sans MT" panose="020B0502020104020203" charset="0"/>
                <a:ea typeface="MS PGothic" panose="020B0600070205080204" charset="-128"/>
              </a:rPr>
              <a:t>’</a:t>
            </a:r>
            <a:r>
              <a:rPr lang="en-US" altLang="ja-JP" sz="2400" dirty="0">
                <a:latin typeface="Gill Sans MT" panose="020B0502020104020203" charset="0"/>
              </a:rPr>
              <a:t>t divide up so nicely? </a:t>
            </a:r>
            <a:endParaRPr lang="en-US" altLang="zh-CN" sz="2400" dirty="0">
              <a:latin typeface="Gill Sans MT" panose="020B0502020104020203" charset="0"/>
            </a:endParaRPr>
          </a:p>
        </p:txBody>
      </p:sp>
      <p:pic>
        <p:nvPicPr>
          <p:cNvPr id="56330" name="Picture 16" descr="underline_base"/>
          <p:cNvPicPr/>
          <p:nvPr/>
        </p:nvPicPr>
        <p:blipFill>
          <a:blip r:embed="rId1"/>
          <a:stretch>
            <a:fillRect/>
          </a:stretch>
        </p:blipFill>
        <p:spPr>
          <a:xfrm>
            <a:off x="604838" y="771525"/>
            <a:ext cx="5942012" cy="173038"/>
          </a:xfrm>
          <a:prstGeom prst="rect">
            <a:avLst/>
          </a:prstGeom>
          <a:noFill/>
          <a:ln w="9525">
            <a:noFill/>
          </a:ln>
        </p:spPr>
      </p:pic>
      <p:sp>
        <p:nvSpPr>
          <p:cNvPr id="18446" name="Rectangle 17"/>
          <p:cNvSpPr>
            <a:spLocks noGrp="1" noChangeArrowheads="1"/>
          </p:cNvSpPr>
          <p:nvPr>
            <p:ph type="title"/>
          </p:nvPr>
        </p:nvSpPr>
        <p:spPr>
          <a:xfrm>
            <a:off x="533400" y="107950"/>
            <a:ext cx="6378575" cy="8636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0" cap="none" spc="0" normalizeH="0" baseline="0" noProof="0" dirty="0" smtClean="0">
                <a:ln>
                  <a:noFill/>
                </a:ln>
                <a:solidFill>
                  <a:srgbClr val="000099"/>
                </a:solidFill>
                <a:effectLst/>
                <a:uLnTx/>
                <a:uFillTx/>
                <a:latin typeface="+mj-lt"/>
                <a:ea typeface="MS PGothic" panose="020B0600070205080204" charset="-128"/>
                <a:cs typeface="+mj-cs"/>
              </a:rPr>
              <a:t>Destination-based forwarding</a:t>
            </a:r>
            <a:endParaRPr kumimoji="0" lang="en-US" sz="4000" b="0" i="0" u="none" strike="noStrike" kern="0" cap="none" spc="0" normalizeH="0" baseline="0" noProof="0" dirty="0">
              <a:ln>
                <a:noFill/>
              </a:ln>
              <a:solidFill>
                <a:srgbClr val="000099"/>
              </a:solidFill>
              <a:effectLst/>
              <a:uLnTx/>
              <a:uFillTx/>
              <a:latin typeface="+mj-lt"/>
              <a:ea typeface="MS PGothic" panose="020B0600070205080204" charset="-128"/>
              <a:cs typeface="+mj-cs"/>
            </a:endParaRPr>
          </a:p>
        </p:txBody>
      </p:sp>
      <p:sp>
        <p:nvSpPr>
          <p:cNvPr id="56332" name="TextBox 1"/>
          <p:cNvSpPr txBox="1"/>
          <p:nvPr/>
        </p:nvSpPr>
        <p:spPr>
          <a:xfrm>
            <a:off x="3405188" y="1036638"/>
            <a:ext cx="2071687" cy="400050"/>
          </a:xfrm>
          <a:prstGeom prst="rect">
            <a:avLst/>
          </a:prstGeom>
          <a:solidFill>
            <a:schemeClr val="bg1"/>
          </a:solidFill>
          <a:ln w="9525">
            <a:noFill/>
          </a:ln>
        </p:spPr>
        <p:txBody>
          <a:bodyPr wrap="none" anchor="t" anchorCtr="0">
            <a:spAutoFit/>
          </a:bodyPr>
          <a:p>
            <a:pPr eaLnBrk="0" hangingPunct="0"/>
            <a:r>
              <a:rPr lang="en-US" altLang="zh-CN" sz="2000" i="1" dirty="0">
                <a:solidFill>
                  <a:srgbClr val="CC0000"/>
                </a:solidFill>
                <a:latin typeface="Arial" panose="020B0604020202020204" pitchFamily="34" charset="0"/>
              </a:rPr>
              <a:t>forwarding table</a:t>
            </a:r>
            <a:endParaRPr lang="en-US" altLang="zh-CN" sz="2000" i="1" dirty="0">
              <a:solidFill>
                <a:srgbClr val="CC0000"/>
              </a:solidFill>
              <a:latin typeface="Arial" panose="020B0604020202020204" pitchFamily="34" charset="0"/>
            </a:endParaRPr>
          </a:p>
        </p:txBody>
      </p:sp>
      <p:sp>
        <p:nvSpPr>
          <p:cNvPr id="5633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633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5" name="Picture 32" descr="underline_base"/>
          <p:cNvPicPr/>
          <p:nvPr/>
        </p:nvPicPr>
        <p:blipFill>
          <a:blip r:embed="rId1"/>
          <a:stretch>
            <a:fillRect/>
          </a:stretch>
        </p:blipFill>
        <p:spPr>
          <a:xfrm>
            <a:off x="473075" y="777875"/>
            <a:ext cx="5484813" cy="173038"/>
          </a:xfrm>
          <a:prstGeom prst="rect">
            <a:avLst/>
          </a:prstGeom>
          <a:noFill/>
          <a:ln w="9525">
            <a:noFill/>
          </a:ln>
        </p:spPr>
      </p:pic>
      <p:sp>
        <p:nvSpPr>
          <p:cNvPr id="57346" name="Rectangle 20"/>
          <p:cNvSpPr/>
          <p:nvPr/>
        </p:nvSpPr>
        <p:spPr>
          <a:xfrm>
            <a:off x="434975" y="1335088"/>
            <a:ext cx="8001000" cy="1371600"/>
          </a:xfrm>
          <a:prstGeom prst="rect">
            <a:avLst/>
          </a:prstGeom>
          <a:solidFill>
            <a:schemeClr val="bg1"/>
          </a:solidFill>
          <a:ln w="19050" cap="flat" cmpd="sng">
            <a:solidFill>
              <a:srgbClr val="CC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7347" name="Rectangle 18"/>
          <p:cNvSpPr/>
          <p:nvPr/>
        </p:nvSpPr>
        <p:spPr>
          <a:xfrm>
            <a:off x="4276725" y="5673725"/>
            <a:ext cx="1636713" cy="269875"/>
          </a:xfrm>
          <a:prstGeom prst="rect">
            <a:avLst/>
          </a:prstGeom>
          <a:solidFill>
            <a:srgbClr val="33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7348" name="Rectangle 17"/>
          <p:cNvSpPr/>
          <p:nvPr/>
        </p:nvSpPr>
        <p:spPr>
          <a:xfrm>
            <a:off x="4283075" y="6069013"/>
            <a:ext cx="1636713" cy="269875"/>
          </a:xfrm>
          <a:prstGeom prst="rect">
            <a:avLst/>
          </a:prstGeom>
          <a:solidFill>
            <a:srgbClr val="33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9464" name="Rectangle 2"/>
          <p:cNvSpPr>
            <a:spLocks noGrp="1" noChangeArrowheads="1"/>
          </p:cNvSpPr>
          <p:nvPr>
            <p:ph type="title"/>
          </p:nvPr>
        </p:nvSpPr>
        <p:spPr>
          <a:xfrm>
            <a:off x="355600" y="95250"/>
            <a:ext cx="7772400" cy="909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Longest prefix matching</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57350" name="Rectangle 5"/>
          <p:cNvSpPr/>
          <p:nvPr/>
        </p:nvSpPr>
        <p:spPr>
          <a:xfrm>
            <a:off x="1065213" y="2989263"/>
            <a:ext cx="5235575" cy="2155825"/>
          </a:xfrm>
          <a:prstGeom prst="rect">
            <a:avLst/>
          </a:prstGeom>
          <a:noFill/>
          <a:ln w="9525">
            <a:noFill/>
          </a:ln>
        </p:spPr>
        <p:txBody>
          <a:bodyPr wrap="none" anchor="ctr" anchorCtr="0">
            <a:spAutoFit/>
          </a:bodyPr>
          <a:p>
            <a:pPr algn="just" eaLnBrk="0" hangingPunct="0">
              <a:lnSpc>
                <a:spcPct val="150000"/>
              </a:lnSpc>
            </a:pPr>
            <a:r>
              <a:rPr lang="en-US" altLang="zh-CN" dirty="0">
                <a:latin typeface="Arial" panose="020B0604020202020204" pitchFamily="34" charset="0"/>
              </a:rPr>
              <a:t>Destination Address Range                        </a:t>
            </a:r>
            <a:endParaRPr lang="en-US" altLang="zh-CN" dirty="0">
              <a:latin typeface="Arial" panose="020B0604020202020204" pitchFamily="34" charset="0"/>
            </a:endParaRPr>
          </a:p>
          <a:p>
            <a:pPr algn="just" eaLnBrk="0" hangingPunct="0">
              <a:lnSpc>
                <a:spcPct val="150000"/>
              </a:lnSpc>
            </a:pPr>
            <a:r>
              <a:rPr lang="en-US" altLang="zh-CN" dirty="0">
                <a:latin typeface="Courier New" panose="02070309020205020404" charset="0"/>
              </a:rPr>
              <a:t>11001000 00010111 00010*** ********* </a:t>
            </a:r>
            <a:endParaRPr lang="en-US" altLang="zh-CN" sz="2000" dirty="0">
              <a:latin typeface="Courier New" panose="02070309020205020404" charset="0"/>
            </a:endParaRPr>
          </a:p>
          <a:p>
            <a:pPr algn="just" eaLnBrk="0" hangingPunct="0">
              <a:lnSpc>
                <a:spcPct val="150000"/>
              </a:lnSpc>
            </a:pPr>
            <a:r>
              <a:rPr lang="en-US" altLang="zh-CN" dirty="0">
                <a:latin typeface="Courier New" panose="02070309020205020404" charset="0"/>
              </a:rPr>
              <a:t>11001000 00010111 00011000 *********</a:t>
            </a:r>
            <a:endParaRPr lang="en-US" altLang="zh-CN" sz="2000" dirty="0">
              <a:latin typeface="Courier New" panose="02070309020205020404" charset="0"/>
            </a:endParaRPr>
          </a:p>
          <a:p>
            <a:pPr algn="just" eaLnBrk="0" hangingPunct="0">
              <a:lnSpc>
                <a:spcPct val="150000"/>
              </a:lnSpc>
            </a:pPr>
            <a:r>
              <a:rPr lang="en-US" altLang="zh-CN" dirty="0">
                <a:latin typeface="Courier New" panose="02070309020205020404" charset="0"/>
              </a:rPr>
              <a:t>11001000 00010111 00011*** *********</a:t>
            </a:r>
            <a:endParaRPr lang="en-US" altLang="zh-CN" sz="2000" dirty="0">
              <a:latin typeface="Comic Sans MS" panose="030F0702030302020204" charset="0"/>
            </a:endParaRPr>
          </a:p>
          <a:p>
            <a:pPr algn="just" eaLnBrk="0" hangingPunct="0">
              <a:lnSpc>
                <a:spcPct val="150000"/>
              </a:lnSpc>
            </a:pPr>
            <a:r>
              <a:rPr lang="en-US" altLang="zh-CN" dirty="0">
                <a:latin typeface="Arial" panose="020B0604020202020204" pitchFamily="34" charset="0"/>
              </a:rPr>
              <a:t>otherwise  </a:t>
            </a:r>
            <a:r>
              <a:rPr lang="en-US" altLang="zh-CN" dirty="0">
                <a:latin typeface="Times" charset="0"/>
              </a:rPr>
              <a:t>           </a:t>
            </a:r>
            <a:endParaRPr lang="en-US" altLang="zh-CN" dirty="0">
              <a:latin typeface="Times" charset="0"/>
              <a:ea typeface="Times New Roman" panose="02020603050405020304" charset="0"/>
            </a:endParaRPr>
          </a:p>
        </p:txBody>
      </p:sp>
      <p:sp>
        <p:nvSpPr>
          <p:cNvPr id="57351" name="Rectangle 7"/>
          <p:cNvSpPr/>
          <p:nvPr/>
        </p:nvSpPr>
        <p:spPr>
          <a:xfrm>
            <a:off x="958850" y="6026150"/>
            <a:ext cx="5141913" cy="366713"/>
          </a:xfrm>
          <a:prstGeom prst="rect">
            <a:avLst/>
          </a:prstGeom>
          <a:noFill/>
          <a:ln w="9525">
            <a:noFill/>
          </a:ln>
        </p:spPr>
        <p:txBody>
          <a:bodyPr wrap="none" anchor="ctr" anchorCtr="0">
            <a:spAutoFit/>
          </a:bodyPr>
          <a:p>
            <a:pPr eaLnBrk="0" hangingPunct="0"/>
            <a:r>
              <a:rPr lang="en-US" altLang="zh-CN" dirty="0">
                <a:latin typeface="Arial" panose="020B0604020202020204" pitchFamily="34" charset="0"/>
              </a:rPr>
              <a:t>DA: 11001000  00010111  00011000  10101010</a:t>
            </a:r>
            <a:r>
              <a:rPr lang="en-US" altLang="zh-CN" dirty="0">
                <a:latin typeface="Comic Sans MS" panose="030F0702030302020204" charset="0"/>
              </a:rPr>
              <a:t> </a:t>
            </a:r>
            <a:endParaRPr lang="en-US" altLang="zh-CN" dirty="0">
              <a:latin typeface="Comic Sans MS" panose="030F0702030302020204" charset="0"/>
            </a:endParaRPr>
          </a:p>
        </p:txBody>
      </p:sp>
      <p:sp>
        <p:nvSpPr>
          <p:cNvPr id="57352" name="Text Box 8"/>
          <p:cNvSpPr txBox="1"/>
          <p:nvPr/>
        </p:nvSpPr>
        <p:spPr>
          <a:xfrm>
            <a:off x="280988" y="5272088"/>
            <a:ext cx="1341437" cy="396875"/>
          </a:xfrm>
          <a:prstGeom prst="rect">
            <a:avLst/>
          </a:prstGeom>
          <a:noFill/>
          <a:ln w="9525">
            <a:noFill/>
          </a:ln>
        </p:spPr>
        <p:txBody>
          <a:bodyPr wrap="none" anchor="t" anchorCtr="0">
            <a:spAutoFit/>
          </a:bodyPr>
          <a:p>
            <a:pPr eaLnBrk="0" hangingPunct="0"/>
            <a:r>
              <a:rPr lang="en-US" altLang="zh-CN" sz="2000" dirty="0">
                <a:solidFill>
                  <a:srgbClr val="000099"/>
                </a:solidFill>
                <a:latin typeface="Arial" panose="020B0604020202020204" pitchFamily="34" charset="0"/>
              </a:rPr>
              <a:t>examples:</a:t>
            </a:r>
            <a:endParaRPr lang="en-US" altLang="zh-CN" sz="2000" dirty="0">
              <a:solidFill>
                <a:srgbClr val="000099"/>
              </a:solidFill>
              <a:latin typeface="Arial" panose="020B0604020202020204" pitchFamily="34" charset="0"/>
            </a:endParaRPr>
          </a:p>
        </p:txBody>
      </p:sp>
      <p:sp>
        <p:nvSpPr>
          <p:cNvPr id="57353" name="Text Box 9"/>
          <p:cNvSpPr txBox="1"/>
          <p:nvPr/>
        </p:nvSpPr>
        <p:spPr>
          <a:xfrm>
            <a:off x="944563" y="5641975"/>
            <a:ext cx="51371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DA: 11001000  00010111  00010110  10100001 </a:t>
            </a:r>
            <a:endParaRPr lang="en-US" altLang="zh-CN" dirty="0">
              <a:latin typeface="Arial" panose="020B0604020202020204" pitchFamily="34" charset="0"/>
            </a:endParaRPr>
          </a:p>
        </p:txBody>
      </p:sp>
      <p:sp>
        <p:nvSpPr>
          <p:cNvPr id="57354" name="Text Box 15"/>
          <p:cNvSpPr txBox="1"/>
          <p:nvPr/>
        </p:nvSpPr>
        <p:spPr>
          <a:xfrm>
            <a:off x="6262688" y="5640388"/>
            <a:ext cx="1835150" cy="396875"/>
          </a:xfrm>
          <a:prstGeom prst="rect">
            <a:avLst/>
          </a:prstGeom>
          <a:noFill/>
          <a:ln w="9525">
            <a:noFill/>
          </a:ln>
        </p:spPr>
        <p:txBody>
          <a:bodyPr wrap="none" anchor="t" anchorCtr="0">
            <a:spAutoFit/>
          </a:bodyPr>
          <a:p>
            <a:pPr eaLnBrk="0" hangingPunct="0"/>
            <a:r>
              <a:rPr lang="en-US" altLang="zh-CN" sz="2000" dirty="0">
                <a:solidFill>
                  <a:srgbClr val="CC0000"/>
                </a:solidFill>
                <a:latin typeface="Gill Sans MT" panose="020B0502020104020203" charset="0"/>
              </a:rPr>
              <a:t>which interface?</a:t>
            </a:r>
            <a:endParaRPr lang="en-US" altLang="zh-CN" sz="2000" dirty="0">
              <a:solidFill>
                <a:srgbClr val="CC0000"/>
              </a:solidFill>
              <a:latin typeface="Gill Sans MT" panose="020B0502020104020203" charset="0"/>
            </a:endParaRPr>
          </a:p>
        </p:txBody>
      </p:sp>
      <p:sp>
        <p:nvSpPr>
          <p:cNvPr id="57355" name="Text Box 16"/>
          <p:cNvSpPr txBox="1"/>
          <p:nvPr/>
        </p:nvSpPr>
        <p:spPr>
          <a:xfrm>
            <a:off x="6310313" y="5991225"/>
            <a:ext cx="1835150" cy="396875"/>
          </a:xfrm>
          <a:prstGeom prst="rect">
            <a:avLst/>
          </a:prstGeom>
          <a:noFill/>
          <a:ln w="9525">
            <a:noFill/>
          </a:ln>
        </p:spPr>
        <p:txBody>
          <a:bodyPr wrap="none" anchor="t" anchorCtr="0">
            <a:spAutoFit/>
          </a:bodyPr>
          <a:p>
            <a:pPr eaLnBrk="0" hangingPunct="0"/>
            <a:r>
              <a:rPr lang="en-US" altLang="zh-CN" sz="2000" dirty="0">
                <a:solidFill>
                  <a:srgbClr val="CC0000"/>
                </a:solidFill>
                <a:latin typeface="Gill Sans MT" panose="020B0502020104020203" charset="0"/>
              </a:rPr>
              <a:t>which interface?</a:t>
            </a:r>
            <a:endParaRPr lang="en-US" altLang="zh-CN" sz="2000" dirty="0">
              <a:solidFill>
                <a:srgbClr val="CC0000"/>
              </a:solidFill>
              <a:latin typeface="Gill Sans MT" panose="020B0502020104020203" charset="0"/>
            </a:endParaRPr>
          </a:p>
        </p:txBody>
      </p:sp>
      <p:sp>
        <p:nvSpPr>
          <p:cNvPr id="57356" name="Text Box 19"/>
          <p:cNvSpPr txBox="1"/>
          <p:nvPr/>
        </p:nvSpPr>
        <p:spPr>
          <a:xfrm>
            <a:off x="571500" y="1490663"/>
            <a:ext cx="7799388" cy="1141412"/>
          </a:xfrm>
          <a:prstGeom prst="rect">
            <a:avLst/>
          </a:prstGeom>
          <a:noFill/>
          <a:ln w="9525">
            <a:noFill/>
          </a:ln>
        </p:spPr>
        <p:txBody>
          <a:bodyPr anchor="t" anchorCtr="0">
            <a:spAutoFit/>
          </a:bodyPr>
          <a:p>
            <a:pPr eaLnBrk="0" hangingPunct="0">
              <a:lnSpc>
                <a:spcPct val="80000"/>
              </a:lnSpc>
            </a:pPr>
            <a:r>
              <a:rPr lang="en-US" altLang="zh-CN" sz="2800" dirty="0">
                <a:latin typeface="Gill Sans MT" panose="020B0502020104020203" charset="0"/>
              </a:rPr>
              <a:t>when looking for forwarding table entry for given destination address, use </a:t>
            </a:r>
            <a:r>
              <a:rPr lang="en-US" altLang="zh-CN" sz="2800" i="1" dirty="0">
                <a:solidFill>
                  <a:srgbClr val="000099"/>
                </a:solidFill>
                <a:latin typeface="Gill Sans MT" panose="020B0502020104020203" charset="0"/>
              </a:rPr>
              <a:t>longest</a:t>
            </a:r>
            <a:r>
              <a:rPr lang="en-US" altLang="zh-CN" sz="2800" dirty="0">
                <a:latin typeface="Gill Sans MT" panose="020B0502020104020203" charset="0"/>
              </a:rPr>
              <a:t> address prefix that matches destination address.</a:t>
            </a:r>
            <a:endParaRPr lang="en-US" altLang="zh-CN" sz="2800" dirty="0">
              <a:latin typeface="Gill Sans MT" panose="020B0502020104020203" charset="0"/>
            </a:endParaRPr>
          </a:p>
        </p:txBody>
      </p:sp>
      <p:sp>
        <p:nvSpPr>
          <p:cNvPr id="57357" name="Text Box 22"/>
          <p:cNvSpPr txBox="1"/>
          <p:nvPr/>
        </p:nvSpPr>
        <p:spPr>
          <a:xfrm>
            <a:off x="558800" y="1036638"/>
            <a:ext cx="3282950" cy="519112"/>
          </a:xfrm>
          <a:prstGeom prst="rect">
            <a:avLst/>
          </a:prstGeom>
          <a:solidFill>
            <a:schemeClr val="bg1"/>
          </a:solidFill>
          <a:ln w="9525">
            <a:noFill/>
          </a:ln>
        </p:spPr>
        <p:txBody>
          <a:bodyPr wrap="none" anchor="t" anchorCtr="0">
            <a:spAutoFit/>
          </a:bodyPr>
          <a:p>
            <a:pPr eaLnBrk="0" hangingPunct="0"/>
            <a:r>
              <a:rPr lang="en-US" altLang="zh-CN" sz="2800" i="1" dirty="0">
                <a:solidFill>
                  <a:srgbClr val="CC0000"/>
                </a:solidFill>
                <a:latin typeface="Gill Sans MT" panose="020B0502020104020203" charset="0"/>
              </a:rPr>
              <a:t>longest prefix matching</a:t>
            </a:r>
            <a:endParaRPr lang="en-US" altLang="zh-CN" sz="2800" i="1" dirty="0">
              <a:solidFill>
                <a:srgbClr val="CC0000"/>
              </a:solidFill>
              <a:latin typeface="Gill Sans MT" panose="020B0502020104020203" charset="0"/>
            </a:endParaRPr>
          </a:p>
        </p:txBody>
      </p:sp>
      <p:sp>
        <p:nvSpPr>
          <p:cNvPr id="57358" name="Rectangle 24"/>
          <p:cNvSpPr/>
          <p:nvPr/>
        </p:nvSpPr>
        <p:spPr>
          <a:xfrm>
            <a:off x="992188" y="3022600"/>
            <a:ext cx="7459662" cy="2106613"/>
          </a:xfrm>
          <a:prstGeom prst="rect">
            <a:avLst/>
          </a:prstGeom>
          <a:noFill/>
          <a:ln w="19050" cap="flat" cmpd="sng">
            <a:solidFill>
              <a:srgbClr val="000099"/>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7359" name="Line 25"/>
          <p:cNvSpPr/>
          <p:nvPr/>
        </p:nvSpPr>
        <p:spPr>
          <a:xfrm>
            <a:off x="992188" y="3457575"/>
            <a:ext cx="7448550" cy="0"/>
          </a:xfrm>
          <a:prstGeom prst="line">
            <a:avLst/>
          </a:prstGeom>
          <a:ln w="19050" cap="flat" cmpd="sng">
            <a:solidFill>
              <a:srgbClr val="000099"/>
            </a:solidFill>
            <a:prstDash val="solid"/>
            <a:round/>
            <a:headEnd type="none" w="med" len="med"/>
            <a:tailEnd type="none" w="med" len="med"/>
          </a:ln>
        </p:spPr>
      </p:sp>
      <p:sp>
        <p:nvSpPr>
          <p:cNvPr id="57360" name="Line 26"/>
          <p:cNvSpPr/>
          <p:nvPr/>
        </p:nvSpPr>
        <p:spPr>
          <a:xfrm>
            <a:off x="1022350" y="3887788"/>
            <a:ext cx="7448550" cy="0"/>
          </a:xfrm>
          <a:prstGeom prst="line">
            <a:avLst/>
          </a:prstGeom>
          <a:ln w="19050" cap="flat" cmpd="sng">
            <a:solidFill>
              <a:srgbClr val="000099"/>
            </a:solidFill>
            <a:prstDash val="solid"/>
            <a:round/>
            <a:headEnd type="none" w="med" len="med"/>
            <a:tailEnd type="none" w="med" len="med"/>
          </a:ln>
        </p:spPr>
      </p:sp>
      <p:sp>
        <p:nvSpPr>
          <p:cNvPr id="57361" name="Line 27"/>
          <p:cNvSpPr/>
          <p:nvPr/>
        </p:nvSpPr>
        <p:spPr>
          <a:xfrm>
            <a:off x="996950" y="4306888"/>
            <a:ext cx="7448550" cy="0"/>
          </a:xfrm>
          <a:prstGeom prst="line">
            <a:avLst/>
          </a:prstGeom>
          <a:ln w="19050" cap="flat" cmpd="sng">
            <a:solidFill>
              <a:srgbClr val="000099"/>
            </a:solidFill>
            <a:prstDash val="solid"/>
            <a:round/>
            <a:headEnd type="none" w="med" len="med"/>
            <a:tailEnd type="none" w="med" len="med"/>
          </a:ln>
        </p:spPr>
      </p:sp>
      <p:sp>
        <p:nvSpPr>
          <p:cNvPr id="57362" name="Line 28"/>
          <p:cNvSpPr/>
          <p:nvPr/>
        </p:nvSpPr>
        <p:spPr>
          <a:xfrm>
            <a:off x="993775" y="4737100"/>
            <a:ext cx="7448550" cy="0"/>
          </a:xfrm>
          <a:prstGeom prst="line">
            <a:avLst/>
          </a:prstGeom>
          <a:ln w="19050" cap="flat" cmpd="sng">
            <a:solidFill>
              <a:srgbClr val="000099"/>
            </a:solidFill>
            <a:prstDash val="solid"/>
            <a:round/>
            <a:headEnd type="none" w="med" len="med"/>
            <a:tailEnd type="none" w="med" len="med"/>
          </a:ln>
        </p:spPr>
      </p:sp>
      <p:sp>
        <p:nvSpPr>
          <p:cNvPr id="57363" name="Line 29"/>
          <p:cNvSpPr/>
          <p:nvPr/>
        </p:nvSpPr>
        <p:spPr>
          <a:xfrm>
            <a:off x="6176963" y="3022600"/>
            <a:ext cx="0" cy="2117725"/>
          </a:xfrm>
          <a:prstGeom prst="line">
            <a:avLst/>
          </a:prstGeom>
          <a:ln w="19050" cap="flat" cmpd="sng">
            <a:solidFill>
              <a:srgbClr val="000099"/>
            </a:solidFill>
            <a:prstDash val="solid"/>
            <a:round/>
            <a:headEnd type="none" w="med" len="med"/>
            <a:tailEnd type="none" w="med" len="med"/>
          </a:ln>
        </p:spPr>
      </p:sp>
      <p:sp>
        <p:nvSpPr>
          <p:cNvPr id="57364" name="Text Box 30"/>
          <p:cNvSpPr txBox="1"/>
          <p:nvPr/>
        </p:nvSpPr>
        <p:spPr>
          <a:xfrm>
            <a:off x="6475413" y="2965450"/>
            <a:ext cx="1543050" cy="2155825"/>
          </a:xfrm>
          <a:prstGeom prst="rect">
            <a:avLst/>
          </a:prstGeom>
          <a:noFill/>
          <a:ln w="9525">
            <a:noFill/>
          </a:ln>
        </p:spPr>
        <p:txBody>
          <a:bodyPr wrap="none" anchor="t" anchorCtr="0">
            <a:spAutoFit/>
          </a:bodyPr>
          <a:p>
            <a:pPr eaLnBrk="0" hangingPunct="0">
              <a:lnSpc>
                <a:spcPct val="150000"/>
              </a:lnSpc>
            </a:pPr>
            <a:r>
              <a:rPr lang="en-US" altLang="zh-CN" dirty="0">
                <a:latin typeface="Arial" panose="020B0604020202020204" pitchFamily="34" charset="0"/>
              </a:rPr>
              <a:t>Link interface</a:t>
            </a:r>
            <a:endParaRPr lang="en-US" altLang="zh-CN" dirty="0">
              <a:latin typeface="Arial" panose="020B0604020202020204" pitchFamily="34" charset="0"/>
            </a:endParaRPr>
          </a:p>
          <a:p>
            <a:pPr eaLnBrk="0" hangingPunct="0">
              <a:lnSpc>
                <a:spcPct val="150000"/>
              </a:lnSpc>
            </a:pPr>
            <a:r>
              <a:rPr lang="en-US" altLang="zh-CN" dirty="0">
                <a:latin typeface="Arial" panose="020B0604020202020204" pitchFamily="34" charset="0"/>
              </a:rPr>
              <a:t>0</a:t>
            </a:r>
            <a:endParaRPr lang="en-US" altLang="zh-CN" dirty="0">
              <a:latin typeface="Arial" panose="020B0604020202020204" pitchFamily="34" charset="0"/>
            </a:endParaRPr>
          </a:p>
          <a:p>
            <a:pPr eaLnBrk="0" hangingPunct="0">
              <a:lnSpc>
                <a:spcPct val="150000"/>
              </a:lnSpc>
            </a:pPr>
            <a:r>
              <a:rPr lang="en-US" altLang="zh-CN" dirty="0">
                <a:latin typeface="Arial" panose="020B0604020202020204" pitchFamily="34" charset="0"/>
              </a:rPr>
              <a:t>1</a:t>
            </a:r>
            <a:endParaRPr lang="en-US" altLang="zh-CN" dirty="0">
              <a:latin typeface="Arial" panose="020B0604020202020204" pitchFamily="34" charset="0"/>
            </a:endParaRPr>
          </a:p>
          <a:p>
            <a:pPr eaLnBrk="0" hangingPunct="0">
              <a:lnSpc>
                <a:spcPct val="150000"/>
              </a:lnSpc>
            </a:pPr>
            <a:r>
              <a:rPr lang="en-US" altLang="zh-CN" dirty="0">
                <a:latin typeface="Arial" panose="020B0604020202020204" pitchFamily="34" charset="0"/>
              </a:rPr>
              <a:t>2</a:t>
            </a:r>
            <a:endParaRPr lang="en-US" altLang="zh-CN" dirty="0">
              <a:latin typeface="Arial" panose="020B0604020202020204" pitchFamily="34" charset="0"/>
            </a:endParaRPr>
          </a:p>
          <a:p>
            <a:pPr eaLnBrk="0" hangingPunct="0">
              <a:lnSpc>
                <a:spcPct val="150000"/>
              </a:lnSpc>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5736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736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4" name="Rectangle 2"/>
          <p:cNvSpPr>
            <a:spLocks noGrp="1" noChangeArrowheads="1"/>
          </p:cNvSpPr>
          <p:nvPr>
            <p:ph type="title"/>
          </p:nvPr>
        </p:nvSpPr>
        <p:spPr>
          <a:xfrm>
            <a:off x="469900" y="-68262"/>
            <a:ext cx="7772400"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dirty="0">
                <a:ln>
                  <a:noFill/>
                </a:ln>
                <a:solidFill>
                  <a:srgbClr val="000099"/>
                </a:solidFill>
                <a:effectLst/>
                <a:uLnTx/>
                <a:uFillTx/>
                <a:latin typeface="+mj-lt"/>
                <a:ea typeface="MS PGothic" panose="020B0600070205080204" charset="-128"/>
                <a:cs typeface="+mj-cs"/>
              </a:rPr>
              <a:t>Longest prefix matching</a:t>
            </a:r>
            <a:endParaRPr kumimoji="0" lang="en-US" sz="4400" b="0" i="0" u="none" strike="noStrike" kern="0" cap="none" spc="0" normalizeH="0" baseline="0" noProof="0" dirty="0">
              <a:ln>
                <a:noFill/>
              </a:ln>
              <a:solidFill>
                <a:srgbClr val="000099"/>
              </a:solidFill>
              <a:effectLst/>
              <a:uLnTx/>
              <a:uFillTx/>
              <a:latin typeface="+mj-lt"/>
              <a:ea typeface="MS PGothic" panose="020B0600070205080204" charset="-128"/>
              <a:cs typeface="+mj-cs"/>
            </a:endParaRPr>
          </a:p>
        </p:txBody>
      </p:sp>
      <p:sp>
        <p:nvSpPr>
          <p:cNvPr id="58370" name="Content Placeholder 1"/>
          <p:cNvSpPr>
            <a:spLocks noGrp="1"/>
          </p:cNvSpPr>
          <p:nvPr>
            <p:ph idx="1"/>
          </p:nvPr>
        </p:nvSpPr>
        <p:spPr>
          <a:xfrm>
            <a:off x="512763" y="1366838"/>
            <a:ext cx="7772400" cy="4648200"/>
          </a:xfrm>
        </p:spPr>
        <p:txBody>
          <a:bodyPr vert="horz" wrap="square" lIns="91440" tIns="45720" rIns="91440" bIns="45720" anchor="t" anchorCtr="0"/>
          <a:p>
            <a:r>
              <a:rPr lang="en-US" altLang="zh-CN" dirty="0"/>
              <a:t>we</a:t>
            </a:r>
            <a:r>
              <a:rPr lang="en-US" altLang="en-US" dirty="0"/>
              <a:t>’</a:t>
            </a:r>
            <a:r>
              <a:rPr lang="en-US" altLang="zh-CN" dirty="0"/>
              <a:t>ll see</a:t>
            </a:r>
            <a:r>
              <a:rPr lang="en-US" altLang="zh-CN" i="1" dirty="0">
                <a:solidFill>
                  <a:srgbClr val="000090"/>
                </a:solidFill>
              </a:rPr>
              <a:t> why </a:t>
            </a:r>
            <a:r>
              <a:rPr lang="en-US" altLang="zh-CN" dirty="0"/>
              <a:t>longest prefix matching is used shortly, when we study addressing</a:t>
            </a:r>
            <a:endParaRPr lang="en-US" altLang="zh-CN" dirty="0"/>
          </a:p>
          <a:p>
            <a:r>
              <a:rPr lang="en-US" altLang="zh-CN" dirty="0"/>
              <a:t>longest prefix matching: often performed using ternary content addressable memories (TCAMs</a:t>
            </a:r>
            <a:r>
              <a:rPr lang="zh-CN" altLang="en-US" sz="2000" dirty="0">
                <a:ea typeface="宋体" panose="02010600030101010101" pitchFamily="2" charset="-122"/>
              </a:rPr>
              <a:t>，三态内容可寻址存储器</a:t>
            </a:r>
            <a:r>
              <a:rPr lang="en-US" altLang="zh-CN" dirty="0"/>
              <a:t>)</a:t>
            </a:r>
            <a:endParaRPr lang="en-US" altLang="zh-CN" dirty="0"/>
          </a:p>
          <a:p>
            <a:pPr lvl="1"/>
            <a:r>
              <a:rPr lang="en-US" altLang="zh-CN" i="1" dirty="0">
                <a:solidFill>
                  <a:srgbClr val="CC0000"/>
                </a:solidFill>
              </a:rPr>
              <a:t>content addressable: </a:t>
            </a:r>
            <a:r>
              <a:rPr lang="en-US" altLang="zh-CN" dirty="0"/>
              <a:t>present address to TCAM: retrieve address in one clock cycle, regardless of table size</a:t>
            </a:r>
            <a:endParaRPr lang="en-US" altLang="zh-CN" dirty="0"/>
          </a:p>
          <a:p>
            <a:pPr lvl="1"/>
            <a:r>
              <a:rPr lang="en-US" altLang="zh-CN" dirty="0"/>
              <a:t>Cisco Catalyst: can up ~1M routing table entries in TCAM</a:t>
            </a:r>
            <a:endParaRPr lang="en-US" altLang="zh-CN" dirty="0"/>
          </a:p>
        </p:txBody>
      </p:sp>
      <p:pic>
        <p:nvPicPr>
          <p:cNvPr id="58371" name="Picture 32" descr="underline_base"/>
          <p:cNvPicPr/>
          <p:nvPr/>
        </p:nvPicPr>
        <p:blipFill>
          <a:blip r:embed="rId1"/>
          <a:stretch>
            <a:fillRect/>
          </a:stretch>
        </p:blipFill>
        <p:spPr>
          <a:xfrm>
            <a:off x="473075" y="777875"/>
            <a:ext cx="5484813" cy="173038"/>
          </a:xfrm>
          <a:prstGeom prst="rect">
            <a:avLst/>
          </a:prstGeom>
          <a:noFill/>
          <a:ln w="9525">
            <a:noFill/>
          </a:ln>
        </p:spPr>
      </p:pic>
      <p:sp>
        <p:nvSpPr>
          <p:cNvPr id="5837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837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3" name="Picture 174" descr="underline_base"/>
          <p:cNvPicPr/>
          <p:nvPr/>
        </p:nvPicPr>
        <p:blipFill>
          <a:blip r:embed="rId1"/>
          <a:stretch>
            <a:fillRect/>
          </a:stretch>
        </p:blipFill>
        <p:spPr>
          <a:xfrm>
            <a:off x="500063" y="800100"/>
            <a:ext cx="3656012" cy="173038"/>
          </a:xfrm>
          <a:prstGeom prst="rect">
            <a:avLst/>
          </a:prstGeom>
          <a:noFill/>
          <a:ln w="9525">
            <a:noFill/>
          </a:ln>
        </p:spPr>
      </p:pic>
      <p:sp>
        <p:nvSpPr>
          <p:cNvPr id="59394" name="Rectangle 3"/>
          <p:cNvSpPr>
            <a:spLocks noGrp="1"/>
          </p:cNvSpPr>
          <p:nvPr>
            <p:ph type="title"/>
          </p:nvPr>
        </p:nvSpPr>
        <p:spPr>
          <a:xfrm>
            <a:off x="441325" y="247650"/>
            <a:ext cx="7772400" cy="685800"/>
          </a:xfrm>
        </p:spPr>
        <p:txBody>
          <a:bodyPr vert="horz" wrap="square" lIns="91440" tIns="45720" rIns="91440" bIns="45720" anchor="ctr" anchorCtr="0"/>
          <a:p>
            <a:r>
              <a:rPr lang="en-US" altLang="zh-CN" sz="4000" dirty="0"/>
              <a:t>Switching fabrics</a:t>
            </a:r>
            <a:endParaRPr lang="en-US" altLang="zh-CN" dirty="0"/>
          </a:p>
        </p:txBody>
      </p:sp>
      <p:sp>
        <p:nvSpPr>
          <p:cNvPr id="24582" name="Rectangle 4"/>
          <p:cNvSpPr>
            <a:spLocks noGrp="1" noChangeArrowheads="1"/>
          </p:cNvSpPr>
          <p:nvPr>
            <p:ph idx="1"/>
          </p:nvPr>
        </p:nvSpPr>
        <p:spPr>
          <a:xfrm>
            <a:off x="701675" y="1177925"/>
            <a:ext cx="77724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transfer packet from input buffer to appropriate output buffer</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switching rate: rate at which packets can be transfer from inputs to outputs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0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often measured as multiple of input/output line rate</a:t>
            </a:r>
            <a:endParaRPr kumimoji="0" lang="en-US" sz="20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0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N inputs: switching rate N times line rate desirable</a:t>
            </a:r>
            <a:endParaRPr kumimoji="0" lang="en-US" sz="20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three types of switching fabrics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grpSp>
        <p:nvGrpSpPr>
          <p:cNvPr id="59396" name="Group 30"/>
          <p:cNvGrpSpPr/>
          <p:nvPr/>
        </p:nvGrpSpPr>
        <p:grpSpPr>
          <a:xfrm>
            <a:off x="742950" y="4283075"/>
            <a:ext cx="890588" cy="215900"/>
            <a:chOff x="876" y="2800"/>
            <a:chExt cx="642" cy="175"/>
          </a:xfrm>
        </p:grpSpPr>
        <p:sp>
          <p:nvSpPr>
            <p:cNvPr id="59397" name="Rectangle 7"/>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398" name="Rectangle 8"/>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399" name="Rectangle 9"/>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0" name="Rectangle 10"/>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1" name="Line 11"/>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02" name="Group 45"/>
          <p:cNvGrpSpPr/>
          <p:nvPr/>
        </p:nvGrpSpPr>
        <p:grpSpPr>
          <a:xfrm>
            <a:off x="719138" y="4678363"/>
            <a:ext cx="890587" cy="215900"/>
            <a:chOff x="876" y="2800"/>
            <a:chExt cx="642" cy="175"/>
          </a:xfrm>
        </p:grpSpPr>
        <p:sp>
          <p:nvSpPr>
            <p:cNvPr id="59403" name="Rectangle 46"/>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4" name="Rectangle 47"/>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5" name="Rectangle 48"/>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6" name="Rectangle 49"/>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7" name="Line 50"/>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08" name="Group 51"/>
          <p:cNvGrpSpPr/>
          <p:nvPr/>
        </p:nvGrpSpPr>
        <p:grpSpPr>
          <a:xfrm>
            <a:off x="714375" y="5105400"/>
            <a:ext cx="890588" cy="215900"/>
            <a:chOff x="876" y="2800"/>
            <a:chExt cx="642" cy="175"/>
          </a:xfrm>
        </p:grpSpPr>
        <p:sp>
          <p:nvSpPr>
            <p:cNvPr id="59409" name="Rectangle 52"/>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0" name="Rectangle 53"/>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1" name="Rectangle 54"/>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2" name="Rectangle 55"/>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3" name="Line 56"/>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sp>
        <p:nvSpPr>
          <p:cNvPr id="59414" name="Rectangle 57"/>
          <p:cNvSpPr/>
          <p:nvPr/>
        </p:nvSpPr>
        <p:spPr>
          <a:xfrm>
            <a:off x="1601788" y="4200525"/>
            <a:ext cx="704850" cy="1176338"/>
          </a:xfrm>
          <a:prstGeom prst="rect">
            <a:avLst/>
          </a:prstGeom>
          <a:no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59415" name="Group 64"/>
          <p:cNvGrpSpPr/>
          <p:nvPr/>
        </p:nvGrpSpPr>
        <p:grpSpPr>
          <a:xfrm>
            <a:off x="2311400" y="4281488"/>
            <a:ext cx="890588" cy="215900"/>
            <a:chOff x="455" y="3463"/>
            <a:chExt cx="561" cy="136"/>
          </a:xfrm>
        </p:grpSpPr>
        <p:sp>
          <p:nvSpPr>
            <p:cNvPr id="59416" name="Rectangle 59"/>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7" name="Rectangle 60"/>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8" name="Rectangle 61"/>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9" name="Rectangle 62"/>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0" name="Line 63"/>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59421" name="Group 65"/>
          <p:cNvGrpSpPr/>
          <p:nvPr/>
        </p:nvGrpSpPr>
        <p:grpSpPr>
          <a:xfrm>
            <a:off x="2316163" y="4673600"/>
            <a:ext cx="890587" cy="215900"/>
            <a:chOff x="455" y="3463"/>
            <a:chExt cx="561" cy="136"/>
          </a:xfrm>
        </p:grpSpPr>
        <p:sp>
          <p:nvSpPr>
            <p:cNvPr id="59422" name="Rectangle 66"/>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3" name="Rectangle 67"/>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4" name="Rectangle 68"/>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5" name="Rectangle 69"/>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6" name="Line 70"/>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59427" name="Group 71"/>
          <p:cNvGrpSpPr/>
          <p:nvPr/>
        </p:nvGrpSpPr>
        <p:grpSpPr>
          <a:xfrm>
            <a:off x="2311400" y="5100638"/>
            <a:ext cx="890588" cy="215900"/>
            <a:chOff x="455" y="3463"/>
            <a:chExt cx="561" cy="136"/>
          </a:xfrm>
        </p:grpSpPr>
        <p:sp>
          <p:nvSpPr>
            <p:cNvPr id="59428" name="Rectangle 72"/>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9" name="Rectangle 73"/>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0" name="Rectangle 74"/>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1" name="Rectangle 75"/>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2" name="Line 76"/>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sp>
        <p:nvSpPr>
          <p:cNvPr id="59433" name="Text Box 78"/>
          <p:cNvSpPr txBox="1"/>
          <p:nvPr/>
        </p:nvSpPr>
        <p:spPr>
          <a:xfrm>
            <a:off x="1435100" y="5586413"/>
            <a:ext cx="1009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memory</a:t>
            </a:r>
            <a:endParaRPr lang="en-US" altLang="zh-CN" dirty="0">
              <a:latin typeface="Arial" panose="020B0604020202020204" pitchFamily="34" charset="0"/>
            </a:endParaRPr>
          </a:p>
        </p:txBody>
      </p:sp>
      <p:sp>
        <p:nvSpPr>
          <p:cNvPr id="59434" name="Text Box 79"/>
          <p:cNvSpPr txBox="1"/>
          <p:nvPr/>
        </p:nvSpPr>
        <p:spPr>
          <a:xfrm>
            <a:off x="1533525" y="4518025"/>
            <a:ext cx="823913"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memory</a:t>
            </a:r>
            <a:endParaRPr lang="en-US" altLang="zh-CN" sz="1400" dirty="0">
              <a:latin typeface="Arial" panose="020B0604020202020204" pitchFamily="34" charset="0"/>
            </a:endParaRPr>
          </a:p>
        </p:txBody>
      </p:sp>
      <p:grpSp>
        <p:nvGrpSpPr>
          <p:cNvPr id="59435" name="Group 80"/>
          <p:cNvGrpSpPr/>
          <p:nvPr/>
        </p:nvGrpSpPr>
        <p:grpSpPr>
          <a:xfrm>
            <a:off x="3648075" y="4267200"/>
            <a:ext cx="890588" cy="215900"/>
            <a:chOff x="876" y="2800"/>
            <a:chExt cx="642" cy="175"/>
          </a:xfrm>
        </p:grpSpPr>
        <p:sp>
          <p:nvSpPr>
            <p:cNvPr id="59436" name="Rectangle 81"/>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7" name="Rectangle 82"/>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8" name="Rectangle 83"/>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9" name="Rectangle 84"/>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0" name="Line 85"/>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41" name="Group 86"/>
          <p:cNvGrpSpPr/>
          <p:nvPr/>
        </p:nvGrpSpPr>
        <p:grpSpPr>
          <a:xfrm>
            <a:off x="3646488" y="4662488"/>
            <a:ext cx="890587" cy="215900"/>
            <a:chOff x="876" y="2800"/>
            <a:chExt cx="642" cy="175"/>
          </a:xfrm>
        </p:grpSpPr>
        <p:sp>
          <p:nvSpPr>
            <p:cNvPr id="59442" name="Rectangle 87"/>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3" name="Rectangle 88"/>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4" name="Rectangle 89"/>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5" name="Rectangle 90"/>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6" name="Line 91"/>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47" name="Group 92"/>
          <p:cNvGrpSpPr/>
          <p:nvPr/>
        </p:nvGrpSpPr>
        <p:grpSpPr>
          <a:xfrm>
            <a:off x="3641725" y="5089525"/>
            <a:ext cx="890588" cy="215900"/>
            <a:chOff x="876" y="2800"/>
            <a:chExt cx="642" cy="175"/>
          </a:xfrm>
        </p:grpSpPr>
        <p:sp>
          <p:nvSpPr>
            <p:cNvPr id="59448" name="Rectangle 93"/>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9" name="Rectangle 94"/>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0" name="Rectangle 95"/>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1" name="Rectangle 96"/>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2" name="Line 97"/>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sp>
        <p:nvSpPr>
          <p:cNvPr id="59453" name="Line 98"/>
          <p:cNvSpPr/>
          <p:nvPr/>
        </p:nvSpPr>
        <p:spPr>
          <a:xfrm>
            <a:off x="4549775" y="4270375"/>
            <a:ext cx="0" cy="1003300"/>
          </a:xfrm>
          <a:prstGeom prst="line">
            <a:avLst/>
          </a:prstGeom>
          <a:ln w="76200" cap="flat" cmpd="sng">
            <a:solidFill>
              <a:srgbClr val="FF0000"/>
            </a:solidFill>
            <a:prstDash val="solid"/>
            <a:round/>
            <a:headEnd type="none" w="med" len="med"/>
            <a:tailEnd type="none" w="med" len="med"/>
          </a:ln>
        </p:spPr>
      </p:sp>
      <p:grpSp>
        <p:nvGrpSpPr>
          <p:cNvPr id="59454" name="Group 99"/>
          <p:cNvGrpSpPr/>
          <p:nvPr/>
        </p:nvGrpSpPr>
        <p:grpSpPr>
          <a:xfrm>
            <a:off x="4603750" y="4254500"/>
            <a:ext cx="890588" cy="215900"/>
            <a:chOff x="455" y="3463"/>
            <a:chExt cx="561" cy="136"/>
          </a:xfrm>
        </p:grpSpPr>
        <p:sp>
          <p:nvSpPr>
            <p:cNvPr id="59455" name="Rectangle 100"/>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6" name="Rectangle 101"/>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7" name="Rectangle 102"/>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8" name="Rectangle 103"/>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9" name="Line 104"/>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59460" name="Group 105"/>
          <p:cNvGrpSpPr/>
          <p:nvPr/>
        </p:nvGrpSpPr>
        <p:grpSpPr>
          <a:xfrm>
            <a:off x="4608513" y="4646613"/>
            <a:ext cx="890587" cy="215900"/>
            <a:chOff x="455" y="3463"/>
            <a:chExt cx="561" cy="136"/>
          </a:xfrm>
        </p:grpSpPr>
        <p:sp>
          <p:nvSpPr>
            <p:cNvPr id="59461" name="Rectangle 106"/>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2" name="Rectangle 107"/>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3" name="Rectangle 108"/>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4" name="Rectangle 109"/>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5" name="Line 110"/>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59466" name="Group 111"/>
          <p:cNvGrpSpPr/>
          <p:nvPr/>
        </p:nvGrpSpPr>
        <p:grpSpPr>
          <a:xfrm>
            <a:off x="4603750" y="5073650"/>
            <a:ext cx="890588" cy="215900"/>
            <a:chOff x="455" y="3463"/>
            <a:chExt cx="561" cy="136"/>
          </a:xfrm>
        </p:grpSpPr>
        <p:sp>
          <p:nvSpPr>
            <p:cNvPr id="59467" name="Rectangle 112"/>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8" name="Rectangle 113"/>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9" name="Rectangle 114"/>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0" name="Rectangle 115"/>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1" name="Line 116"/>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sp>
        <p:nvSpPr>
          <p:cNvPr id="59472" name="Text Box 117"/>
          <p:cNvSpPr txBox="1"/>
          <p:nvPr/>
        </p:nvSpPr>
        <p:spPr>
          <a:xfrm>
            <a:off x="4286250" y="5583238"/>
            <a:ext cx="5524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bus</a:t>
            </a:r>
            <a:endParaRPr lang="en-US" altLang="zh-CN" dirty="0">
              <a:latin typeface="Arial" panose="020B0604020202020204" pitchFamily="34" charset="0"/>
            </a:endParaRPr>
          </a:p>
        </p:txBody>
      </p:sp>
      <p:grpSp>
        <p:nvGrpSpPr>
          <p:cNvPr id="59473" name="Group 118"/>
          <p:cNvGrpSpPr/>
          <p:nvPr/>
        </p:nvGrpSpPr>
        <p:grpSpPr>
          <a:xfrm>
            <a:off x="6091238" y="4233863"/>
            <a:ext cx="890587" cy="215900"/>
            <a:chOff x="876" y="2800"/>
            <a:chExt cx="642" cy="175"/>
          </a:xfrm>
        </p:grpSpPr>
        <p:sp>
          <p:nvSpPr>
            <p:cNvPr id="59474" name="Rectangle 119"/>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5" name="Rectangle 120"/>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6" name="Rectangle 121"/>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7" name="Rectangle 122"/>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8" name="Line 123"/>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79" name="Group 124"/>
          <p:cNvGrpSpPr/>
          <p:nvPr/>
        </p:nvGrpSpPr>
        <p:grpSpPr>
          <a:xfrm>
            <a:off x="6067425" y="4629150"/>
            <a:ext cx="890588" cy="215900"/>
            <a:chOff x="876" y="2800"/>
            <a:chExt cx="642" cy="175"/>
          </a:xfrm>
        </p:grpSpPr>
        <p:sp>
          <p:nvSpPr>
            <p:cNvPr id="59480" name="Rectangle 125"/>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1" name="Rectangle 126"/>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2" name="Rectangle 127"/>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3" name="Rectangle 128"/>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4" name="Line 129"/>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85" name="Group 130"/>
          <p:cNvGrpSpPr/>
          <p:nvPr/>
        </p:nvGrpSpPr>
        <p:grpSpPr>
          <a:xfrm>
            <a:off x="6062663" y="5056188"/>
            <a:ext cx="890587" cy="215900"/>
            <a:chOff x="876" y="2800"/>
            <a:chExt cx="642" cy="175"/>
          </a:xfrm>
        </p:grpSpPr>
        <p:sp>
          <p:nvSpPr>
            <p:cNvPr id="59486" name="Rectangle 131"/>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7" name="Rectangle 132"/>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8" name="Rectangle 133"/>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9" name="Rectangle 134"/>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0" name="Line 135"/>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91" name="Group 154"/>
          <p:cNvGrpSpPr/>
          <p:nvPr/>
        </p:nvGrpSpPr>
        <p:grpSpPr>
          <a:xfrm rot="5400000">
            <a:off x="7186613" y="5253038"/>
            <a:ext cx="895350" cy="1035050"/>
            <a:chOff x="2954" y="2776"/>
            <a:chExt cx="564" cy="652"/>
          </a:xfrm>
        </p:grpSpPr>
        <p:grpSp>
          <p:nvGrpSpPr>
            <p:cNvPr id="59492" name="Group 136"/>
            <p:cNvGrpSpPr/>
            <p:nvPr/>
          </p:nvGrpSpPr>
          <p:grpSpPr>
            <a:xfrm>
              <a:off x="2954" y="2776"/>
              <a:ext cx="561" cy="136"/>
              <a:chOff x="455" y="3463"/>
              <a:chExt cx="561" cy="136"/>
            </a:xfrm>
          </p:grpSpPr>
          <p:sp>
            <p:nvSpPr>
              <p:cNvPr id="59493" name="Rectangle 137"/>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4" name="Rectangle 138"/>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5" name="Rectangle 139"/>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6" name="Rectangle 140"/>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7" name="Line 141"/>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nvGrpSpPr>
            <p:cNvPr id="59498" name="Group 142"/>
            <p:cNvGrpSpPr/>
            <p:nvPr/>
          </p:nvGrpSpPr>
          <p:grpSpPr>
            <a:xfrm>
              <a:off x="2957" y="3023"/>
              <a:ext cx="561" cy="136"/>
              <a:chOff x="455" y="3463"/>
              <a:chExt cx="561" cy="136"/>
            </a:xfrm>
          </p:grpSpPr>
          <p:sp>
            <p:nvSpPr>
              <p:cNvPr id="59499" name="Rectangle 143"/>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0" name="Rectangle 144"/>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1" name="Rectangle 145"/>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2" name="Rectangle 146"/>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3" name="Line 147"/>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nvGrpSpPr>
            <p:cNvPr id="59504" name="Group 148"/>
            <p:cNvGrpSpPr/>
            <p:nvPr/>
          </p:nvGrpSpPr>
          <p:grpSpPr>
            <a:xfrm>
              <a:off x="2954" y="3292"/>
              <a:ext cx="561" cy="136"/>
              <a:chOff x="455" y="3463"/>
              <a:chExt cx="561" cy="136"/>
            </a:xfrm>
          </p:grpSpPr>
          <p:sp>
            <p:nvSpPr>
              <p:cNvPr id="59505" name="Rectangle 149"/>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6" name="Rectangle 150"/>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7" name="Rectangle 151"/>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8" name="Rectangle 152"/>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9" name="Line 153"/>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sp>
        <p:nvSpPr>
          <p:cNvPr id="59510" name="Line 155"/>
          <p:cNvSpPr/>
          <p:nvPr/>
        </p:nvSpPr>
        <p:spPr>
          <a:xfrm>
            <a:off x="6981825" y="4340225"/>
            <a:ext cx="1063625" cy="0"/>
          </a:xfrm>
          <a:prstGeom prst="line">
            <a:avLst/>
          </a:prstGeom>
          <a:ln w="28575" cap="flat" cmpd="sng">
            <a:solidFill>
              <a:srgbClr val="FF0000"/>
            </a:solidFill>
            <a:prstDash val="solid"/>
            <a:round/>
            <a:headEnd type="none" w="med" len="med"/>
            <a:tailEnd type="none" w="med" len="med"/>
          </a:ln>
        </p:spPr>
      </p:sp>
      <p:sp>
        <p:nvSpPr>
          <p:cNvPr id="59511" name="Line 156"/>
          <p:cNvSpPr/>
          <p:nvPr/>
        </p:nvSpPr>
        <p:spPr>
          <a:xfrm flipV="1">
            <a:off x="6943725" y="4727575"/>
            <a:ext cx="1111250" cy="3175"/>
          </a:xfrm>
          <a:prstGeom prst="line">
            <a:avLst/>
          </a:prstGeom>
          <a:ln w="28575" cap="flat" cmpd="sng">
            <a:solidFill>
              <a:srgbClr val="FF0000"/>
            </a:solidFill>
            <a:prstDash val="solid"/>
            <a:round/>
            <a:headEnd type="none" w="med" len="med"/>
            <a:tailEnd type="none" w="med" len="med"/>
          </a:ln>
        </p:spPr>
      </p:sp>
      <p:sp>
        <p:nvSpPr>
          <p:cNvPr id="59512" name="Line 157"/>
          <p:cNvSpPr/>
          <p:nvPr/>
        </p:nvSpPr>
        <p:spPr>
          <a:xfrm>
            <a:off x="6943725" y="5159375"/>
            <a:ext cx="1101725" cy="0"/>
          </a:xfrm>
          <a:prstGeom prst="line">
            <a:avLst/>
          </a:prstGeom>
          <a:ln w="28575" cap="flat" cmpd="sng">
            <a:solidFill>
              <a:srgbClr val="FF0000"/>
            </a:solidFill>
            <a:prstDash val="solid"/>
            <a:round/>
            <a:headEnd type="none" w="med" len="med"/>
            <a:tailEnd type="none" w="med" len="med"/>
          </a:ln>
        </p:spPr>
      </p:sp>
      <p:sp>
        <p:nvSpPr>
          <p:cNvPr id="59513" name="Line 158"/>
          <p:cNvSpPr/>
          <p:nvPr/>
        </p:nvSpPr>
        <p:spPr>
          <a:xfrm flipV="1">
            <a:off x="7226300" y="4340225"/>
            <a:ext cx="0" cy="977900"/>
          </a:xfrm>
          <a:prstGeom prst="line">
            <a:avLst/>
          </a:prstGeom>
          <a:ln w="28575" cap="flat" cmpd="sng">
            <a:solidFill>
              <a:srgbClr val="FF0000"/>
            </a:solidFill>
            <a:prstDash val="solid"/>
            <a:round/>
            <a:headEnd type="none" w="med" len="med"/>
            <a:tailEnd type="none" w="med" len="med"/>
          </a:ln>
        </p:spPr>
      </p:sp>
      <p:sp>
        <p:nvSpPr>
          <p:cNvPr id="59514" name="Line 159"/>
          <p:cNvSpPr/>
          <p:nvPr/>
        </p:nvSpPr>
        <p:spPr>
          <a:xfrm flipV="1">
            <a:off x="7648575" y="4340225"/>
            <a:ext cx="0" cy="977900"/>
          </a:xfrm>
          <a:prstGeom prst="line">
            <a:avLst/>
          </a:prstGeom>
          <a:ln w="28575" cap="flat" cmpd="sng">
            <a:solidFill>
              <a:srgbClr val="FF0000"/>
            </a:solidFill>
            <a:prstDash val="solid"/>
            <a:round/>
            <a:headEnd type="none" w="med" len="med"/>
            <a:tailEnd type="none" w="med" len="med"/>
          </a:ln>
        </p:spPr>
      </p:sp>
      <p:sp>
        <p:nvSpPr>
          <p:cNvPr id="59515" name="Line 160"/>
          <p:cNvSpPr/>
          <p:nvPr/>
        </p:nvSpPr>
        <p:spPr>
          <a:xfrm flipV="1">
            <a:off x="8045450" y="4330700"/>
            <a:ext cx="0" cy="977900"/>
          </a:xfrm>
          <a:prstGeom prst="line">
            <a:avLst/>
          </a:prstGeom>
          <a:ln w="28575" cap="flat" cmpd="sng">
            <a:solidFill>
              <a:srgbClr val="FF0000"/>
            </a:solidFill>
            <a:prstDash val="solid"/>
            <a:round/>
            <a:headEnd type="none" w="med" len="med"/>
            <a:tailEnd type="none" w="med" len="med"/>
          </a:ln>
        </p:spPr>
      </p:sp>
      <p:sp>
        <p:nvSpPr>
          <p:cNvPr id="59516" name="Oval 161"/>
          <p:cNvSpPr/>
          <p:nvPr/>
        </p:nvSpPr>
        <p:spPr>
          <a:xfrm>
            <a:off x="7185025" y="4302125"/>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17" name="Oval 162"/>
          <p:cNvSpPr/>
          <p:nvPr/>
        </p:nvSpPr>
        <p:spPr>
          <a:xfrm>
            <a:off x="7185025" y="468630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18" name="Oval 163"/>
          <p:cNvSpPr/>
          <p:nvPr/>
        </p:nvSpPr>
        <p:spPr>
          <a:xfrm>
            <a:off x="7178675" y="511175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19" name="Oval 164"/>
          <p:cNvSpPr/>
          <p:nvPr/>
        </p:nvSpPr>
        <p:spPr>
          <a:xfrm>
            <a:off x="7610475" y="4302125"/>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0" name="Oval 165"/>
          <p:cNvSpPr/>
          <p:nvPr/>
        </p:nvSpPr>
        <p:spPr>
          <a:xfrm>
            <a:off x="7610475" y="468630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1" name="Oval 166"/>
          <p:cNvSpPr/>
          <p:nvPr/>
        </p:nvSpPr>
        <p:spPr>
          <a:xfrm>
            <a:off x="7604125" y="511175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2" name="Oval 167"/>
          <p:cNvSpPr/>
          <p:nvPr/>
        </p:nvSpPr>
        <p:spPr>
          <a:xfrm>
            <a:off x="8001000" y="4302125"/>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3" name="Oval 168"/>
          <p:cNvSpPr/>
          <p:nvPr/>
        </p:nvSpPr>
        <p:spPr>
          <a:xfrm>
            <a:off x="8001000" y="468630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4" name="Oval 169"/>
          <p:cNvSpPr/>
          <p:nvPr/>
        </p:nvSpPr>
        <p:spPr>
          <a:xfrm>
            <a:off x="7994650" y="511175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5" name="Text Box 170"/>
          <p:cNvSpPr txBox="1"/>
          <p:nvPr/>
        </p:nvSpPr>
        <p:spPr>
          <a:xfrm>
            <a:off x="5899150" y="5589588"/>
            <a:ext cx="10604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crossbar</a:t>
            </a:r>
            <a:endParaRPr lang="en-US" altLang="zh-CN" dirty="0">
              <a:latin typeface="Arial" panose="020B0604020202020204" pitchFamily="34" charset="0"/>
            </a:endParaRPr>
          </a:p>
        </p:txBody>
      </p:sp>
      <p:sp>
        <p:nvSpPr>
          <p:cNvPr id="59526" name="Freeform 171"/>
          <p:cNvSpPr/>
          <p:nvPr/>
        </p:nvSpPr>
        <p:spPr>
          <a:xfrm>
            <a:off x="590550" y="4325938"/>
            <a:ext cx="2798763" cy="412750"/>
          </a:xfrm>
          <a:custGeom>
            <a:avLst/>
            <a:gdLst/>
            <a:ahLst/>
            <a:cxnLst>
              <a:cxn ang="0">
                <a:pos x="0" y="0"/>
              </a:cxn>
              <a:cxn ang="0">
                <a:pos x="2147483647" y="0"/>
              </a:cxn>
              <a:cxn ang="0">
                <a:pos x="2147483647" y="2147483647"/>
              </a:cxn>
              <a:cxn ang="0">
                <a:pos x="2147483647" y="2147483647"/>
              </a:cxn>
            </a:cxnLst>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59527" name="Freeform 172"/>
          <p:cNvSpPr/>
          <p:nvPr/>
        </p:nvSpPr>
        <p:spPr>
          <a:xfrm>
            <a:off x="3641725" y="4295775"/>
            <a:ext cx="2006600" cy="400050"/>
          </a:xfrm>
          <a:custGeom>
            <a:avLst/>
            <a:gdLst/>
            <a:ahLst/>
            <a:cxnLst>
              <a:cxn ang="0">
                <a:pos x="0" y="2147483647"/>
              </a:cxn>
              <a:cxn ang="0">
                <a:pos x="2147483647" y="0"/>
              </a:cxn>
              <a:cxn ang="0">
                <a:pos x="2147483647" y="2147483647"/>
              </a:cxn>
              <a:cxn ang="0">
                <a:pos x="2147483647" y="2147483647"/>
              </a:cxn>
            </a:cxnLst>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59528" name="Freeform 173"/>
          <p:cNvSpPr/>
          <p:nvPr/>
        </p:nvSpPr>
        <p:spPr>
          <a:xfrm>
            <a:off x="6038850" y="4286250"/>
            <a:ext cx="1543050" cy="2014538"/>
          </a:xfrm>
          <a:custGeom>
            <a:avLst/>
            <a:gdLst/>
            <a:ahLst/>
            <a:cxnLst>
              <a:cxn ang="0">
                <a:pos x="0" y="2147483647"/>
              </a:cxn>
              <a:cxn ang="0">
                <a:pos x="2147483647" y="0"/>
              </a:cxn>
              <a:cxn ang="0">
                <a:pos x="2147483647" y="2147483647"/>
              </a:cxn>
            </a:cxnLst>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59529"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953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7" name="Picture 47" descr="underline_base"/>
          <p:cNvPicPr/>
          <p:nvPr/>
        </p:nvPicPr>
        <p:blipFill>
          <a:blip r:embed="rId1"/>
          <a:stretch>
            <a:fillRect/>
          </a:stretch>
        </p:blipFill>
        <p:spPr>
          <a:xfrm>
            <a:off x="631825" y="781050"/>
            <a:ext cx="4570413" cy="173038"/>
          </a:xfrm>
          <a:prstGeom prst="rect">
            <a:avLst/>
          </a:prstGeom>
          <a:noFill/>
          <a:ln w="9525">
            <a:noFill/>
          </a:ln>
        </p:spPr>
      </p:pic>
      <p:sp>
        <p:nvSpPr>
          <p:cNvPr id="60418" name="Rectangle 2"/>
          <p:cNvSpPr>
            <a:spLocks noGrp="1"/>
          </p:cNvSpPr>
          <p:nvPr>
            <p:ph type="title"/>
          </p:nvPr>
        </p:nvSpPr>
        <p:spPr>
          <a:xfrm>
            <a:off x="652463" y="263525"/>
            <a:ext cx="7772400" cy="609600"/>
          </a:xfrm>
        </p:spPr>
        <p:txBody>
          <a:bodyPr vert="horz" wrap="square" lIns="91440" tIns="45720" rIns="91440" bIns="45720" anchor="ctr" anchorCtr="0"/>
          <a:p>
            <a:r>
              <a:rPr lang="en-US" altLang="zh-CN" sz="4000" dirty="0"/>
              <a:t>Switching via memory</a:t>
            </a:r>
            <a:endParaRPr lang="en-US" altLang="zh-CN" dirty="0"/>
          </a:p>
        </p:txBody>
      </p:sp>
      <p:sp>
        <p:nvSpPr>
          <p:cNvPr id="60419" name="Rectangle 3"/>
          <p:cNvSpPr>
            <a:spLocks noGrp="1"/>
          </p:cNvSpPr>
          <p:nvPr>
            <p:ph idx="1"/>
          </p:nvPr>
        </p:nvSpPr>
        <p:spPr>
          <a:xfrm>
            <a:off x="685800" y="1177925"/>
            <a:ext cx="7848600" cy="1066800"/>
          </a:xfrm>
        </p:spPr>
        <p:txBody>
          <a:bodyPr vert="horz" wrap="square" lIns="91440" tIns="45720" rIns="91440" bIns="45720" anchor="t" anchorCtr="0"/>
          <a:p>
            <a:pPr marL="234950" indent="-234950">
              <a:buNone/>
            </a:pPr>
            <a:r>
              <a:rPr lang="en-US" altLang="zh-CN" i="1" dirty="0">
                <a:solidFill>
                  <a:srgbClr val="CC0000"/>
                </a:solidFill>
              </a:rPr>
              <a:t>first generation routers:</a:t>
            </a:r>
            <a:endParaRPr lang="en-US" altLang="zh-CN" i="1" dirty="0">
              <a:solidFill>
                <a:srgbClr val="CC0000"/>
              </a:solidFill>
            </a:endParaRPr>
          </a:p>
          <a:p>
            <a:pPr marL="234950" indent="-234950"/>
            <a:r>
              <a:rPr lang="en-US" altLang="zh-CN" sz="2400" dirty="0"/>
              <a:t>traditional computers with switching under direct control of CPU</a:t>
            </a:r>
            <a:endParaRPr lang="en-US" altLang="zh-CN" sz="2400" dirty="0"/>
          </a:p>
          <a:p>
            <a:pPr marL="234950" indent="-234950"/>
            <a:r>
              <a:rPr lang="en-US" altLang="zh-CN" sz="2400" dirty="0"/>
              <a:t>packet copied to system</a:t>
            </a:r>
            <a:r>
              <a:rPr lang="ja-JP" altLang="en-US" sz="2400" dirty="0"/>
              <a:t>’</a:t>
            </a:r>
            <a:r>
              <a:rPr lang="en-US" altLang="ja-JP" sz="2400" dirty="0"/>
              <a:t>s memory</a:t>
            </a:r>
            <a:endParaRPr lang="en-US" altLang="ja-JP" sz="2400" dirty="0"/>
          </a:p>
          <a:p>
            <a:pPr marL="234950" indent="-234950"/>
            <a:r>
              <a:rPr lang="en-US" altLang="zh-CN" sz="2400" dirty="0"/>
              <a:t> speed limited by memory bandwidth (2 bus crossings per datagram)</a:t>
            </a:r>
            <a:endParaRPr lang="en-US" altLang="zh-CN" sz="1800" dirty="0"/>
          </a:p>
        </p:txBody>
      </p:sp>
      <p:grpSp>
        <p:nvGrpSpPr>
          <p:cNvPr id="60420" name="Group 42"/>
          <p:cNvGrpSpPr/>
          <p:nvPr/>
        </p:nvGrpSpPr>
        <p:grpSpPr>
          <a:xfrm>
            <a:off x="1560513" y="4032250"/>
            <a:ext cx="6611937" cy="1787525"/>
            <a:chOff x="983" y="2540"/>
            <a:chExt cx="4165" cy="1126"/>
          </a:xfrm>
        </p:grpSpPr>
        <p:sp>
          <p:nvSpPr>
            <p:cNvPr id="60421" name="Rectangle 30"/>
            <p:cNvSpPr/>
            <p:nvPr/>
          </p:nvSpPr>
          <p:spPr>
            <a:xfrm>
              <a:off x="983" y="2542"/>
              <a:ext cx="766" cy="702"/>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0422" name="Text Box 31"/>
            <p:cNvSpPr txBox="1"/>
            <p:nvPr/>
          </p:nvSpPr>
          <p:spPr>
            <a:xfrm>
              <a:off x="991" y="2557"/>
              <a:ext cx="708" cy="682"/>
            </a:xfrm>
            <a:prstGeom prst="rect">
              <a:avLst/>
            </a:prstGeom>
            <a:noFill/>
            <a:ln w="9525">
              <a:noFill/>
            </a:ln>
          </p:spPr>
          <p:txBody>
            <a:bodyPr wrap="none" anchor="t" anchorCtr="0">
              <a:spAutoFit/>
            </a:bodyPr>
            <a:p>
              <a:pPr algn="ctr" eaLnBrk="0" hangingPunct="0">
                <a:lnSpc>
                  <a:spcPct val="90000"/>
                </a:lnSpc>
              </a:pPr>
              <a:r>
                <a:rPr lang="en-US" altLang="zh-CN" dirty="0">
                  <a:latin typeface="Arial" panose="020B0604020202020204" pitchFamily="34" charset="0"/>
                </a:rPr>
                <a:t>input</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port</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(e.g.,</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Ethernet)</a:t>
              </a:r>
              <a:endParaRPr lang="en-US" altLang="zh-CN" dirty="0">
                <a:latin typeface="Arial" panose="020B0604020202020204" pitchFamily="34" charset="0"/>
              </a:endParaRPr>
            </a:p>
          </p:txBody>
        </p:sp>
        <p:sp>
          <p:nvSpPr>
            <p:cNvPr id="60423" name="Text Box 32"/>
            <p:cNvSpPr txBox="1"/>
            <p:nvPr/>
          </p:nvSpPr>
          <p:spPr>
            <a:xfrm>
              <a:off x="2324" y="2773"/>
              <a:ext cx="636" cy="214"/>
            </a:xfrm>
            <a:prstGeom prst="rect">
              <a:avLst/>
            </a:prstGeom>
            <a:noFill/>
            <a:ln w="9525">
              <a:noFill/>
            </a:ln>
          </p:spPr>
          <p:txBody>
            <a:bodyPr wrap="none" anchor="t" anchorCtr="0">
              <a:spAutoFit/>
            </a:bodyPr>
            <a:p>
              <a:pPr algn="ctr" eaLnBrk="0" hangingPunct="0">
                <a:lnSpc>
                  <a:spcPct val="90000"/>
                </a:lnSpc>
              </a:pPr>
              <a:r>
                <a:rPr lang="en-US" altLang="zh-CN" dirty="0">
                  <a:latin typeface="Arial" panose="020B0604020202020204" pitchFamily="34" charset="0"/>
                </a:rPr>
                <a:t>memory</a:t>
              </a:r>
              <a:endParaRPr lang="en-US" altLang="zh-CN" dirty="0">
                <a:latin typeface="Arial" panose="020B0604020202020204" pitchFamily="34" charset="0"/>
              </a:endParaRPr>
            </a:p>
          </p:txBody>
        </p:sp>
        <p:sp>
          <p:nvSpPr>
            <p:cNvPr id="60424" name="Rectangle 34"/>
            <p:cNvSpPr/>
            <p:nvPr/>
          </p:nvSpPr>
          <p:spPr>
            <a:xfrm>
              <a:off x="2072" y="2542"/>
              <a:ext cx="1173" cy="688"/>
            </a:xfrm>
            <a:prstGeom prst="rect">
              <a:avLst/>
            </a:prstGeom>
            <a:no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0425" name="Rectangle 35"/>
            <p:cNvSpPr/>
            <p:nvPr/>
          </p:nvSpPr>
          <p:spPr>
            <a:xfrm>
              <a:off x="3557" y="2540"/>
              <a:ext cx="766" cy="702"/>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0426" name="Text Box 36"/>
            <p:cNvSpPr txBox="1"/>
            <p:nvPr/>
          </p:nvSpPr>
          <p:spPr>
            <a:xfrm>
              <a:off x="3565" y="2555"/>
              <a:ext cx="708" cy="682"/>
            </a:xfrm>
            <a:prstGeom prst="rect">
              <a:avLst/>
            </a:prstGeom>
            <a:noFill/>
            <a:ln w="9525">
              <a:noFill/>
            </a:ln>
          </p:spPr>
          <p:txBody>
            <a:bodyPr wrap="none" anchor="t" anchorCtr="0">
              <a:spAutoFit/>
            </a:bodyPr>
            <a:p>
              <a:pPr algn="ctr" eaLnBrk="0" hangingPunct="0">
                <a:lnSpc>
                  <a:spcPct val="90000"/>
                </a:lnSpc>
              </a:pPr>
              <a:r>
                <a:rPr lang="en-US" altLang="zh-CN" dirty="0">
                  <a:latin typeface="Arial" panose="020B0604020202020204" pitchFamily="34" charset="0"/>
                </a:rPr>
                <a:t>output</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port</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(e.g.,</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Ethernet)</a:t>
              </a:r>
              <a:endParaRPr lang="en-US" altLang="zh-CN" dirty="0">
                <a:latin typeface="Arial" panose="020B0604020202020204" pitchFamily="34" charset="0"/>
              </a:endParaRPr>
            </a:p>
          </p:txBody>
        </p:sp>
        <p:sp>
          <p:nvSpPr>
            <p:cNvPr id="60427" name="Line 37"/>
            <p:cNvSpPr/>
            <p:nvPr/>
          </p:nvSpPr>
          <p:spPr>
            <a:xfrm>
              <a:off x="983" y="3561"/>
              <a:ext cx="3337" cy="0"/>
            </a:xfrm>
            <a:prstGeom prst="line">
              <a:avLst/>
            </a:prstGeom>
            <a:ln w="28575" cap="flat" cmpd="sng">
              <a:solidFill>
                <a:schemeClr val="tx1"/>
              </a:solidFill>
              <a:prstDash val="solid"/>
              <a:round/>
              <a:headEnd type="none" w="med" len="med"/>
              <a:tailEnd type="none" w="med" len="med"/>
            </a:ln>
          </p:spPr>
        </p:sp>
        <p:sp>
          <p:nvSpPr>
            <p:cNvPr id="60428" name="Line 38"/>
            <p:cNvSpPr/>
            <p:nvPr/>
          </p:nvSpPr>
          <p:spPr>
            <a:xfrm>
              <a:off x="1370" y="3252"/>
              <a:ext cx="0" cy="316"/>
            </a:xfrm>
            <a:prstGeom prst="line">
              <a:avLst/>
            </a:prstGeom>
            <a:ln w="28575" cap="flat" cmpd="sng">
              <a:solidFill>
                <a:schemeClr val="accent2"/>
              </a:solidFill>
              <a:prstDash val="solid"/>
              <a:round/>
              <a:headEnd type="none" w="med" len="med"/>
              <a:tailEnd type="none" w="med" len="med"/>
            </a:ln>
          </p:spPr>
        </p:sp>
        <p:sp>
          <p:nvSpPr>
            <p:cNvPr id="60429" name="Line 39"/>
            <p:cNvSpPr/>
            <p:nvPr/>
          </p:nvSpPr>
          <p:spPr>
            <a:xfrm>
              <a:off x="3939" y="3242"/>
              <a:ext cx="0" cy="316"/>
            </a:xfrm>
            <a:prstGeom prst="line">
              <a:avLst/>
            </a:prstGeom>
            <a:ln w="28575" cap="flat" cmpd="sng">
              <a:solidFill>
                <a:schemeClr val="accent2"/>
              </a:solidFill>
              <a:prstDash val="solid"/>
              <a:round/>
              <a:headEnd type="none" w="med" len="med"/>
              <a:tailEnd type="none" w="med" len="med"/>
            </a:ln>
          </p:spPr>
        </p:sp>
        <p:sp>
          <p:nvSpPr>
            <p:cNvPr id="60430" name="Line 40"/>
            <p:cNvSpPr/>
            <p:nvPr/>
          </p:nvSpPr>
          <p:spPr>
            <a:xfrm>
              <a:off x="2665" y="3240"/>
              <a:ext cx="0" cy="316"/>
            </a:xfrm>
            <a:prstGeom prst="line">
              <a:avLst/>
            </a:prstGeom>
            <a:ln w="28575" cap="flat" cmpd="sng">
              <a:solidFill>
                <a:srgbClr val="FF0000"/>
              </a:solidFill>
              <a:prstDash val="solid"/>
              <a:round/>
              <a:headEnd type="none" w="med" len="med"/>
              <a:tailEnd type="none" w="med" len="med"/>
            </a:ln>
          </p:spPr>
        </p:sp>
        <p:sp>
          <p:nvSpPr>
            <p:cNvPr id="60431" name="Text Box 41"/>
            <p:cNvSpPr txBox="1"/>
            <p:nvPr/>
          </p:nvSpPr>
          <p:spPr>
            <a:xfrm>
              <a:off x="4304" y="3435"/>
              <a:ext cx="84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system bus</a:t>
              </a:r>
              <a:endParaRPr lang="en-US" altLang="zh-CN" dirty="0">
                <a:latin typeface="Arial" panose="020B0604020202020204" pitchFamily="34" charset="0"/>
              </a:endParaRPr>
            </a:p>
          </p:txBody>
        </p:sp>
      </p:grpSp>
      <p:pic>
        <p:nvPicPr>
          <p:cNvPr id="60432" name="Picture 43"/>
          <p:cNvPicPr>
            <a:picLocks noChangeAspect="1"/>
          </p:cNvPicPr>
          <p:nvPr/>
        </p:nvPicPr>
        <p:blipFill>
          <a:blip r:embed="rId2"/>
          <a:stretch>
            <a:fillRect/>
          </a:stretch>
        </p:blipFill>
        <p:spPr>
          <a:xfrm>
            <a:off x="1125538" y="4225925"/>
            <a:ext cx="533400" cy="684213"/>
          </a:xfrm>
          <a:prstGeom prst="rect">
            <a:avLst/>
          </a:prstGeom>
          <a:noFill/>
          <a:ln w="9525">
            <a:noFill/>
          </a:ln>
        </p:spPr>
      </p:pic>
      <p:pic>
        <p:nvPicPr>
          <p:cNvPr id="60433" name="Picture 44"/>
          <p:cNvPicPr>
            <a:picLocks noChangeAspect="1"/>
          </p:cNvPicPr>
          <p:nvPr/>
        </p:nvPicPr>
        <p:blipFill>
          <a:blip r:embed="rId2"/>
          <a:stretch>
            <a:fillRect/>
          </a:stretch>
        </p:blipFill>
        <p:spPr>
          <a:xfrm>
            <a:off x="6764338" y="4189413"/>
            <a:ext cx="533400" cy="684212"/>
          </a:xfrm>
          <a:prstGeom prst="rect">
            <a:avLst/>
          </a:prstGeom>
          <a:noFill/>
          <a:ln w="9525">
            <a:noFill/>
          </a:ln>
        </p:spPr>
      </p:pic>
      <p:sp>
        <p:nvSpPr>
          <p:cNvPr id="437293" name="Rectangle 45"/>
          <p:cNvSpPr/>
          <p:nvPr/>
        </p:nvSpPr>
        <p:spPr>
          <a:xfrm>
            <a:off x="377825" y="4460875"/>
            <a:ext cx="434975" cy="2222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37294" name="Rectangle 46"/>
          <p:cNvSpPr/>
          <p:nvPr/>
        </p:nvSpPr>
        <p:spPr>
          <a:xfrm>
            <a:off x="390525" y="4470400"/>
            <a:ext cx="446088" cy="2127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043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043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33333E-6 L 0.16476 3.33333E-6 L 0.16962 0.13495 L 0.39098 0.13495 L 0.39098 0.04074 " pathEditMode="relative" rAng="0" ptsTypes="AAAAA">
                                      <p:cBhvr>
                                        <p:cTn id="6" dur="2000" fill="hold"/>
                                        <p:tgtEl>
                                          <p:spTgt spid="437293"/>
                                        </p:tgtEl>
                                        <p:attrNameLst>
                                          <p:attrName>ppt_x</p:attrName>
                                          <p:attrName>ppt_y</p:attrName>
                                        </p:attrNameLst>
                                      </p:cBhvr>
                                      <p:rCtr x="19500" y="6700"/>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437294"/>
                                        </p:tgtEl>
                                        <p:attrNameLst>
                                          <p:attrName>style.visibility</p:attrName>
                                        </p:attrNameLst>
                                      </p:cBhvr>
                                      <p:to>
                                        <p:strVal val="visible"/>
                                      </p:to>
                                    </p:set>
                                    <p:animEffect transition="in" filter="dissolve">
                                      <p:cBhvr>
                                        <p:cTn id="10" dur="500"/>
                                        <p:tgtEl>
                                          <p:spTgt spid="437294"/>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38889E-6 -1.11111E-6 L 0.16233 -1.11111E-6 L 0.16597 0.1382 L 0.33906 0.13588 L 0.33785 0.03843 " pathEditMode="relative" rAng="0" ptsTypes="AAAAA">
                                      <p:cBhvr>
                                        <p:cTn id="13" dur="2000" fill="hold"/>
                                        <p:tgtEl>
                                          <p:spTgt spid="437294"/>
                                        </p:tgtEl>
                                        <p:attrNameLst>
                                          <p:attrName>ppt_x</p:attrName>
                                          <p:attrName>ppt_y</p:attrName>
                                        </p:attrNameLst>
                                      </p:cBhvr>
                                      <p:rCtr x="16900" y="6900"/>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39098 0.04074 L 0.408 0.04074 L 0.408 0.12847 L 0.61911 0.12361 L 0.62032 -0.00162 L 0.79098 -0.00162 " pathEditMode="relative" ptsTypes="AAAAAA">
                                      <p:cBhvr>
                                        <p:cTn id="17" dur="2000" fill="hold"/>
                                        <p:tgtEl>
                                          <p:spTgt spid="437293"/>
                                        </p:tgtEl>
                                        <p:attrNameLst>
                                          <p:attrName>ppt_x</p:attrName>
                                          <p:attrName>ppt_y</p:attrName>
                                        </p:attrNameLst>
                                      </p:cBhvr>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437293"/>
                                        </p:tgtEl>
                                      </p:cBhvr>
                                    </p:animEffect>
                                    <p:set>
                                      <p:cBhvr>
                                        <p:cTn id="21" dur="1" fill="hold">
                                          <p:stCondLst>
                                            <p:cond delay="499"/>
                                          </p:stCondLst>
                                        </p:cTn>
                                        <p:tgtEl>
                                          <p:spTgt spid="4372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93" grpId="0" animBg="1"/>
      <p:bldP spid="437293" grpId="1" animBg="1"/>
      <p:bldP spid="437293" grpId="2" animBg="1"/>
      <p:bldP spid="437294" grpId="0" animBg="1"/>
      <p:bldP spid="43729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985"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41986"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4.1 Overview of Network layer</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data plane </a:t>
            </a:r>
            <a:r>
              <a:rPr lang="zh-CN" altLang="en-US" sz="2000" dirty="0">
                <a:solidFill>
                  <a:srgbClr val="CC0000"/>
                </a:solidFill>
                <a:latin typeface="Gill Sans MT" panose="020B0502020104020203"/>
                <a:ea typeface="宋体" panose="02010600030101010101" pitchFamily="2" charset="-122"/>
                <a:cs typeface="Gill Sans MT" panose="020B0502020104020203"/>
              </a:rPr>
              <a:t>数据平面</a:t>
            </a:r>
            <a:endParaRPr lang="en-US" altLang="zh-CN" sz="2000"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control plane </a:t>
            </a:r>
            <a:r>
              <a:rPr lang="zh-CN" altLang="en-US" sz="2000" dirty="0">
                <a:solidFill>
                  <a:srgbClr val="CC0000"/>
                </a:solidFill>
                <a:latin typeface="Gill Sans MT" panose="020B0502020104020203"/>
                <a:ea typeface="宋体" panose="02010600030101010101" pitchFamily="2" charset="-122"/>
                <a:cs typeface="Gill Sans MT" panose="020B0502020104020203"/>
              </a:rPr>
              <a:t>控制平面</a:t>
            </a:r>
            <a:endParaRPr lang="en-US" altLang="zh-CN" sz="2000" dirty="0">
              <a:solidFill>
                <a:srgbClr val="CC0000"/>
              </a:solidFill>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r>
              <a:rPr lang="zh-CN" altLang="en-US" sz="2000" dirty="0">
                <a:latin typeface="+mn-lt"/>
                <a:ea typeface="宋体" panose="02010600030101010101" pitchFamily="2" charset="-122"/>
                <a:cs typeface="MS PGothic" panose="020B0600070205080204" charset="-128"/>
              </a:rPr>
              <a:t>路由器 </a:t>
            </a:r>
            <a:endParaRPr lang="en-US" altLang="ja-JP" sz="20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4.3 IP: Internet Protocol</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r>
              <a:rPr lang="zh-CN" altLang="en-US" dirty="0">
                <a:latin typeface="Gill Sans MT" panose="020B0502020104020203"/>
                <a:ea typeface="宋体" panose="02010600030101010101" pitchFamily="2" charset="-122"/>
                <a:cs typeface="Gill Sans MT" panose="020B0502020104020203"/>
              </a:rPr>
              <a:t>（分片）</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IPv4 addressing</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network address translation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IPv6</a:t>
            </a:r>
            <a:endParaRPr lang="en-US" altLang="zh-CN" dirty="0">
              <a:latin typeface="Gill Sans MT" panose="020B0502020104020203"/>
              <a:ea typeface="MS PGothic" panose="020B0600070205080204" charset="-128"/>
              <a:cs typeface="Gill Sans MT" panose="020B0502020104020203"/>
            </a:endParaRPr>
          </a:p>
        </p:txBody>
      </p:sp>
      <p:sp>
        <p:nvSpPr>
          <p:cNvPr id="41987"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t>
            </a:r>
            <a:r>
              <a:rPr lang="zh-CN" altLang="en-US" sz="2000" dirty="0">
                <a:latin typeface="+mn-lt"/>
                <a:ea typeface="宋体" panose="02010600030101010101" pitchFamily="2" charset="-122"/>
                <a:cs typeface="MS PGothic" panose="020B0600070205080204" charset="-128"/>
              </a:rPr>
              <a:t>（通用转发）</a:t>
            </a:r>
            <a:r>
              <a:rPr lang="zh-CN" altLang="en-US" sz="2400" dirty="0">
                <a:latin typeface="+mn-lt"/>
                <a:ea typeface="宋体" panose="02010600030101010101" pitchFamily="2" charset="-122"/>
                <a:cs typeface="MS PGothic" panose="020B0600070205080204" charset="-128"/>
              </a:rPr>
              <a:t> </a:t>
            </a:r>
            <a:r>
              <a:rPr lang="en-US" altLang="zh-CN" sz="2400" dirty="0">
                <a:latin typeface="+mn-lt"/>
                <a:ea typeface="MS PGothic" panose="020B0600070205080204" charset="-128"/>
                <a:cs typeface="MS PGothic" panose="020B0600070205080204" charset="-128"/>
              </a:rPr>
              <a:t>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41988"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41989"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199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Picture 47" descr="underline_base"/>
          <p:cNvPicPr/>
          <p:nvPr/>
        </p:nvPicPr>
        <p:blipFill>
          <a:blip r:embed="rId1"/>
          <a:stretch>
            <a:fillRect/>
          </a:stretch>
        </p:blipFill>
        <p:spPr>
          <a:xfrm>
            <a:off x="488950" y="965200"/>
            <a:ext cx="4113213" cy="173038"/>
          </a:xfrm>
          <a:prstGeom prst="rect">
            <a:avLst/>
          </a:prstGeom>
          <a:noFill/>
          <a:ln w="9525">
            <a:noFill/>
          </a:ln>
        </p:spPr>
      </p:pic>
      <p:sp>
        <p:nvSpPr>
          <p:cNvPr id="61442" name="Rectangle 6"/>
          <p:cNvSpPr>
            <a:spLocks noGrp="1"/>
          </p:cNvSpPr>
          <p:nvPr>
            <p:ph type="title"/>
          </p:nvPr>
        </p:nvSpPr>
        <p:spPr>
          <a:xfrm>
            <a:off x="449263" y="385763"/>
            <a:ext cx="7772400" cy="685800"/>
          </a:xfrm>
        </p:spPr>
        <p:txBody>
          <a:bodyPr vert="horz" wrap="square" lIns="91440" tIns="45720" rIns="91440" bIns="45720" anchor="ctr" anchorCtr="0"/>
          <a:p>
            <a:r>
              <a:rPr lang="en-US" altLang="zh-CN" sz="4000" dirty="0"/>
              <a:t>Switching via a bus</a:t>
            </a:r>
            <a:r>
              <a:rPr lang="zh-CN" altLang="en-US" sz="4000" dirty="0">
                <a:ea typeface="宋体" panose="02010600030101010101" pitchFamily="2" charset="-122"/>
              </a:rPr>
              <a:t>（总线）</a:t>
            </a:r>
            <a:endParaRPr lang="zh-CN" altLang="en-US" sz="4000" dirty="0">
              <a:ea typeface="宋体" panose="02010600030101010101" pitchFamily="2" charset="-122"/>
            </a:endParaRPr>
          </a:p>
        </p:txBody>
      </p:sp>
      <p:sp>
        <p:nvSpPr>
          <p:cNvPr id="26630" name="Rectangle 7"/>
          <p:cNvSpPr>
            <a:spLocks noGrp="1" noChangeArrowheads="1"/>
          </p:cNvSpPr>
          <p:nvPr>
            <p:ph idx="1"/>
          </p:nvPr>
        </p:nvSpPr>
        <p:spPr>
          <a:xfrm>
            <a:off x="631825" y="1530350"/>
            <a:ext cx="5608638" cy="4071938"/>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datagram from input port memory</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to output port memory via a shared bus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bus contention:</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switching speed limited by bus bandwidth</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32 Gbps bus, Cisco 5600: sufficient speed for access and enterprise routers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grpSp>
        <p:nvGrpSpPr>
          <p:cNvPr id="61444" name="Group 8"/>
          <p:cNvGrpSpPr/>
          <p:nvPr/>
        </p:nvGrpSpPr>
        <p:grpSpPr>
          <a:xfrm>
            <a:off x="6408738" y="2435225"/>
            <a:ext cx="890587" cy="215900"/>
            <a:chOff x="876" y="2800"/>
            <a:chExt cx="642" cy="175"/>
          </a:xfrm>
        </p:grpSpPr>
        <p:sp>
          <p:nvSpPr>
            <p:cNvPr id="61445" name="Rectangle 9"/>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46" name="Rectangle 10"/>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47" name="Rectangle 11"/>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48" name="Rectangle 12"/>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49" name="Line 13"/>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1450" name="Group 14"/>
          <p:cNvGrpSpPr/>
          <p:nvPr/>
        </p:nvGrpSpPr>
        <p:grpSpPr>
          <a:xfrm>
            <a:off x="6407150" y="2830513"/>
            <a:ext cx="890588" cy="215900"/>
            <a:chOff x="876" y="2800"/>
            <a:chExt cx="642" cy="175"/>
          </a:xfrm>
        </p:grpSpPr>
        <p:sp>
          <p:nvSpPr>
            <p:cNvPr id="61451" name="Rectangle 15"/>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2" name="Rectangle 16"/>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3" name="Rectangle 17"/>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4" name="Rectangle 18"/>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5" name="Line 19"/>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1456" name="Group 20"/>
          <p:cNvGrpSpPr/>
          <p:nvPr/>
        </p:nvGrpSpPr>
        <p:grpSpPr>
          <a:xfrm>
            <a:off x="6402388" y="3257550"/>
            <a:ext cx="890587" cy="215900"/>
            <a:chOff x="876" y="2800"/>
            <a:chExt cx="642" cy="175"/>
          </a:xfrm>
        </p:grpSpPr>
        <p:sp>
          <p:nvSpPr>
            <p:cNvPr id="61457" name="Rectangle 21"/>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8" name="Rectangle 22"/>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9" name="Rectangle 23"/>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0" name="Rectangle 24"/>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1" name="Line 25"/>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sp>
        <p:nvSpPr>
          <p:cNvPr id="61462" name="Line 26"/>
          <p:cNvSpPr/>
          <p:nvPr/>
        </p:nvSpPr>
        <p:spPr>
          <a:xfrm>
            <a:off x="7310438" y="2438400"/>
            <a:ext cx="0" cy="1003300"/>
          </a:xfrm>
          <a:prstGeom prst="line">
            <a:avLst/>
          </a:prstGeom>
          <a:ln w="76200" cap="flat" cmpd="sng">
            <a:solidFill>
              <a:srgbClr val="FF0000"/>
            </a:solidFill>
            <a:prstDash val="solid"/>
            <a:round/>
            <a:headEnd type="none" w="med" len="med"/>
            <a:tailEnd type="none" w="med" len="med"/>
          </a:ln>
        </p:spPr>
      </p:sp>
      <p:grpSp>
        <p:nvGrpSpPr>
          <p:cNvPr id="61463" name="Group 27"/>
          <p:cNvGrpSpPr/>
          <p:nvPr/>
        </p:nvGrpSpPr>
        <p:grpSpPr>
          <a:xfrm>
            <a:off x="7364413" y="2422525"/>
            <a:ext cx="890587" cy="215900"/>
            <a:chOff x="455" y="3463"/>
            <a:chExt cx="561" cy="136"/>
          </a:xfrm>
        </p:grpSpPr>
        <p:sp>
          <p:nvSpPr>
            <p:cNvPr id="61464" name="Rectangle 28"/>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5" name="Rectangle 29"/>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6" name="Rectangle 30"/>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7" name="Rectangle 31"/>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8" name="Line 32"/>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61469" name="Group 33"/>
          <p:cNvGrpSpPr/>
          <p:nvPr/>
        </p:nvGrpSpPr>
        <p:grpSpPr>
          <a:xfrm>
            <a:off x="7369175" y="2814638"/>
            <a:ext cx="890588" cy="215900"/>
            <a:chOff x="455" y="3463"/>
            <a:chExt cx="561" cy="136"/>
          </a:xfrm>
        </p:grpSpPr>
        <p:sp>
          <p:nvSpPr>
            <p:cNvPr id="61470" name="Rectangle 34"/>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1" name="Rectangle 35"/>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2" name="Rectangle 36"/>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3" name="Rectangle 37"/>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4" name="Line 38"/>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61475" name="Group 39"/>
          <p:cNvGrpSpPr/>
          <p:nvPr/>
        </p:nvGrpSpPr>
        <p:grpSpPr>
          <a:xfrm>
            <a:off x="7364413" y="3241675"/>
            <a:ext cx="890587" cy="215900"/>
            <a:chOff x="455" y="3463"/>
            <a:chExt cx="561" cy="136"/>
          </a:xfrm>
        </p:grpSpPr>
        <p:sp>
          <p:nvSpPr>
            <p:cNvPr id="61476" name="Rectangle 40"/>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7" name="Rectangle 41"/>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8" name="Rectangle 42"/>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9" name="Rectangle 43"/>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80" name="Line 44"/>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sp>
        <p:nvSpPr>
          <p:cNvPr id="61481" name="Text Box 45"/>
          <p:cNvSpPr txBox="1"/>
          <p:nvPr/>
        </p:nvSpPr>
        <p:spPr>
          <a:xfrm>
            <a:off x="7046913" y="3678238"/>
            <a:ext cx="676275" cy="457200"/>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bus</a:t>
            </a:r>
            <a:endParaRPr lang="en-US" altLang="zh-CN" sz="2400" dirty="0">
              <a:latin typeface="Arial" panose="020B0604020202020204" pitchFamily="34" charset="0"/>
            </a:endParaRPr>
          </a:p>
        </p:txBody>
      </p:sp>
      <p:sp>
        <p:nvSpPr>
          <p:cNvPr id="61482" name="Freeform 46"/>
          <p:cNvSpPr/>
          <p:nvPr/>
        </p:nvSpPr>
        <p:spPr>
          <a:xfrm>
            <a:off x="6402388" y="2463800"/>
            <a:ext cx="2006600" cy="400050"/>
          </a:xfrm>
          <a:custGeom>
            <a:avLst/>
            <a:gdLst/>
            <a:ahLst/>
            <a:cxnLst>
              <a:cxn ang="0">
                <a:pos x="0" y="2147483647"/>
              </a:cxn>
              <a:cxn ang="0">
                <a:pos x="2147483647" y="0"/>
              </a:cxn>
              <a:cxn ang="0">
                <a:pos x="2147483647" y="2147483647"/>
              </a:cxn>
              <a:cxn ang="0">
                <a:pos x="2147483647" y="2147483647"/>
              </a:cxn>
            </a:cxnLst>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6148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148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5" name="Picture 59" descr="underline_base"/>
          <p:cNvPicPr/>
          <p:nvPr/>
        </p:nvPicPr>
        <p:blipFill>
          <a:blip r:embed="rId1"/>
          <a:stretch>
            <a:fillRect/>
          </a:stretch>
        </p:blipFill>
        <p:spPr>
          <a:xfrm>
            <a:off x="466725" y="849313"/>
            <a:ext cx="7313613" cy="173037"/>
          </a:xfrm>
          <a:prstGeom prst="rect">
            <a:avLst/>
          </a:prstGeom>
          <a:noFill/>
          <a:ln w="9525">
            <a:noFill/>
          </a:ln>
        </p:spPr>
      </p:pic>
      <p:sp>
        <p:nvSpPr>
          <p:cNvPr id="27653" name="Rectangle 2"/>
          <p:cNvSpPr>
            <a:spLocks noGrp="1" noChangeArrowheads="1"/>
          </p:cNvSpPr>
          <p:nvPr>
            <p:ph type="title"/>
          </p:nvPr>
        </p:nvSpPr>
        <p:spPr>
          <a:xfrm>
            <a:off x="431800" y="241300"/>
            <a:ext cx="7772400" cy="854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Switching via interconnection network</a:t>
            </a:r>
            <a:r>
              <a:rPr kumimoji="0" lang="zh-CN" altLang="en-US" sz="3600" b="0" i="0" u="none" strike="noStrike" kern="0" cap="none" spc="0" normalizeH="0" baseline="0" noProof="0">
                <a:ln>
                  <a:noFill/>
                </a:ln>
                <a:solidFill>
                  <a:srgbClr val="000099"/>
                </a:solidFill>
                <a:effectLst/>
                <a:uLnTx/>
                <a:uFillTx/>
                <a:latin typeface="+mj-lt"/>
                <a:ea typeface="宋体" panose="02010600030101010101" pitchFamily="2" charset="-122"/>
                <a:cs typeface="+mj-cs"/>
              </a:rPr>
              <a:t>（互联网络，纵横式交换结构）</a:t>
            </a:r>
            <a:endParaRPr kumimoji="0" lang="zh-CN" altLang="en-US" sz="36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27654" name="Rectangle 3"/>
          <p:cNvSpPr>
            <a:spLocks noGrp="1" noChangeArrowheads="1"/>
          </p:cNvSpPr>
          <p:nvPr>
            <p:ph idx="1"/>
          </p:nvPr>
        </p:nvSpPr>
        <p:spPr>
          <a:xfrm>
            <a:off x="387350" y="1325563"/>
            <a:ext cx="5934075" cy="4411663"/>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overcome  bus bandwidth limitations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banyan networks, crossbar, other interconnection nets initially developed to connect processors in multiprocessor</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advanced design: fragmenting datagram into fixed length cells, switch cells through the fabric. </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Cisco 12000: switches 60 Gbps through the interconnection network</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grpSp>
        <p:nvGrpSpPr>
          <p:cNvPr id="62468" name="Group 58"/>
          <p:cNvGrpSpPr/>
          <p:nvPr/>
        </p:nvGrpSpPr>
        <p:grpSpPr>
          <a:xfrm>
            <a:off x="6184900" y="2535238"/>
            <a:ext cx="2252663" cy="2066925"/>
            <a:chOff x="3812" y="2763"/>
            <a:chExt cx="1419" cy="1302"/>
          </a:xfrm>
        </p:grpSpPr>
        <p:grpSp>
          <p:nvGrpSpPr>
            <p:cNvPr id="62469" name="Group 4"/>
            <p:cNvGrpSpPr/>
            <p:nvPr/>
          </p:nvGrpSpPr>
          <p:grpSpPr>
            <a:xfrm>
              <a:off x="3933" y="2763"/>
              <a:ext cx="561" cy="136"/>
              <a:chOff x="876" y="2800"/>
              <a:chExt cx="642" cy="175"/>
            </a:xfrm>
          </p:grpSpPr>
          <p:sp>
            <p:nvSpPr>
              <p:cNvPr id="62470" name="Rectangle 5"/>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1" name="Rectangle 6"/>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2" name="Rectangle 7"/>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3" name="Rectangle 8"/>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4" name="Line 9"/>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2475" name="Group 10"/>
            <p:cNvGrpSpPr/>
            <p:nvPr/>
          </p:nvGrpSpPr>
          <p:grpSpPr>
            <a:xfrm>
              <a:off x="3918" y="3012"/>
              <a:ext cx="561" cy="136"/>
              <a:chOff x="876" y="2800"/>
              <a:chExt cx="642" cy="175"/>
            </a:xfrm>
          </p:grpSpPr>
          <p:sp>
            <p:nvSpPr>
              <p:cNvPr id="62476" name="Rectangle 11"/>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7" name="Rectangle 12"/>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8" name="Rectangle 13"/>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9" name="Rectangle 14"/>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0" name="Line 15"/>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2481" name="Group 16"/>
            <p:cNvGrpSpPr/>
            <p:nvPr/>
          </p:nvGrpSpPr>
          <p:grpSpPr>
            <a:xfrm>
              <a:off x="3915" y="3281"/>
              <a:ext cx="561" cy="136"/>
              <a:chOff x="876" y="2800"/>
              <a:chExt cx="642" cy="175"/>
            </a:xfrm>
          </p:grpSpPr>
          <p:sp>
            <p:nvSpPr>
              <p:cNvPr id="62482" name="Rectangle 17"/>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3" name="Rectangle 18"/>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4" name="Rectangle 19"/>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5" name="Rectangle 20"/>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6" name="Line 21"/>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2487" name="Group 22"/>
            <p:cNvGrpSpPr/>
            <p:nvPr/>
          </p:nvGrpSpPr>
          <p:grpSpPr>
            <a:xfrm rot="5400000">
              <a:off x="4623" y="3405"/>
              <a:ext cx="564" cy="652"/>
              <a:chOff x="2954" y="2776"/>
              <a:chExt cx="564" cy="652"/>
            </a:xfrm>
          </p:grpSpPr>
          <p:grpSp>
            <p:nvGrpSpPr>
              <p:cNvPr id="62488" name="Group 23"/>
              <p:cNvGrpSpPr/>
              <p:nvPr/>
            </p:nvGrpSpPr>
            <p:grpSpPr>
              <a:xfrm>
                <a:off x="2954" y="2776"/>
                <a:ext cx="561" cy="136"/>
                <a:chOff x="455" y="3463"/>
                <a:chExt cx="561" cy="136"/>
              </a:xfrm>
            </p:grpSpPr>
            <p:sp>
              <p:nvSpPr>
                <p:cNvPr id="62489" name="Rectangle 24"/>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0" name="Rectangle 25"/>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1" name="Rectangle 26"/>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2" name="Rectangle 27"/>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3" name="Line 28"/>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nvGrpSpPr>
              <p:cNvPr id="62494" name="Group 29"/>
              <p:cNvGrpSpPr/>
              <p:nvPr/>
            </p:nvGrpSpPr>
            <p:grpSpPr>
              <a:xfrm>
                <a:off x="2957" y="3023"/>
                <a:ext cx="561" cy="136"/>
                <a:chOff x="455" y="3463"/>
                <a:chExt cx="561" cy="136"/>
              </a:xfrm>
            </p:grpSpPr>
            <p:sp>
              <p:nvSpPr>
                <p:cNvPr id="62495" name="Rectangle 30"/>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6" name="Rectangle 31"/>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7" name="Rectangle 32"/>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8" name="Rectangle 33"/>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9" name="Line 34"/>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nvGrpSpPr>
              <p:cNvPr id="62500" name="Group 35"/>
              <p:cNvGrpSpPr/>
              <p:nvPr/>
            </p:nvGrpSpPr>
            <p:grpSpPr>
              <a:xfrm>
                <a:off x="2954" y="3292"/>
                <a:ext cx="561" cy="136"/>
                <a:chOff x="455" y="3463"/>
                <a:chExt cx="561" cy="136"/>
              </a:xfrm>
            </p:grpSpPr>
            <p:sp>
              <p:nvSpPr>
                <p:cNvPr id="62501" name="Rectangle 36"/>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02" name="Rectangle 37"/>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03" name="Rectangle 38"/>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04" name="Rectangle 39"/>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05" name="Line 40"/>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sp>
          <p:nvSpPr>
            <p:cNvPr id="62506" name="Line 41"/>
            <p:cNvSpPr/>
            <p:nvPr/>
          </p:nvSpPr>
          <p:spPr>
            <a:xfrm>
              <a:off x="4494" y="2830"/>
              <a:ext cx="670" cy="0"/>
            </a:xfrm>
            <a:prstGeom prst="line">
              <a:avLst/>
            </a:prstGeom>
            <a:ln w="28575" cap="flat" cmpd="sng">
              <a:solidFill>
                <a:srgbClr val="FF0000"/>
              </a:solidFill>
              <a:prstDash val="solid"/>
              <a:round/>
              <a:headEnd type="none" w="med" len="med"/>
              <a:tailEnd type="none" w="med" len="med"/>
            </a:ln>
          </p:spPr>
        </p:sp>
        <p:sp>
          <p:nvSpPr>
            <p:cNvPr id="62507" name="Line 42"/>
            <p:cNvSpPr/>
            <p:nvPr/>
          </p:nvSpPr>
          <p:spPr>
            <a:xfrm flipV="1">
              <a:off x="4470" y="3074"/>
              <a:ext cx="700" cy="2"/>
            </a:xfrm>
            <a:prstGeom prst="line">
              <a:avLst/>
            </a:prstGeom>
            <a:ln w="28575" cap="flat" cmpd="sng">
              <a:solidFill>
                <a:srgbClr val="FF0000"/>
              </a:solidFill>
              <a:prstDash val="solid"/>
              <a:round/>
              <a:headEnd type="none" w="med" len="med"/>
              <a:tailEnd type="none" w="med" len="med"/>
            </a:ln>
          </p:spPr>
        </p:sp>
        <p:sp>
          <p:nvSpPr>
            <p:cNvPr id="62508" name="Line 43"/>
            <p:cNvSpPr/>
            <p:nvPr/>
          </p:nvSpPr>
          <p:spPr>
            <a:xfrm>
              <a:off x="4470" y="3346"/>
              <a:ext cx="694" cy="0"/>
            </a:xfrm>
            <a:prstGeom prst="line">
              <a:avLst/>
            </a:prstGeom>
            <a:ln w="28575" cap="flat" cmpd="sng">
              <a:solidFill>
                <a:srgbClr val="FF0000"/>
              </a:solidFill>
              <a:prstDash val="solid"/>
              <a:round/>
              <a:headEnd type="none" w="med" len="med"/>
              <a:tailEnd type="none" w="med" len="med"/>
            </a:ln>
          </p:spPr>
        </p:sp>
        <p:sp>
          <p:nvSpPr>
            <p:cNvPr id="62509" name="Line 44"/>
            <p:cNvSpPr/>
            <p:nvPr/>
          </p:nvSpPr>
          <p:spPr>
            <a:xfrm flipV="1">
              <a:off x="4648" y="2830"/>
              <a:ext cx="0" cy="616"/>
            </a:xfrm>
            <a:prstGeom prst="line">
              <a:avLst/>
            </a:prstGeom>
            <a:ln w="28575" cap="flat" cmpd="sng">
              <a:solidFill>
                <a:srgbClr val="FF0000"/>
              </a:solidFill>
              <a:prstDash val="solid"/>
              <a:round/>
              <a:headEnd type="none" w="med" len="med"/>
              <a:tailEnd type="none" w="med" len="med"/>
            </a:ln>
          </p:spPr>
        </p:sp>
        <p:sp>
          <p:nvSpPr>
            <p:cNvPr id="62510" name="Line 45"/>
            <p:cNvSpPr/>
            <p:nvPr/>
          </p:nvSpPr>
          <p:spPr>
            <a:xfrm flipV="1">
              <a:off x="4914" y="2830"/>
              <a:ext cx="0" cy="616"/>
            </a:xfrm>
            <a:prstGeom prst="line">
              <a:avLst/>
            </a:prstGeom>
            <a:ln w="28575" cap="flat" cmpd="sng">
              <a:solidFill>
                <a:srgbClr val="FF0000"/>
              </a:solidFill>
              <a:prstDash val="solid"/>
              <a:round/>
              <a:headEnd type="none" w="med" len="med"/>
              <a:tailEnd type="none" w="med" len="med"/>
            </a:ln>
          </p:spPr>
        </p:sp>
        <p:sp>
          <p:nvSpPr>
            <p:cNvPr id="62511" name="Line 46"/>
            <p:cNvSpPr/>
            <p:nvPr/>
          </p:nvSpPr>
          <p:spPr>
            <a:xfrm flipV="1">
              <a:off x="5164" y="2824"/>
              <a:ext cx="0" cy="616"/>
            </a:xfrm>
            <a:prstGeom prst="line">
              <a:avLst/>
            </a:prstGeom>
            <a:ln w="28575" cap="flat" cmpd="sng">
              <a:solidFill>
                <a:srgbClr val="FF0000"/>
              </a:solidFill>
              <a:prstDash val="solid"/>
              <a:round/>
              <a:headEnd type="none" w="med" len="med"/>
              <a:tailEnd type="none" w="med" len="med"/>
            </a:ln>
          </p:spPr>
        </p:sp>
        <p:sp>
          <p:nvSpPr>
            <p:cNvPr id="62512" name="Oval 47"/>
            <p:cNvSpPr/>
            <p:nvPr/>
          </p:nvSpPr>
          <p:spPr>
            <a:xfrm>
              <a:off x="4622" y="280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3" name="Oval 48"/>
            <p:cNvSpPr/>
            <p:nvPr/>
          </p:nvSpPr>
          <p:spPr>
            <a:xfrm>
              <a:off x="4622" y="3048"/>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4" name="Oval 49"/>
            <p:cNvSpPr/>
            <p:nvPr/>
          </p:nvSpPr>
          <p:spPr>
            <a:xfrm>
              <a:off x="4618" y="331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5" name="Oval 50"/>
            <p:cNvSpPr/>
            <p:nvPr/>
          </p:nvSpPr>
          <p:spPr>
            <a:xfrm>
              <a:off x="4890" y="280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6" name="Oval 51"/>
            <p:cNvSpPr/>
            <p:nvPr/>
          </p:nvSpPr>
          <p:spPr>
            <a:xfrm>
              <a:off x="4890" y="3048"/>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7" name="Oval 52"/>
            <p:cNvSpPr/>
            <p:nvPr/>
          </p:nvSpPr>
          <p:spPr>
            <a:xfrm>
              <a:off x="4886" y="331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8" name="Oval 53"/>
            <p:cNvSpPr/>
            <p:nvPr/>
          </p:nvSpPr>
          <p:spPr>
            <a:xfrm>
              <a:off x="5136" y="280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9" name="Oval 54"/>
            <p:cNvSpPr/>
            <p:nvPr/>
          </p:nvSpPr>
          <p:spPr>
            <a:xfrm>
              <a:off x="5136" y="3048"/>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20" name="Oval 55"/>
            <p:cNvSpPr/>
            <p:nvPr/>
          </p:nvSpPr>
          <p:spPr>
            <a:xfrm>
              <a:off x="5132" y="331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21" name="Text Box 56"/>
            <p:cNvSpPr txBox="1"/>
            <p:nvPr/>
          </p:nvSpPr>
          <p:spPr>
            <a:xfrm>
              <a:off x="3812" y="3601"/>
              <a:ext cx="729" cy="250"/>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crossbar</a:t>
              </a:r>
              <a:endParaRPr lang="en-US" altLang="zh-CN" sz="2000" dirty="0">
                <a:latin typeface="Arial" panose="020B0604020202020204" pitchFamily="34" charset="0"/>
              </a:endParaRPr>
            </a:p>
          </p:txBody>
        </p:sp>
        <p:sp>
          <p:nvSpPr>
            <p:cNvPr id="62522" name="Freeform 57"/>
            <p:cNvSpPr/>
            <p:nvPr/>
          </p:nvSpPr>
          <p:spPr>
            <a:xfrm>
              <a:off x="3900" y="2796"/>
              <a:ext cx="972" cy="1269"/>
            </a:xfrm>
            <a:custGeom>
              <a:avLst/>
              <a:gdLst/>
              <a:ahLst/>
              <a:cxnLst>
                <a:cxn ang="0">
                  <a:pos x="0" y="3"/>
                </a:cxn>
                <a:cxn ang="0">
                  <a:pos x="969" y="0"/>
                </a:cxn>
                <a:cxn ang="0">
                  <a:pos x="972" y="1308"/>
                </a:cxn>
              </a:cxnLst>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p:spPr>
          <p:txBody>
            <a:bodyPr/>
            <a:p>
              <a:endParaRPr lang="zh-CN" altLang="en-US"/>
            </a:p>
          </p:txBody>
        </p:sp>
      </p:grpSp>
      <p:sp>
        <p:nvSpPr>
          <p:cNvPr id="6252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252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89" name="Picture 78" descr="underline_base"/>
          <p:cNvPicPr/>
          <p:nvPr/>
        </p:nvPicPr>
        <p:blipFill>
          <a:blip r:embed="rId1"/>
          <a:stretch>
            <a:fillRect/>
          </a:stretch>
        </p:blipFill>
        <p:spPr>
          <a:xfrm>
            <a:off x="722313" y="711200"/>
            <a:ext cx="3656012" cy="173038"/>
          </a:xfrm>
          <a:prstGeom prst="rect">
            <a:avLst/>
          </a:prstGeom>
          <a:noFill/>
          <a:ln w="9525">
            <a:noFill/>
          </a:ln>
        </p:spPr>
      </p:pic>
      <p:sp>
        <p:nvSpPr>
          <p:cNvPr id="63490" name="Rectangle 2"/>
          <p:cNvSpPr>
            <a:spLocks noGrp="1"/>
          </p:cNvSpPr>
          <p:nvPr>
            <p:ph type="title"/>
          </p:nvPr>
        </p:nvSpPr>
        <p:spPr>
          <a:xfrm>
            <a:off x="685800" y="292100"/>
            <a:ext cx="7772400" cy="457200"/>
          </a:xfrm>
        </p:spPr>
        <p:txBody>
          <a:bodyPr vert="horz" wrap="square" lIns="91440" tIns="45720" rIns="91440" bIns="45720" anchor="ctr" anchorCtr="0"/>
          <a:p>
            <a:r>
              <a:rPr lang="en-US" altLang="zh-CN" sz="3600" dirty="0"/>
              <a:t>Input port queuing</a:t>
            </a:r>
            <a:endParaRPr lang="en-US" altLang="zh-CN" dirty="0"/>
          </a:p>
        </p:txBody>
      </p:sp>
      <p:sp>
        <p:nvSpPr>
          <p:cNvPr id="63491" name="Rectangle 3"/>
          <p:cNvSpPr>
            <a:spLocks noGrp="1"/>
          </p:cNvSpPr>
          <p:nvPr>
            <p:ph idx="1"/>
          </p:nvPr>
        </p:nvSpPr>
        <p:spPr>
          <a:xfrm>
            <a:off x="731838" y="1127125"/>
            <a:ext cx="8101012" cy="2649538"/>
          </a:xfrm>
        </p:spPr>
        <p:txBody>
          <a:bodyPr vert="horz" wrap="square" lIns="91440" tIns="45720" rIns="91440" bIns="45720" anchor="t" anchorCtr="0"/>
          <a:p>
            <a:r>
              <a:rPr lang="en-US" altLang="zh-CN" sz="2400" dirty="0"/>
              <a:t>fabric slower than input ports combined -&gt; queueing may occur at input queues </a:t>
            </a:r>
            <a:endParaRPr lang="en-US" altLang="zh-CN" sz="2400" dirty="0"/>
          </a:p>
          <a:p>
            <a:pPr lvl="1"/>
            <a:r>
              <a:rPr lang="en-US" altLang="zh-CN" i="1" dirty="0">
                <a:solidFill>
                  <a:srgbClr val="CC0000"/>
                </a:solidFill>
              </a:rPr>
              <a:t>queueing delay and loss due to input buffer overflow!</a:t>
            </a:r>
            <a:endParaRPr lang="en-US" altLang="zh-CN" dirty="0">
              <a:solidFill>
                <a:srgbClr val="CC0000"/>
              </a:solidFill>
            </a:endParaRPr>
          </a:p>
          <a:p>
            <a:r>
              <a:rPr lang="en-US" altLang="zh-CN" sz="2400" dirty="0">
                <a:solidFill>
                  <a:srgbClr val="CC0000"/>
                </a:solidFill>
              </a:rPr>
              <a:t>Head-of-the-Line (HOL</a:t>
            </a:r>
            <a:r>
              <a:rPr lang="zh-CN" altLang="en-US" sz="2400" dirty="0">
                <a:solidFill>
                  <a:srgbClr val="CC0000"/>
                </a:solidFill>
                <a:ea typeface="宋体" panose="02010600030101010101" pitchFamily="2" charset="-122"/>
              </a:rPr>
              <a:t>，线路前部</a:t>
            </a:r>
            <a:r>
              <a:rPr lang="en-US" altLang="zh-CN" sz="2400" dirty="0">
                <a:solidFill>
                  <a:srgbClr val="CC0000"/>
                </a:solidFill>
              </a:rPr>
              <a:t>) blocking:</a:t>
            </a:r>
            <a:r>
              <a:rPr lang="en-US" altLang="zh-CN" sz="2400" dirty="0"/>
              <a:t> queued datagram at front of queue prevents others in queue from moving forward</a:t>
            </a:r>
            <a:endParaRPr lang="en-US" altLang="zh-CN" sz="2400" dirty="0"/>
          </a:p>
        </p:txBody>
      </p:sp>
      <p:grpSp>
        <p:nvGrpSpPr>
          <p:cNvPr id="63492" name="Group 7"/>
          <p:cNvGrpSpPr/>
          <p:nvPr/>
        </p:nvGrpSpPr>
        <p:grpSpPr>
          <a:xfrm>
            <a:off x="1389063" y="3194050"/>
            <a:ext cx="3027362" cy="1809750"/>
            <a:chOff x="523" y="976"/>
            <a:chExt cx="2099" cy="1356"/>
          </a:xfrm>
        </p:grpSpPr>
        <p:sp>
          <p:nvSpPr>
            <p:cNvPr id="63493" name="Rectangle 8"/>
            <p:cNvSpPr/>
            <p:nvPr/>
          </p:nvSpPr>
          <p:spPr>
            <a:xfrm>
              <a:off x="1208" y="976"/>
              <a:ext cx="745" cy="13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63494" name="Group 9"/>
            <p:cNvGrpSpPr/>
            <p:nvPr/>
          </p:nvGrpSpPr>
          <p:grpSpPr>
            <a:xfrm>
              <a:off x="804" y="997"/>
              <a:ext cx="249" cy="1295"/>
              <a:chOff x="748" y="997"/>
              <a:chExt cx="249" cy="1295"/>
            </a:xfrm>
          </p:grpSpPr>
          <p:sp>
            <p:nvSpPr>
              <p:cNvPr id="63495" name="Rectangle 10"/>
              <p:cNvSpPr/>
              <p:nvPr/>
            </p:nvSpPr>
            <p:spPr>
              <a:xfrm>
                <a:off x="759" y="997"/>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496" name="Rectangle 11"/>
              <p:cNvSpPr/>
              <p:nvPr/>
            </p:nvSpPr>
            <p:spPr>
              <a:xfrm>
                <a:off x="750" y="1472"/>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497" name="Rectangle 12"/>
              <p:cNvSpPr/>
              <p:nvPr/>
            </p:nvSpPr>
            <p:spPr>
              <a:xfrm>
                <a:off x="748" y="1938"/>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63498" name="Group 13"/>
            <p:cNvGrpSpPr/>
            <p:nvPr/>
          </p:nvGrpSpPr>
          <p:grpSpPr>
            <a:xfrm>
              <a:off x="2109" y="1002"/>
              <a:ext cx="249" cy="1295"/>
              <a:chOff x="748" y="997"/>
              <a:chExt cx="249" cy="1295"/>
            </a:xfrm>
          </p:grpSpPr>
          <p:sp>
            <p:nvSpPr>
              <p:cNvPr id="63499" name="Rectangle 14"/>
              <p:cNvSpPr/>
              <p:nvPr/>
            </p:nvSpPr>
            <p:spPr>
              <a:xfrm>
                <a:off x="759" y="997"/>
                <a:ext cx="238" cy="352"/>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00" name="Rectangle 15"/>
              <p:cNvSpPr/>
              <p:nvPr/>
            </p:nvSpPr>
            <p:spPr>
              <a:xfrm>
                <a:off x="750" y="1472"/>
                <a:ext cx="238" cy="352"/>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01" name="Rectangle 16"/>
              <p:cNvSpPr/>
              <p:nvPr/>
            </p:nvSpPr>
            <p:spPr>
              <a:xfrm>
                <a:off x="748" y="1940"/>
                <a:ext cx="238" cy="352"/>
              </a:xfrm>
              <a:prstGeom prst="rect">
                <a:avLst/>
              </a:prstGeom>
              <a:solidFill>
                <a:schemeClr val="bg1"/>
              </a:solidFill>
              <a:ln w="19050" cap="flat" cmpd="sng">
                <a:solidFill>
                  <a:srgbClr val="008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3502" name="Line 17"/>
            <p:cNvSpPr/>
            <p:nvPr/>
          </p:nvSpPr>
          <p:spPr>
            <a:xfrm>
              <a:off x="1946" y="1181"/>
              <a:ext cx="162" cy="0"/>
            </a:xfrm>
            <a:prstGeom prst="line">
              <a:avLst/>
            </a:prstGeom>
            <a:ln w="19050" cap="flat" cmpd="sng">
              <a:solidFill>
                <a:schemeClr val="tx1"/>
              </a:solidFill>
              <a:prstDash val="solid"/>
              <a:round/>
              <a:headEnd type="none" w="med" len="med"/>
              <a:tailEnd type="none" w="med" len="med"/>
            </a:ln>
          </p:spPr>
        </p:sp>
        <p:sp>
          <p:nvSpPr>
            <p:cNvPr id="63503" name="Line 18"/>
            <p:cNvSpPr/>
            <p:nvPr/>
          </p:nvSpPr>
          <p:spPr>
            <a:xfrm>
              <a:off x="1940" y="1644"/>
              <a:ext cx="163" cy="0"/>
            </a:xfrm>
            <a:prstGeom prst="line">
              <a:avLst/>
            </a:prstGeom>
            <a:ln w="19050" cap="flat" cmpd="sng">
              <a:solidFill>
                <a:schemeClr val="tx1"/>
              </a:solidFill>
              <a:prstDash val="solid"/>
              <a:round/>
              <a:headEnd type="none" w="med" len="med"/>
              <a:tailEnd type="none" w="med" len="med"/>
            </a:ln>
          </p:spPr>
        </p:sp>
        <p:sp>
          <p:nvSpPr>
            <p:cNvPr id="63504" name="Line 19"/>
            <p:cNvSpPr/>
            <p:nvPr/>
          </p:nvSpPr>
          <p:spPr>
            <a:xfrm>
              <a:off x="1940" y="2119"/>
              <a:ext cx="163" cy="0"/>
            </a:xfrm>
            <a:prstGeom prst="line">
              <a:avLst/>
            </a:prstGeom>
            <a:ln w="19050" cap="flat" cmpd="sng">
              <a:solidFill>
                <a:schemeClr val="tx1"/>
              </a:solidFill>
              <a:prstDash val="solid"/>
              <a:round/>
              <a:headEnd type="none" w="med" len="med"/>
              <a:tailEnd type="none" w="med" len="med"/>
            </a:ln>
          </p:spPr>
        </p:sp>
        <p:sp>
          <p:nvSpPr>
            <p:cNvPr id="63505" name="Line 20"/>
            <p:cNvSpPr/>
            <p:nvPr/>
          </p:nvSpPr>
          <p:spPr>
            <a:xfrm>
              <a:off x="1044" y="1164"/>
              <a:ext cx="163" cy="0"/>
            </a:xfrm>
            <a:prstGeom prst="line">
              <a:avLst/>
            </a:prstGeom>
            <a:ln w="19050" cap="flat" cmpd="sng">
              <a:solidFill>
                <a:schemeClr val="tx1"/>
              </a:solidFill>
              <a:prstDash val="solid"/>
              <a:round/>
              <a:headEnd type="none" w="med" len="med"/>
              <a:tailEnd type="none" w="med" len="med"/>
            </a:ln>
          </p:spPr>
        </p:sp>
        <p:sp>
          <p:nvSpPr>
            <p:cNvPr id="63506" name="Line 21"/>
            <p:cNvSpPr/>
            <p:nvPr/>
          </p:nvSpPr>
          <p:spPr>
            <a:xfrm>
              <a:off x="1038" y="1629"/>
              <a:ext cx="162" cy="0"/>
            </a:xfrm>
            <a:prstGeom prst="line">
              <a:avLst/>
            </a:prstGeom>
            <a:ln w="19050" cap="flat" cmpd="sng">
              <a:solidFill>
                <a:schemeClr val="tx1"/>
              </a:solidFill>
              <a:prstDash val="solid"/>
              <a:round/>
              <a:headEnd type="none" w="med" len="med"/>
              <a:tailEnd type="none" w="med" len="med"/>
            </a:ln>
          </p:spPr>
        </p:sp>
        <p:sp>
          <p:nvSpPr>
            <p:cNvPr id="63507" name="Line 22"/>
            <p:cNvSpPr/>
            <p:nvPr/>
          </p:nvSpPr>
          <p:spPr>
            <a:xfrm>
              <a:off x="1038" y="2102"/>
              <a:ext cx="162" cy="0"/>
            </a:xfrm>
            <a:prstGeom prst="line">
              <a:avLst/>
            </a:prstGeom>
            <a:ln w="19050" cap="flat" cmpd="sng">
              <a:solidFill>
                <a:schemeClr val="tx1"/>
              </a:solidFill>
              <a:prstDash val="solid"/>
              <a:round/>
              <a:headEnd type="none" w="med" len="med"/>
              <a:tailEnd type="none" w="med" len="med"/>
            </a:ln>
          </p:spPr>
        </p:sp>
        <p:grpSp>
          <p:nvGrpSpPr>
            <p:cNvPr id="63508" name="Group 23"/>
            <p:cNvGrpSpPr/>
            <p:nvPr/>
          </p:nvGrpSpPr>
          <p:grpSpPr>
            <a:xfrm>
              <a:off x="523" y="1169"/>
              <a:ext cx="288" cy="939"/>
              <a:chOff x="-60" y="1148"/>
              <a:chExt cx="168" cy="939"/>
            </a:xfrm>
          </p:grpSpPr>
          <p:sp>
            <p:nvSpPr>
              <p:cNvPr id="63509" name="Line 24"/>
              <p:cNvSpPr/>
              <p:nvPr/>
            </p:nvSpPr>
            <p:spPr>
              <a:xfrm>
                <a:off x="-54" y="1148"/>
                <a:ext cx="162" cy="0"/>
              </a:xfrm>
              <a:prstGeom prst="line">
                <a:avLst/>
              </a:prstGeom>
              <a:ln w="19050" cap="flat" cmpd="sng">
                <a:solidFill>
                  <a:schemeClr val="tx1"/>
                </a:solidFill>
                <a:prstDash val="solid"/>
                <a:round/>
                <a:headEnd type="none" w="med" len="med"/>
                <a:tailEnd type="none" w="med" len="med"/>
              </a:ln>
            </p:spPr>
          </p:sp>
          <p:sp>
            <p:nvSpPr>
              <p:cNvPr id="63510" name="Line 25"/>
              <p:cNvSpPr/>
              <p:nvPr/>
            </p:nvSpPr>
            <p:spPr>
              <a:xfrm>
                <a:off x="-60" y="1613"/>
                <a:ext cx="162" cy="0"/>
              </a:xfrm>
              <a:prstGeom prst="line">
                <a:avLst/>
              </a:prstGeom>
              <a:ln w="19050" cap="flat" cmpd="sng">
                <a:solidFill>
                  <a:schemeClr val="tx1"/>
                </a:solidFill>
                <a:prstDash val="solid"/>
                <a:round/>
                <a:headEnd type="none" w="med" len="med"/>
                <a:tailEnd type="none" w="med" len="med"/>
              </a:ln>
            </p:spPr>
          </p:sp>
          <p:sp>
            <p:nvSpPr>
              <p:cNvPr id="63511" name="Line 26"/>
              <p:cNvSpPr/>
              <p:nvPr/>
            </p:nvSpPr>
            <p:spPr>
              <a:xfrm>
                <a:off x="-60" y="2087"/>
                <a:ext cx="162" cy="0"/>
              </a:xfrm>
              <a:prstGeom prst="line">
                <a:avLst/>
              </a:prstGeom>
              <a:ln w="19050" cap="flat" cmpd="sng">
                <a:solidFill>
                  <a:schemeClr val="tx1"/>
                </a:solidFill>
                <a:prstDash val="solid"/>
                <a:round/>
                <a:headEnd type="none" w="med" len="med"/>
                <a:tailEnd type="none" w="med" len="med"/>
              </a:ln>
            </p:spPr>
          </p:sp>
        </p:grpSp>
        <p:grpSp>
          <p:nvGrpSpPr>
            <p:cNvPr id="63512" name="Group 27"/>
            <p:cNvGrpSpPr/>
            <p:nvPr/>
          </p:nvGrpSpPr>
          <p:grpSpPr>
            <a:xfrm>
              <a:off x="2334" y="1173"/>
              <a:ext cx="288" cy="939"/>
              <a:chOff x="-60" y="1148"/>
              <a:chExt cx="168" cy="939"/>
            </a:xfrm>
          </p:grpSpPr>
          <p:sp>
            <p:nvSpPr>
              <p:cNvPr id="63513" name="Line 28"/>
              <p:cNvSpPr/>
              <p:nvPr/>
            </p:nvSpPr>
            <p:spPr>
              <a:xfrm>
                <a:off x="-54" y="1148"/>
                <a:ext cx="162" cy="0"/>
              </a:xfrm>
              <a:prstGeom prst="line">
                <a:avLst/>
              </a:prstGeom>
              <a:ln w="19050" cap="flat" cmpd="sng">
                <a:solidFill>
                  <a:schemeClr val="tx1"/>
                </a:solidFill>
                <a:prstDash val="solid"/>
                <a:round/>
                <a:headEnd type="none" w="med" len="med"/>
                <a:tailEnd type="triangle" w="med" len="med"/>
              </a:ln>
            </p:spPr>
          </p:sp>
          <p:sp>
            <p:nvSpPr>
              <p:cNvPr id="63514" name="Line 29"/>
              <p:cNvSpPr/>
              <p:nvPr/>
            </p:nvSpPr>
            <p:spPr>
              <a:xfrm>
                <a:off x="-60" y="1615"/>
                <a:ext cx="162" cy="0"/>
              </a:xfrm>
              <a:prstGeom prst="line">
                <a:avLst/>
              </a:prstGeom>
              <a:ln w="19050" cap="flat" cmpd="sng">
                <a:solidFill>
                  <a:schemeClr val="tx1"/>
                </a:solidFill>
                <a:prstDash val="solid"/>
                <a:round/>
                <a:headEnd type="none" w="med" len="med"/>
                <a:tailEnd type="triangle" w="med" len="med"/>
              </a:ln>
            </p:spPr>
          </p:sp>
          <p:sp>
            <p:nvSpPr>
              <p:cNvPr id="63515" name="Line 30"/>
              <p:cNvSpPr/>
              <p:nvPr/>
            </p:nvSpPr>
            <p:spPr>
              <a:xfrm>
                <a:off x="-60" y="2087"/>
                <a:ext cx="162" cy="0"/>
              </a:xfrm>
              <a:prstGeom prst="line">
                <a:avLst/>
              </a:prstGeom>
              <a:ln w="19050" cap="flat" cmpd="sng">
                <a:solidFill>
                  <a:schemeClr val="tx1"/>
                </a:solidFill>
                <a:prstDash val="solid"/>
                <a:round/>
                <a:headEnd type="none" w="med" len="med"/>
                <a:tailEnd type="triangle" w="med" len="med"/>
              </a:ln>
            </p:spPr>
          </p:sp>
        </p:grpSp>
      </p:grpSp>
      <p:sp>
        <p:nvSpPr>
          <p:cNvPr id="63516" name="Rectangle 55"/>
          <p:cNvSpPr/>
          <p:nvPr/>
        </p:nvSpPr>
        <p:spPr>
          <a:xfrm>
            <a:off x="1841500" y="3190875"/>
            <a:ext cx="252413" cy="13017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17" name="Rectangle 56"/>
          <p:cNvSpPr/>
          <p:nvPr/>
        </p:nvSpPr>
        <p:spPr>
          <a:xfrm>
            <a:off x="1827213" y="3922713"/>
            <a:ext cx="252412" cy="13176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18" name="Rectangle 57"/>
          <p:cNvSpPr/>
          <p:nvPr/>
        </p:nvSpPr>
        <p:spPr>
          <a:xfrm>
            <a:off x="1825625" y="4557713"/>
            <a:ext cx="252413" cy="13017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19" name="Rectangle 58"/>
          <p:cNvSpPr/>
          <p:nvPr/>
        </p:nvSpPr>
        <p:spPr>
          <a:xfrm>
            <a:off x="1482725" y="3186113"/>
            <a:ext cx="252413" cy="13176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20" name="Rectangle 59"/>
          <p:cNvSpPr/>
          <p:nvPr/>
        </p:nvSpPr>
        <p:spPr>
          <a:xfrm>
            <a:off x="1477963" y="4546600"/>
            <a:ext cx="252412" cy="131763"/>
          </a:xfrm>
          <a:prstGeom prst="rect">
            <a:avLst/>
          </a:prstGeom>
          <a:solidFill>
            <a:srgbClr val="00CC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21" name="Line 60"/>
          <p:cNvSpPr/>
          <p:nvPr/>
        </p:nvSpPr>
        <p:spPr>
          <a:xfrm>
            <a:off x="2133600" y="3246438"/>
            <a:ext cx="1479550" cy="1587"/>
          </a:xfrm>
          <a:prstGeom prst="line">
            <a:avLst/>
          </a:prstGeom>
          <a:ln w="28575" cap="flat" cmpd="sng">
            <a:solidFill>
              <a:srgbClr val="FF0000"/>
            </a:solidFill>
            <a:prstDash val="dash"/>
            <a:round/>
            <a:headEnd type="none" w="med" len="med"/>
            <a:tailEnd type="triangle" w="med" len="med"/>
          </a:ln>
        </p:spPr>
      </p:sp>
      <p:sp>
        <p:nvSpPr>
          <p:cNvPr id="63522" name="Freeform 61"/>
          <p:cNvSpPr/>
          <p:nvPr/>
        </p:nvSpPr>
        <p:spPr>
          <a:xfrm>
            <a:off x="2178050" y="3644900"/>
            <a:ext cx="1395413" cy="979488"/>
          </a:xfrm>
          <a:custGeom>
            <a:avLst/>
            <a:gdLst/>
            <a:ahLst/>
            <a:cxnLst>
              <a:cxn ang="0">
                <a:pos x="0" y="2147483647"/>
              </a:cxn>
              <a:cxn ang="0">
                <a:pos x="2147483647" y="2147483647"/>
              </a:cxn>
              <a:cxn ang="0">
                <a:pos x="2147483647" y="0"/>
              </a:cxn>
            </a:cxnLst>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p:spPr>
        <p:txBody>
          <a:bodyPr/>
          <a:p>
            <a:endParaRPr lang="zh-CN" altLang="en-US"/>
          </a:p>
        </p:txBody>
      </p:sp>
      <p:sp>
        <p:nvSpPr>
          <p:cNvPr id="63523" name="Text Box 62"/>
          <p:cNvSpPr txBox="1"/>
          <p:nvPr/>
        </p:nvSpPr>
        <p:spPr>
          <a:xfrm>
            <a:off x="1349375" y="5100638"/>
            <a:ext cx="3390900" cy="1190625"/>
          </a:xfrm>
          <a:prstGeom prst="rect">
            <a:avLst/>
          </a:prstGeom>
          <a:noFill/>
          <a:ln w="9525">
            <a:noFill/>
          </a:ln>
        </p:spPr>
        <p:txBody>
          <a:bodyPr anchor="t" anchorCtr="0">
            <a:spAutoFit/>
          </a:bodyPr>
          <a:p>
            <a:pPr algn="ctr" eaLnBrk="0" hangingPunct="0"/>
            <a:r>
              <a:rPr lang="en-US" altLang="zh-CN" dirty="0">
                <a:latin typeface="Gill Sans MT" panose="020B0502020104020203" charset="0"/>
              </a:rPr>
              <a:t>output port contention:</a:t>
            </a:r>
            <a:endParaRPr lang="en-US" altLang="zh-CN" dirty="0">
              <a:latin typeface="Gill Sans MT" panose="020B0502020104020203" charset="0"/>
            </a:endParaRPr>
          </a:p>
          <a:p>
            <a:pPr algn="ctr" eaLnBrk="0" hangingPunct="0"/>
            <a:r>
              <a:rPr lang="en-US" altLang="zh-CN" dirty="0">
                <a:latin typeface="Gill Sans MT" panose="020B0502020104020203" charset="0"/>
              </a:rPr>
              <a:t>only one red datagram can be transferred.</a:t>
            </a:r>
            <a:br>
              <a:rPr lang="en-US" altLang="zh-CN" dirty="0">
                <a:latin typeface="Gill Sans MT" panose="020B0502020104020203" charset="0"/>
              </a:rPr>
            </a:br>
            <a:r>
              <a:rPr lang="en-US" altLang="zh-CN" i="1" dirty="0">
                <a:latin typeface="Gill Sans MT" panose="020B0502020104020203" charset="0"/>
              </a:rPr>
              <a:t>lower red packet is blocked</a:t>
            </a:r>
            <a:endParaRPr lang="en-US" altLang="zh-CN" i="1" dirty="0">
              <a:latin typeface="Gill Sans MT" panose="020B0502020104020203" charset="0"/>
            </a:endParaRPr>
          </a:p>
        </p:txBody>
      </p:sp>
      <p:sp>
        <p:nvSpPr>
          <p:cNvPr id="63524" name="Text Box 64"/>
          <p:cNvSpPr txBox="1"/>
          <p:nvPr/>
        </p:nvSpPr>
        <p:spPr>
          <a:xfrm>
            <a:off x="2527300" y="3990975"/>
            <a:ext cx="747713" cy="581025"/>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switch</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fabric</a:t>
            </a:r>
            <a:endParaRPr lang="en-US" altLang="zh-CN" sz="1600" dirty="0">
              <a:latin typeface="Arial" panose="020B0604020202020204" pitchFamily="34" charset="0"/>
            </a:endParaRPr>
          </a:p>
        </p:txBody>
      </p:sp>
      <p:sp>
        <p:nvSpPr>
          <p:cNvPr id="63525" name="Line 73"/>
          <p:cNvSpPr/>
          <p:nvPr/>
        </p:nvSpPr>
        <p:spPr>
          <a:xfrm>
            <a:off x="2124075" y="3990975"/>
            <a:ext cx="1458913" cy="19050"/>
          </a:xfrm>
          <a:prstGeom prst="line">
            <a:avLst/>
          </a:prstGeom>
          <a:ln w="28575" cap="flat" cmpd="sng">
            <a:solidFill>
              <a:srgbClr val="000099"/>
            </a:solidFill>
            <a:prstDash val="dash"/>
            <a:round/>
            <a:headEnd type="none" w="med" len="med"/>
            <a:tailEnd type="triangle" w="med" len="med"/>
          </a:ln>
        </p:spPr>
      </p:sp>
      <p:grpSp>
        <p:nvGrpSpPr>
          <p:cNvPr id="7" name="Group 79"/>
          <p:cNvGrpSpPr/>
          <p:nvPr/>
        </p:nvGrpSpPr>
        <p:grpSpPr>
          <a:xfrm>
            <a:off x="4879975" y="3214688"/>
            <a:ext cx="3027363" cy="3086100"/>
            <a:chOff x="3074" y="2025"/>
            <a:chExt cx="1907" cy="1944"/>
          </a:xfrm>
        </p:grpSpPr>
        <p:grpSp>
          <p:nvGrpSpPr>
            <p:cNvPr id="63527" name="Group 31"/>
            <p:cNvGrpSpPr/>
            <p:nvPr/>
          </p:nvGrpSpPr>
          <p:grpSpPr>
            <a:xfrm>
              <a:off x="3074" y="2047"/>
              <a:ext cx="1907" cy="1140"/>
              <a:chOff x="523" y="976"/>
              <a:chExt cx="2099" cy="1356"/>
            </a:xfrm>
          </p:grpSpPr>
          <p:sp>
            <p:nvSpPr>
              <p:cNvPr id="63528" name="Rectangle 32"/>
              <p:cNvSpPr/>
              <p:nvPr/>
            </p:nvSpPr>
            <p:spPr>
              <a:xfrm>
                <a:off x="1208" y="976"/>
                <a:ext cx="745" cy="13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63529" name="Group 33"/>
              <p:cNvGrpSpPr/>
              <p:nvPr/>
            </p:nvGrpSpPr>
            <p:grpSpPr>
              <a:xfrm>
                <a:off x="804" y="997"/>
                <a:ext cx="249" cy="1295"/>
                <a:chOff x="748" y="997"/>
                <a:chExt cx="249" cy="1295"/>
              </a:xfrm>
            </p:grpSpPr>
            <p:sp>
              <p:nvSpPr>
                <p:cNvPr id="63530" name="Rectangle 34"/>
                <p:cNvSpPr/>
                <p:nvPr/>
              </p:nvSpPr>
              <p:spPr>
                <a:xfrm>
                  <a:off x="759" y="997"/>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31" name="Rectangle 35"/>
                <p:cNvSpPr/>
                <p:nvPr/>
              </p:nvSpPr>
              <p:spPr>
                <a:xfrm>
                  <a:off x="750" y="1472"/>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32" name="Rectangle 36"/>
                <p:cNvSpPr/>
                <p:nvPr/>
              </p:nvSpPr>
              <p:spPr>
                <a:xfrm>
                  <a:off x="748" y="1938"/>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63533" name="Group 37"/>
              <p:cNvGrpSpPr/>
              <p:nvPr/>
            </p:nvGrpSpPr>
            <p:grpSpPr>
              <a:xfrm>
                <a:off x="2109" y="1002"/>
                <a:ext cx="249" cy="1295"/>
                <a:chOff x="748" y="997"/>
                <a:chExt cx="249" cy="1295"/>
              </a:xfrm>
            </p:grpSpPr>
            <p:sp>
              <p:nvSpPr>
                <p:cNvPr id="63534" name="Rectangle 38"/>
                <p:cNvSpPr/>
                <p:nvPr/>
              </p:nvSpPr>
              <p:spPr>
                <a:xfrm>
                  <a:off x="759" y="997"/>
                  <a:ext cx="238" cy="352"/>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35" name="Rectangle 39"/>
                <p:cNvSpPr/>
                <p:nvPr/>
              </p:nvSpPr>
              <p:spPr>
                <a:xfrm>
                  <a:off x="750" y="1472"/>
                  <a:ext cx="238" cy="352"/>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63536" name="Rectangle 40"/>
                <p:cNvSpPr/>
                <p:nvPr/>
              </p:nvSpPr>
              <p:spPr>
                <a:xfrm>
                  <a:off x="748" y="1940"/>
                  <a:ext cx="238" cy="352"/>
                </a:xfrm>
                <a:prstGeom prst="rect">
                  <a:avLst/>
                </a:prstGeom>
                <a:solidFill>
                  <a:schemeClr val="bg1"/>
                </a:solidFill>
                <a:ln w="19050" cap="flat" cmpd="sng">
                  <a:solidFill>
                    <a:srgbClr val="008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3537" name="Line 41"/>
              <p:cNvSpPr/>
              <p:nvPr/>
            </p:nvSpPr>
            <p:spPr>
              <a:xfrm>
                <a:off x="1946" y="1181"/>
                <a:ext cx="162" cy="0"/>
              </a:xfrm>
              <a:prstGeom prst="line">
                <a:avLst/>
              </a:prstGeom>
              <a:ln w="19050" cap="flat" cmpd="sng">
                <a:solidFill>
                  <a:schemeClr val="tx1"/>
                </a:solidFill>
                <a:prstDash val="solid"/>
                <a:round/>
                <a:headEnd type="none" w="med" len="med"/>
                <a:tailEnd type="none" w="med" len="med"/>
              </a:ln>
            </p:spPr>
          </p:sp>
          <p:sp>
            <p:nvSpPr>
              <p:cNvPr id="63538" name="Line 42"/>
              <p:cNvSpPr/>
              <p:nvPr/>
            </p:nvSpPr>
            <p:spPr>
              <a:xfrm>
                <a:off x="1940" y="1644"/>
                <a:ext cx="163" cy="0"/>
              </a:xfrm>
              <a:prstGeom prst="line">
                <a:avLst/>
              </a:prstGeom>
              <a:ln w="19050" cap="flat" cmpd="sng">
                <a:solidFill>
                  <a:schemeClr val="tx1"/>
                </a:solidFill>
                <a:prstDash val="solid"/>
                <a:round/>
                <a:headEnd type="none" w="med" len="med"/>
                <a:tailEnd type="none" w="med" len="med"/>
              </a:ln>
            </p:spPr>
          </p:sp>
          <p:sp>
            <p:nvSpPr>
              <p:cNvPr id="63539" name="Line 43"/>
              <p:cNvSpPr/>
              <p:nvPr/>
            </p:nvSpPr>
            <p:spPr>
              <a:xfrm>
                <a:off x="1940" y="2119"/>
                <a:ext cx="163" cy="0"/>
              </a:xfrm>
              <a:prstGeom prst="line">
                <a:avLst/>
              </a:prstGeom>
              <a:ln w="19050" cap="flat" cmpd="sng">
                <a:solidFill>
                  <a:schemeClr val="tx1"/>
                </a:solidFill>
                <a:prstDash val="solid"/>
                <a:round/>
                <a:headEnd type="none" w="med" len="med"/>
                <a:tailEnd type="none" w="med" len="med"/>
              </a:ln>
            </p:spPr>
          </p:sp>
          <p:sp>
            <p:nvSpPr>
              <p:cNvPr id="63540" name="Line 44"/>
              <p:cNvSpPr/>
              <p:nvPr/>
            </p:nvSpPr>
            <p:spPr>
              <a:xfrm>
                <a:off x="1044" y="1164"/>
                <a:ext cx="163" cy="0"/>
              </a:xfrm>
              <a:prstGeom prst="line">
                <a:avLst/>
              </a:prstGeom>
              <a:ln w="19050" cap="flat" cmpd="sng">
                <a:solidFill>
                  <a:schemeClr val="tx1"/>
                </a:solidFill>
                <a:prstDash val="solid"/>
                <a:round/>
                <a:headEnd type="none" w="med" len="med"/>
                <a:tailEnd type="none" w="med" len="med"/>
              </a:ln>
            </p:spPr>
          </p:sp>
          <p:sp>
            <p:nvSpPr>
              <p:cNvPr id="63541" name="Line 45"/>
              <p:cNvSpPr/>
              <p:nvPr/>
            </p:nvSpPr>
            <p:spPr>
              <a:xfrm>
                <a:off x="1038" y="1629"/>
                <a:ext cx="162" cy="0"/>
              </a:xfrm>
              <a:prstGeom prst="line">
                <a:avLst/>
              </a:prstGeom>
              <a:ln w="19050" cap="flat" cmpd="sng">
                <a:solidFill>
                  <a:schemeClr val="tx1"/>
                </a:solidFill>
                <a:prstDash val="solid"/>
                <a:round/>
                <a:headEnd type="none" w="med" len="med"/>
                <a:tailEnd type="none" w="med" len="med"/>
              </a:ln>
            </p:spPr>
          </p:sp>
          <p:sp>
            <p:nvSpPr>
              <p:cNvPr id="63542" name="Line 46"/>
              <p:cNvSpPr/>
              <p:nvPr/>
            </p:nvSpPr>
            <p:spPr>
              <a:xfrm>
                <a:off x="1038" y="2102"/>
                <a:ext cx="162" cy="0"/>
              </a:xfrm>
              <a:prstGeom prst="line">
                <a:avLst/>
              </a:prstGeom>
              <a:ln w="19050" cap="flat" cmpd="sng">
                <a:solidFill>
                  <a:schemeClr val="tx1"/>
                </a:solidFill>
                <a:prstDash val="solid"/>
                <a:round/>
                <a:headEnd type="none" w="med" len="med"/>
                <a:tailEnd type="none" w="med" len="med"/>
              </a:ln>
            </p:spPr>
          </p:sp>
          <p:grpSp>
            <p:nvGrpSpPr>
              <p:cNvPr id="63543" name="Group 47"/>
              <p:cNvGrpSpPr/>
              <p:nvPr/>
            </p:nvGrpSpPr>
            <p:grpSpPr>
              <a:xfrm>
                <a:off x="523" y="1169"/>
                <a:ext cx="288" cy="939"/>
                <a:chOff x="-60" y="1148"/>
                <a:chExt cx="168" cy="939"/>
              </a:xfrm>
            </p:grpSpPr>
            <p:sp>
              <p:nvSpPr>
                <p:cNvPr id="63544" name="Line 48"/>
                <p:cNvSpPr/>
                <p:nvPr/>
              </p:nvSpPr>
              <p:spPr>
                <a:xfrm>
                  <a:off x="-54" y="1148"/>
                  <a:ext cx="162" cy="0"/>
                </a:xfrm>
                <a:prstGeom prst="line">
                  <a:avLst/>
                </a:prstGeom>
                <a:ln w="19050" cap="flat" cmpd="sng">
                  <a:solidFill>
                    <a:schemeClr val="tx1"/>
                  </a:solidFill>
                  <a:prstDash val="solid"/>
                  <a:round/>
                  <a:headEnd type="none" w="med" len="med"/>
                  <a:tailEnd type="none" w="med" len="med"/>
                </a:ln>
              </p:spPr>
            </p:sp>
            <p:sp>
              <p:nvSpPr>
                <p:cNvPr id="63545" name="Line 49"/>
                <p:cNvSpPr/>
                <p:nvPr/>
              </p:nvSpPr>
              <p:spPr>
                <a:xfrm>
                  <a:off x="-60" y="1613"/>
                  <a:ext cx="162" cy="0"/>
                </a:xfrm>
                <a:prstGeom prst="line">
                  <a:avLst/>
                </a:prstGeom>
                <a:ln w="19050" cap="flat" cmpd="sng">
                  <a:solidFill>
                    <a:schemeClr val="tx1"/>
                  </a:solidFill>
                  <a:prstDash val="solid"/>
                  <a:round/>
                  <a:headEnd type="none" w="med" len="med"/>
                  <a:tailEnd type="none" w="med" len="med"/>
                </a:ln>
              </p:spPr>
            </p:sp>
            <p:sp>
              <p:nvSpPr>
                <p:cNvPr id="63546" name="Line 50"/>
                <p:cNvSpPr/>
                <p:nvPr/>
              </p:nvSpPr>
              <p:spPr>
                <a:xfrm>
                  <a:off x="-60" y="2087"/>
                  <a:ext cx="162" cy="0"/>
                </a:xfrm>
                <a:prstGeom prst="line">
                  <a:avLst/>
                </a:prstGeom>
                <a:ln w="19050" cap="flat" cmpd="sng">
                  <a:solidFill>
                    <a:schemeClr val="tx1"/>
                  </a:solidFill>
                  <a:prstDash val="solid"/>
                  <a:round/>
                  <a:headEnd type="none" w="med" len="med"/>
                  <a:tailEnd type="none" w="med" len="med"/>
                </a:ln>
              </p:spPr>
            </p:sp>
          </p:grpSp>
          <p:grpSp>
            <p:nvGrpSpPr>
              <p:cNvPr id="63547" name="Group 51"/>
              <p:cNvGrpSpPr/>
              <p:nvPr/>
            </p:nvGrpSpPr>
            <p:grpSpPr>
              <a:xfrm>
                <a:off x="2334" y="1173"/>
                <a:ext cx="288" cy="939"/>
                <a:chOff x="-60" y="1148"/>
                <a:chExt cx="168" cy="939"/>
              </a:xfrm>
            </p:grpSpPr>
            <p:sp>
              <p:nvSpPr>
                <p:cNvPr id="63548" name="Line 52"/>
                <p:cNvSpPr/>
                <p:nvPr/>
              </p:nvSpPr>
              <p:spPr>
                <a:xfrm>
                  <a:off x="-54" y="1148"/>
                  <a:ext cx="162" cy="0"/>
                </a:xfrm>
                <a:prstGeom prst="line">
                  <a:avLst/>
                </a:prstGeom>
                <a:ln w="19050" cap="flat" cmpd="sng">
                  <a:solidFill>
                    <a:schemeClr val="tx1"/>
                  </a:solidFill>
                  <a:prstDash val="solid"/>
                  <a:round/>
                  <a:headEnd type="none" w="med" len="med"/>
                  <a:tailEnd type="triangle" w="med" len="med"/>
                </a:ln>
              </p:spPr>
            </p:sp>
            <p:sp>
              <p:nvSpPr>
                <p:cNvPr id="63549" name="Line 53"/>
                <p:cNvSpPr/>
                <p:nvPr/>
              </p:nvSpPr>
              <p:spPr>
                <a:xfrm>
                  <a:off x="-60" y="1615"/>
                  <a:ext cx="162" cy="0"/>
                </a:xfrm>
                <a:prstGeom prst="line">
                  <a:avLst/>
                </a:prstGeom>
                <a:ln w="19050" cap="flat" cmpd="sng">
                  <a:solidFill>
                    <a:schemeClr val="tx1"/>
                  </a:solidFill>
                  <a:prstDash val="solid"/>
                  <a:round/>
                  <a:headEnd type="none" w="med" len="med"/>
                  <a:tailEnd type="triangle" w="med" len="med"/>
                </a:ln>
              </p:spPr>
            </p:sp>
            <p:sp>
              <p:nvSpPr>
                <p:cNvPr id="63550" name="Line 54"/>
                <p:cNvSpPr/>
                <p:nvPr/>
              </p:nvSpPr>
              <p:spPr>
                <a:xfrm>
                  <a:off x="-60" y="2087"/>
                  <a:ext cx="162" cy="0"/>
                </a:xfrm>
                <a:prstGeom prst="line">
                  <a:avLst/>
                </a:prstGeom>
                <a:ln w="19050" cap="flat" cmpd="sng">
                  <a:solidFill>
                    <a:schemeClr val="tx1"/>
                  </a:solidFill>
                  <a:prstDash val="solid"/>
                  <a:round/>
                  <a:headEnd type="none" w="med" len="med"/>
                  <a:tailEnd type="triangle" w="med" len="med"/>
                </a:ln>
              </p:spPr>
            </p:sp>
          </p:grpSp>
        </p:grpSp>
        <p:sp>
          <p:nvSpPr>
            <p:cNvPr id="63551" name="Text Box 63"/>
            <p:cNvSpPr txBox="1"/>
            <p:nvPr/>
          </p:nvSpPr>
          <p:spPr>
            <a:xfrm>
              <a:off x="3287" y="3219"/>
              <a:ext cx="1407" cy="750"/>
            </a:xfrm>
            <a:prstGeom prst="rect">
              <a:avLst/>
            </a:prstGeom>
            <a:noFill/>
            <a:ln w="9525">
              <a:noFill/>
            </a:ln>
          </p:spPr>
          <p:txBody>
            <a:bodyPr anchor="t" anchorCtr="0">
              <a:spAutoFit/>
            </a:bodyPr>
            <a:p>
              <a:pPr algn="ctr" eaLnBrk="0" hangingPunct="0"/>
              <a:r>
                <a:rPr lang="en-US" altLang="zh-CN" dirty="0">
                  <a:latin typeface="Gill Sans MT" panose="020B0502020104020203" charset="0"/>
                </a:rPr>
                <a:t>one packet time later: green packet experiences HOL blocking</a:t>
              </a:r>
              <a:endParaRPr lang="en-US" altLang="zh-CN" i="1" dirty="0">
                <a:latin typeface="Gill Sans MT" panose="020B0502020104020203" charset="0"/>
              </a:endParaRPr>
            </a:p>
          </p:txBody>
        </p:sp>
        <p:sp>
          <p:nvSpPr>
            <p:cNvPr id="63552" name="Text Box 65"/>
            <p:cNvSpPr txBox="1"/>
            <p:nvPr/>
          </p:nvSpPr>
          <p:spPr>
            <a:xfrm>
              <a:off x="3778" y="2507"/>
              <a:ext cx="471" cy="366"/>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switch</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fabric</a:t>
              </a:r>
              <a:endParaRPr lang="en-US" altLang="zh-CN" sz="1600" dirty="0">
                <a:latin typeface="Arial" panose="020B0604020202020204" pitchFamily="34" charset="0"/>
              </a:endParaRPr>
            </a:p>
          </p:txBody>
        </p:sp>
        <p:sp>
          <p:nvSpPr>
            <p:cNvPr id="63553" name="Rectangle 66"/>
            <p:cNvSpPr/>
            <p:nvPr/>
          </p:nvSpPr>
          <p:spPr>
            <a:xfrm>
              <a:off x="4551" y="2025"/>
              <a:ext cx="159" cy="8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54" name="Rectangle 69"/>
            <p:cNvSpPr/>
            <p:nvPr/>
          </p:nvSpPr>
          <p:spPr>
            <a:xfrm>
              <a:off x="3363" y="2050"/>
              <a:ext cx="159" cy="8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55" name="Rectangle 70"/>
            <p:cNvSpPr/>
            <p:nvPr/>
          </p:nvSpPr>
          <p:spPr>
            <a:xfrm>
              <a:off x="3360" y="2916"/>
              <a:ext cx="159" cy="8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56" name="Freeform 71"/>
            <p:cNvSpPr/>
            <p:nvPr/>
          </p:nvSpPr>
          <p:spPr>
            <a:xfrm>
              <a:off x="3585" y="2324"/>
              <a:ext cx="878" cy="618"/>
            </a:xfrm>
            <a:custGeom>
              <a:avLst/>
              <a:gdLst/>
              <a:ahLst/>
              <a:cxnLst>
                <a:cxn ang="0">
                  <a:pos x="0" y="65"/>
                </a:cxn>
                <a:cxn ang="0">
                  <a:pos x="134" y="65"/>
                </a:cxn>
                <a:cxn ang="0">
                  <a:pos x="251" y="0"/>
                </a:cxn>
              </a:cxnLst>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p:spPr>
          <p:txBody>
            <a:bodyPr/>
            <a:p>
              <a:endParaRPr lang="zh-CN" altLang="en-US"/>
            </a:p>
          </p:txBody>
        </p:sp>
        <p:sp>
          <p:nvSpPr>
            <p:cNvPr id="63557" name="Freeform 72"/>
            <p:cNvSpPr/>
            <p:nvPr/>
          </p:nvSpPr>
          <p:spPr>
            <a:xfrm>
              <a:off x="3573" y="2134"/>
              <a:ext cx="860" cy="437"/>
            </a:xfrm>
            <a:custGeom>
              <a:avLst/>
              <a:gdLst/>
              <a:ahLst/>
              <a:cxnLst>
                <a:cxn ang="0">
                  <a:pos x="0" y="3"/>
                </a:cxn>
                <a:cxn ang="0">
                  <a:pos x="468" y="0"/>
                </a:cxn>
                <a:cxn ang="0">
                  <a:pos x="860" y="437"/>
                </a:cxn>
              </a:cxnLst>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p:spPr>
          <p:txBody>
            <a:bodyPr/>
            <a:p>
              <a:endParaRPr lang="zh-CN" altLang="en-US"/>
            </a:p>
          </p:txBody>
        </p:sp>
        <p:sp>
          <p:nvSpPr>
            <p:cNvPr id="63558" name="Rectangle 76"/>
            <p:cNvSpPr/>
            <p:nvPr/>
          </p:nvSpPr>
          <p:spPr>
            <a:xfrm>
              <a:off x="3141" y="2890"/>
              <a:ext cx="159" cy="83"/>
            </a:xfrm>
            <a:prstGeom prst="rect">
              <a:avLst/>
            </a:prstGeom>
            <a:solidFill>
              <a:srgbClr val="00CC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59" name="Rectangle 77"/>
            <p:cNvSpPr/>
            <p:nvPr/>
          </p:nvSpPr>
          <p:spPr>
            <a:xfrm>
              <a:off x="4542" y="2518"/>
              <a:ext cx="159" cy="83"/>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356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356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7" name="Picture 29" descr="underline_base"/>
          <p:cNvPicPr/>
          <p:nvPr/>
        </p:nvPicPr>
        <p:blipFill>
          <a:blip r:embed="rId1"/>
          <a:stretch>
            <a:fillRect/>
          </a:stretch>
        </p:blipFill>
        <p:spPr>
          <a:xfrm>
            <a:off x="511175" y="822325"/>
            <a:ext cx="2970213" cy="173038"/>
          </a:xfrm>
          <a:prstGeom prst="rect">
            <a:avLst/>
          </a:prstGeom>
          <a:noFill/>
          <a:ln w="9525">
            <a:noFill/>
          </a:ln>
        </p:spPr>
      </p:pic>
      <p:sp>
        <p:nvSpPr>
          <p:cNvPr id="28677" name="Rectangle 2"/>
          <p:cNvSpPr>
            <a:spLocks noGrp="1" noChangeArrowheads="1"/>
          </p:cNvSpPr>
          <p:nvPr>
            <p:ph type="title"/>
          </p:nvPr>
        </p:nvSpPr>
        <p:spPr>
          <a:xfrm>
            <a:off x="503238" y="255588"/>
            <a:ext cx="7772400" cy="6858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rPr>
              <a:t>Output ports</a:t>
            </a:r>
            <a:endPar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28678" name="Rectangle 3"/>
          <p:cNvSpPr>
            <a:spLocks noGrp="1" noChangeArrowheads="1"/>
          </p:cNvSpPr>
          <p:nvPr>
            <p:ph idx="1"/>
          </p:nvPr>
        </p:nvSpPr>
        <p:spPr>
          <a:xfrm>
            <a:off x="539750" y="3946525"/>
            <a:ext cx="7772400" cy="9144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3200" b="0" i="1" u="none" strike="noStrike" kern="0" cap="none" spc="0" normalizeH="0" baseline="0" noProof="0" dirty="0">
                <a:ln>
                  <a:noFill/>
                </a:ln>
                <a:solidFill>
                  <a:srgbClr val="CC0000"/>
                </a:solidFill>
                <a:effectLst/>
                <a:uLnTx/>
                <a:uFillTx/>
                <a:latin typeface="+mn-lt"/>
                <a:ea typeface="MS PGothic" panose="020B0600070205080204" charset="-128"/>
                <a:cs typeface="+mn-cs"/>
              </a:rPr>
              <a:t>buffering</a:t>
            </a:r>
            <a:r>
              <a:rPr kumimoji="0" lang="en-US" sz="3200" b="0" i="0" u="none" strike="noStrike" kern="0" cap="none" spc="0" normalizeH="0" baseline="0" noProof="0" dirty="0">
                <a:ln>
                  <a:noFill/>
                </a:ln>
                <a:solidFill>
                  <a:schemeClr val="tx1"/>
                </a:solidFill>
                <a:effectLst/>
                <a:uLnTx/>
                <a:uFillTx/>
                <a:latin typeface="+mn-lt"/>
                <a:ea typeface="MS PGothic" panose="020B0600070205080204" charset="-128"/>
                <a:cs typeface="+mn-cs"/>
              </a:rPr>
              <a:t> required when datagrams arrive from fabric faster than the transmission rate</a:t>
            </a:r>
            <a:endParaRPr kumimoji="0" lang="en-US" sz="32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3200" b="0" i="1" u="none" strike="noStrike" kern="0" cap="none" spc="0" normalizeH="0" baseline="0" noProof="0" dirty="0">
                <a:ln>
                  <a:noFill/>
                </a:ln>
                <a:solidFill>
                  <a:srgbClr val="CC0000"/>
                </a:solidFill>
                <a:effectLst/>
                <a:uLnTx/>
                <a:uFillTx/>
                <a:latin typeface="+mn-lt"/>
                <a:ea typeface="MS PGothic" panose="020B0600070205080204" charset="-128"/>
                <a:cs typeface="+mn-cs"/>
              </a:rPr>
              <a:t>scheduling discipline</a:t>
            </a:r>
            <a:r>
              <a:rPr kumimoji="0" lang="en-US" sz="3200" b="0" i="0" u="none" strike="noStrike" kern="0" cap="none" spc="0" normalizeH="0" baseline="0" noProof="0" dirty="0">
                <a:ln>
                  <a:noFill/>
                </a:ln>
                <a:solidFill>
                  <a:schemeClr val="tx1"/>
                </a:solidFill>
                <a:effectLst/>
                <a:uLnTx/>
                <a:uFillTx/>
                <a:latin typeface="+mn-lt"/>
                <a:ea typeface="MS PGothic" panose="020B0600070205080204" charset="-128"/>
                <a:cs typeface="+mn-cs"/>
              </a:rPr>
              <a:t> chooses among queued datagrams for transmission</a:t>
            </a:r>
            <a:endParaRPr kumimoji="0" lang="en-US" sz="32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p:txBody>
      </p:sp>
      <p:sp>
        <p:nvSpPr>
          <p:cNvPr id="65540" name="Rectangle 5"/>
          <p:cNvSpPr/>
          <p:nvPr/>
        </p:nvSpPr>
        <p:spPr>
          <a:xfrm>
            <a:off x="2406650" y="1473200"/>
            <a:ext cx="4568825" cy="1836738"/>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65541" name="Rectangle 6"/>
          <p:cNvSpPr/>
          <p:nvPr/>
        </p:nvSpPr>
        <p:spPr>
          <a:xfrm>
            <a:off x="5329238" y="1931988"/>
            <a:ext cx="1417637" cy="828675"/>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algn="ctr" eaLnBrk="0" hangingPunct="0"/>
            <a:r>
              <a:rPr lang="en-US" altLang="zh-CN" sz="1600" dirty="0">
                <a:solidFill>
                  <a:srgbClr val="000000"/>
                </a:solidFill>
                <a:latin typeface="Tahoma" panose="020B0604030504040204" charset="0"/>
              </a:rPr>
              <a:t>line</a:t>
            </a:r>
            <a:endParaRPr lang="en-US" altLang="zh-CN" sz="1600" dirty="0">
              <a:solidFill>
                <a:srgbClr val="000000"/>
              </a:solidFill>
              <a:latin typeface="Tahoma" panose="020B0604030504040204" charset="0"/>
            </a:endParaRPr>
          </a:p>
          <a:p>
            <a:pPr algn="ctr" eaLnBrk="0" hangingPunct="0"/>
            <a:r>
              <a:rPr lang="en-US" altLang="zh-CN" sz="1600" dirty="0">
                <a:solidFill>
                  <a:srgbClr val="000000"/>
                </a:solidFill>
                <a:latin typeface="Tahoma" panose="020B0604030504040204" charset="0"/>
              </a:rPr>
              <a:t>termination</a:t>
            </a:r>
            <a:endParaRPr lang="en-US" altLang="zh-CN" sz="1600" dirty="0">
              <a:solidFill>
                <a:srgbClr val="000000"/>
              </a:solidFill>
              <a:latin typeface="Tahoma" panose="020B0604030504040204" charset="0"/>
            </a:endParaRPr>
          </a:p>
        </p:txBody>
      </p:sp>
      <p:sp>
        <p:nvSpPr>
          <p:cNvPr id="65542" name="Rectangle 7"/>
          <p:cNvSpPr/>
          <p:nvPr/>
        </p:nvSpPr>
        <p:spPr>
          <a:xfrm>
            <a:off x="4019550" y="1658938"/>
            <a:ext cx="1152525" cy="1409700"/>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65543" name="Line 10"/>
          <p:cNvSpPr/>
          <p:nvPr/>
        </p:nvSpPr>
        <p:spPr>
          <a:xfrm>
            <a:off x="3841750" y="2378075"/>
            <a:ext cx="190500" cy="1588"/>
          </a:xfrm>
          <a:prstGeom prst="line">
            <a:avLst/>
          </a:prstGeom>
          <a:ln w="28575" cap="flat" cmpd="sng">
            <a:solidFill>
              <a:schemeClr val="tx1"/>
            </a:solidFill>
            <a:prstDash val="solid"/>
            <a:round/>
            <a:headEnd type="none" w="med" len="med"/>
            <a:tailEnd type="triangle" w="med" len="med"/>
          </a:ln>
        </p:spPr>
      </p:sp>
      <p:sp>
        <p:nvSpPr>
          <p:cNvPr id="65544" name="Line 11"/>
          <p:cNvSpPr/>
          <p:nvPr/>
        </p:nvSpPr>
        <p:spPr>
          <a:xfrm>
            <a:off x="5175250" y="2335213"/>
            <a:ext cx="190500" cy="1587"/>
          </a:xfrm>
          <a:prstGeom prst="line">
            <a:avLst/>
          </a:prstGeom>
          <a:ln w="28575" cap="flat" cmpd="sng">
            <a:solidFill>
              <a:schemeClr val="tx1"/>
            </a:solidFill>
            <a:prstDash val="solid"/>
            <a:round/>
            <a:headEnd type="none" w="med" len="med"/>
            <a:tailEnd type="triangle" w="med" len="med"/>
          </a:ln>
        </p:spPr>
      </p:sp>
      <p:sp>
        <p:nvSpPr>
          <p:cNvPr id="65545" name="Line 12"/>
          <p:cNvSpPr/>
          <p:nvPr/>
        </p:nvSpPr>
        <p:spPr>
          <a:xfrm flipV="1">
            <a:off x="6732588" y="2376488"/>
            <a:ext cx="736600" cy="1587"/>
          </a:xfrm>
          <a:prstGeom prst="line">
            <a:avLst/>
          </a:prstGeom>
          <a:ln w="28575" cap="flat" cmpd="sng">
            <a:solidFill>
              <a:schemeClr val="tx1"/>
            </a:solidFill>
            <a:prstDash val="solid"/>
            <a:round/>
            <a:headEnd type="none" w="med" len="med"/>
            <a:tailEnd type="triangle" w="med" len="med"/>
          </a:ln>
        </p:spPr>
      </p:sp>
      <p:sp>
        <p:nvSpPr>
          <p:cNvPr id="65546" name="Rectangle 13"/>
          <p:cNvSpPr/>
          <p:nvPr/>
        </p:nvSpPr>
        <p:spPr>
          <a:xfrm>
            <a:off x="4052888" y="1968500"/>
            <a:ext cx="1055687" cy="828675"/>
          </a:xfrm>
          <a:prstGeom prst="rect">
            <a:avLst/>
          </a:prstGeom>
          <a:solidFill>
            <a:schemeClr val="bg1"/>
          </a:solidFill>
          <a:ln w="9525">
            <a:noFill/>
          </a:ln>
        </p:spPr>
        <p:txBody>
          <a:bodyPr wrap="none" anchor="ctr" anchorCtr="0"/>
          <a:p>
            <a:pPr algn="ctr" eaLnBrk="0" hangingPunct="0">
              <a:lnSpc>
                <a:spcPct val="90000"/>
              </a:lnSpc>
            </a:pPr>
            <a:r>
              <a:rPr lang="en-US" altLang="zh-CN" sz="1600" dirty="0">
                <a:solidFill>
                  <a:srgbClr val="000000"/>
                </a:solidFill>
                <a:latin typeface="Tahoma" panose="020B0604030504040204" charset="0"/>
              </a:rPr>
              <a:t>link </a:t>
            </a:r>
            <a:endParaRPr lang="en-US" altLang="zh-CN" sz="1600" dirty="0">
              <a:solidFill>
                <a:srgbClr val="000000"/>
              </a:solidFill>
              <a:latin typeface="Tahoma" panose="020B0604030504040204" charset="0"/>
            </a:endParaRPr>
          </a:p>
          <a:p>
            <a:pPr algn="ctr" eaLnBrk="0" hangingPunct="0">
              <a:lnSpc>
                <a:spcPct val="90000"/>
              </a:lnSpc>
            </a:pPr>
            <a:r>
              <a:rPr lang="en-US" altLang="zh-CN" sz="1600" dirty="0">
                <a:solidFill>
                  <a:srgbClr val="000000"/>
                </a:solidFill>
                <a:latin typeface="Tahoma" panose="020B0604030504040204" charset="0"/>
              </a:rPr>
              <a:t>layer </a:t>
            </a:r>
            <a:endParaRPr lang="en-US" altLang="zh-CN" sz="1600" dirty="0">
              <a:solidFill>
                <a:srgbClr val="000000"/>
              </a:solidFill>
              <a:latin typeface="Tahoma" panose="020B0604030504040204" charset="0"/>
            </a:endParaRPr>
          </a:p>
          <a:p>
            <a:pPr algn="ctr" eaLnBrk="0" hangingPunct="0">
              <a:lnSpc>
                <a:spcPct val="90000"/>
              </a:lnSpc>
            </a:pPr>
            <a:r>
              <a:rPr lang="en-US" altLang="zh-CN" sz="1600" dirty="0">
                <a:solidFill>
                  <a:srgbClr val="000000"/>
                </a:solidFill>
                <a:latin typeface="Tahoma" panose="020B0604030504040204" charset="0"/>
              </a:rPr>
              <a:t>protocol</a:t>
            </a:r>
            <a:endParaRPr lang="en-US" altLang="zh-CN" sz="1600" dirty="0">
              <a:solidFill>
                <a:srgbClr val="000000"/>
              </a:solidFill>
              <a:latin typeface="Tahoma" panose="020B0604030504040204" charset="0"/>
            </a:endParaRPr>
          </a:p>
          <a:p>
            <a:pPr algn="ctr" eaLnBrk="0" hangingPunct="0">
              <a:lnSpc>
                <a:spcPct val="90000"/>
              </a:lnSpc>
            </a:pPr>
            <a:r>
              <a:rPr lang="en-US" altLang="zh-CN" sz="1600" dirty="0">
                <a:solidFill>
                  <a:srgbClr val="000000"/>
                </a:solidFill>
                <a:latin typeface="Tahoma" panose="020B0604030504040204" charset="0"/>
              </a:rPr>
              <a:t>(send)</a:t>
            </a:r>
            <a:endParaRPr lang="en-US" altLang="zh-CN" sz="1600" dirty="0">
              <a:solidFill>
                <a:srgbClr val="000000"/>
              </a:solidFill>
              <a:latin typeface="Tahoma" panose="020B0604030504040204" charset="0"/>
            </a:endParaRPr>
          </a:p>
        </p:txBody>
      </p:sp>
      <p:sp>
        <p:nvSpPr>
          <p:cNvPr id="65547" name="Rectangle 16"/>
          <p:cNvSpPr/>
          <p:nvPr/>
        </p:nvSpPr>
        <p:spPr>
          <a:xfrm>
            <a:off x="847725" y="1762125"/>
            <a:ext cx="1055688" cy="828675"/>
          </a:xfrm>
          <a:prstGeom prst="rect">
            <a:avLst/>
          </a:prstGeom>
          <a:solidFill>
            <a:schemeClr val="bg1"/>
          </a:solidFill>
          <a:ln w="9525">
            <a:noFill/>
          </a:ln>
        </p:spPr>
        <p:txBody>
          <a:bodyPr wrap="none" anchor="ctr" anchorCtr="0"/>
          <a:p>
            <a:pPr algn="ctr" eaLnBrk="0" hangingPunct="0">
              <a:lnSpc>
                <a:spcPct val="90000"/>
              </a:lnSpc>
            </a:pPr>
            <a:r>
              <a:rPr lang="en-US" altLang="zh-CN" sz="1600" dirty="0">
                <a:solidFill>
                  <a:srgbClr val="000000"/>
                </a:solidFill>
                <a:latin typeface="Tahoma" panose="020B0604030504040204" charset="0"/>
              </a:rPr>
              <a:t>switch</a:t>
            </a:r>
            <a:endParaRPr lang="en-US" altLang="zh-CN" sz="1600" dirty="0">
              <a:solidFill>
                <a:srgbClr val="000000"/>
              </a:solidFill>
              <a:latin typeface="Tahoma" panose="020B0604030504040204" charset="0"/>
            </a:endParaRPr>
          </a:p>
          <a:p>
            <a:pPr algn="ctr" eaLnBrk="0" hangingPunct="0">
              <a:lnSpc>
                <a:spcPct val="90000"/>
              </a:lnSpc>
            </a:pPr>
            <a:r>
              <a:rPr lang="en-US" altLang="zh-CN" sz="1600" dirty="0">
                <a:solidFill>
                  <a:srgbClr val="000000"/>
                </a:solidFill>
                <a:latin typeface="Tahoma" panose="020B0604030504040204" charset="0"/>
              </a:rPr>
              <a:t>fabric</a:t>
            </a:r>
            <a:endParaRPr lang="en-US" altLang="zh-CN" sz="1600" dirty="0">
              <a:solidFill>
                <a:srgbClr val="000000"/>
              </a:solidFill>
              <a:latin typeface="Tahoma" panose="020B0604030504040204" charset="0"/>
            </a:endParaRPr>
          </a:p>
        </p:txBody>
      </p:sp>
      <p:grpSp>
        <p:nvGrpSpPr>
          <p:cNvPr id="65548" name="Group 28"/>
          <p:cNvGrpSpPr/>
          <p:nvPr/>
        </p:nvGrpSpPr>
        <p:grpSpPr>
          <a:xfrm>
            <a:off x="2559050" y="1609725"/>
            <a:ext cx="1247775" cy="1504950"/>
            <a:chOff x="3180" y="909"/>
            <a:chExt cx="786" cy="948"/>
          </a:xfrm>
        </p:grpSpPr>
        <p:sp>
          <p:nvSpPr>
            <p:cNvPr id="65549" name="Rectangle 8"/>
            <p:cNvSpPr/>
            <p:nvPr/>
          </p:nvSpPr>
          <p:spPr>
            <a:xfrm>
              <a:off x="3180" y="909"/>
              <a:ext cx="786" cy="948"/>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65550" name="Text Box 14"/>
            <p:cNvSpPr txBox="1"/>
            <p:nvPr/>
          </p:nvSpPr>
          <p:spPr>
            <a:xfrm>
              <a:off x="3232" y="917"/>
              <a:ext cx="724" cy="923"/>
            </a:xfrm>
            <a:prstGeom prst="rect">
              <a:avLst/>
            </a:prstGeom>
            <a:noFill/>
            <a:ln w="9525">
              <a:noFill/>
            </a:ln>
          </p:spPr>
          <p:txBody>
            <a:bodyPr wrap="none" anchor="t" anchorCtr="0">
              <a:spAutoFit/>
            </a:bodyPr>
            <a:p>
              <a:pPr algn="ctr" eaLnBrk="0" hangingPunct="0"/>
              <a:r>
                <a:rPr lang="en-US" altLang="zh-CN" sz="1600" dirty="0">
                  <a:solidFill>
                    <a:srgbClr val="000000"/>
                  </a:solidFill>
                  <a:latin typeface="Arial" panose="020B0604020202020204" pitchFamily="34" charset="0"/>
                </a:rPr>
                <a:t>datagram</a:t>
              </a:r>
              <a:endParaRPr lang="en-US" altLang="zh-CN" sz="1600" dirty="0">
                <a:solidFill>
                  <a:srgbClr val="000000"/>
                </a:solidFill>
                <a:latin typeface="Arial" panose="020B0604020202020204" pitchFamily="34" charset="0"/>
              </a:endParaRPr>
            </a:p>
            <a:p>
              <a:pPr algn="ctr" eaLnBrk="0" hangingPunct="0"/>
              <a:r>
                <a:rPr lang="en-US" altLang="zh-CN" sz="1600" dirty="0">
                  <a:solidFill>
                    <a:srgbClr val="000000"/>
                  </a:solidFill>
                  <a:latin typeface="Arial" panose="020B0604020202020204" pitchFamily="34" charset="0"/>
                </a:rPr>
                <a:t>buffer</a:t>
              </a:r>
              <a:endParaRPr lang="en-US" altLang="zh-CN" sz="1600" dirty="0">
                <a:solidFill>
                  <a:srgbClr val="000000"/>
                </a:solidFill>
                <a:latin typeface="Arial" panose="020B0604020202020204" pitchFamily="34" charset="0"/>
              </a:endParaRPr>
            </a:p>
            <a:p>
              <a:pPr algn="ctr" eaLnBrk="0" hangingPunct="0"/>
              <a:endParaRPr lang="en-US" altLang="zh-CN" sz="1600" dirty="0">
                <a:solidFill>
                  <a:srgbClr val="000000"/>
                </a:solidFill>
                <a:latin typeface="Arial" panose="020B0604020202020204" pitchFamily="34" charset="0"/>
              </a:endParaRPr>
            </a:p>
            <a:p>
              <a:pPr algn="ctr" eaLnBrk="0" hangingPunct="0"/>
              <a:endParaRPr lang="en-US" altLang="zh-CN" sz="1600" dirty="0">
                <a:solidFill>
                  <a:srgbClr val="000000"/>
                </a:solidFill>
                <a:latin typeface="Arial" panose="020B0604020202020204" pitchFamily="34" charset="0"/>
              </a:endParaRPr>
            </a:p>
            <a:p>
              <a:pPr algn="ctr" eaLnBrk="0" hangingPunct="0"/>
              <a:r>
                <a:rPr lang="en-US" altLang="zh-CN" sz="1600" dirty="0">
                  <a:solidFill>
                    <a:srgbClr val="000000"/>
                  </a:solidFill>
                  <a:latin typeface="Arial" panose="020B0604020202020204" pitchFamily="34" charset="0"/>
                </a:rPr>
                <a:t>queueing</a:t>
              </a:r>
              <a:endParaRPr lang="en-US" altLang="zh-CN" sz="1600" dirty="0">
                <a:solidFill>
                  <a:srgbClr val="000000"/>
                </a:solidFill>
                <a:latin typeface="Arial" panose="020B0604020202020204" pitchFamily="34" charset="0"/>
              </a:endParaRPr>
            </a:p>
          </p:txBody>
        </p:sp>
        <p:grpSp>
          <p:nvGrpSpPr>
            <p:cNvPr id="65551" name="Group 17"/>
            <p:cNvGrpSpPr/>
            <p:nvPr/>
          </p:nvGrpSpPr>
          <p:grpSpPr>
            <a:xfrm>
              <a:off x="3260" y="1299"/>
              <a:ext cx="626" cy="295"/>
              <a:chOff x="310" y="3526"/>
              <a:chExt cx="1040" cy="457"/>
            </a:xfrm>
          </p:grpSpPr>
          <p:sp>
            <p:nvSpPr>
              <p:cNvPr id="65552" name="Rectangle 18"/>
              <p:cNvSpPr/>
              <p:nvPr/>
            </p:nvSpPr>
            <p:spPr>
              <a:xfrm>
                <a:off x="310" y="3526"/>
                <a:ext cx="1040" cy="457"/>
              </a:xfrm>
              <a:prstGeom prst="rect">
                <a:avLst/>
              </a:prstGeom>
              <a:solidFill>
                <a:srgbClr val="FF0000"/>
              </a:solidFill>
              <a:ln w="38100" cap="flat" cmpd="sng">
                <a:solidFill>
                  <a:schemeClr val="bg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65553" name="Line 19"/>
              <p:cNvSpPr/>
              <p:nvPr/>
            </p:nvSpPr>
            <p:spPr>
              <a:xfrm>
                <a:off x="446" y="3535"/>
                <a:ext cx="2" cy="437"/>
              </a:xfrm>
              <a:prstGeom prst="line">
                <a:avLst/>
              </a:prstGeom>
              <a:ln w="38100" cap="flat" cmpd="sng">
                <a:solidFill>
                  <a:schemeClr val="bg1"/>
                </a:solidFill>
                <a:prstDash val="solid"/>
                <a:round/>
                <a:headEnd type="none" w="med" len="med"/>
                <a:tailEnd type="none" w="med" len="med"/>
              </a:ln>
            </p:spPr>
          </p:sp>
          <p:sp>
            <p:nvSpPr>
              <p:cNvPr id="65554" name="Line 20"/>
              <p:cNvSpPr/>
              <p:nvPr/>
            </p:nvSpPr>
            <p:spPr>
              <a:xfrm>
                <a:off x="558" y="3538"/>
                <a:ext cx="2" cy="435"/>
              </a:xfrm>
              <a:prstGeom prst="line">
                <a:avLst/>
              </a:prstGeom>
              <a:ln w="38100" cap="flat" cmpd="sng">
                <a:solidFill>
                  <a:schemeClr val="bg1"/>
                </a:solidFill>
                <a:prstDash val="solid"/>
                <a:round/>
                <a:headEnd type="none" w="med" len="med"/>
                <a:tailEnd type="none" w="med" len="med"/>
              </a:ln>
            </p:spPr>
          </p:sp>
          <p:sp>
            <p:nvSpPr>
              <p:cNvPr id="65555" name="Line 21"/>
              <p:cNvSpPr/>
              <p:nvPr/>
            </p:nvSpPr>
            <p:spPr>
              <a:xfrm>
                <a:off x="671" y="3534"/>
                <a:ext cx="2" cy="437"/>
              </a:xfrm>
              <a:prstGeom prst="line">
                <a:avLst/>
              </a:prstGeom>
              <a:ln w="38100" cap="flat" cmpd="sng">
                <a:solidFill>
                  <a:schemeClr val="bg1"/>
                </a:solidFill>
                <a:prstDash val="solid"/>
                <a:round/>
                <a:headEnd type="none" w="med" len="med"/>
                <a:tailEnd type="none" w="med" len="med"/>
              </a:ln>
            </p:spPr>
          </p:sp>
          <p:sp>
            <p:nvSpPr>
              <p:cNvPr id="65556" name="Line 22"/>
              <p:cNvSpPr/>
              <p:nvPr/>
            </p:nvSpPr>
            <p:spPr>
              <a:xfrm>
                <a:off x="782" y="3535"/>
                <a:ext cx="2" cy="437"/>
              </a:xfrm>
              <a:prstGeom prst="line">
                <a:avLst/>
              </a:prstGeom>
              <a:ln w="38100" cap="flat" cmpd="sng">
                <a:solidFill>
                  <a:schemeClr val="bg1"/>
                </a:solidFill>
                <a:prstDash val="solid"/>
                <a:round/>
                <a:headEnd type="none" w="med" len="med"/>
                <a:tailEnd type="none" w="med" len="med"/>
              </a:ln>
            </p:spPr>
          </p:sp>
          <p:sp>
            <p:nvSpPr>
              <p:cNvPr id="65557" name="Line 23"/>
              <p:cNvSpPr/>
              <p:nvPr/>
            </p:nvSpPr>
            <p:spPr>
              <a:xfrm>
                <a:off x="895" y="3534"/>
                <a:ext cx="2" cy="437"/>
              </a:xfrm>
              <a:prstGeom prst="line">
                <a:avLst/>
              </a:prstGeom>
              <a:ln w="38100" cap="flat" cmpd="sng">
                <a:solidFill>
                  <a:schemeClr val="bg1"/>
                </a:solidFill>
                <a:prstDash val="solid"/>
                <a:round/>
                <a:headEnd type="none" w="med" len="med"/>
                <a:tailEnd type="none" w="med" len="med"/>
              </a:ln>
            </p:spPr>
          </p:sp>
          <p:sp>
            <p:nvSpPr>
              <p:cNvPr id="65558" name="Line 24"/>
              <p:cNvSpPr/>
              <p:nvPr/>
            </p:nvSpPr>
            <p:spPr>
              <a:xfrm>
                <a:off x="1006" y="3534"/>
                <a:ext cx="2" cy="437"/>
              </a:xfrm>
              <a:prstGeom prst="line">
                <a:avLst/>
              </a:prstGeom>
              <a:ln w="38100" cap="flat" cmpd="sng">
                <a:solidFill>
                  <a:schemeClr val="bg1"/>
                </a:solidFill>
                <a:prstDash val="solid"/>
                <a:round/>
                <a:headEnd type="none" w="med" len="med"/>
                <a:tailEnd type="none" w="med" len="med"/>
              </a:ln>
            </p:spPr>
          </p:sp>
          <p:sp>
            <p:nvSpPr>
              <p:cNvPr id="65559" name="Line 25"/>
              <p:cNvSpPr/>
              <p:nvPr/>
            </p:nvSpPr>
            <p:spPr>
              <a:xfrm>
                <a:off x="1121" y="3535"/>
                <a:ext cx="2" cy="437"/>
              </a:xfrm>
              <a:prstGeom prst="line">
                <a:avLst/>
              </a:prstGeom>
              <a:ln w="38100" cap="flat" cmpd="sng">
                <a:solidFill>
                  <a:schemeClr val="bg1"/>
                </a:solidFill>
                <a:prstDash val="solid"/>
                <a:round/>
                <a:headEnd type="none" w="med" len="med"/>
                <a:tailEnd type="none" w="med" len="med"/>
              </a:ln>
            </p:spPr>
          </p:sp>
          <p:sp>
            <p:nvSpPr>
              <p:cNvPr id="65560" name="Line 26"/>
              <p:cNvSpPr/>
              <p:nvPr/>
            </p:nvSpPr>
            <p:spPr>
              <a:xfrm>
                <a:off x="1229" y="3538"/>
                <a:ext cx="2" cy="435"/>
              </a:xfrm>
              <a:prstGeom prst="line">
                <a:avLst/>
              </a:prstGeom>
              <a:ln w="38100" cap="flat" cmpd="sng">
                <a:solidFill>
                  <a:schemeClr val="bg1"/>
                </a:solidFill>
                <a:prstDash val="solid"/>
                <a:round/>
                <a:headEnd type="none" w="med" len="med"/>
                <a:tailEnd type="none" w="med" len="med"/>
              </a:ln>
            </p:spPr>
          </p:sp>
        </p:grpSp>
      </p:grpSp>
      <p:sp>
        <p:nvSpPr>
          <p:cNvPr id="65561" name="Line 27"/>
          <p:cNvSpPr/>
          <p:nvPr/>
        </p:nvSpPr>
        <p:spPr>
          <a:xfrm>
            <a:off x="1770063" y="1338263"/>
            <a:ext cx="11112" cy="2195512"/>
          </a:xfrm>
          <a:prstGeom prst="line">
            <a:avLst/>
          </a:prstGeom>
          <a:ln w="28575" cap="flat" cmpd="sng">
            <a:solidFill>
              <a:schemeClr val="tx1"/>
            </a:solidFill>
            <a:prstDash val="solid"/>
            <a:round/>
            <a:headEnd type="none" w="med" len="med"/>
            <a:tailEnd type="none" w="med" len="med"/>
          </a:ln>
        </p:spPr>
      </p:sp>
      <p:sp>
        <p:nvSpPr>
          <p:cNvPr id="65562" name="Line 9"/>
          <p:cNvSpPr/>
          <p:nvPr/>
        </p:nvSpPr>
        <p:spPr>
          <a:xfrm flipV="1">
            <a:off x="1762125" y="2420938"/>
            <a:ext cx="925513" cy="0"/>
          </a:xfrm>
          <a:prstGeom prst="line">
            <a:avLst/>
          </a:prstGeom>
          <a:ln w="28575" cap="flat" cmpd="sng">
            <a:solidFill>
              <a:schemeClr val="tx1"/>
            </a:solidFill>
            <a:prstDash val="solid"/>
            <a:round/>
            <a:headEnd type="none" w="med" len="med"/>
            <a:tailEnd type="triangle" w="med" len="med"/>
          </a:ln>
        </p:spPr>
      </p:sp>
      <p:sp>
        <p:nvSpPr>
          <p:cNvPr id="65563" name="TextBox 1"/>
          <p:cNvSpPr txBox="1"/>
          <p:nvPr/>
        </p:nvSpPr>
        <p:spPr>
          <a:xfrm>
            <a:off x="4222750" y="293688"/>
            <a:ext cx="4587875" cy="461962"/>
          </a:xfrm>
          <a:prstGeom prst="rect">
            <a:avLst/>
          </a:prstGeom>
          <a:noFill/>
          <a:ln w="9525">
            <a:noFill/>
          </a:ln>
        </p:spPr>
        <p:txBody>
          <a:bodyPr wrap="none" anchor="t" anchorCtr="0">
            <a:spAutoFit/>
          </a:bodyPr>
          <a:p>
            <a:pPr algn="ctr" eaLnBrk="0" hangingPunct="0"/>
            <a:r>
              <a:rPr lang="en-US" altLang="zh-CN" sz="2400" i="1" dirty="0">
                <a:solidFill>
                  <a:srgbClr val="CC0000"/>
                </a:solidFill>
                <a:latin typeface="Tahoma" panose="020B0604030504040204" charset="0"/>
              </a:rPr>
              <a:t>This slide in HUGELY important!</a:t>
            </a:r>
            <a:endParaRPr lang="en-US" altLang="zh-CN" sz="2400" i="1" dirty="0">
              <a:solidFill>
                <a:srgbClr val="CC0000"/>
              </a:solidFill>
              <a:latin typeface="Tahoma" panose="020B0604030504040204" charset="0"/>
            </a:endParaRPr>
          </a:p>
        </p:txBody>
      </p:sp>
      <p:sp>
        <p:nvSpPr>
          <p:cNvPr id="4" name="TextBox 3"/>
          <p:cNvSpPr txBox="1"/>
          <p:nvPr/>
        </p:nvSpPr>
        <p:spPr>
          <a:xfrm>
            <a:off x="3957638" y="4049713"/>
            <a:ext cx="4822825" cy="830262"/>
          </a:xfrm>
          <a:prstGeom prst="rect">
            <a:avLst/>
          </a:prstGeom>
          <a:solidFill>
            <a:schemeClr val="bg1"/>
          </a:solidFill>
          <a:ln w="25400" cap="flat" cmpd="sng">
            <a:solidFill>
              <a:srgbClr val="CC0000"/>
            </a:solidFill>
            <a:prstDash val="solid"/>
            <a:miter/>
            <a:headEnd type="none" w="med" len="med"/>
            <a:tailEnd type="none" w="med" len="med"/>
          </a:ln>
        </p:spPr>
        <p:txBody>
          <a:bodyPr anchor="t" anchorCtr="0">
            <a:spAutoFit/>
          </a:bodyPr>
          <a:p>
            <a:pPr algn="ctr" eaLnBrk="0" hangingPunct="0"/>
            <a:r>
              <a:rPr lang="en-US" altLang="zh-CN" sz="2400" dirty="0">
                <a:solidFill>
                  <a:srgbClr val="000000"/>
                </a:solidFill>
                <a:latin typeface="Tahoma" panose="020B0604030504040204" charset="0"/>
              </a:rPr>
              <a:t>Datagram (packets) can be lost due to congestion, lack of buffers</a:t>
            </a:r>
            <a:endParaRPr lang="en-US" altLang="zh-CN" sz="2400" dirty="0">
              <a:solidFill>
                <a:srgbClr val="000000"/>
              </a:solidFill>
              <a:latin typeface="Tahoma" panose="020B0604030504040204" charset="0"/>
            </a:endParaRPr>
          </a:p>
        </p:txBody>
      </p:sp>
      <p:sp>
        <p:nvSpPr>
          <p:cNvPr id="33" name="TextBox 32"/>
          <p:cNvSpPr txBox="1"/>
          <p:nvPr/>
        </p:nvSpPr>
        <p:spPr>
          <a:xfrm>
            <a:off x="2674938" y="5341938"/>
            <a:ext cx="6124575" cy="831850"/>
          </a:xfrm>
          <a:prstGeom prst="rect">
            <a:avLst/>
          </a:prstGeom>
          <a:solidFill>
            <a:schemeClr val="bg1"/>
          </a:solidFill>
          <a:ln w="25400" cap="flat" cmpd="sng">
            <a:solidFill>
              <a:srgbClr val="CC0000"/>
            </a:solidFill>
            <a:prstDash val="solid"/>
            <a:miter/>
            <a:headEnd type="none" w="med" len="med"/>
            <a:tailEnd type="none" w="med" len="med"/>
          </a:ln>
        </p:spPr>
        <p:txBody>
          <a:bodyPr anchor="t" anchorCtr="0">
            <a:spAutoFit/>
          </a:bodyPr>
          <a:p>
            <a:pPr algn="ctr" eaLnBrk="0" hangingPunct="0"/>
            <a:r>
              <a:rPr lang="en-US" altLang="zh-CN" sz="2400" dirty="0">
                <a:solidFill>
                  <a:srgbClr val="000000"/>
                </a:solidFill>
                <a:latin typeface="Tahoma" panose="020B0604030504040204" charset="0"/>
              </a:rPr>
              <a:t>Priority scheduling – who gets best performance, network neutrality</a:t>
            </a:r>
            <a:endParaRPr lang="en-US" altLang="zh-CN" sz="2400" dirty="0">
              <a:solidFill>
                <a:srgbClr val="000000"/>
              </a:solidFill>
              <a:latin typeface="Tahoma" panose="020B0604030504040204" charset="0"/>
            </a:endParaRPr>
          </a:p>
        </p:txBody>
      </p:sp>
      <p:sp>
        <p:nvSpPr>
          <p:cNvPr id="65566" name="Slide Number Placeholder 5"/>
          <p:cNvSpPr>
            <a:spLocks noGrp="1"/>
          </p:cNvSpPr>
          <p:nvPr>
            <p:ph type="sldNum" sz="quarter" idx="4"/>
          </p:nvPr>
        </p:nvSpPr>
        <p:spPr>
          <a:xfrm>
            <a:off x="8456613" y="6475413"/>
            <a:ext cx="561975" cy="273050"/>
          </a:xfrm>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5567" name="Footer Placeholder 2"/>
          <p:cNvSpPr>
            <a:spLocks noGrp="1"/>
          </p:cNvSpPr>
          <p:nvPr>
            <p:ph type="ftr" sz="quarter" idx="3"/>
          </p:nvPr>
        </p:nvSpPr>
        <p:spPr>
          <a:xfrm>
            <a:off x="6375400" y="6475413"/>
            <a:ext cx="2178050" cy="241300"/>
          </a:xfrm>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1" name="Picture 80" descr="underline_base"/>
          <p:cNvPicPr/>
          <p:nvPr/>
        </p:nvPicPr>
        <p:blipFill>
          <a:blip r:embed="rId1"/>
          <a:stretch>
            <a:fillRect/>
          </a:stretch>
        </p:blipFill>
        <p:spPr>
          <a:xfrm>
            <a:off x="585788" y="784225"/>
            <a:ext cx="5027612" cy="173038"/>
          </a:xfrm>
          <a:prstGeom prst="rect">
            <a:avLst/>
          </a:prstGeom>
          <a:noFill/>
          <a:ln w="9525">
            <a:noFill/>
          </a:ln>
        </p:spPr>
      </p:pic>
      <p:sp>
        <p:nvSpPr>
          <p:cNvPr id="66562" name="Rectangle 2"/>
          <p:cNvSpPr>
            <a:spLocks noGrp="1"/>
          </p:cNvSpPr>
          <p:nvPr>
            <p:ph type="title"/>
          </p:nvPr>
        </p:nvSpPr>
        <p:spPr>
          <a:xfrm>
            <a:off x="533400" y="196850"/>
            <a:ext cx="7772400" cy="730250"/>
          </a:xfrm>
        </p:spPr>
        <p:txBody>
          <a:bodyPr vert="horz" wrap="square" lIns="91440" tIns="45720" rIns="91440" bIns="45720" anchor="ctr" anchorCtr="0"/>
          <a:p>
            <a:r>
              <a:rPr lang="en-US" altLang="zh-CN" sz="4000" dirty="0"/>
              <a:t>Output port queueing</a:t>
            </a:r>
            <a:endParaRPr lang="en-US" altLang="zh-CN" dirty="0"/>
          </a:p>
        </p:txBody>
      </p:sp>
      <p:sp>
        <p:nvSpPr>
          <p:cNvPr id="66563" name="Rectangle 3"/>
          <p:cNvSpPr>
            <a:spLocks noGrp="1"/>
          </p:cNvSpPr>
          <p:nvPr>
            <p:ph idx="1"/>
          </p:nvPr>
        </p:nvSpPr>
        <p:spPr>
          <a:xfrm>
            <a:off x="746125" y="4602163"/>
            <a:ext cx="7772400" cy="1190625"/>
          </a:xfrm>
        </p:spPr>
        <p:txBody>
          <a:bodyPr vert="horz" wrap="square" lIns="91440" tIns="45720" rIns="91440" bIns="45720" anchor="t" anchorCtr="0"/>
          <a:p>
            <a:r>
              <a:rPr lang="en-US" altLang="zh-CN" dirty="0"/>
              <a:t>buffering when arrival rate via switch exceeds output line speed</a:t>
            </a:r>
            <a:endParaRPr lang="en-US" altLang="zh-CN" dirty="0"/>
          </a:p>
          <a:p>
            <a:r>
              <a:rPr lang="en-US" altLang="zh-CN" i="1" dirty="0">
                <a:solidFill>
                  <a:srgbClr val="CC0000"/>
                </a:solidFill>
              </a:rPr>
              <a:t>queueing (delay) and loss due to output port buffer overflow!</a:t>
            </a:r>
            <a:endParaRPr lang="en-US" altLang="zh-CN" dirty="0">
              <a:solidFill>
                <a:srgbClr val="CC0000"/>
              </a:solidFill>
            </a:endParaRPr>
          </a:p>
        </p:txBody>
      </p:sp>
      <p:grpSp>
        <p:nvGrpSpPr>
          <p:cNvPr id="66564" name="Group 78"/>
          <p:cNvGrpSpPr/>
          <p:nvPr/>
        </p:nvGrpSpPr>
        <p:grpSpPr>
          <a:xfrm>
            <a:off x="884238" y="1477963"/>
            <a:ext cx="7412037" cy="2870200"/>
            <a:chOff x="550" y="931"/>
            <a:chExt cx="4669" cy="1808"/>
          </a:xfrm>
        </p:grpSpPr>
        <p:grpSp>
          <p:nvGrpSpPr>
            <p:cNvPr id="66565" name="Group 29"/>
            <p:cNvGrpSpPr/>
            <p:nvPr/>
          </p:nvGrpSpPr>
          <p:grpSpPr>
            <a:xfrm>
              <a:off x="699" y="948"/>
              <a:ext cx="2099" cy="1356"/>
              <a:chOff x="523" y="976"/>
              <a:chExt cx="2099" cy="1356"/>
            </a:xfrm>
          </p:grpSpPr>
          <p:sp>
            <p:nvSpPr>
              <p:cNvPr id="66566" name="Rectangle 6"/>
              <p:cNvSpPr/>
              <p:nvPr/>
            </p:nvSpPr>
            <p:spPr>
              <a:xfrm>
                <a:off x="1208" y="976"/>
                <a:ext cx="745" cy="13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66567" name="Group 10"/>
              <p:cNvGrpSpPr/>
              <p:nvPr/>
            </p:nvGrpSpPr>
            <p:grpSpPr>
              <a:xfrm>
                <a:off x="804" y="997"/>
                <a:ext cx="249" cy="1295"/>
                <a:chOff x="748" y="997"/>
                <a:chExt cx="249" cy="1295"/>
              </a:xfrm>
            </p:grpSpPr>
            <p:sp>
              <p:nvSpPr>
                <p:cNvPr id="66568" name="Rectangle 7"/>
                <p:cNvSpPr/>
                <p:nvPr/>
              </p:nvSpPr>
              <p:spPr>
                <a:xfrm>
                  <a:off x="759" y="997"/>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69" name="Rectangle 8"/>
                <p:cNvSpPr/>
                <p:nvPr/>
              </p:nvSpPr>
              <p:spPr>
                <a:xfrm>
                  <a:off x="750" y="1472"/>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70" name="Rectangle 9"/>
                <p:cNvSpPr/>
                <p:nvPr/>
              </p:nvSpPr>
              <p:spPr>
                <a:xfrm>
                  <a:off x="748" y="1940"/>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66571" name="Group 11"/>
              <p:cNvGrpSpPr/>
              <p:nvPr/>
            </p:nvGrpSpPr>
            <p:grpSpPr>
              <a:xfrm>
                <a:off x="2109" y="1002"/>
                <a:ext cx="249" cy="1295"/>
                <a:chOff x="748" y="997"/>
                <a:chExt cx="249" cy="1295"/>
              </a:xfrm>
            </p:grpSpPr>
            <p:sp>
              <p:nvSpPr>
                <p:cNvPr id="66572" name="Rectangle 12"/>
                <p:cNvSpPr/>
                <p:nvPr/>
              </p:nvSpPr>
              <p:spPr>
                <a:xfrm>
                  <a:off x="759" y="997"/>
                  <a:ext cx="238" cy="352"/>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73" name="Rectangle 13"/>
                <p:cNvSpPr/>
                <p:nvPr/>
              </p:nvSpPr>
              <p:spPr>
                <a:xfrm>
                  <a:off x="750" y="1472"/>
                  <a:ext cx="238" cy="352"/>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74" name="Rectangle 14"/>
                <p:cNvSpPr/>
                <p:nvPr/>
              </p:nvSpPr>
              <p:spPr>
                <a:xfrm>
                  <a:off x="748" y="1940"/>
                  <a:ext cx="238" cy="352"/>
                </a:xfrm>
                <a:prstGeom prst="rect">
                  <a:avLst/>
                </a:prstGeom>
                <a:solidFill>
                  <a:schemeClr val="bg1"/>
                </a:solidFill>
                <a:ln w="19050" cap="flat" cmpd="sng">
                  <a:solidFill>
                    <a:srgbClr val="008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6575" name="Line 15"/>
              <p:cNvSpPr/>
              <p:nvPr/>
            </p:nvSpPr>
            <p:spPr>
              <a:xfrm>
                <a:off x="1946" y="1180"/>
                <a:ext cx="162" cy="0"/>
              </a:xfrm>
              <a:prstGeom prst="line">
                <a:avLst/>
              </a:prstGeom>
              <a:ln w="19050" cap="flat" cmpd="sng">
                <a:solidFill>
                  <a:schemeClr val="tx1"/>
                </a:solidFill>
                <a:prstDash val="solid"/>
                <a:round/>
                <a:headEnd type="none" w="med" len="med"/>
                <a:tailEnd type="none" w="med" len="med"/>
              </a:ln>
            </p:spPr>
          </p:sp>
          <p:sp>
            <p:nvSpPr>
              <p:cNvPr id="66576" name="Line 16"/>
              <p:cNvSpPr/>
              <p:nvPr/>
            </p:nvSpPr>
            <p:spPr>
              <a:xfrm>
                <a:off x="1940" y="1645"/>
                <a:ext cx="162" cy="0"/>
              </a:xfrm>
              <a:prstGeom prst="line">
                <a:avLst/>
              </a:prstGeom>
              <a:ln w="19050" cap="flat" cmpd="sng">
                <a:solidFill>
                  <a:schemeClr val="tx1"/>
                </a:solidFill>
                <a:prstDash val="solid"/>
                <a:round/>
                <a:headEnd type="none" w="med" len="med"/>
                <a:tailEnd type="none" w="med" len="med"/>
              </a:ln>
            </p:spPr>
          </p:sp>
          <p:sp>
            <p:nvSpPr>
              <p:cNvPr id="66577" name="Line 17"/>
              <p:cNvSpPr/>
              <p:nvPr/>
            </p:nvSpPr>
            <p:spPr>
              <a:xfrm>
                <a:off x="1940" y="2119"/>
                <a:ext cx="162" cy="0"/>
              </a:xfrm>
              <a:prstGeom prst="line">
                <a:avLst/>
              </a:prstGeom>
              <a:ln w="19050" cap="flat" cmpd="sng">
                <a:solidFill>
                  <a:schemeClr val="tx1"/>
                </a:solidFill>
                <a:prstDash val="solid"/>
                <a:round/>
                <a:headEnd type="none" w="med" len="med"/>
                <a:tailEnd type="none" w="med" len="med"/>
              </a:ln>
            </p:spPr>
          </p:sp>
          <p:sp>
            <p:nvSpPr>
              <p:cNvPr id="66578" name="Line 18"/>
              <p:cNvSpPr/>
              <p:nvPr/>
            </p:nvSpPr>
            <p:spPr>
              <a:xfrm>
                <a:off x="1044" y="1164"/>
                <a:ext cx="162" cy="0"/>
              </a:xfrm>
              <a:prstGeom prst="line">
                <a:avLst/>
              </a:prstGeom>
              <a:ln w="19050" cap="flat" cmpd="sng">
                <a:solidFill>
                  <a:schemeClr val="tx1"/>
                </a:solidFill>
                <a:prstDash val="solid"/>
                <a:round/>
                <a:headEnd type="none" w="med" len="med"/>
                <a:tailEnd type="none" w="med" len="med"/>
              </a:ln>
            </p:spPr>
          </p:sp>
          <p:sp>
            <p:nvSpPr>
              <p:cNvPr id="66579" name="Line 19"/>
              <p:cNvSpPr/>
              <p:nvPr/>
            </p:nvSpPr>
            <p:spPr>
              <a:xfrm>
                <a:off x="1038" y="1629"/>
                <a:ext cx="162" cy="0"/>
              </a:xfrm>
              <a:prstGeom prst="line">
                <a:avLst/>
              </a:prstGeom>
              <a:ln w="19050" cap="flat" cmpd="sng">
                <a:solidFill>
                  <a:schemeClr val="tx1"/>
                </a:solidFill>
                <a:prstDash val="solid"/>
                <a:round/>
                <a:headEnd type="none" w="med" len="med"/>
                <a:tailEnd type="none" w="med" len="med"/>
              </a:ln>
            </p:spPr>
          </p:sp>
          <p:sp>
            <p:nvSpPr>
              <p:cNvPr id="66580" name="Line 20"/>
              <p:cNvSpPr/>
              <p:nvPr/>
            </p:nvSpPr>
            <p:spPr>
              <a:xfrm>
                <a:off x="1038" y="2103"/>
                <a:ext cx="162" cy="0"/>
              </a:xfrm>
              <a:prstGeom prst="line">
                <a:avLst/>
              </a:prstGeom>
              <a:ln w="19050" cap="flat" cmpd="sng">
                <a:solidFill>
                  <a:schemeClr val="tx1"/>
                </a:solidFill>
                <a:prstDash val="solid"/>
                <a:round/>
                <a:headEnd type="none" w="med" len="med"/>
                <a:tailEnd type="none" w="med" len="med"/>
              </a:ln>
            </p:spPr>
          </p:sp>
          <p:grpSp>
            <p:nvGrpSpPr>
              <p:cNvPr id="66581" name="Group 24"/>
              <p:cNvGrpSpPr/>
              <p:nvPr/>
            </p:nvGrpSpPr>
            <p:grpSpPr>
              <a:xfrm>
                <a:off x="523" y="1169"/>
                <a:ext cx="288" cy="939"/>
                <a:chOff x="-60" y="1148"/>
                <a:chExt cx="168" cy="939"/>
              </a:xfrm>
            </p:grpSpPr>
            <p:sp>
              <p:nvSpPr>
                <p:cNvPr id="66582" name="Line 21"/>
                <p:cNvSpPr/>
                <p:nvPr/>
              </p:nvSpPr>
              <p:spPr>
                <a:xfrm>
                  <a:off x="-54" y="1148"/>
                  <a:ext cx="162" cy="0"/>
                </a:xfrm>
                <a:prstGeom prst="line">
                  <a:avLst/>
                </a:prstGeom>
                <a:ln w="19050" cap="flat" cmpd="sng">
                  <a:solidFill>
                    <a:schemeClr val="tx1"/>
                  </a:solidFill>
                  <a:prstDash val="solid"/>
                  <a:round/>
                  <a:headEnd type="none" w="med" len="med"/>
                  <a:tailEnd type="none" w="med" len="med"/>
                </a:ln>
              </p:spPr>
            </p:sp>
            <p:sp>
              <p:nvSpPr>
                <p:cNvPr id="66583" name="Line 22"/>
                <p:cNvSpPr/>
                <p:nvPr/>
              </p:nvSpPr>
              <p:spPr>
                <a:xfrm>
                  <a:off x="-60" y="1613"/>
                  <a:ext cx="162" cy="0"/>
                </a:xfrm>
                <a:prstGeom prst="line">
                  <a:avLst/>
                </a:prstGeom>
                <a:ln w="19050" cap="flat" cmpd="sng">
                  <a:solidFill>
                    <a:schemeClr val="tx1"/>
                  </a:solidFill>
                  <a:prstDash val="solid"/>
                  <a:round/>
                  <a:headEnd type="none" w="med" len="med"/>
                  <a:tailEnd type="none" w="med" len="med"/>
                </a:ln>
              </p:spPr>
            </p:sp>
            <p:sp>
              <p:nvSpPr>
                <p:cNvPr id="66584" name="Line 23"/>
                <p:cNvSpPr/>
                <p:nvPr/>
              </p:nvSpPr>
              <p:spPr>
                <a:xfrm>
                  <a:off x="-60" y="2087"/>
                  <a:ext cx="162" cy="0"/>
                </a:xfrm>
                <a:prstGeom prst="line">
                  <a:avLst/>
                </a:prstGeom>
                <a:ln w="19050" cap="flat" cmpd="sng">
                  <a:solidFill>
                    <a:schemeClr val="tx1"/>
                  </a:solidFill>
                  <a:prstDash val="solid"/>
                  <a:round/>
                  <a:headEnd type="none" w="med" len="med"/>
                  <a:tailEnd type="none" w="med" len="med"/>
                </a:ln>
              </p:spPr>
            </p:sp>
          </p:grpSp>
          <p:grpSp>
            <p:nvGrpSpPr>
              <p:cNvPr id="66585" name="Group 25"/>
              <p:cNvGrpSpPr/>
              <p:nvPr/>
            </p:nvGrpSpPr>
            <p:grpSpPr>
              <a:xfrm>
                <a:off x="2334" y="1173"/>
                <a:ext cx="288" cy="939"/>
                <a:chOff x="-60" y="1148"/>
                <a:chExt cx="168" cy="939"/>
              </a:xfrm>
            </p:grpSpPr>
            <p:sp>
              <p:nvSpPr>
                <p:cNvPr id="66586" name="Line 26"/>
                <p:cNvSpPr/>
                <p:nvPr/>
              </p:nvSpPr>
              <p:spPr>
                <a:xfrm>
                  <a:off x="-54" y="1148"/>
                  <a:ext cx="162" cy="0"/>
                </a:xfrm>
                <a:prstGeom prst="line">
                  <a:avLst/>
                </a:prstGeom>
                <a:ln w="19050" cap="flat" cmpd="sng">
                  <a:solidFill>
                    <a:schemeClr val="tx1"/>
                  </a:solidFill>
                  <a:prstDash val="solid"/>
                  <a:round/>
                  <a:headEnd type="none" w="med" len="med"/>
                  <a:tailEnd type="triangle" w="med" len="med"/>
                </a:ln>
              </p:spPr>
            </p:sp>
            <p:sp>
              <p:nvSpPr>
                <p:cNvPr id="66587" name="Line 27"/>
                <p:cNvSpPr/>
                <p:nvPr/>
              </p:nvSpPr>
              <p:spPr>
                <a:xfrm>
                  <a:off x="-60" y="1613"/>
                  <a:ext cx="162" cy="0"/>
                </a:xfrm>
                <a:prstGeom prst="line">
                  <a:avLst/>
                </a:prstGeom>
                <a:ln w="19050" cap="flat" cmpd="sng">
                  <a:solidFill>
                    <a:schemeClr val="tx1"/>
                  </a:solidFill>
                  <a:prstDash val="solid"/>
                  <a:round/>
                  <a:headEnd type="none" w="med" len="med"/>
                  <a:tailEnd type="triangle" w="med" len="med"/>
                </a:ln>
              </p:spPr>
            </p:sp>
            <p:sp>
              <p:nvSpPr>
                <p:cNvPr id="66588" name="Line 28"/>
                <p:cNvSpPr/>
                <p:nvPr/>
              </p:nvSpPr>
              <p:spPr>
                <a:xfrm>
                  <a:off x="-60" y="2087"/>
                  <a:ext cx="162" cy="0"/>
                </a:xfrm>
                <a:prstGeom prst="line">
                  <a:avLst/>
                </a:prstGeom>
                <a:ln w="19050" cap="flat" cmpd="sng">
                  <a:solidFill>
                    <a:schemeClr val="tx1"/>
                  </a:solidFill>
                  <a:prstDash val="solid"/>
                  <a:round/>
                  <a:headEnd type="none" w="med" len="med"/>
                  <a:tailEnd type="triangle" w="med" len="med"/>
                </a:ln>
              </p:spPr>
            </p:sp>
          </p:grpSp>
        </p:grpSp>
        <p:grpSp>
          <p:nvGrpSpPr>
            <p:cNvPr id="66589" name="Group 30"/>
            <p:cNvGrpSpPr/>
            <p:nvPr/>
          </p:nvGrpSpPr>
          <p:grpSpPr>
            <a:xfrm>
              <a:off x="3120" y="931"/>
              <a:ext cx="2099" cy="1356"/>
              <a:chOff x="523" y="976"/>
              <a:chExt cx="2099" cy="1356"/>
            </a:xfrm>
          </p:grpSpPr>
          <p:sp>
            <p:nvSpPr>
              <p:cNvPr id="66590" name="Rectangle 31"/>
              <p:cNvSpPr/>
              <p:nvPr/>
            </p:nvSpPr>
            <p:spPr>
              <a:xfrm>
                <a:off x="1208" y="976"/>
                <a:ext cx="745" cy="13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66591" name="Group 32"/>
              <p:cNvGrpSpPr/>
              <p:nvPr/>
            </p:nvGrpSpPr>
            <p:grpSpPr>
              <a:xfrm>
                <a:off x="804" y="997"/>
                <a:ext cx="249" cy="1295"/>
                <a:chOff x="748" y="997"/>
                <a:chExt cx="249" cy="1295"/>
              </a:xfrm>
            </p:grpSpPr>
            <p:sp>
              <p:nvSpPr>
                <p:cNvPr id="66592" name="Rectangle 33"/>
                <p:cNvSpPr/>
                <p:nvPr/>
              </p:nvSpPr>
              <p:spPr>
                <a:xfrm>
                  <a:off x="759" y="997"/>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93" name="Rectangle 34"/>
                <p:cNvSpPr/>
                <p:nvPr/>
              </p:nvSpPr>
              <p:spPr>
                <a:xfrm>
                  <a:off x="750" y="1472"/>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94" name="Rectangle 35"/>
                <p:cNvSpPr/>
                <p:nvPr/>
              </p:nvSpPr>
              <p:spPr>
                <a:xfrm>
                  <a:off x="748" y="1940"/>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66595" name="Group 36"/>
              <p:cNvGrpSpPr/>
              <p:nvPr/>
            </p:nvGrpSpPr>
            <p:grpSpPr>
              <a:xfrm>
                <a:off x="2109" y="1002"/>
                <a:ext cx="249" cy="1295"/>
                <a:chOff x="748" y="997"/>
                <a:chExt cx="249" cy="1295"/>
              </a:xfrm>
            </p:grpSpPr>
            <p:sp>
              <p:nvSpPr>
                <p:cNvPr id="66596" name="Rectangle 37"/>
                <p:cNvSpPr/>
                <p:nvPr/>
              </p:nvSpPr>
              <p:spPr>
                <a:xfrm>
                  <a:off x="759" y="997"/>
                  <a:ext cx="238" cy="352"/>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97" name="Rectangle 38"/>
                <p:cNvSpPr/>
                <p:nvPr/>
              </p:nvSpPr>
              <p:spPr>
                <a:xfrm>
                  <a:off x="750" y="1472"/>
                  <a:ext cx="238" cy="352"/>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66598" name="Rectangle 39"/>
                <p:cNvSpPr/>
                <p:nvPr/>
              </p:nvSpPr>
              <p:spPr>
                <a:xfrm>
                  <a:off x="748" y="1940"/>
                  <a:ext cx="238" cy="352"/>
                </a:xfrm>
                <a:prstGeom prst="rect">
                  <a:avLst/>
                </a:prstGeom>
                <a:solidFill>
                  <a:schemeClr val="bg1"/>
                </a:solidFill>
                <a:ln w="19050" cap="flat" cmpd="sng">
                  <a:solidFill>
                    <a:srgbClr val="008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6599" name="Line 40"/>
              <p:cNvSpPr/>
              <p:nvPr/>
            </p:nvSpPr>
            <p:spPr>
              <a:xfrm>
                <a:off x="1946" y="1180"/>
                <a:ext cx="162" cy="0"/>
              </a:xfrm>
              <a:prstGeom prst="line">
                <a:avLst/>
              </a:prstGeom>
              <a:ln w="19050" cap="flat" cmpd="sng">
                <a:solidFill>
                  <a:schemeClr val="tx1"/>
                </a:solidFill>
                <a:prstDash val="solid"/>
                <a:round/>
                <a:headEnd type="none" w="med" len="med"/>
                <a:tailEnd type="none" w="med" len="med"/>
              </a:ln>
            </p:spPr>
          </p:sp>
          <p:sp>
            <p:nvSpPr>
              <p:cNvPr id="66600" name="Line 41"/>
              <p:cNvSpPr/>
              <p:nvPr/>
            </p:nvSpPr>
            <p:spPr>
              <a:xfrm>
                <a:off x="1940" y="1645"/>
                <a:ext cx="162" cy="0"/>
              </a:xfrm>
              <a:prstGeom prst="line">
                <a:avLst/>
              </a:prstGeom>
              <a:ln w="19050" cap="flat" cmpd="sng">
                <a:solidFill>
                  <a:schemeClr val="tx1"/>
                </a:solidFill>
                <a:prstDash val="solid"/>
                <a:round/>
                <a:headEnd type="none" w="med" len="med"/>
                <a:tailEnd type="none" w="med" len="med"/>
              </a:ln>
            </p:spPr>
          </p:sp>
          <p:sp>
            <p:nvSpPr>
              <p:cNvPr id="66601" name="Line 42"/>
              <p:cNvSpPr/>
              <p:nvPr/>
            </p:nvSpPr>
            <p:spPr>
              <a:xfrm>
                <a:off x="1940" y="2119"/>
                <a:ext cx="162" cy="0"/>
              </a:xfrm>
              <a:prstGeom prst="line">
                <a:avLst/>
              </a:prstGeom>
              <a:ln w="19050" cap="flat" cmpd="sng">
                <a:solidFill>
                  <a:schemeClr val="tx1"/>
                </a:solidFill>
                <a:prstDash val="solid"/>
                <a:round/>
                <a:headEnd type="none" w="med" len="med"/>
                <a:tailEnd type="none" w="med" len="med"/>
              </a:ln>
            </p:spPr>
          </p:sp>
          <p:sp>
            <p:nvSpPr>
              <p:cNvPr id="66602" name="Line 43"/>
              <p:cNvSpPr/>
              <p:nvPr/>
            </p:nvSpPr>
            <p:spPr>
              <a:xfrm>
                <a:off x="1044" y="1164"/>
                <a:ext cx="162" cy="0"/>
              </a:xfrm>
              <a:prstGeom prst="line">
                <a:avLst/>
              </a:prstGeom>
              <a:ln w="19050" cap="flat" cmpd="sng">
                <a:solidFill>
                  <a:schemeClr val="tx1"/>
                </a:solidFill>
                <a:prstDash val="solid"/>
                <a:round/>
                <a:headEnd type="none" w="med" len="med"/>
                <a:tailEnd type="none" w="med" len="med"/>
              </a:ln>
            </p:spPr>
          </p:sp>
          <p:sp>
            <p:nvSpPr>
              <p:cNvPr id="66603" name="Line 44"/>
              <p:cNvSpPr/>
              <p:nvPr/>
            </p:nvSpPr>
            <p:spPr>
              <a:xfrm>
                <a:off x="1038" y="1629"/>
                <a:ext cx="162" cy="0"/>
              </a:xfrm>
              <a:prstGeom prst="line">
                <a:avLst/>
              </a:prstGeom>
              <a:ln w="19050" cap="flat" cmpd="sng">
                <a:solidFill>
                  <a:schemeClr val="tx1"/>
                </a:solidFill>
                <a:prstDash val="solid"/>
                <a:round/>
                <a:headEnd type="none" w="med" len="med"/>
                <a:tailEnd type="none" w="med" len="med"/>
              </a:ln>
            </p:spPr>
          </p:sp>
          <p:sp>
            <p:nvSpPr>
              <p:cNvPr id="66604" name="Line 45"/>
              <p:cNvSpPr/>
              <p:nvPr/>
            </p:nvSpPr>
            <p:spPr>
              <a:xfrm>
                <a:off x="1038" y="2103"/>
                <a:ext cx="162" cy="0"/>
              </a:xfrm>
              <a:prstGeom prst="line">
                <a:avLst/>
              </a:prstGeom>
              <a:ln w="19050" cap="flat" cmpd="sng">
                <a:solidFill>
                  <a:schemeClr val="tx1"/>
                </a:solidFill>
                <a:prstDash val="solid"/>
                <a:round/>
                <a:headEnd type="none" w="med" len="med"/>
                <a:tailEnd type="none" w="med" len="med"/>
              </a:ln>
            </p:spPr>
          </p:sp>
          <p:grpSp>
            <p:nvGrpSpPr>
              <p:cNvPr id="66605" name="Group 46"/>
              <p:cNvGrpSpPr/>
              <p:nvPr/>
            </p:nvGrpSpPr>
            <p:grpSpPr>
              <a:xfrm>
                <a:off x="523" y="1169"/>
                <a:ext cx="288" cy="939"/>
                <a:chOff x="-60" y="1148"/>
                <a:chExt cx="168" cy="939"/>
              </a:xfrm>
            </p:grpSpPr>
            <p:sp>
              <p:nvSpPr>
                <p:cNvPr id="66606" name="Line 47"/>
                <p:cNvSpPr/>
                <p:nvPr/>
              </p:nvSpPr>
              <p:spPr>
                <a:xfrm>
                  <a:off x="-54" y="1148"/>
                  <a:ext cx="162" cy="0"/>
                </a:xfrm>
                <a:prstGeom prst="line">
                  <a:avLst/>
                </a:prstGeom>
                <a:ln w="19050" cap="flat" cmpd="sng">
                  <a:solidFill>
                    <a:schemeClr val="tx1"/>
                  </a:solidFill>
                  <a:prstDash val="solid"/>
                  <a:round/>
                  <a:headEnd type="none" w="med" len="med"/>
                  <a:tailEnd type="none" w="med" len="med"/>
                </a:ln>
              </p:spPr>
            </p:sp>
            <p:sp>
              <p:nvSpPr>
                <p:cNvPr id="66607" name="Line 48"/>
                <p:cNvSpPr/>
                <p:nvPr/>
              </p:nvSpPr>
              <p:spPr>
                <a:xfrm>
                  <a:off x="-60" y="1613"/>
                  <a:ext cx="162" cy="0"/>
                </a:xfrm>
                <a:prstGeom prst="line">
                  <a:avLst/>
                </a:prstGeom>
                <a:ln w="19050" cap="flat" cmpd="sng">
                  <a:solidFill>
                    <a:schemeClr val="tx1"/>
                  </a:solidFill>
                  <a:prstDash val="solid"/>
                  <a:round/>
                  <a:headEnd type="none" w="med" len="med"/>
                  <a:tailEnd type="none" w="med" len="med"/>
                </a:ln>
              </p:spPr>
            </p:sp>
            <p:sp>
              <p:nvSpPr>
                <p:cNvPr id="66608" name="Line 49"/>
                <p:cNvSpPr/>
                <p:nvPr/>
              </p:nvSpPr>
              <p:spPr>
                <a:xfrm>
                  <a:off x="-60" y="2087"/>
                  <a:ext cx="162" cy="0"/>
                </a:xfrm>
                <a:prstGeom prst="line">
                  <a:avLst/>
                </a:prstGeom>
                <a:ln w="19050" cap="flat" cmpd="sng">
                  <a:solidFill>
                    <a:schemeClr val="tx1"/>
                  </a:solidFill>
                  <a:prstDash val="solid"/>
                  <a:round/>
                  <a:headEnd type="none" w="med" len="med"/>
                  <a:tailEnd type="none" w="med" len="med"/>
                </a:ln>
              </p:spPr>
            </p:sp>
          </p:grpSp>
          <p:grpSp>
            <p:nvGrpSpPr>
              <p:cNvPr id="66609" name="Group 50"/>
              <p:cNvGrpSpPr/>
              <p:nvPr/>
            </p:nvGrpSpPr>
            <p:grpSpPr>
              <a:xfrm>
                <a:off x="2334" y="1173"/>
                <a:ext cx="288" cy="939"/>
                <a:chOff x="-60" y="1148"/>
                <a:chExt cx="168" cy="939"/>
              </a:xfrm>
            </p:grpSpPr>
            <p:sp>
              <p:nvSpPr>
                <p:cNvPr id="66610" name="Line 51"/>
                <p:cNvSpPr/>
                <p:nvPr/>
              </p:nvSpPr>
              <p:spPr>
                <a:xfrm>
                  <a:off x="-54" y="1148"/>
                  <a:ext cx="162" cy="0"/>
                </a:xfrm>
                <a:prstGeom prst="line">
                  <a:avLst/>
                </a:prstGeom>
                <a:ln w="19050" cap="flat" cmpd="sng">
                  <a:solidFill>
                    <a:schemeClr val="tx1"/>
                  </a:solidFill>
                  <a:prstDash val="solid"/>
                  <a:round/>
                  <a:headEnd type="none" w="med" len="med"/>
                  <a:tailEnd type="triangle" w="med" len="med"/>
                </a:ln>
              </p:spPr>
            </p:sp>
            <p:sp>
              <p:nvSpPr>
                <p:cNvPr id="66611" name="Line 52"/>
                <p:cNvSpPr/>
                <p:nvPr/>
              </p:nvSpPr>
              <p:spPr>
                <a:xfrm>
                  <a:off x="-60" y="1613"/>
                  <a:ext cx="162" cy="0"/>
                </a:xfrm>
                <a:prstGeom prst="line">
                  <a:avLst/>
                </a:prstGeom>
                <a:ln w="19050" cap="flat" cmpd="sng">
                  <a:solidFill>
                    <a:schemeClr val="tx1"/>
                  </a:solidFill>
                  <a:prstDash val="solid"/>
                  <a:round/>
                  <a:headEnd type="none" w="med" len="med"/>
                  <a:tailEnd type="triangle" w="med" len="med"/>
                </a:ln>
              </p:spPr>
            </p:sp>
            <p:sp>
              <p:nvSpPr>
                <p:cNvPr id="66612" name="Line 53"/>
                <p:cNvSpPr/>
                <p:nvPr/>
              </p:nvSpPr>
              <p:spPr>
                <a:xfrm>
                  <a:off x="-60" y="2087"/>
                  <a:ext cx="162" cy="0"/>
                </a:xfrm>
                <a:prstGeom prst="line">
                  <a:avLst/>
                </a:prstGeom>
                <a:ln w="19050" cap="flat" cmpd="sng">
                  <a:solidFill>
                    <a:schemeClr val="tx1"/>
                  </a:solidFill>
                  <a:prstDash val="solid"/>
                  <a:round/>
                  <a:headEnd type="none" w="med" len="med"/>
                  <a:tailEnd type="triangle" w="med" len="med"/>
                </a:ln>
              </p:spPr>
            </p:sp>
          </p:grpSp>
        </p:grpSp>
        <p:sp>
          <p:nvSpPr>
            <p:cNvPr id="66613" name="Rectangle 54"/>
            <p:cNvSpPr/>
            <p:nvPr/>
          </p:nvSpPr>
          <p:spPr>
            <a:xfrm>
              <a:off x="1012" y="1012"/>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4" name="Rectangle 55"/>
            <p:cNvSpPr/>
            <p:nvPr/>
          </p:nvSpPr>
          <p:spPr>
            <a:xfrm>
              <a:off x="1003" y="1494"/>
              <a:ext cx="175" cy="98"/>
            </a:xfrm>
            <a:prstGeom prst="rect">
              <a:avLst/>
            </a:prstGeom>
            <a:solidFill>
              <a:srgbClr val="00009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5" name="Rectangle 56"/>
            <p:cNvSpPr/>
            <p:nvPr/>
          </p:nvSpPr>
          <p:spPr>
            <a:xfrm>
              <a:off x="994" y="1969"/>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6" name="Rectangle 57"/>
            <p:cNvSpPr/>
            <p:nvPr/>
          </p:nvSpPr>
          <p:spPr>
            <a:xfrm>
              <a:off x="764" y="1017"/>
              <a:ext cx="175" cy="9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7" name="Rectangle 58"/>
            <p:cNvSpPr/>
            <p:nvPr/>
          </p:nvSpPr>
          <p:spPr>
            <a:xfrm>
              <a:off x="760" y="1953"/>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8" name="Line 60"/>
            <p:cNvSpPr/>
            <p:nvPr/>
          </p:nvSpPr>
          <p:spPr>
            <a:xfrm>
              <a:off x="1215" y="1054"/>
              <a:ext cx="1026" cy="1"/>
            </a:xfrm>
            <a:prstGeom prst="line">
              <a:avLst/>
            </a:prstGeom>
            <a:ln w="28575" cap="flat" cmpd="sng">
              <a:solidFill>
                <a:srgbClr val="FF0000"/>
              </a:solidFill>
              <a:prstDash val="dash"/>
              <a:round/>
              <a:headEnd type="none" w="med" len="med"/>
              <a:tailEnd type="triangle" w="med" len="med"/>
            </a:ln>
          </p:spPr>
        </p:sp>
        <p:sp>
          <p:nvSpPr>
            <p:cNvPr id="66619" name="Freeform 62"/>
            <p:cNvSpPr/>
            <p:nvPr/>
          </p:nvSpPr>
          <p:spPr>
            <a:xfrm>
              <a:off x="1246" y="1285"/>
              <a:ext cx="967" cy="735"/>
            </a:xfrm>
            <a:custGeom>
              <a:avLst/>
              <a:gdLst/>
              <a:ahLst/>
              <a:cxnLst>
                <a:cxn ang="0">
                  <a:pos x="0" y="733"/>
                </a:cxn>
                <a:cxn ang="0">
                  <a:pos x="522" y="735"/>
                </a:cxn>
                <a:cxn ang="0">
                  <a:pos x="967" y="0"/>
                </a:cxn>
              </a:cxnLst>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p:spPr>
          <p:txBody>
            <a:bodyPr/>
            <a:p>
              <a:endParaRPr lang="zh-CN" altLang="en-US"/>
            </a:p>
          </p:txBody>
        </p:sp>
        <p:sp>
          <p:nvSpPr>
            <p:cNvPr id="66620" name="Text Box 63"/>
            <p:cNvSpPr txBox="1"/>
            <p:nvPr/>
          </p:nvSpPr>
          <p:spPr>
            <a:xfrm>
              <a:off x="933" y="2335"/>
              <a:ext cx="1549" cy="404"/>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at </a:t>
              </a:r>
              <a:r>
                <a:rPr lang="en-US" altLang="zh-CN" i="1" dirty="0">
                  <a:latin typeface="Arial" panose="020B0604020202020204" pitchFamily="34" charset="0"/>
                </a:rPr>
                <a:t>t,</a:t>
              </a:r>
              <a:r>
                <a:rPr lang="en-US" altLang="zh-CN" dirty="0">
                  <a:latin typeface="Arial" panose="020B0604020202020204" pitchFamily="34" charset="0"/>
                </a:rPr>
                <a:t> packets more</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from input to output</a:t>
              </a:r>
              <a:endParaRPr lang="en-US" altLang="zh-CN" i="1" dirty="0">
                <a:latin typeface="Arial" panose="020B0604020202020204" pitchFamily="34" charset="0"/>
              </a:endParaRPr>
            </a:p>
          </p:txBody>
        </p:sp>
        <p:sp>
          <p:nvSpPr>
            <p:cNvPr id="66621" name="Text Box 64"/>
            <p:cNvSpPr txBox="1"/>
            <p:nvPr/>
          </p:nvSpPr>
          <p:spPr>
            <a:xfrm>
              <a:off x="3354" y="2325"/>
              <a:ext cx="1549" cy="231"/>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one packet time later</a:t>
              </a:r>
              <a:endParaRPr lang="en-US" altLang="zh-CN" i="1" dirty="0">
                <a:latin typeface="Arial" panose="020B0604020202020204" pitchFamily="34" charset="0"/>
              </a:endParaRPr>
            </a:p>
          </p:txBody>
        </p:sp>
        <p:sp>
          <p:nvSpPr>
            <p:cNvPr id="66622" name="Text Box 66"/>
            <p:cNvSpPr txBox="1"/>
            <p:nvPr/>
          </p:nvSpPr>
          <p:spPr>
            <a:xfrm>
              <a:off x="1488" y="1545"/>
              <a:ext cx="471" cy="366"/>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switch</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fabric</a:t>
              </a:r>
              <a:endParaRPr lang="en-US" altLang="zh-CN" sz="1600" dirty="0">
                <a:latin typeface="Arial" panose="020B0604020202020204" pitchFamily="34" charset="0"/>
              </a:endParaRPr>
            </a:p>
          </p:txBody>
        </p:sp>
        <p:sp>
          <p:nvSpPr>
            <p:cNvPr id="66623" name="Text Box 67"/>
            <p:cNvSpPr txBox="1"/>
            <p:nvPr/>
          </p:nvSpPr>
          <p:spPr>
            <a:xfrm>
              <a:off x="3895" y="1479"/>
              <a:ext cx="471" cy="366"/>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switch</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fabric</a:t>
              </a:r>
              <a:endParaRPr lang="en-US" altLang="zh-CN" sz="1600" dirty="0">
                <a:latin typeface="Arial" panose="020B0604020202020204" pitchFamily="34" charset="0"/>
              </a:endParaRPr>
            </a:p>
          </p:txBody>
        </p:sp>
        <p:sp>
          <p:nvSpPr>
            <p:cNvPr id="66624" name="Rectangle 68"/>
            <p:cNvSpPr/>
            <p:nvPr/>
          </p:nvSpPr>
          <p:spPr>
            <a:xfrm>
              <a:off x="4746" y="972"/>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5" name="Rectangle 69"/>
            <p:cNvSpPr/>
            <p:nvPr/>
          </p:nvSpPr>
          <p:spPr>
            <a:xfrm>
              <a:off x="4746" y="1497"/>
              <a:ext cx="175" cy="9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6" name="Rectangle 70"/>
            <p:cNvSpPr/>
            <p:nvPr/>
          </p:nvSpPr>
          <p:spPr>
            <a:xfrm>
              <a:off x="4743" y="1099"/>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7" name="Rectangle 71"/>
            <p:cNvSpPr/>
            <p:nvPr/>
          </p:nvSpPr>
          <p:spPr>
            <a:xfrm>
              <a:off x="3445" y="1001"/>
              <a:ext cx="175" cy="9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8" name="Rectangle 72"/>
            <p:cNvSpPr/>
            <p:nvPr/>
          </p:nvSpPr>
          <p:spPr>
            <a:xfrm>
              <a:off x="3434" y="1965"/>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9" name="Freeform 73"/>
            <p:cNvSpPr/>
            <p:nvPr/>
          </p:nvSpPr>
          <p:spPr>
            <a:xfrm>
              <a:off x="3682" y="1261"/>
              <a:ext cx="967" cy="735"/>
            </a:xfrm>
            <a:custGeom>
              <a:avLst/>
              <a:gdLst/>
              <a:ahLst/>
              <a:cxnLst>
                <a:cxn ang="0">
                  <a:pos x="0" y="733"/>
                </a:cxn>
                <a:cxn ang="0">
                  <a:pos x="522" y="735"/>
                </a:cxn>
                <a:cxn ang="0">
                  <a:pos x="967" y="0"/>
                </a:cxn>
              </a:cxnLst>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p:spPr>
          <p:txBody>
            <a:bodyPr/>
            <a:p>
              <a:endParaRPr lang="zh-CN" altLang="en-US"/>
            </a:p>
          </p:txBody>
        </p:sp>
        <p:sp>
          <p:nvSpPr>
            <p:cNvPr id="66630" name="Freeform 74"/>
            <p:cNvSpPr/>
            <p:nvPr/>
          </p:nvSpPr>
          <p:spPr>
            <a:xfrm>
              <a:off x="3669" y="1051"/>
              <a:ext cx="988" cy="951"/>
            </a:xfrm>
            <a:custGeom>
              <a:avLst/>
              <a:gdLst/>
              <a:ahLst/>
              <a:cxnLst>
                <a:cxn ang="0">
                  <a:pos x="0" y="29707"/>
                </a:cxn>
                <a:cxn ang="0">
                  <a:pos x="429" y="0"/>
                </a:cxn>
                <a:cxn ang="0">
                  <a:pos x="822" y="6892561"/>
                </a:cxn>
              </a:cxnLst>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p:spPr>
          <p:txBody>
            <a:bodyPr/>
            <a:p>
              <a:endParaRPr lang="zh-CN" altLang="en-US"/>
            </a:p>
          </p:txBody>
        </p:sp>
        <p:sp>
          <p:nvSpPr>
            <p:cNvPr id="66631" name="Line 75"/>
            <p:cNvSpPr/>
            <p:nvPr/>
          </p:nvSpPr>
          <p:spPr>
            <a:xfrm>
              <a:off x="1208" y="1545"/>
              <a:ext cx="1012" cy="14"/>
            </a:xfrm>
            <a:prstGeom prst="line">
              <a:avLst/>
            </a:prstGeom>
            <a:ln w="28575" cap="flat" cmpd="sng">
              <a:solidFill>
                <a:schemeClr val="accent2"/>
              </a:solidFill>
              <a:prstDash val="dash"/>
              <a:round/>
              <a:headEnd type="none" w="med" len="med"/>
              <a:tailEnd type="triangle" w="med" len="med"/>
            </a:ln>
          </p:spPr>
        </p:sp>
        <p:sp>
          <p:nvSpPr>
            <p:cNvPr id="66632" name="Rectangle 76"/>
            <p:cNvSpPr/>
            <p:nvPr/>
          </p:nvSpPr>
          <p:spPr>
            <a:xfrm>
              <a:off x="550" y="1010"/>
              <a:ext cx="175" cy="9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33" name="Rectangle 77"/>
            <p:cNvSpPr/>
            <p:nvPr/>
          </p:nvSpPr>
          <p:spPr>
            <a:xfrm>
              <a:off x="3194" y="997"/>
              <a:ext cx="175" cy="9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663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663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5" name="Picture 11" descr="underline_base"/>
          <p:cNvPicPr/>
          <p:nvPr/>
        </p:nvPicPr>
        <p:blipFill>
          <a:blip r:embed="rId1"/>
          <a:stretch>
            <a:fillRect/>
          </a:stretch>
        </p:blipFill>
        <p:spPr>
          <a:xfrm>
            <a:off x="596900" y="1039813"/>
            <a:ext cx="5027613" cy="173037"/>
          </a:xfrm>
          <a:prstGeom prst="rect">
            <a:avLst/>
          </a:prstGeom>
          <a:noFill/>
          <a:ln w="9525">
            <a:noFill/>
          </a:ln>
        </p:spPr>
      </p:pic>
      <p:sp>
        <p:nvSpPr>
          <p:cNvPr id="30725"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How much buffering?</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67587" name="Rectangle 3"/>
          <p:cNvSpPr>
            <a:spLocks noGrp="1"/>
          </p:cNvSpPr>
          <p:nvPr>
            <p:ph idx="1"/>
          </p:nvPr>
        </p:nvSpPr>
        <p:spPr/>
        <p:txBody>
          <a:bodyPr vert="horz" wrap="square" lIns="91440" tIns="45720" rIns="91440" bIns="45720" anchor="t" anchorCtr="0"/>
          <a:p>
            <a:r>
              <a:rPr lang="en-US" altLang="zh-CN" dirty="0"/>
              <a:t>RFC 3439 rule of thumb: average buffering equal to </a:t>
            </a:r>
            <a:r>
              <a:rPr lang="ja-JP" altLang="en-US" dirty="0"/>
              <a:t>“</a:t>
            </a:r>
            <a:r>
              <a:rPr lang="en-US" altLang="ja-JP" dirty="0"/>
              <a:t>typical</a:t>
            </a:r>
            <a:r>
              <a:rPr lang="ja-JP" altLang="en-US" dirty="0"/>
              <a:t>”</a:t>
            </a:r>
            <a:r>
              <a:rPr lang="en-US" altLang="ja-JP" dirty="0"/>
              <a:t> RTT (say 250 msec) times link capacity C</a:t>
            </a:r>
            <a:endParaRPr lang="en-US" altLang="ja-JP" dirty="0"/>
          </a:p>
          <a:p>
            <a:pPr lvl="1"/>
            <a:r>
              <a:rPr lang="en-US" altLang="zh-CN" dirty="0"/>
              <a:t>e.g., C = 10 Gpbs link: 2.5 Gbit buffer</a:t>
            </a:r>
            <a:endParaRPr lang="en-US" altLang="zh-CN" dirty="0"/>
          </a:p>
          <a:p>
            <a:r>
              <a:rPr lang="en-US" altLang="zh-CN" dirty="0"/>
              <a:t>recent recommendation: with </a:t>
            </a:r>
            <a:r>
              <a:rPr lang="en-US" altLang="zh-CN" i="1" dirty="0"/>
              <a:t>N</a:t>
            </a:r>
            <a:r>
              <a:rPr lang="en-US" altLang="zh-CN" dirty="0"/>
              <a:t> flows, buffering equal to </a:t>
            </a:r>
            <a:endParaRPr lang="en-US" altLang="zh-CN" dirty="0"/>
          </a:p>
        </p:txBody>
      </p:sp>
      <p:grpSp>
        <p:nvGrpSpPr>
          <p:cNvPr id="67588" name="Group 9"/>
          <p:cNvGrpSpPr/>
          <p:nvPr/>
        </p:nvGrpSpPr>
        <p:grpSpPr>
          <a:xfrm>
            <a:off x="4167188" y="3717925"/>
            <a:ext cx="1165225" cy="1109663"/>
            <a:chOff x="1923" y="2801"/>
            <a:chExt cx="734" cy="699"/>
          </a:xfrm>
        </p:grpSpPr>
        <p:sp>
          <p:nvSpPr>
            <p:cNvPr id="67589" name="Text Box 4"/>
            <p:cNvSpPr txBox="1"/>
            <p:nvPr/>
          </p:nvSpPr>
          <p:spPr>
            <a:xfrm>
              <a:off x="1923" y="2918"/>
              <a:ext cx="734" cy="288"/>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RTT  C</a:t>
              </a:r>
              <a:endParaRPr lang="en-US" altLang="zh-CN" sz="2400" dirty="0">
                <a:latin typeface="Arial" panose="020B0604020202020204" pitchFamily="34" charset="0"/>
              </a:endParaRPr>
            </a:p>
          </p:txBody>
        </p:sp>
        <p:sp>
          <p:nvSpPr>
            <p:cNvPr id="67590" name="Text Box 5"/>
            <p:cNvSpPr txBox="1"/>
            <p:nvPr/>
          </p:nvSpPr>
          <p:spPr>
            <a:xfrm>
              <a:off x="2309" y="2801"/>
              <a:ext cx="187" cy="365"/>
            </a:xfrm>
            <a:prstGeom prst="rect">
              <a:avLst/>
            </a:prstGeom>
            <a:noFill/>
            <a:ln w="9525">
              <a:noFill/>
            </a:ln>
          </p:spPr>
          <p:txBody>
            <a:bodyPr wrap="none" anchor="t" anchorCtr="0">
              <a:spAutoFit/>
            </a:bodyPr>
            <a:p>
              <a:pPr eaLnBrk="0" hangingPunct="0"/>
              <a:r>
                <a:rPr lang="en-US" altLang="zh-CN" sz="3200" dirty="0">
                  <a:latin typeface="Arial" panose="020B0604020202020204" pitchFamily="34" charset="0"/>
                </a:rPr>
                <a:t>.</a:t>
              </a:r>
              <a:endParaRPr lang="en-US" altLang="zh-CN" sz="3200" dirty="0">
                <a:latin typeface="Arial" panose="020B0604020202020204" pitchFamily="34" charset="0"/>
              </a:endParaRPr>
            </a:p>
          </p:txBody>
        </p:sp>
        <p:sp>
          <p:nvSpPr>
            <p:cNvPr id="67591" name="Line 6"/>
            <p:cNvSpPr/>
            <p:nvPr/>
          </p:nvSpPr>
          <p:spPr>
            <a:xfrm>
              <a:off x="1929" y="3168"/>
              <a:ext cx="619" cy="0"/>
            </a:xfrm>
            <a:prstGeom prst="line">
              <a:avLst/>
            </a:prstGeom>
            <a:ln w="9525" cap="flat" cmpd="sng">
              <a:solidFill>
                <a:schemeClr val="tx1"/>
              </a:solidFill>
              <a:prstDash val="solid"/>
              <a:round/>
              <a:headEnd type="none" w="med" len="med"/>
              <a:tailEnd type="none" w="med" len="med"/>
            </a:ln>
          </p:spPr>
        </p:sp>
        <p:sp>
          <p:nvSpPr>
            <p:cNvPr id="67592" name="Text Box 7"/>
            <p:cNvSpPr txBox="1"/>
            <p:nvPr/>
          </p:nvSpPr>
          <p:spPr>
            <a:xfrm>
              <a:off x="2091" y="3212"/>
              <a:ext cx="255" cy="288"/>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N</a:t>
              </a:r>
              <a:endParaRPr lang="en-US" altLang="zh-CN" sz="2400" dirty="0">
                <a:latin typeface="Arial" panose="020B0604020202020204" pitchFamily="34" charset="0"/>
              </a:endParaRPr>
            </a:p>
          </p:txBody>
        </p:sp>
        <p:sp>
          <p:nvSpPr>
            <p:cNvPr id="67593" name="Freeform 8"/>
            <p:cNvSpPr/>
            <p:nvPr/>
          </p:nvSpPr>
          <p:spPr>
            <a:xfrm>
              <a:off x="2062" y="3218"/>
              <a:ext cx="279" cy="209"/>
            </a:xfrm>
            <a:custGeom>
              <a:avLst/>
              <a:gdLst/>
              <a:ahLst/>
              <a:cxnLst>
                <a:cxn ang="0">
                  <a:pos x="0" y="148"/>
                </a:cxn>
                <a:cxn ang="0">
                  <a:pos x="26" y="105"/>
                </a:cxn>
                <a:cxn ang="0">
                  <a:pos x="44" y="209"/>
                </a:cxn>
                <a:cxn ang="0">
                  <a:pos x="61" y="0"/>
                </a:cxn>
                <a:cxn ang="0">
                  <a:pos x="279" y="0"/>
                </a:cxn>
              </a:cxnLst>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6759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759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67596" name="文本框 1"/>
          <p:cNvSpPr txBox="1"/>
          <p:nvPr/>
        </p:nvSpPr>
        <p:spPr>
          <a:xfrm>
            <a:off x="5624513" y="4151313"/>
            <a:ext cx="2320925" cy="922337"/>
          </a:xfrm>
          <a:prstGeom prst="rect">
            <a:avLst/>
          </a:prstGeom>
          <a:noFill/>
          <a:ln w="9525">
            <a:noFill/>
          </a:ln>
        </p:spPr>
        <p:txBody>
          <a:bodyPr wrap="square" anchor="t" anchorCtr="0">
            <a:spAutoFit/>
          </a:bodyPr>
          <a:p>
            <a:r>
              <a:rPr lang="en-US" altLang="zh-CN">
                <a:latin typeface="Arial" panose="020B0604020202020204" pitchFamily="34" charset="0"/>
              </a:rPr>
              <a:t>N</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rPr>
              <a:t> TCP</a:t>
            </a:r>
            <a:r>
              <a:rPr lang="zh-CN" altLang="en-US">
                <a:latin typeface="Arial" panose="020B0604020202020204" pitchFamily="34" charset="0"/>
                <a:ea typeface="宋体" panose="02010600030101010101" pitchFamily="2" charset="-122"/>
              </a:rPr>
              <a:t>流的数目</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C</a:t>
            </a:r>
            <a:r>
              <a:rPr lang="zh-CN" altLang="en-US">
                <a:latin typeface="Arial" panose="020B0604020202020204" pitchFamily="34" charset="0"/>
                <a:ea typeface="宋体" panose="02010600030101010101" pitchFamily="2" charset="-122"/>
              </a:rPr>
              <a:t>：链路的容量</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MS PGothic" panose="020B060007020508020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533400" y="-14287"/>
            <a:ext cx="7772400" cy="1143000"/>
          </a:xfrm>
        </p:spPr>
        <p:txBody>
          <a:bodyPr vert="horz" wrap="square" lIns="91440" tIns="45720" rIns="91440" bIns="45720" anchor="ctr" anchorCtr="0"/>
          <a:p>
            <a:r>
              <a:rPr lang="en-US" altLang="zh-CN" sz="4000" dirty="0"/>
              <a:t>Scheduling mechanisms</a:t>
            </a:r>
            <a:endParaRPr lang="en-US" altLang="zh-CN" sz="4000" dirty="0"/>
          </a:p>
        </p:txBody>
      </p:sp>
      <p:sp>
        <p:nvSpPr>
          <p:cNvPr id="69634" name="Rectangle 3"/>
          <p:cNvSpPr>
            <a:spLocks noGrp="1"/>
          </p:cNvSpPr>
          <p:nvPr>
            <p:ph idx="1"/>
          </p:nvPr>
        </p:nvSpPr>
        <p:spPr>
          <a:xfrm>
            <a:off x="533400" y="1339850"/>
            <a:ext cx="8262938" cy="3582988"/>
          </a:xfrm>
        </p:spPr>
        <p:txBody>
          <a:bodyPr vert="horz" wrap="square" lIns="91440" tIns="45720" rIns="91440" bIns="45720" anchor="t" anchorCtr="0"/>
          <a:p>
            <a:r>
              <a:rPr lang="en-US" altLang="zh-CN" i="1" dirty="0">
                <a:solidFill>
                  <a:srgbClr val="CC0000"/>
                </a:solidFill>
              </a:rPr>
              <a:t>scheduling: </a:t>
            </a:r>
            <a:r>
              <a:rPr lang="en-US" altLang="zh-CN" dirty="0"/>
              <a:t>choose next packet to send on link</a:t>
            </a:r>
            <a:endParaRPr lang="en-US" altLang="zh-CN" dirty="0"/>
          </a:p>
          <a:p>
            <a:r>
              <a:rPr lang="en-US" altLang="zh-CN" i="1" dirty="0">
                <a:solidFill>
                  <a:srgbClr val="CC0000"/>
                </a:solidFill>
              </a:rPr>
              <a:t>FIFO (first in first out) scheduling: </a:t>
            </a:r>
            <a:r>
              <a:rPr lang="en-US" altLang="zh-CN" dirty="0"/>
              <a:t>send in order of arrival to queue</a:t>
            </a:r>
            <a:endParaRPr lang="en-US" altLang="zh-CN" dirty="0"/>
          </a:p>
          <a:p>
            <a:pPr lvl="1"/>
            <a:r>
              <a:rPr lang="en-US" altLang="zh-CN" dirty="0"/>
              <a:t>real-world example?</a:t>
            </a:r>
            <a:endParaRPr lang="en-US" altLang="zh-CN" dirty="0"/>
          </a:p>
          <a:p>
            <a:pPr lvl="1"/>
            <a:r>
              <a:rPr lang="en-US" altLang="zh-CN" i="1" dirty="0">
                <a:solidFill>
                  <a:srgbClr val="000099"/>
                </a:solidFill>
              </a:rPr>
              <a:t>discard policy: </a:t>
            </a:r>
            <a:r>
              <a:rPr lang="en-US" altLang="zh-CN" dirty="0"/>
              <a:t>if packet arrives to full queue: who to discard?</a:t>
            </a:r>
            <a:endParaRPr lang="en-US" altLang="zh-CN" dirty="0"/>
          </a:p>
          <a:p>
            <a:pPr lvl="2">
              <a:lnSpc>
                <a:spcPts val="2275"/>
              </a:lnSpc>
            </a:pPr>
            <a:r>
              <a:rPr lang="en-US" altLang="zh-CN" sz="2400" i="1" dirty="0">
                <a:solidFill>
                  <a:srgbClr val="000099"/>
                </a:solidFill>
              </a:rPr>
              <a:t>tail drop: </a:t>
            </a:r>
            <a:r>
              <a:rPr lang="en-US" altLang="zh-CN" sz="2400" dirty="0"/>
              <a:t>drop arriving packet</a:t>
            </a:r>
            <a:endParaRPr lang="en-US" altLang="zh-CN" sz="2400" dirty="0"/>
          </a:p>
          <a:p>
            <a:pPr lvl="2">
              <a:lnSpc>
                <a:spcPts val="2275"/>
              </a:lnSpc>
            </a:pPr>
            <a:r>
              <a:rPr lang="en-US" altLang="zh-CN" sz="2400" i="1" dirty="0">
                <a:solidFill>
                  <a:srgbClr val="000099"/>
                </a:solidFill>
              </a:rPr>
              <a:t>priority: </a:t>
            </a:r>
            <a:r>
              <a:rPr lang="en-US" altLang="zh-CN" sz="2400" dirty="0"/>
              <a:t>drop/remove on priority basis</a:t>
            </a:r>
            <a:endParaRPr lang="en-US" altLang="zh-CN" sz="2400" dirty="0"/>
          </a:p>
          <a:p>
            <a:pPr lvl="2">
              <a:lnSpc>
                <a:spcPts val="2275"/>
              </a:lnSpc>
            </a:pPr>
            <a:r>
              <a:rPr lang="en-US" altLang="zh-CN" sz="2400" i="1" dirty="0">
                <a:solidFill>
                  <a:srgbClr val="000099"/>
                </a:solidFill>
              </a:rPr>
              <a:t>random: </a:t>
            </a:r>
            <a:r>
              <a:rPr lang="en-US" altLang="zh-CN" sz="2400" dirty="0"/>
              <a:t>drop/remove randomly</a:t>
            </a:r>
            <a:endParaRPr lang="en-US" altLang="zh-CN" sz="2400" dirty="0"/>
          </a:p>
        </p:txBody>
      </p:sp>
      <p:pic>
        <p:nvPicPr>
          <p:cNvPr id="69635" name="Picture 16" descr="underline_base"/>
          <p:cNvPicPr/>
          <p:nvPr/>
        </p:nvPicPr>
        <p:blipFill>
          <a:blip r:embed="rId1"/>
          <a:stretch>
            <a:fillRect/>
          </a:stretch>
        </p:blipFill>
        <p:spPr>
          <a:xfrm>
            <a:off x="585788" y="782638"/>
            <a:ext cx="7313612" cy="173037"/>
          </a:xfrm>
          <a:prstGeom prst="rect">
            <a:avLst/>
          </a:prstGeom>
          <a:noFill/>
          <a:ln w="9525">
            <a:noFill/>
          </a:ln>
        </p:spPr>
      </p:pic>
      <p:grpSp>
        <p:nvGrpSpPr>
          <p:cNvPr id="69636" name="Group 25"/>
          <p:cNvGrpSpPr/>
          <p:nvPr/>
        </p:nvGrpSpPr>
        <p:grpSpPr>
          <a:xfrm>
            <a:off x="3771900" y="5132388"/>
            <a:ext cx="939800" cy="565150"/>
            <a:chOff x="1670312" y="2562997"/>
            <a:chExt cx="940317" cy="565219"/>
          </a:xfrm>
        </p:grpSpPr>
        <p:grpSp>
          <p:nvGrpSpPr>
            <p:cNvPr id="69637" name="Group 28"/>
            <p:cNvGrpSpPr/>
            <p:nvPr/>
          </p:nvGrpSpPr>
          <p:grpSpPr>
            <a:xfrm>
              <a:off x="1670312" y="2562997"/>
              <a:ext cx="929822" cy="565219"/>
              <a:chOff x="1670312" y="2562997"/>
              <a:chExt cx="929822" cy="565219"/>
            </a:xfrm>
          </p:grpSpPr>
          <p:sp>
            <p:nvSpPr>
              <p:cNvPr id="69638" name="Rectangle 30"/>
              <p:cNvSpPr/>
              <p:nvPr/>
            </p:nvSpPr>
            <p:spPr>
              <a:xfrm>
                <a:off x="1670312" y="2562997"/>
                <a:ext cx="929822" cy="563157"/>
              </a:xfrm>
              <a:prstGeom prst="rect">
                <a:avLst/>
              </a:prstGeom>
              <a:noFill/>
              <a:ln w="19050"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cxnSp>
            <p:nvCxnSpPr>
              <p:cNvPr id="69639" name="Straight Connector 31"/>
              <p:cNvCxnSpPr/>
              <p:nvPr/>
            </p:nvCxnSpPr>
            <p:spPr>
              <a:xfrm flipH="1">
                <a:off x="1786358" y="2567533"/>
                <a:ext cx="4536" cy="557893"/>
              </a:xfrm>
              <a:prstGeom prst="line">
                <a:avLst/>
              </a:prstGeom>
              <a:ln w="19050" cap="flat" cmpd="sng">
                <a:solidFill>
                  <a:schemeClr val="tx1"/>
                </a:solidFill>
                <a:prstDash val="solid"/>
                <a:round/>
                <a:headEnd type="none" w="med" len="med"/>
                <a:tailEnd type="none" w="med" len="med"/>
              </a:ln>
            </p:spPr>
          </p:cxnSp>
          <p:cxnSp>
            <p:nvCxnSpPr>
              <p:cNvPr id="69640" name="Straight Connector 32"/>
              <p:cNvCxnSpPr/>
              <p:nvPr/>
            </p:nvCxnSpPr>
            <p:spPr>
              <a:xfrm flipH="1">
                <a:off x="1911544" y="2566974"/>
                <a:ext cx="4536" cy="557893"/>
              </a:xfrm>
              <a:prstGeom prst="line">
                <a:avLst/>
              </a:prstGeom>
              <a:ln w="19050" cap="flat" cmpd="sng">
                <a:solidFill>
                  <a:schemeClr val="tx1"/>
                </a:solidFill>
                <a:prstDash val="solid"/>
                <a:round/>
                <a:headEnd type="none" w="med" len="med"/>
                <a:tailEnd type="none" w="med" len="med"/>
              </a:ln>
            </p:spPr>
          </p:cxnSp>
          <p:cxnSp>
            <p:nvCxnSpPr>
              <p:cNvPr id="69641" name="Straight Connector 33"/>
              <p:cNvCxnSpPr/>
              <p:nvPr/>
            </p:nvCxnSpPr>
            <p:spPr>
              <a:xfrm flipH="1">
                <a:off x="2027659" y="2570323"/>
                <a:ext cx="4536" cy="557893"/>
              </a:xfrm>
              <a:prstGeom prst="line">
                <a:avLst/>
              </a:prstGeom>
              <a:ln w="19050" cap="flat" cmpd="sng">
                <a:solidFill>
                  <a:schemeClr val="tx1"/>
                </a:solidFill>
                <a:prstDash val="solid"/>
                <a:round/>
                <a:headEnd type="none" w="med" len="med"/>
                <a:tailEnd type="none" w="med" len="med"/>
              </a:ln>
            </p:spPr>
          </p:cxnSp>
          <p:cxnSp>
            <p:nvCxnSpPr>
              <p:cNvPr id="69642" name="Straight Connector 34"/>
              <p:cNvCxnSpPr/>
              <p:nvPr/>
            </p:nvCxnSpPr>
            <p:spPr>
              <a:xfrm flipH="1">
                <a:off x="2134843" y="2564600"/>
                <a:ext cx="4536" cy="557893"/>
              </a:xfrm>
              <a:prstGeom prst="line">
                <a:avLst/>
              </a:prstGeom>
              <a:ln w="19050" cap="flat" cmpd="sng">
                <a:solidFill>
                  <a:schemeClr val="tx1"/>
                </a:solidFill>
                <a:prstDash val="solid"/>
                <a:round/>
                <a:headEnd type="none" w="med" len="med"/>
                <a:tailEnd type="none" w="med" len="med"/>
              </a:ln>
            </p:spPr>
          </p:cxnSp>
          <p:cxnSp>
            <p:nvCxnSpPr>
              <p:cNvPr id="69643" name="Straight Connector 35"/>
              <p:cNvCxnSpPr/>
              <p:nvPr/>
            </p:nvCxnSpPr>
            <p:spPr>
              <a:xfrm flipH="1">
                <a:off x="2244397" y="2566693"/>
                <a:ext cx="4536" cy="557893"/>
              </a:xfrm>
              <a:prstGeom prst="line">
                <a:avLst/>
              </a:prstGeom>
              <a:ln w="19050" cap="flat" cmpd="sng">
                <a:solidFill>
                  <a:schemeClr val="tx1"/>
                </a:solidFill>
                <a:prstDash val="solid"/>
                <a:round/>
                <a:headEnd type="none" w="med" len="med"/>
                <a:tailEnd type="none" w="med" len="med"/>
              </a:ln>
            </p:spPr>
          </p:cxnSp>
          <p:cxnSp>
            <p:nvCxnSpPr>
              <p:cNvPr id="69644" name="Straight Connector 36"/>
              <p:cNvCxnSpPr/>
              <p:nvPr/>
            </p:nvCxnSpPr>
            <p:spPr>
              <a:xfrm flipH="1">
                <a:off x="2365675" y="2568786"/>
                <a:ext cx="4536" cy="557893"/>
              </a:xfrm>
              <a:prstGeom prst="line">
                <a:avLst/>
              </a:prstGeom>
              <a:ln w="19050" cap="flat" cmpd="sng">
                <a:solidFill>
                  <a:schemeClr val="tx1"/>
                </a:solidFill>
                <a:prstDash val="solid"/>
                <a:round/>
                <a:headEnd type="none" w="med" len="med"/>
                <a:tailEnd type="none" w="med" len="med"/>
              </a:ln>
            </p:spPr>
          </p:cxnSp>
          <p:cxnSp>
            <p:nvCxnSpPr>
              <p:cNvPr id="69645" name="Straight Connector 37"/>
              <p:cNvCxnSpPr/>
              <p:nvPr/>
            </p:nvCxnSpPr>
            <p:spPr>
              <a:xfrm flipH="1">
                <a:off x="2483045" y="2566971"/>
                <a:ext cx="4536" cy="557893"/>
              </a:xfrm>
              <a:prstGeom prst="line">
                <a:avLst/>
              </a:prstGeom>
              <a:ln w="19050" cap="flat" cmpd="sng">
                <a:solidFill>
                  <a:schemeClr val="tx1"/>
                </a:solidFill>
                <a:prstDash val="solid"/>
                <a:round/>
                <a:headEnd type="none" w="med" len="med"/>
                <a:tailEnd type="none" w="med" len="med"/>
              </a:ln>
            </p:spPr>
          </p:cxnSp>
        </p:grpSp>
        <p:sp>
          <p:nvSpPr>
            <p:cNvPr id="69646" name="Rectangle 29"/>
            <p:cNvSpPr/>
            <p:nvPr/>
          </p:nvSpPr>
          <p:spPr>
            <a:xfrm>
              <a:off x="1916862" y="2571262"/>
              <a:ext cx="693767" cy="547076"/>
            </a:xfrm>
            <a:prstGeom prst="rect">
              <a:avLst/>
            </a:prstGeom>
            <a:solidFill>
              <a:srgbClr val="000099">
                <a:alpha val="70979"/>
              </a:srgbClr>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sp>
        <p:nvSpPr>
          <p:cNvPr id="69647" name="Oval 27"/>
          <p:cNvSpPr/>
          <p:nvPr/>
        </p:nvSpPr>
        <p:spPr>
          <a:xfrm>
            <a:off x="4799013" y="5103813"/>
            <a:ext cx="631825" cy="628650"/>
          </a:xfrm>
          <a:prstGeom prst="ellipse">
            <a:avLst/>
          </a:prstGeom>
          <a:noFill/>
          <a:ln w="19050"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cxnSp>
        <p:nvCxnSpPr>
          <p:cNvPr id="69648" name="Straight Arrow Connector 11"/>
          <p:cNvCxnSpPr/>
          <p:nvPr/>
        </p:nvCxnSpPr>
        <p:spPr>
          <a:xfrm>
            <a:off x="2532063" y="5414963"/>
            <a:ext cx="1054100" cy="0"/>
          </a:xfrm>
          <a:prstGeom prst="straightConnector1">
            <a:avLst/>
          </a:prstGeom>
          <a:ln w="19050" cap="flat" cmpd="sng">
            <a:solidFill>
              <a:srgbClr val="000099"/>
            </a:solidFill>
            <a:prstDash val="solid"/>
            <a:round/>
            <a:headEnd type="none" w="med" len="med"/>
            <a:tailEnd type="triangle" w="med" len="med"/>
          </a:ln>
        </p:spPr>
      </p:cxnSp>
      <p:sp>
        <p:nvSpPr>
          <p:cNvPr id="69649" name="TextBox 17"/>
          <p:cNvSpPr txBox="1"/>
          <p:nvPr/>
        </p:nvSpPr>
        <p:spPr>
          <a:xfrm>
            <a:off x="3514725" y="5699125"/>
            <a:ext cx="1273175" cy="523875"/>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queue</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(waiting area)</a:t>
            </a:r>
            <a:endParaRPr lang="en-US" altLang="zh-CN" sz="1400" dirty="0">
              <a:latin typeface="Arial" panose="020B0604020202020204" pitchFamily="34" charset="0"/>
              <a:ea typeface="Arial" panose="020B0604020202020204" pitchFamily="34" charset="0"/>
            </a:endParaRPr>
          </a:p>
        </p:txBody>
      </p:sp>
      <p:sp>
        <p:nvSpPr>
          <p:cNvPr id="69650" name="TextBox 18"/>
          <p:cNvSpPr txBox="1"/>
          <p:nvPr/>
        </p:nvSpPr>
        <p:spPr>
          <a:xfrm>
            <a:off x="2673350" y="5459413"/>
            <a:ext cx="763588" cy="52228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packet</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arrivals</a:t>
            </a:r>
            <a:endParaRPr lang="en-US" altLang="zh-CN" sz="1400" dirty="0">
              <a:latin typeface="Arial" panose="020B0604020202020204" pitchFamily="34" charset="0"/>
              <a:ea typeface="Arial" panose="020B0604020202020204" pitchFamily="34" charset="0"/>
            </a:endParaRPr>
          </a:p>
        </p:txBody>
      </p:sp>
      <p:cxnSp>
        <p:nvCxnSpPr>
          <p:cNvPr id="69651" name="Straight Arrow Connector 20"/>
          <p:cNvCxnSpPr/>
          <p:nvPr/>
        </p:nvCxnSpPr>
        <p:spPr>
          <a:xfrm>
            <a:off x="5632450" y="5400675"/>
            <a:ext cx="906463" cy="4763"/>
          </a:xfrm>
          <a:prstGeom prst="straightConnector1">
            <a:avLst/>
          </a:prstGeom>
          <a:ln w="19050" cap="flat" cmpd="sng">
            <a:solidFill>
              <a:srgbClr val="000099"/>
            </a:solidFill>
            <a:prstDash val="solid"/>
            <a:round/>
            <a:headEnd type="none" w="med" len="med"/>
            <a:tailEnd type="triangle" w="med" len="med"/>
          </a:ln>
        </p:spPr>
      </p:cxnSp>
      <p:sp>
        <p:nvSpPr>
          <p:cNvPr id="69652" name="TextBox 22"/>
          <p:cNvSpPr txBox="1"/>
          <p:nvPr/>
        </p:nvSpPr>
        <p:spPr>
          <a:xfrm>
            <a:off x="5724525" y="5508625"/>
            <a:ext cx="1042988" cy="522288"/>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packet</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departures</a:t>
            </a:r>
            <a:endParaRPr lang="en-US" altLang="zh-CN" sz="1400" dirty="0">
              <a:latin typeface="Arial" panose="020B0604020202020204" pitchFamily="34" charset="0"/>
              <a:ea typeface="Arial" panose="020B0604020202020204" pitchFamily="34" charset="0"/>
            </a:endParaRPr>
          </a:p>
        </p:txBody>
      </p:sp>
      <p:sp>
        <p:nvSpPr>
          <p:cNvPr id="69653" name="TextBox 23"/>
          <p:cNvSpPr txBox="1"/>
          <p:nvPr/>
        </p:nvSpPr>
        <p:spPr>
          <a:xfrm>
            <a:off x="4714875" y="5703888"/>
            <a:ext cx="852488" cy="523875"/>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link</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 (server)</a:t>
            </a:r>
            <a:endParaRPr lang="en-US" altLang="zh-CN" sz="1400" dirty="0">
              <a:latin typeface="Arial" panose="020B0604020202020204" pitchFamily="34" charset="0"/>
              <a:ea typeface="Arial" panose="020B0604020202020204" pitchFamily="34" charset="0"/>
            </a:endParaRPr>
          </a:p>
        </p:txBody>
      </p:sp>
      <p:cxnSp>
        <p:nvCxnSpPr>
          <p:cNvPr id="69654" name="Straight Arrow Connector 52"/>
          <p:cNvCxnSpPr>
            <a:stCxn id="69646" idx="3"/>
            <a:endCxn id="69647" idx="2"/>
          </p:cNvCxnSpPr>
          <p:nvPr/>
        </p:nvCxnSpPr>
        <p:spPr>
          <a:xfrm>
            <a:off x="4711700" y="5414963"/>
            <a:ext cx="87313" cy="3175"/>
          </a:xfrm>
          <a:prstGeom prst="straightConnector1">
            <a:avLst/>
          </a:prstGeom>
          <a:ln w="19050" cap="flat" cmpd="sng">
            <a:solidFill>
              <a:schemeClr val="tx1"/>
            </a:solidFill>
            <a:prstDash val="solid"/>
            <a:round/>
            <a:headEnd type="none" w="med" len="med"/>
            <a:tailEnd type="none" w="med" len="med"/>
          </a:ln>
        </p:spPr>
      </p:cxnSp>
      <p:sp>
        <p:nvSpPr>
          <p:cNvPr id="6965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965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81" name="Picture 18" descr="underline_base"/>
          <p:cNvPicPr/>
          <p:nvPr/>
        </p:nvPicPr>
        <p:blipFill>
          <a:blip r:embed="rId1"/>
          <a:stretch>
            <a:fillRect/>
          </a:stretch>
        </p:blipFill>
        <p:spPr>
          <a:xfrm>
            <a:off x="571500" y="831850"/>
            <a:ext cx="6399213" cy="173038"/>
          </a:xfrm>
          <a:prstGeom prst="rect">
            <a:avLst/>
          </a:prstGeom>
          <a:noFill/>
          <a:ln w="9525">
            <a:noFill/>
          </a:ln>
        </p:spPr>
      </p:pic>
      <p:sp>
        <p:nvSpPr>
          <p:cNvPr id="71682" name="Rectangle 2"/>
          <p:cNvSpPr>
            <a:spLocks noGrp="1"/>
          </p:cNvSpPr>
          <p:nvPr>
            <p:ph type="title"/>
          </p:nvPr>
        </p:nvSpPr>
        <p:spPr>
          <a:xfrm>
            <a:off x="533400" y="-14287"/>
            <a:ext cx="7772400" cy="1143000"/>
          </a:xfrm>
        </p:spPr>
        <p:txBody>
          <a:bodyPr vert="horz" wrap="square" lIns="91440" tIns="45720" rIns="91440" bIns="45720" anchor="ctr" anchorCtr="0"/>
          <a:p>
            <a:r>
              <a:rPr lang="en-US" altLang="zh-CN" dirty="0"/>
              <a:t>Scheduling policies: priority</a:t>
            </a:r>
            <a:endParaRPr lang="en-US" altLang="zh-CN" dirty="0"/>
          </a:p>
        </p:txBody>
      </p:sp>
      <p:sp>
        <p:nvSpPr>
          <p:cNvPr id="71683" name="Rectangle 3"/>
          <p:cNvSpPr>
            <a:spLocks noGrp="1"/>
          </p:cNvSpPr>
          <p:nvPr>
            <p:ph idx="1"/>
          </p:nvPr>
        </p:nvSpPr>
        <p:spPr>
          <a:xfrm>
            <a:off x="576263" y="1289050"/>
            <a:ext cx="3705225" cy="5103813"/>
          </a:xfrm>
        </p:spPr>
        <p:txBody>
          <a:bodyPr vert="horz" wrap="square" lIns="91440" tIns="45720" rIns="91440" bIns="45720" anchor="t" anchorCtr="0"/>
          <a:p>
            <a:pPr>
              <a:buNone/>
            </a:pPr>
            <a:r>
              <a:rPr lang="en-US" altLang="zh-CN" i="1" dirty="0">
                <a:solidFill>
                  <a:srgbClr val="CC0000"/>
                </a:solidFill>
              </a:rPr>
              <a:t>priority scheduling: </a:t>
            </a:r>
            <a:r>
              <a:rPr lang="en-US" altLang="zh-CN" dirty="0"/>
              <a:t>send highest priority queued packet </a:t>
            </a:r>
            <a:endParaRPr lang="en-US" altLang="zh-CN" dirty="0"/>
          </a:p>
          <a:p>
            <a:r>
              <a:rPr lang="en-US" altLang="zh-CN" dirty="0"/>
              <a:t>multiple </a:t>
            </a:r>
            <a:r>
              <a:rPr lang="en-US" altLang="zh-CN" i="1" dirty="0"/>
              <a:t>classes</a:t>
            </a:r>
            <a:r>
              <a:rPr lang="en-US" altLang="zh-CN" dirty="0"/>
              <a:t>, with different priorities</a:t>
            </a:r>
            <a:endParaRPr lang="en-US" altLang="zh-CN" dirty="0"/>
          </a:p>
          <a:p>
            <a:pPr lvl="1"/>
            <a:r>
              <a:rPr lang="en-US" altLang="zh-CN" dirty="0"/>
              <a:t>class may depend on marking or other header info, e.g. IP source/dest, port numbers, etc.</a:t>
            </a:r>
            <a:endParaRPr lang="en-US" altLang="zh-CN" dirty="0"/>
          </a:p>
          <a:p>
            <a:pPr lvl="1"/>
            <a:r>
              <a:rPr lang="en-US" altLang="zh-CN" dirty="0"/>
              <a:t>real world example? </a:t>
            </a:r>
            <a:endParaRPr lang="en-US" altLang="zh-CN" dirty="0"/>
          </a:p>
        </p:txBody>
      </p:sp>
      <p:grpSp>
        <p:nvGrpSpPr>
          <p:cNvPr id="71684" name="Group 8"/>
          <p:cNvGrpSpPr/>
          <p:nvPr/>
        </p:nvGrpSpPr>
        <p:grpSpPr>
          <a:xfrm>
            <a:off x="4683125" y="1214438"/>
            <a:ext cx="4051300" cy="2263775"/>
            <a:chOff x="251257" y="1325350"/>
            <a:chExt cx="4051177" cy="2263278"/>
          </a:xfrm>
        </p:grpSpPr>
        <p:grpSp>
          <p:nvGrpSpPr>
            <p:cNvPr id="71685" name="Group 9"/>
            <p:cNvGrpSpPr/>
            <p:nvPr/>
          </p:nvGrpSpPr>
          <p:grpSpPr>
            <a:xfrm>
              <a:off x="1008970" y="1860956"/>
              <a:ext cx="2431250" cy="1240418"/>
              <a:chOff x="5418640" y="1702302"/>
              <a:chExt cx="2431250" cy="1240418"/>
            </a:xfrm>
          </p:grpSpPr>
          <p:grpSp>
            <p:nvGrpSpPr>
              <p:cNvPr id="71686" name="Group 25"/>
              <p:cNvGrpSpPr/>
              <p:nvPr/>
            </p:nvGrpSpPr>
            <p:grpSpPr>
              <a:xfrm>
                <a:off x="6179876" y="2377501"/>
                <a:ext cx="929822" cy="565219"/>
                <a:chOff x="1670312" y="2562997"/>
                <a:chExt cx="929822" cy="565219"/>
              </a:xfrm>
            </p:grpSpPr>
            <p:grpSp>
              <p:nvGrpSpPr>
                <p:cNvPr id="71687" name="Group 39"/>
                <p:cNvGrpSpPr/>
                <p:nvPr/>
              </p:nvGrpSpPr>
              <p:grpSpPr>
                <a:xfrm>
                  <a:off x="1670312" y="2562997"/>
                  <a:ext cx="929822" cy="565219"/>
                  <a:chOff x="1670312" y="2562997"/>
                  <a:chExt cx="929822" cy="565219"/>
                </a:xfrm>
              </p:grpSpPr>
              <p:sp>
                <p:nvSpPr>
                  <p:cNvPr id="71688" name="Rectangle 41"/>
                  <p:cNvSpPr/>
                  <p:nvPr/>
                </p:nvSpPr>
                <p:spPr>
                  <a:xfrm>
                    <a:off x="1670312" y="2562997"/>
                    <a:ext cx="929822" cy="563157"/>
                  </a:xfrm>
                  <a:prstGeom prst="rect">
                    <a:avLst/>
                  </a:prstGeom>
                  <a:noFill/>
                  <a:ln w="19050"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cxnSp>
                <p:nvCxnSpPr>
                  <p:cNvPr id="71689" name="Straight Connector 42"/>
                  <p:cNvCxnSpPr/>
                  <p:nvPr/>
                </p:nvCxnSpPr>
                <p:spPr>
                  <a:xfrm flipH="1">
                    <a:off x="1786358" y="2567533"/>
                    <a:ext cx="4536" cy="557893"/>
                  </a:xfrm>
                  <a:prstGeom prst="line">
                    <a:avLst/>
                  </a:prstGeom>
                  <a:ln w="19050" cap="flat" cmpd="sng">
                    <a:solidFill>
                      <a:schemeClr val="tx1"/>
                    </a:solidFill>
                    <a:prstDash val="solid"/>
                    <a:round/>
                    <a:headEnd type="none" w="med" len="med"/>
                    <a:tailEnd type="none" w="med" len="med"/>
                  </a:ln>
                </p:spPr>
              </p:cxnSp>
              <p:cxnSp>
                <p:nvCxnSpPr>
                  <p:cNvPr id="71690" name="Straight Connector 43"/>
                  <p:cNvCxnSpPr/>
                  <p:nvPr/>
                </p:nvCxnSpPr>
                <p:spPr>
                  <a:xfrm flipH="1">
                    <a:off x="1911544" y="2566974"/>
                    <a:ext cx="4536" cy="557893"/>
                  </a:xfrm>
                  <a:prstGeom prst="line">
                    <a:avLst/>
                  </a:prstGeom>
                  <a:ln w="19050" cap="flat" cmpd="sng">
                    <a:solidFill>
                      <a:schemeClr val="tx1"/>
                    </a:solidFill>
                    <a:prstDash val="solid"/>
                    <a:round/>
                    <a:headEnd type="none" w="med" len="med"/>
                    <a:tailEnd type="none" w="med" len="med"/>
                  </a:ln>
                </p:spPr>
              </p:cxnSp>
              <p:cxnSp>
                <p:nvCxnSpPr>
                  <p:cNvPr id="71691" name="Straight Connector 44"/>
                  <p:cNvCxnSpPr/>
                  <p:nvPr/>
                </p:nvCxnSpPr>
                <p:spPr>
                  <a:xfrm flipH="1">
                    <a:off x="2027659" y="2570323"/>
                    <a:ext cx="4536" cy="557893"/>
                  </a:xfrm>
                  <a:prstGeom prst="line">
                    <a:avLst/>
                  </a:prstGeom>
                  <a:ln w="19050" cap="flat" cmpd="sng">
                    <a:solidFill>
                      <a:schemeClr val="tx1"/>
                    </a:solidFill>
                    <a:prstDash val="solid"/>
                    <a:round/>
                    <a:headEnd type="none" w="med" len="med"/>
                    <a:tailEnd type="none" w="med" len="med"/>
                  </a:ln>
                </p:spPr>
              </p:cxnSp>
              <p:cxnSp>
                <p:nvCxnSpPr>
                  <p:cNvPr id="71692" name="Straight Connector 45"/>
                  <p:cNvCxnSpPr/>
                  <p:nvPr/>
                </p:nvCxnSpPr>
                <p:spPr>
                  <a:xfrm flipH="1">
                    <a:off x="2134843" y="2564600"/>
                    <a:ext cx="4536" cy="557893"/>
                  </a:xfrm>
                  <a:prstGeom prst="line">
                    <a:avLst/>
                  </a:prstGeom>
                  <a:ln w="19050" cap="flat" cmpd="sng">
                    <a:solidFill>
                      <a:schemeClr val="tx1"/>
                    </a:solidFill>
                    <a:prstDash val="solid"/>
                    <a:round/>
                    <a:headEnd type="none" w="med" len="med"/>
                    <a:tailEnd type="none" w="med" len="med"/>
                  </a:ln>
                </p:spPr>
              </p:cxnSp>
              <p:cxnSp>
                <p:nvCxnSpPr>
                  <p:cNvPr id="71693" name="Straight Connector 46"/>
                  <p:cNvCxnSpPr/>
                  <p:nvPr/>
                </p:nvCxnSpPr>
                <p:spPr>
                  <a:xfrm flipH="1">
                    <a:off x="2244397" y="2566693"/>
                    <a:ext cx="4536" cy="557893"/>
                  </a:xfrm>
                  <a:prstGeom prst="line">
                    <a:avLst/>
                  </a:prstGeom>
                  <a:ln w="19050" cap="flat" cmpd="sng">
                    <a:solidFill>
                      <a:schemeClr val="tx1"/>
                    </a:solidFill>
                    <a:prstDash val="solid"/>
                    <a:round/>
                    <a:headEnd type="none" w="med" len="med"/>
                    <a:tailEnd type="none" w="med" len="med"/>
                  </a:ln>
                </p:spPr>
              </p:cxnSp>
              <p:cxnSp>
                <p:nvCxnSpPr>
                  <p:cNvPr id="71694" name="Straight Connector 47"/>
                  <p:cNvCxnSpPr/>
                  <p:nvPr/>
                </p:nvCxnSpPr>
                <p:spPr>
                  <a:xfrm flipH="1">
                    <a:off x="2365675" y="2568786"/>
                    <a:ext cx="4536" cy="557893"/>
                  </a:xfrm>
                  <a:prstGeom prst="line">
                    <a:avLst/>
                  </a:prstGeom>
                  <a:ln w="19050" cap="flat" cmpd="sng">
                    <a:solidFill>
                      <a:schemeClr val="tx1"/>
                    </a:solidFill>
                    <a:prstDash val="solid"/>
                    <a:round/>
                    <a:headEnd type="none" w="med" len="med"/>
                    <a:tailEnd type="none" w="med" len="med"/>
                  </a:ln>
                </p:spPr>
              </p:cxnSp>
              <p:cxnSp>
                <p:nvCxnSpPr>
                  <p:cNvPr id="71695" name="Straight Connector 48"/>
                  <p:cNvCxnSpPr/>
                  <p:nvPr/>
                </p:nvCxnSpPr>
                <p:spPr>
                  <a:xfrm flipH="1">
                    <a:off x="2483045" y="2566971"/>
                    <a:ext cx="4536" cy="557893"/>
                  </a:xfrm>
                  <a:prstGeom prst="line">
                    <a:avLst/>
                  </a:prstGeom>
                  <a:ln w="19050" cap="flat" cmpd="sng">
                    <a:solidFill>
                      <a:schemeClr val="tx1"/>
                    </a:solidFill>
                    <a:prstDash val="solid"/>
                    <a:round/>
                    <a:headEnd type="none" w="med" len="med"/>
                    <a:tailEnd type="none" w="med" len="med"/>
                  </a:ln>
                </p:spPr>
              </p:cxnSp>
            </p:grpSp>
            <p:sp>
              <p:nvSpPr>
                <p:cNvPr id="41"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Comic Sans MS" panose="030F0702030302020204" charset="0"/>
                    <a:ea typeface="MS PGothic" panose="020B0600070205080204" charset="-128"/>
                    <a:cs typeface="MS PGothic" panose="020B0600070205080204" charset="-128"/>
                  </a:endParaRPr>
                </a:p>
              </p:txBody>
            </p:sp>
          </p:grpSp>
          <p:grpSp>
            <p:nvGrpSpPr>
              <p:cNvPr id="71697" name="Group 26"/>
              <p:cNvGrpSpPr/>
              <p:nvPr/>
            </p:nvGrpSpPr>
            <p:grpSpPr>
              <a:xfrm>
                <a:off x="6146757" y="1702302"/>
                <a:ext cx="940317" cy="565219"/>
                <a:chOff x="1670312" y="2562997"/>
                <a:chExt cx="940317" cy="565219"/>
              </a:xfrm>
            </p:grpSpPr>
            <p:grpSp>
              <p:nvGrpSpPr>
                <p:cNvPr id="71698" name="Group 29"/>
                <p:cNvGrpSpPr/>
                <p:nvPr/>
              </p:nvGrpSpPr>
              <p:grpSpPr>
                <a:xfrm>
                  <a:off x="1670312" y="2562997"/>
                  <a:ext cx="929822" cy="565219"/>
                  <a:chOff x="1670312" y="2562997"/>
                  <a:chExt cx="929822" cy="565219"/>
                </a:xfrm>
              </p:grpSpPr>
              <p:sp>
                <p:nvSpPr>
                  <p:cNvPr id="71699" name="Rectangle 31"/>
                  <p:cNvSpPr/>
                  <p:nvPr/>
                </p:nvSpPr>
                <p:spPr>
                  <a:xfrm>
                    <a:off x="1670312" y="2562997"/>
                    <a:ext cx="929822" cy="563157"/>
                  </a:xfrm>
                  <a:prstGeom prst="rect">
                    <a:avLst/>
                  </a:prstGeom>
                  <a:noFill/>
                  <a:ln w="19050"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cxnSp>
                <p:nvCxnSpPr>
                  <p:cNvPr id="71700" name="Straight Connector 32"/>
                  <p:cNvCxnSpPr/>
                  <p:nvPr/>
                </p:nvCxnSpPr>
                <p:spPr>
                  <a:xfrm flipH="1">
                    <a:off x="1786358" y="2567533"/>
                    <a:ext cx="4536" cy="557893"/>
                  </a:xfrm>
                  <a:prstGeom prst="line">
                    <a:avLst/>
                  </a:prstGeom>
                  <a:ln w="19050" cap="flat" cmpd="sng">
                    <a:solidFill>
                      <a:schemeClr val="tx1"/>
                    </a:solidFill>
                    <a:prstDash val="solid"/>
                    <a:round/>
                    <a:headEnd type="none" w="med" len="med"/>
                    <a:tailEnd type="none" w="med" len="med"/>
                  </a:ln>
                </p:spPr>
              </p:cxnSp>
              <p:cxnSp>
                <p:nvCxnSpPr>
                  <p:cNvPr id="71701" name="Straight Connector 33"/>
                  <p:cNvCxnSpPr/>
                  <p:nvPr/>
                </p:nvCxnSpPr>
                <p:spPr>
                  <a:xfrm flipH="1">
                    <a:off x="1911544" y="2566974"/>
                    <a:ext cx="4536" cy="557893"/>
                  </a:xfrm>
                  <a:prstGeom prst="line">
                    <a:avLst/>
                  </a:prstGeom>
                  <a:ln w="19050" cap="flat" cmpd="sng">
                    <a:solidFill>
                      <a:schemeClr val="tx1"/>
                    </a:solidFill>
                    <a:prstDash val="solid"/>
                    <a:round/>
                    <a:headEnd type="none" w="med" len="med"/>
                    <a:tailEnd type="none" w="med" len="med"/>
                  </a:ln>
                </p:spPr>
              </p:cxnSp>
              <p:cxnSp>
                <p:nvCxnSpPr>
                  <p:cNvPr id="71702" name="Straight Connector 34"/>
                  <p:cNvCxnSpPr/>
                  <p:nvPr/>
                </p:nvCxnSpPr>
                <p:spPr>
                  <a:xfrm flipH="1">
                    <a:off x="2027659" y="2570323"/>
                    <a:ext cx="4536" cy="557893"/>
                  </a:xfrm>
                  <a:prstGeom prst="line">
                    <a:avLst/>
                  </a:prstGeom>
                  <a:ln w="19050" cap="flat" cmpd="sng">
                    <a:solidFill>
                      <a:schemeClr val="tx1"/>
                    </a:solidFill>
                    <a:prstDash val="solid"/>
                    <a:round/>
                    <a:headEnd type="none" w="med" len="med"/>
                    <a:tailEnd type="none" w="med" len="med"/>
                  </a:ln>
                </p:spPr>
              </p:cxnSp>
              <p:cxnSp>
                <p:nvCxnSpPr>
                  <p:cNvPr id="71703" name="Straight Connector 35"/>
                  <p:cNvCxnSpPr/>
                  <p:nvPr/>
                </p:nvCxnSpPr>
                <p:spPr>
                  <a:xfrm flipH="1">
                    <a:off x="2134843" y="2564600"/>
                    <a:ext cx="4536" cy="557893"/>
                  </a:xfrm>
                  <a:prstGeom prst="line">
                    <a:avLst/>
                  </a:prstGeom>
                  <a:ln w="19050" cap="flat" cmpd="sng">
                    <a:solidFill>
                      <a:schemeClr val="tx1"/>
                    </a:solidFill>
                    <a:prstDash val="solid"/>
                    <a:round/>
                    <a:headEnd type="none" w="med" len="med"/>
                    <a:tailEnd type="none" w="med" len="med"/>
                  </a:ln>
                </p:spPr>
              </p:cxnSp>
              <p:cxnSp>
                <p:nvCxnSpPr>
                  <p:cNvPr id="71704" name="Straight Connector 36"/>
                  <p:cNvCxnSpPr/>
                  <p:nvPr/>
                </p:nvCxnSpPr>
                <p:spPr>
                  <a:xfrm flipH="1">
                    <a:off x="2244397" y="2566693"/>
                    <a:ext cx="4536" cy="557893"/>
                  </a:xfrm>
                  <a:prstGeom prst="line">
                    <a:avLst/>
                  </a:prstGeom>
                  <a:ln w="19050" cap="flat" cmpd="sng">
                    <a:solidFill>
                      <a:schemeClr val="tx1"/>
                    </a:solidFill>
                    <a:prstDash val="solid"/>
                    <a:round/>
                    <a:headEnd type="none" w="med" len="med"/>
                    <a:tailEnd type="none" w="med" len="med"/>
                  </a:ln>
                </p:spPr>
              </p:cxnSp>
              <p:cxnSp>
                <p:nvCxnSpPr>
                  <p:cNvPr id="71705" name="Straight Connector 37"/>
                  <p:cNvCxnSpPr/>
                  <p:nvPr/>
                </p:nvCxnSpPr>
                <p:spPr>
                  <a:xfrm flipH="1">
                    <a:off x="2365675" y="2568786"/>
                    <a:ext cx="4536" cy="557893"/>
                  </a:xfrm>
                  <a:prstGeom prst="line">
                    <a:avLst/>
                  </a:prstGeom>
                  <a:ln w="19050" cap="flat" cmpd="sng">
                    <a:solidFill>
                      <a:schemeClr val="tx1"/>
                    </a:solidFill>
                    <a:prstDash val="solid"/>
                    <a:round/>
                    <a:headEnd type="none" w="med" len="med"/>
                    <a:tailEnd type="none" w="med" len="med"/>
                  </a:ln>
                </p:spPr>
              </p:cxnSp>
              <p:cxnSp>
                <p:nvCxnSpPr>
                  <p:cNvPr id="71706" name="Straight Connector 38"/>
                  <p:cNvCxnSpPr/>
                  <p:nvPr/>
                </p:nvCxnSpPr>
                <p:spPr>
                  <a:xfrm flipH="1">
                    <a:off x="2483045" y="2566971"/>
                    <a:ext cx="4536" cy="557893"/>
                  </a:xfrm>
                  <a:prstGeom prst="line">
                    <a:avLst/>
                  </a:prstGeom>
                  <a:ln w="19050" cap="flat" cmpd="sng">
                    <a:solidFill>
                      <a:schemeClr val="tx1"/>
                    </a:solidFill>
                    <a:prstDash val="solid"/>
                    <a:round/>
                    <a:headEnd type="none" w="med" len="med"/>
                    <a:tailEnd type="none" w="med" len="med"/>
                  </a:ln>
                </p:spPr>
              </p:cxnSp>
            </p:grpSp>
            <p:sp>
              <p:nvSpPr>
                <p:cNvPr id="71707" name="Rectangle 30"/>
                <p:cNvSpPr/>
                <p:nvPr/>
              </p:nvSpPr>
              <p:spPr>
                <a:xfrm>
                  <a:off x="1916862" y="2571262"/>
                  <a:ext cx="693767" cy="547076"/>
                </a:xfrm>
                <a:prstGeom prst="rect">
                  <a:avLst/>
                </a:prstGeom>
                <a:solidFill>
                  <a:srgbClr val="CC0000">
                    <a:alpha val="70979"/>
                  </a:srgbClr>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sp>
            <p:nvSpPr>
              <p:cNvPr id="71708" name="Isosceles Triangle 27"/>
              <p:cNvSpPr/>
              <p:nvPr/>
            </p:nvSpPr>
            <p:spPr>
              <a:xfrm rot="5400000">
                <a:off x="5346234" y="2083046"/>
                <a:ext cx="575027" cy="430236"/>
              </a:xfrm>
              <a:prstGeom prst="triangle">
                <a:avLst>
                  <a:gd name="adj" fmla="val 50000"/>
                </a:avLst>
              </a:prstGeom>
              <a:noFill/>
              <a:ln w="19050"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09" name="Oval 28"/>
              <p:cNvSpPr/>
              <p:nvPr/>
            </p:nvSpPr>
            <p:spPr>
              <a:xfrm>
                <a:off x="7216951" y="2016897"/>
                <a:ext cx="632939" cy="628813"/>
              </a:xfrm>
              <a:prstGeom prst="ellipse">
                <a:avLst/>
              </a:prstGeom>
              <a:noFill/>
              <a:ln w="19050"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cxnSp>
          <p:nvCxnSpPr>
            <p:cNvPr id="71710" name="Straight Arrow Connector 10"/>
            <p:cNvCxnSpPr>
              <a:stCxn id="71708" idx="0"/>
              <a:endCxn id="71699" idx="1"/>
            </p:cNvCxnSpPr>
            <p:nvPr/>
          </p:nvCxnSpPr>
          <p:spPr>
            <a:xfrm flipV="1">
              <a:off x="1439206" y="2142535"/>
              <a:ext cx="297881" cy="314295"/>
            </a:xfrm>
            <a:prstGeom prst="straightConnector1">
              <a:avLst/>
            </a:prstGeom>
            <a:ln w="19050" cap="flat" cmpd="sng">
              <a:solidFill>
                <a:srgbClr val="CC0000"/>
              </a:solidFill>
              <a:prstDash val="solid"/>
              <a:round/>
              <a:headEnd type="none" w="med" len="med"/>
              <a:tailEnd type="triangle" w="med" len="med"/>
            </a:ln>
          </p:spPr>
        </p:cxnSp>
        <p:cxnSp>
          <p:nvCxnSpPr>
            <p:cNvPr id="71711" name="Straight Arrow Connector 11"/>
            <p:cNvCxnSpPr>
              <a:stCxn id="71708" idx="0"/>
              <a:endCxn id="71688" idx="1"/>
            </p:cNvCxnSpPr>
            <p:nvPr/>
          </p:nvCxnSpPr>
          <p:spPr>
            <a:xfrm>
              <a:off x="1439206" y="2456830"/>
              <a:ext cx="331000" cy="360904"/>
            </a:xfrm>
            <a:prstGeom prst="straightConnector1">
              <a:avLst/>
            </a:prstGeom>
            <a:ln w="19050" cap="flat" cmpd="sng">
              <a:solidFill>
                <a:srgbClr val="006633"/>
              </a:solidFill>
              <a:prstDash val="solid"/>
              <a:round/>
              <a:headEnd type="none" w="med" len="med"/>
              <a:tailEnd type="triangle" w="med" len="med"/>
            </a:ln>
          </p:spPr>
        </p:cxnSp>
        <p:cxnSp>
          <p:nvCxnSpPr>
            <p:cNvPr id="71712" name="Straight Arrow Connector 12"/>
            <p:cNvCxnSpPr>
              <a:stCxn id="71708" idx="0"/>
              <a:endCxn id="71688" idx="1"/>
            </p:cNvCxnSpPr>
            <p:nvPr/>
          </p:nvCxnSpPr>
          <p:spPr>
            <a:xfrm flipV="1">
              <a:off x="414946" y="2332657"/>
              <a:ext cx="485378" cy="6083"/>
            </a:xfrm>
            <a:prstGeom prst="straightConnector1">
              <a:avLst/>
            </a:prstGeom>
            <a:ln w="19050" cap="flat" cmpd="sng">
              <a:solidFill>
                <a:srgbClr val="CC0000"/>
              </a:solidFill>
              <a:prstDash val="solid"/>
              <a:round/>
              <a:headEnd type="none" w="med" len="med"/>
              <a:tailEnd type="triangle" w="med" len="med"/>
            </a:ln>
          </p:spPr>
        </p:cxnSp>
        <p:cxnSp>
          <p:nvCxnSpPr>
            <p:cNvPr id="71713" name="Straight Arrow Connector 13"/>
            <p:cNvCxnSpPr>
              <a:stCxn id="71708" idx="0"/>
              <a:endCxn id="71688" idx="1"/>
            </p:cNvCxnSpPr>
            <p:nvPr/>
          </p:nvCxnSpPr>
          <p:spPr>
            <a:xfrm flipV="1">
              <a:off x="413380" y="2589841"/>
              <a:ext cx="485378" cy="6083"/>
            </a:xfrm>
            <a:prstGeom prst="straightConnector1">
              <a:avLst/>
            </a:prstGeom>
            <a:ln w="19050" cap="flat" cmpd="sng">
              <a:solidFill>
                <a:srgbClr val="006633"/>
              </a:solidFill>
              <a:prstDash val="solid"/>
              <a:round/>
              <a:headEnd type="none" w="med" len="med"/>
              <a:tailEnd type="triangle" w="med" len="med"/>
            </a:ln>
          </p:spPr>
        </p:cxnSp>
        <p:cxnSp>
          <p:nvCxnSpPr>
            <p:cNvPr id="71714" name="Straight Arrow Connector 14"/>
            <p:cNvCxnSpPr>
              <a:stCxn id="71708" idx="0"/>
              <a:endCxn id="71709" idx="1"/>
            </p:cNvCxnSpPr>
            <p:nvPr/>
          </p:nvCxnSpPr>
          <p:spPr>
            <a:xfrm>
              <a:off x="2675605" y="2143260"/>
              <a:ext cx="224368" cy="124379"/>
            </a:xfrm>
            <a:prstGeom prst="straightConnector1">
              <a:avLst/>
            </a:prstGeom>
            <a:ln w="19050" cap="flat" cmpd="sng">
              <a:solidFill>
                <a:srgbClr val="CC0000"/>
              </a:solidFill>
              <a:prstDash val="solid"/>
              <a:round/>
              <a:headEnd type="none" w="med" len="med"/>
              <a:tailEnd type="triangle" w="med" len="med"/>
            </a:ln>
          </p:spPr>
        </p:cxnSp>
        <p:cxnSp>
          <p:nvCxnSpPr>
            <p:cNvPr id="71715" name="Straight Arrow Connector 15"/>
            <p:cNvCxnSpPr>
              <a:stCxn id="71708" idx="0"/>
              <a:endCxn id="71709" idx="1"/>
            </p:cNvCxnSpPr>
            <p:nvPr/>
          </p:nvCxnSpPr>
          <p:spPr>
            <a:xfrm flipV="1">
              <a:off x="2699077" y="2677595"/>
              <a:ext cx="185641" cy="157128"/>
            </a:xfrm>
            <a:prstGeom prst="straightConnector1">
              <a:avLst/>
            </a:prstGeom>
            <a:ln w="19050" cap="flat" cmpd="sng">
              <a:solidFill>
                <a:srgbClr val="006633"/>
              </a:solidFill>
              <a:prstDash val="solid"/>
              <a:round/>
              <a:headEnd type="none" w="med" len="med"/>
              <a:tailEnd type="triangle" w="med" len="med"/>
            </a:ln>
          </p:spPr>
        </p:cxnSp>
        <p:cxnSp>
          <p:nvCxnSpPr>
            <p:cNvPr id="71716" name="Straight Arrow Connector 16"/>
            <p:cNvCxnSpPr>
              <a:stCxn id="71708" idx="0"/>
              <a:endCxn id="71709" idx="1"/>
            </p:cNvCxnSpPr>
            <p:nvPr/>
          </p:nvCxnSpPr>
          <p:spPr>
            <a:xfrm>
              <a:off x="3435754" y="2488459"/>
              <a:ext cx="390968" cy="1168"/>
            </a:xfrm>
            <a:prstGeom prst="straightConnector1">
              <a:avLst/>
            </a:prstGeom>
            <a:ln w="19050" cap="flat" cmpd="sng">
              <a:solidFill>
                <a:schemeClr val="tx1"/>
              </a:solidFill>
              <a:prstDash val="solid"/>
              <a:round/>
              <a:headEnd type="none" w="med" len="med"/>
              <a:tailEnd type="triangle" w="med" len="med"/>
            </a:ln>
          </p:spPr>
        </p:cxnSp>
        <p:sp>
          <p:nvSpPr>
            <p:cNvPr id="71717" name="TextBox 17"/>
            <p:cNvSpPr txBox="1"/>
            <p:nvPr/>
          </p:nvSpPr>
          <p:spPr>
            <a:xfrm>
              <a:off x="1145802" y="1325350"/>
              <a:ext cx="1705332" cy="523220"/>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high priority queue</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(waiting area)</a:t>
              </a:r>
              <a:endParaRPr lang="en-US" altLang="zh-CN" sz="1400" dirty="0">
                <a:latin typeface="Arial" panose="020B0604020202020204" pitchFamily="34" charset="0"/>
                <a:ea typeface="Arial" panose="020B0604020202020204" pitchFamily="34" charset="0"/>
              </a:endParaRPr>
            </a:p>
          </p:txBody>
        </p:sp>
        <p:sp>
          <p:nvSpPr>
            <p:cNvPr id="71718" name="TextBox 18"/>
            <p:cNvSpPr txBox="1"/>
            <p:nvPr/>
          </p:nvSpPr>
          <p:spPr>
            <a:xfrm>
              <a:off x="1272157" y="3065408"/>
              <a:ext cx="1591764" cy="523220"/>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low priority queue</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(waiting area)</a:t>
              </a:r>
              <a:endParaRPr lang="en-US" altLang="zh-CN" sz="1400" dirty="0">
                <a:latin typeface="Arial" panose="020B0604020202020204" pitchFamily="34" charset="0"/>
                <a:ea typeface="Arial" panose="020B0604020202020204" pitchFamily="34" charset="0"/>
              </a:endParaRPr>
            </a:p>
          </p:txBody>
        </p:sp>
        <p:sp>
          <p:nvSpPr>
            <p:cNvPr id="71719" name="TextBox 19"/>
            <p:cNvSpPr txBox="1"/>
            <p:nvPr/>
          </p:nvSpPr>
          <p:spPr>
            <a:xfrm>
              <a:off x="251257" y="2002904"/>
              <a:ext cx="763250" cy="30777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arrivals</a:t>
              </a:r>
              <a:endParaRPr lang="en-US" altLang="zh-CN" sz="1400" dirty="0">
                <a:latin typeface="Arial" panose="020B0604020202020204" pitchFamily="34" charset="0"/>
                <a:ea typeface="Arial" panose="020B0604020202020204" pitchFamily="34" charset="0"/>
              </a:endParaRPr>
            </a:p>
          </p:txBody>
        </p:sp>
        <p:sp>
          <p:nvSpPr>
            <p:cNvPr id="71720" name="TextBox 20"/>
            <p:cNvSpPr txBox="1"/>
            <p:nvPr/>
          </p:nvSpPr>
          <p:spPr>
            <a:xfrm>
              <a:off x="778235" y="2735146"/>
              <a:ext cx="787395" cy="30777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classify</a:t>
              </a:r>
              <a:endParaRPr lang="en-US" altLang="zh-CN" sz="1400" dirty="0">
                <a:latin typeface="Arial" panose="020B0604020202020204" pitchFamily="34" charset="0"/>
                <a:ea typeface="Arial" panose="020B0604020202020204" pitchFamily="34" charset="0"/>
              </a:endParaRPr>
            </a:p>
          </p:txBody>
        </p:sp>
        <p:cxnSp>
          <p:nvCxnSpPr>
            <p:cNvPr id="71721" name="Straight Arrow Connector 21"/>
            <p:cNvCxnSpPr>
              <a:stCxn id="71708" idx="0"/>
              <a:endCxn id="71709" idx="1"/>
            </p:cNvCxnSpPr>
            <p:nvPr/>
          </p:nvCxnSpPr>
          <p:spPr>
            <a:xfrm flipV="1">
              <a:off x="3563003" y="2333194"/>
              <a:ext cx="485378" cy="6083"/>
            </a:xfrm>
            <a:prstGeom prst="straightConnector1">
              <a:avLst/>
            </a:prstGeom>
            <a:ln w="19050" cap="flat" cmpd="sng">
              <a:solidFill>
                <a:srgbClr val="CC0000"/>
              </a:solidFill>
              <a:prstDash val="solid"/>
              <a:round/>
              <a:headEnd type="none" w="med" len="med"/>
              <a:tailEnd type="triangle" w="med" len="med"/>
            </a:ln>
          </p:spPr>
        </p:cxnSp>
        <p:cxnSp>
          <p:nvCxnSpPr>
            <p:cNvPr id="71722" name="Straight Arrow Connector 22"/>
            <p:cNvCxnSpPr>
              <a:stCxn id="71708" idx="0"/>
              <a:endCxn id="71709" idx="1"/>
            </p:cNvCxnSpPr>
            <p:nvPr/>
          </p:nvCxnSpPr>
          <p:spPr>
            <a:xfrm flipV="1">
              <a:off x="3561437" y="2590378"/>
              <a:ext cx="485378" cy="6083"/>
            </a:xfrm>
            <a:prstGeom prst="straightConnector1">
              <a:avLst/>
            </a:prstGeom>
            <a:ln w="19050" cap="flat" cmpd="sng">
              <a:solidFill>
                <a:srgbClr val="006633"/>
              </a:solidFill>
              <a:prstDash val="solid"/>
              <a:round/>
              <a:headEnd type="none" w="med" len="med"/>
              <a:tailEnd type="triangle" w="med" len="med"/>
            </a:ln>
          </p:spPr>
        </p:cxnSp>
        <p:sp>
          <p:nvSpPr>
            <p:cNvPr id="71723" name="TextBox 23"/>
            <p:cNvSpPr txBox="1"/>
            <p:nvPr/>
          </p:nvSpPr>
          <p:spPr>
            <a:xfrm>
              <a:off x="3259448" y="2003441"/>
              <a:ext cx="1042986" cy="30777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departures</a:t>
              </a:r>
              <a:endParaRPr lang="en-US" altLang="zh-CN" sz="1400" dirty="0">
                <a:latin typeface="Arial" panose="020B0604020202020204" pitchFamily="34" charset="0"/>
                <a:ea typeface="Arial" panose="020B0604020202020204" pitchFamily="34" charset="0"/>
              </a:endParaRPr>
            </a:p>
          </p:txBody>
        </p:sp>
        <p:sp>
          <p:nvSpPr>
            <p:cNvPr id="71724" name="TextBox 24"/>
            <p:cNvSpPr txBox="1"/>
            <p:nvPr/>
          </p:nvSpPr>
          <p:spPr>
            <a:xfrm>
              <a:off x="2706310" y="2735682"/>
              <a:ext cx="852930" cy="523220"/>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link</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 (server)</a:t>
              </a:r>
              <a:endParaRPr lang="en-US" altLang="zh-CN" sz="1400" dirty="0">
                <a:latin typeface="Arial" panose="020B0604020202020204" pitchFamily="34" charset="0"/>
                <a:ea typeface="Arial" panose="020B0604020202020204" pitchFamily="34" charset="0"/>
              </a:endParaRPr>
            </a:p>
          </p:txBody>
        </p:sp>
      </p:grpSp>
      <p:cxnSp>
        <p:nvCxnSpPr>
          <p:cNvPr id="71725" name="Straight Connector 49"/>
          <p:cNvCxnSpPr>
            <a:stCxn id="71708" idx="0"/>
            <a:endCxn id="71709" idx="1"/>
          </p:cNvCxnSpPr>
          <p:nvPr/>
        </p:nvCxnSpPr>
        <p:spPr>
          <a:xfrm>
            <a:off x="5489575" y="4460875"/>
            <a:ext cx="3230563" cy="0"/>
          </a:xfrm>
          <a:prstGeom prst="line">
            <a:avLst/>
          </a:prstGeom>
          <a:ln w="25400" cap="flat" cmpd="sng">
            <a:solidFill>
              <a:schemeClr val="tx1"/>
            </a:solidFill>
            <a:prstDash val="solid"/>
            <a:round/>
            <a:headEnd type="none" w="med" len="med"/>
            <a:tailEnd type="triangle" w="med" len="med"/>
          </a:ln>
        </p:spPr>
      </p:cxnSp>
      <p:cxnSp>
        <p:nvCxnSpPr>
          <p:cNvPr id="71726" name="Straight Connector 50"/>
          <p:cNvCxnSpPr>
            <a:stCxn id="71708" idx="0"/>
            <a:endCxn id="71709" idx="1"/>
          </p:cNvCxnSpPr>
          <p:nvPr/>
        </p:nvCxnSpPr>
        <p:spPr>
          <a:xfrm>
            <a:off x="5491163" y="5232400"/>
            <a:ext cx="3230562" cy="0"/>
          </a:xfrm>
          <a:prstGeom prst="line">
            <a:avLst/>
          </a:prstGeom>
          <a:ln w="25400" cap="flat" cmpd="sng">
            <a:solidFill>
              <a:schemeClr val="tx1"/>
            </a:solidFill>
            <a:prstDash val="solid"/>
            <a:round/>
            <a:headEnd type="none" w="med" len="med"/>
            <a:tailEnd type="triangle" w="med" len="med"/>
          </a:ln>
        </p:spPr>
      </p:cxnSp>
      <p:grpSp>
        <p:nvGrpSpPr>
          <p:cNvPr id="52" name="Group 51"/>
          <p:cNvGrpSpPr/>
          <p:nvPr/>
        </p:nvGrpSpPr>
        <p:grpSpPr>
          <a:xfrm>
            <a:off x="5599113" y="4467225"/>
            <a:ext cx="347662" cy="754063"/>
            <a:chOff x="2797204" y="2989241"/>
            <a:chExt cx="347099" cy="755477"/>
          </a:xfrm>
        </p:grpSpPr>
        <p:sp>
          <p:nvSpPr>
            <p:cNvPr id="71728" name="Rectangle 52"/>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29" name="Group 53"/>
            <p:cNvGrpSpPr/>
            <p:nvPr/>
          </p:nvGrpSpPr>
          <p:grpSpPr>
            <a:xfrm>
              <a:off x="2821701" y="3197503"/>
              <a:ext cx="298780" cy="338554"/>
              <a:chOff x="2821701" y="3197503"/>
              <a:chExt cx="298780" cy="338554"/>
            </a:xfrm>
          </p:grpSpPr>
          <p:sp>
            <p:nvSpPr>
              <p:cNvPr id="71730" name="Oval 54"/>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31" name="TextBox 55"/>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57" name="Group 56"/>
          <p:cNvGrpSpPr/>
          <p:nvPr/>
        </p:nvGrpSpPr>
        <p:grpSpPr>
          <a:xfrm>
            <a:off x="5948363" y="4471988"/>
            <a:ext cx="346075" cy="755650"/>
            <a:chOff x="2797204" y="2989241"/>
            <a:chExt cx="347099" cy="755477"/>
          </a:xfrm>
        </p:grpSpPr>
        <p:sp>
          <p:nvSpPr>
            <p:cNvPr id="71733" name="Rectangle 57"/>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34" name="Group 58"/>
            <p:cNvGrpSpPr/>
            <p:nvPr/>
          </p:nvGrpSpPr>
          <p:grpSpPr>
            <a:xfrm>
              <a:off x="2821701" y="3197503"/>
              <a:ext cx="298780" cy="338554"/>
              <a:chOff x="2821701" y="3197503"/>
              <a:chExt cx="298780" cy="338554"/>
            </a:xfrm>
          </p:grpSpPr>
          <p:sp>
            <p:nvSpPr>
              <p:cNvPr id="71735" name="Oval 59"/>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36" name="TextBox 60"/>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grpSp>
      <p:grpSp>
        <p:nvGrpSpPr>
          <p:cNvPr id="62" name="Group 61"/>
          <p:cNvGrpSpPr/>
          <p:nvPr/>
        </p:nvGrpSpPr>
        <p:grpSpPr>
          <a:xfrm>
            <a:off x="6299200" y="4467225"/>
            <a:ext cx="346075" cy="755650"/>
            <a:chOff x="997686" y="3954289"/>
            <a:chExt cx="347099" cy="755477"/>
          </a:xfrm>
        </p:grpSpPr>
        <p:sp>
          <p:nvSpPr>
            <p:cNvPr id="71738" name="Rectangle 62"/>
            <p:cNvSpPr/>
            <p:nvPr/>
          </p:nvSpPr>
          <p:spPr>
            <a:xfrm>
              <a:off x="997686" y="3954289"/>
              <a:ext cx="347099" cy="755477"/>
            </a:xfrm>
            <a:prstGeom prst="rect">
              <a:avLst/>
            </a:prstGeom>
            <a:solidFill>
              <a:srgbClr val="006633"/>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39" name="Group 63"/>
            <p:cNvGrpSpPr/>
            <p:nvPr/>
          </p:nvGrpSpPr>
          <p:grpSpPr>
            <a:xfrm>
              <a:off x="1022183" y="4162551"/>
              <a:ext cx="298780" cy="338554"/>
              <a:chOff x="2821701" y="3197503"/>
              <a:chExt cx="298780" cy="338554"/>
            </a:xfrm>
          </p:grpSpPr>
          <p:sp>
            <p:nvSpPr>
              <p:cNvPr id="71740" name="Oval 64"/>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41" name="TextBox 65"/>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grpSp>
      </p:grpSp>
      <p:grpSp>
        <p:nvGrpSpPr>
          <p:cNvPr id="67" name="Group 66"/>
          <p:cNvGrpSpPr/>
          <p:nvPr/>
        </p:nvGrpSpPr>
        <p:grpSpPr>
          <a:xfrm>
            <a:off x="6654800" y="4465638"/>
            <a:ext cx="347663" cy="754062"/>
            <a:chOff x="2797204" y="2989241"/>
            <a:chExt cx="347099" cy="755477"/>
          </a:xfrm>
        </p:grpSpPr>
        <p:sp>
          <p:nvSpPr>
            <p:cNvPr id="71743" name="Rectangle 67"/>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44" name="Group 68"/>
            <p:cNvGrpSpPr/>
            <p:nvPr/>
          </p:nvGrpSpPr>
          <p:grpSpPr>
            <a:xfrm>
              <a:off x="2821701" y="3197503"/>
              <a:ext cx="298780" cy="338554"/>
              <a:chOff x="2821701" y="3197503"/>
              <a:chExt cx="298780" cy="338554"/>
            </a:xfrm>
          </p:grpSpPr>
          <p:sp>
            <p:nvSpPr>
              <p:cNvPr id="71745" name="Oval 69"/>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46" name="TextBox 70"/>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grpSp>
        <p:nvGrpSpPr>
          <p:cNvPr id="72" name="Group 71"/>
          <p:cNvGrpSpPr/>
          <p:nvPr/>
        </p:nvGrpSpPr>
        <p:grpSpPr>
          <a:xfrm>
            <a:off x="7716838" y="4473575"/>
            <a:ext cx="347662" cy="755650"/>
            <a:chOff x="997686" y="3954289"/>
            <a:chExt cx="347099" cy="755477"/>
          </a:xfrm>
        </p:grpSpPr>
        <p:sp>
          <p:nvSpPr>
            <p:cNvPr id="71748" name="Rectangle 72"/>
            <p:cNvSpPr/>
            <p:nvPr/>
          </p:nvSpPr>
          <p:spPr>
            <a:xfrm>
              <a:off x="997686" y="3954289"/>
              <a:ext cx="347099" cy="755477"/>
            </a:xfrm>
            <a:prstGeom prst="rect">
              <a:avLst/>
            </a:prstGeom>
            <a:solidFill>
              <a:srgbClr val="006633"/>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49" name="Group 73"/>
            <p:cNvGrpSpPr/>
            <p:nvPr/>
          </p:nvGrpSpPr>
          <p:grpSpPr>
            <a:xfrm>
              <a:off x="1022183" y="4162551"/>
              <a:ext cx="298780" cy="338554"/>
              <a:chOff x="2821701" y="3197503"/>
              <a:chExt cx="298780" cy="338554"/>
            </a:xfrm>
          </p:grpSpPr>
          <p:sp>
            <p:nvSpPr>
              <p:cNvPr id="71750" name="Oval 74"/>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51" name="TextBox 75"/>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77" name="Group 76"/>
          <p:cNvGrpSpPr/>
          <p:nvPr/>
        </p:nvGrpSpPr>
        <p:grpSpPr>
          <a:xfrm>
            <a:off x="7562850" y="3776663"/>
            <a:ext cx="298450" cy="657225"/>
            <a:chOff x="4760251" y="2300242"/>
            <a:chExt cx="298780" cy="656159"/>
          </a:xfrm>
        </p:grpSpPr>
        <p:cxnSp>
          <p:nvCxnSpPr>
            <p:cNvPr id="71753" name="Straight Connector 77"/>
            <p:cNvCxnSpPr>
              <a:stCxn id="71708" idx="0"/>
              <a:endCxn id="71709" idx="1"/>
            </p:cNvCxnSpPr>
            <p:nvPr/>
          </p:nvCxnSpPr>
          <p:spPr>
            <a:xfrm>
              <a:off x="4912310" y="2592956"/>
              <a:ext cx="12251" cy="363445"/>
            </a:xfrm>
            <a:prstGeom prst="line">
              <a:avLst/>
            </a:prstGeom>
            <a:ln w="22225" cap="flat" cmpd="sng">
              <a:solidFill>
                <a:srgbClr val="006633"/>
              </a:solidFill>
              <a:prstDash val="solid"/>
              <a:round/>
              <a:headEnd type="none" w="med" len="med"/>
              <a:tailEnd type="triangle" w="med" len="med"/>
            </a:ln>
          </p:spPr>
        </p:cxnSp>
        <p:grpSp>
          <p:nvGrpSpPr>
            <p:cNvPr id="71754" name="Group 78"/>
            <p:cNvGrpSpPr/>
            <p:nvPr/>
          </p:nvGrpSpPr>
          <p:grpSpPr>
            <a:xfrm>
              <a:off x="4760251" y="2300242"/>
              <a:ext cx="298780" cy="338554"/>
              <a:chOff x="6623318" y="3519940"/>
              <a:chExt cx="298780" cy="338554"/>
            </a:xfrm>
          </p:grpSpPr>
          <p:sp>
            <p:nvSpPr>
              <p:cNvPr id="71755" name="Oval 79"/>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56" name="TextBox 80"/>
              <p:cNvSpPr txBox="1"/>
              <p:nvPr/>
            </p:nvSpPr>
            <p:spPr>
              <a:xfrm>
                <a:off x="6623318"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82" name="Group 81"/>
          <p:cNvGrpSpPr/>
          <p:nvPr/>
        </p:nvGrpSpPr>
        <p:grpSpPr>
          <a:xfrm>
            <a:off x="7921625" y="5243513"/>
            <a:ext cx="298450" cy="677862"/>
            <a:chOff x="5119335" y="3766271"/>
            <a:chExt cx="298780" cy="677232"/>
          </a:xfrm>
        </p:grpSpPr>
        <p:cxnSp>
          <p:nvCxnSpPr>
            <p:cNvPr id="71758" name="Straight Connector 82"/>
            <p:cNvCxnSpPr>
              <a:stCxn id="71708" idx="0"/>
              <a:endCxn id="71709" idx="1"/>
            </p:cNvCxnSpPr>
            <p:nvPr/>
          </p:nvCxnSpPr>
          <p:spPr>
            <a:xfrm>
              <a:off x="5256634" y="3766271"/>
              <a:ext cx="12251" cy="363445"/>
            </a:xfrm>
            <a:prstGeom prst="line">
              <a:avLst/>
            </a:prstGeom>
            <a:ln w="22225" cap="flat" cmpd="sng">
              <a:solidFill>
                <a:srgbClr val="006633"/>
              </a:solidFill>
              <a:prstDash val="solid"/>
              <a:round/>
              <a:headEnd type="none" w="med" len="med"/>
              <a:tailEnd type="triangle" w="med" len="med"/>
            </a:ln>
          </p:spPr>
        </p:cxnSp>
        <p:grpSp>
          <p:nvGrpSpPr>
            <p:cNvPr id="71759" name="Group 83"/>
            <p:cNvGrpSpPr/>
            <p:nvPr/>
          </p:nvGrpSpPr>
          <p:grpSpPr>
            <a:xfrm>
              <a:off x="5119335" y="4104949"/>
              <a:ext cx="298780" cy="338554"/>
              <a:chOff x="6623318" y="3519940"/>
              <a:chExt cx="298780" cy="338554"/>
            </a:xfrm>
          </p:grpSpPr>
          <p:sp>
            <p:nvSpPr>
              <p:cNvPr id="71760" name="Oval 84"/>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61" name="TextBox 85"/>
              <p:cNvSpPr txBox="1"/>
              <p:nvPr/>
            </p:nvSpPr>
            <p:spPr>
              <a:xfrm>
                <a:off x="6623318"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87" name="Group 86"/>
          <p:cNvGrpSpPr/>
          <p:nvPr/>
        </p:nvGrpSpPr>
        <p:grpSpPr>
          <a:xfrm>
            <a:off x="5576888" y="3505200"/>
            <a:ext cx="298450" cy="936625"/>
            <a:chOff x="2774212" y="2028763"/>
            <a:chExt cx="298780" cy="935975"/>
          </a:xfrm>
        </p:grpSpPr>
        <p:cxnSp>
          <p:nvCxnSpPr>
            <p:cNvPr id="71763" name="Straight Connector 87"/>
            <p:cNvCxnSpPr>
              <a:stCxn id="71708" idx="0"/>
              <a:endCxn id="71709" idx="1"/>
            </p:cNvCxnSpPr>
            <p:nvPr/>
          </p:nvCxnSpPr>
          <p:spPr>
            <a:xfrm>
              <a:off x="2916985" y="2311177"/>
              <a:ext cx="12403" cy="653561"/>
            </a:xfrm>
            <a:prstGeom prst="line">
              <a:avLst/>
            </a:prstGeom>
            <a:ln w="22225" cap="flat" cmpd="sng">
              <a:solidFill>
                <a:srgbClr val="006633"/>
              </a:solidFill>
              <a:prstDash val="solid"/>
              <a:round/>
              <a:headEnd type="none" w="med" len="med"/>
              <a:tailEnd type="triangle" w="med" len="med"/>
            </a:ln>
          </p:spPr>
        </p:cxnSp>
        <p:grpSp>
          <p:nvGrpSpPr>
            <p:cNvPr id="71764" name="Group 88"/>
            <p:cNvGrpSpPr/>
            <p:nvPr/>
          </p:nvGrpSpPr>
          <p:grpSpPr>
            <a:xfrm>
              <a:off x="2774212" y="2028763"/>
              <a:ext cx="298780" cy="338554"/>
              <a:chOff x="6631486" y="3519940"/>
              <a:chExt cx="298780" cy="338554"/>
            </a:xfrm>
          </p:grpSpPr>
          <p:sp>
            <p:nvSpPr>
              <p:cNvPr id="71765" name="Oval 89"/>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66" name="TextBox 90"/>
              <p:cNvSpPr txBox="1"/>
              <p:nvPr/>
            </p:nvSpPr>
            <p:spPr>
              <a:xfrm>
                <a:off x="6631486"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grpSp>
      </p:grpSp>
      <p:grpSp>
        <p:nvGrpSpPr>
          <p:cNvPr id="92" name="Group 91"/>
          <p:cNvGrpSpPr/>
          <p:nvPr/>
        </p:nvGrpSpPr>
        <p:grpSpPr>
          <a:xfrm>
            <a:off x="6518275" y="5246688"/>
            <a:ext cx="298450" cy="674687"/>
            <a:chOff x="3715481" y="3769050"/>
            <a:chExt cx="298780" cy="675327"/>
          </a:xfrm>
        </p:grpSpPr>
        <p:cxnSp>
          <p:nvCxnSpPr>
            <p:cNvPr id="71768" name="Straight Connector 92"/>
            <p:cNvCxnSpPr>
              <a:stCxn id="71708" idx="0"/>
              <a:endCxn id="71709" idx="1"/>
            </p:cNvCxnSpPr>
            <p:nvPr/>
          </p:nvCxnSpPr>
          <p:spPr>
            <a:xfrm>
              <a:off x="3846513" y="3769050"/>
              <a:ext cx="12251" cy="363445"/>
            </a:xfrm>
            <a:prstGeom prst="line">
              <a:avLst/>
            </a:prstGeom>
            <a:ln w="22225" cap="flat" cmpd="sng">
              <a:solidFill>
                <a:srgbClr val="006633"/>
              </a:solidFill>
              <a:prstDash val="solid"/>
              <a:round/>
              <a:headEnd type="none" w="med" len="med"/>
              <a:tailEnd type="triangle" w="med" len="med"/>
            </a:ln>
          </p:spPr>
        </p:cxnSp>
        <p:grpSp>
          <p:nvGrpSpPr>
            <p:cNvPr id="71769" name="Group 93"/>
            <p:cNvGrpSpPr/>
            <p:nvPr/>
          </p:nvGrpSpPr>
          <p:grpSpPr>
            <a:xfrm>
              <a:off x="3715481" y="4105823"/>
              <a:ext cx="298780" cy="338554"/>
              <a:chOff x="6631486" y="3519940"/>
              <a:chExt cx="298780" cy="338554"/>
            </a:xfrm>
          </p:grpSpPr>
          <p:sp>
            <p:nvSpPr>
              <p:cNvPr id="71770" name="Oval 94"/>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71" name="TextBox 95"/>
              <p:cNvSpPr txBox="1"/>
              <p:nvPr/>
            </p:nvSpPr>
            <p:spPr>
              <a:xfrm>
                <a:off x="6631486"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grpSp>
      </p:grpSp>
      <p:grpSp>
        <p:nvGrpSpPr>
          <p:cNvPr id="97" name="Group 96"/>
          <p:cNvGrpSpPr/>
          <p:nvPr/>
        </p:nvGrpSpPr>
        <p:grpSpPr>
          <a:xfrm>
            <a:off x="5427663" y="3794125"/>
            <a:ext cx="298450" cy="641350"/>
            <a:chOff x="2625635" y="2316906"/>
            <a:chExt cx="298780" cy="640969"/>
          </a:xfrm>
        </p:grpSpPr>
        <p:cxnSp>
          <p:nvCxnSpPr>
            <p:cNvPr id="71773" name="Straight Connector 97"/>
            <p:cNvCxnSpPr>
              <a:stCxn id="71708" idx="0"/>
              <a:endCxn id="71709" idx="1"/>
            </p:cNvCxnSpPr>
            <p:nvPr/>
          </p:nvCxnSpPr>
          <p:spPr>
            <a:xfrm>
              <a:off x="2774013" y="2594430"/>
              <a:ext cx="12251" cy="363445"/>
            </a:xfrm>
            <a:prstGeom prst="line">
              <a:avLst/>
            </a:prstGeom>
            <a:ln w="22225" cap="flat" cmpd="sng">
              <a:solidFill>
                <a:srgbClr val="CC0000"/>
              </a:solidFill>
              <a:prstDash val="solid"/>
              <a:round/>
              <a:headEnd type="none" w="med" len="med"/>
              <a:tailEnd type="triangle" w="med" len="med"/>
            </a:ln>
          </p:spPr>
        </p:cxnSp>
        <p:grpSp>
          <p:nvGrpSpPr>
            <p:cNvPr id="71774" name="Group 98"/>
            <p:cNvGrpSpPr/>
            <p:nvPr/>
          </p:nvGrpSpPr>
          <p:grpSpPr>
            <a:xfrm>
              <a:off x="2625635" y="2316906"/>
              <a:ext cx="298780" cy="338554"/>
              <a:chOff x="7118580" y="4088704"/>
              <a:chExt cx="298780" cy="338554"/>
            </a:xfrm>
          </p:grpSpPr>
          <p:sp>
            <p:nvSpPr>
              <p:cNvPr id="71775" name="Oval 99"/>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76" name="TextBox 100"/>
              <p:cNvSpPr txBox="1"/>
              <p:nvPr/>
            </p:nvSpPr>
            <p:spPr>
              <a:xfrm>
                <a:off x="7118580"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102" name="Group 101"/>
          <p:cNvGrpSpPr/>
          <p:nvPr/>
        </p:nvGrpSpPr>
        <p:grpSpPr>
          <a:xfrm>
            <a:off x="5810250" y="5253038"/>
            <a:ext cx="298450" cy="660400"/>
            <a:chOff x="3007422" y="3776327"/>
            <a:chExt cx="298780" cy="659661"/>
          </a:xfrm>
        </p:grpSpPr>
        <p:cxnSp>
          <p:nvCxnSpPr>
            <p:cNvPr id="71778" name="Straight Connector 102"/>
            <p:cNvCxnSpPr>
              <a:stCxn id="71708" idx="0"/>
              <a:endCxn id="71709" idx="1"/>
            </p:cNvCxnSpPr>
            <p:nvPr/>
          </p:nvCxnSpPr>
          <p:spPr>
            <a:xfrm>
              <a:off x="3148837" y="3776327"/>
              <a:ext cx="12251" cy="363445"/>
            </a:xfrm>
            <a:prstGeom prst="line">
              <a:avLst/>
            </a:prstGeom>
            <a:ln w="22225" cap="flat" cmpd="sng">
              <a:solidFill>
                <a:srgbClr val="CC0000"/>
              </a:solidFill>
              <a:prstDash val="solid"/>
              <a:round/>
              <a:headEnd type="none" w="med" len="med"/>
              <a:tailEnd type="triangle" w="med" len="med"/>
            </a:ln>
          </p:spPr>
        </p:cxnSp>
        <p:grpSp>
          <p:nvGrpSpPr>
            <p:cNvPr id="71779" name="Group 103"/>
            <p:cNvGrpSpPr/>
            <p:nvPr/>
          </p:nvGrpSpPr>
          <p:grpSpPr>
            <a:xfrm>
              <a:off x="3007422" y="4097434"/>
              <a:ext cx="298780" cy="338554"/>
              <a:chOff x="7118580" y="4088704"/>
              <a:chExt cx="298780" cy="338554"/>
            </a:xfrm>
          </p:grpSpPr>
          <p:sp>
            <p:nvSpPr>
              <p:cNvPr id="71780" name="Oval 104"/>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81" name="TextBox 105"/>
              <p:cNvSpPr txBox="1"/>
              <p:nvPr/>
            </p:nvSpPr>
            <p:spPr>
              <a:xfrm>
                <a:off x="7118580"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107" name="Group 106"/>
          <p:cNvGrpSpPr/>
          <p:nvPr/>
        </p:nvGrpSpPr>
        <p:grpSpPr>
          <a:xfrm>
            <a:off x="5708650" y="3810000"/>
            <a:ext cx="298450" cy="642938"/>
            <a:chOff x="2905934" y="2332859"/>
            <a:chExt cx="298780" cy="642655"/>
          </a:xfrm>
        </p:grpSpPr>
        <p:cxnSp>
          <p:nvCxnSpPr>
            <p:cNvPr id="71783" name="Straight Connector 107"/>
            <p:cNvCxnSpPr>
              <a:stCxn id="71708" idx="0"/>
              <a:endCxn id="71709" idx="1"/>
            </p:cNvCxnSpPr>
            <p:nvPr/>
          </p:nvCxnSpPr>
          <p:spPr>
            <a:xfrm>
              <a:off x="3044835" y="2612069"/>
              <a:ext cx="12251" cy="363445"/>
            </a:xfrm>
            <a:prstGeom prst="line">
              <a:avLst/>
            </a:prstGeom>
            <a:ln w="22225" cap="flat" cmpd="sng">
              <a:solidFill>
                <a:srgbClr val="CC0000"/>
              </a:solidFill>
              <a:prstDash val="solid"/>
              <a:round/>
              <a:headEnd type="none" w="med" len="med"/>
              <a:tailEnd type="triangle" w="med" len="med"/>
            </a:ln>
          </p:spPr>
        </p:cxnSp>
        <p:grpSp>
          <p:nvGrpSpPr>
            <p:cNvPr id="71784" name="Group 108"/>
            <p:cNvGrpSpPr/>
            <p:nvPr/>
          </p:nvGrpSpPr>
          <p:grpSpPr>
            <a:xfrm>
              <a:off x="2905934" y="2332859"/>
              <a:ext cx="298780" cy="338554"/>
              <a:chOff x="7126748" y="4088704"/>
              <a:chExt cx="298780" cy="338554"/>
            </a:xfrm>
          </p:grpSpPr>
          <p:sp>
            <p:nvSpPr>
              <p:cNvPr id="71785" name="Oval 109"/>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86" name="TextBox 110"/>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grpSp>
      <p:grpSp>
        <p:nvGrpSpPr>
          <p:cNvPr id="112" name="Group 111"/>
          <p:cNvGrpSpPr/>
          <p:nvPr/>
        </p:nvGrpSpPr>
        <p:grpSpPr>
          <a:xfrm>
            <a:off x="6169025" y="5248275"/>
            <a:ext cx="298450" cy="669925"/>
            <a:chOff x="3366049" y="3770526"/>
            <a:chExt cx="298780" cy="670225"/>
          </a:xfrm>
        </p:grpSpPr>
        <p:cxnSp>
          <p:nvCxnSpPr>
            <p:cNvPr id="71788" name="Straight Connector 112"/>
            <p:cNvCxnSpPr>
              <a:stCxn id="71708" idx="0"/>
              <a:endCxn id="71709" idx="1"/>
            </p:cNvCxnSpPr>
            <p:nvPr/>
          </p:nvCxnSpPr>
          <p:spPr>
            <a:xfrm>
              <a:off x="3496795" y="3770526"/>
              <a:ext cx="12251" cy="363445"/>
            </a:xfrm>
            <a:prstGeom prst="line">
              <a:avLst/>
            </a:prstGeom>
            <a:ln w="22225" cap="flat" cmpd="sng">
              <a:solidFill>
                <a:srgbClr val="CC0000"/>
              </a:solidFill>
              <a:prstDash val="solid"/>
              <a:round/>
              <a:headEnd type="none" w="med" len="med"/>
              <a:tailEnd type="triangle" w="med" len="med"/>
            </a:ln>
          </p:spPr>
        </p:cxnSp>
        <p:grpSp>
          <p:nvGrpSpPr>
            <p:cNvPr id="71789" name="Group 113"/>
            <p:cNvGrpSpPr/>
            <p:nvPr/>
          </p:nvGrpSpPr>
          <p:grpSpPr>
            <a:xfrm>
              <a:off x="3366049" y="4102197"/>
              <a:ext cx="298780" cy="338554"/>
              <a:chOff x="7126748" y="4088704"/>
              <a:chExt cx="298780" cy="338554"/>
            </a:xfrm>
          </p:grpSpPr>
          <p:sp>
            <p:nvSpPr>
              <p:cNvPr id="71790" name="Oval 114"/>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91" name="TextBox 115"/>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grpSp>
      <p:grpSp>
        <p:nvGrpSpPr>
          <p:cNvPr id="117" name="Group 116"/>
          <p:cNvGrpSpPr/>
          <p:nvPr/>
        </p:nvGrpSpPr>
        <p:grpSpPr>
          <a:xfrm>
            <a:off x="6865938" y="5237163"/>
            <a:ext cx="300037" cy="679450"/>
            <a:chOff x="4064326" y="3759579"/>
            <a:chExt cx="298780" cy="680611"/>
          </a:xfrm>
        </p:grpSpPr>
        <p:cxnSp>
          <p:nvCxnSpPr>
            <p:cNvPr id="71793" name="Straight Connector 117"/>
            <p:cNvCxnSpPr>
              <a:stCxn id="71708" idx="0"/>
              <a:endCxn id="71709" idx="1"/>
            </p:cNvCxnSpPr>
            <p:nvPr/>
          </p:nvCxnSpPr>
          <p:spPr>
            <a:xfrm>
              <a:off x="4196385" y="3759579"/>
              <a:ext cx="12251" cy="363445"/>
            </a:xfrm>
            <a:prstGeom prst="line">
              <a:avLst/>
            </a:prstGeom>
            <a:ln w="22225" cap="flat" cmpd="sng">
              <a:solidFill>
                <a:srgbClr val="CC0000"/>
              </a:solidFill>
              <a:prstDash val="solid"/>
              <a:round/>
              <a:headEnd type="none" w="med" len="med"/>
              <a:tailEnd type="triangle" w="med" len="med"/>
            </a:ln>
          </p:spPr>
        </p:cxnSp>
        <p:grpSp>
          <p:nvGrpSpPr>
            <p:cNvPr id="71794" name="Group 118"/>
            <p:cNvGrpSpPr/>
            <p:nvPr/>
          </p:nvGrpSpPr>
          <p:grpSpPr>
            <a:xfrm>
              <a:off x="4064326" y="4101636"/>
              <a:ext cx="298780" cy="338554"/>
              <a:chOff x="7126748" y="4088704"/>
              <a:chExt cx="298780" cy="338554"/>
            </a:xfrm>
          </p:grpSpPr>
          <p:sp>
            <p:nvSpPr>
              <p:cNvPr id="71795" name="Oval 119"/>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96" name="TextBox 120"/>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grpSp>
        <p:nvGrpSpPr>
          <p:cNvPr id="122" name="Group 121"/>
          <p:cNvGrpSpPr/>
          <p:nvPr/>
        </p:nvGrpSpPr>
        <p:grpSpPr>
          <a:xfrm>
            <a:off x="6330950" y="3789363"/>
            <a:ext cx="298450" cy="647700"/>
            <a:chOff x="3528567" y="2312591"/>
            <a:chExt cx="298780" cy="646584"/>
          </a:xfrm>
        </p:grpSpPr>
        <p:cxnSp>
          <p:nvCxnSpPr>
            <p:cNvPr id="71798" name="Straight Connector 122"/>
            <p:cNvCxnSpPr>
              <a:stCxn id="71708" idx="0"/>
              <a:endCxn id="71709" idx="1"/>
            </p:cNvCxnSpPr>
            <p:nvPr/>
          </p:nvCxnSpPr>
          <p:spPr>
            <a:xfrm>
              <a:off x="3677779" y="2595730"/>
              <a:ext cx="12251" cy="363445"/>
            </a:xfrm>
            <a:prstGeom prst="line">
              <a:avLst/>
            </a:prstGeom>
            <a:ln w="22225" cap="flat" cmpd="sng">
              <a:solidFill>
                <a:srgbClr val="CC0000"/>
              </a:solidFill>
              <a:prstDash val="solid"/>
              <a:round/>
              <a:headEnd type="none" w="med" len="med"/>
              <a:tailEnd type="triangle" w="med" len="med"/>
            </a:ln>
          </p:spPr>
        </p:cxnSp>
        <p:grpSp>
          <p:nvGrpSpPr>
            <p:cNvPr id="71799" name="Group 123"/>
            <p:cNvGrpSpPr/>
            <p:nvPr/>
          </p:nvGrpSpPr>
          <p:grpSpPr>
            <a:xfrm>
              <a:off x="3528567" y="2312591"/>
              <a:ext cx="298780" cy="338554"/>
              <a:chOff x="7126748" y="4088704"/>
              <a:chExt cx="298780" cy="338554"/>
            </a:xfrm>
          </p:grpSpPr>
          <p:sp>
            <p:nvSpPr>
              <p:cNvPr id="71800" name="Oval 124"/>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801" name="TextBox 125"/>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sp>
        <p:nvSpPr>
          <p:cNvPr id="71802" name="TextBox 126"/>
          <p:cNvSpPr txBox="1"/>
          <p:nvPr/>
        </p:nvSpPr>
        <p:spPr>
          <a:xfrm>
            <a:off x="4743450" y="4062413"/>
            <a:ext cx="806450" cy="307975"/>
          </a:xfrm>
          <a:prstGeom prst="rect">
            <a:avLst/>
          </a:prstGeom>
          <a:noFill/>
          <a:ln w="9525">
            <a:noFill/>
          </a:ln>
        </p:spPr>
        <p:txBody>
          <a:bodyPr wrap="none" anchor="t" anchorCtr="0">
            <a:spAutoFit/>
          </a:bodyPr>
          <a:p>
            <a:pPr eaLnBrk="0" hangingPunct="0"/>
            <a:r>
              <a:rPr lang="en-US" altLang="zh-CN" sz="1400" i="1" dirty="0">
                <a:latin typeface="Arial" panose="020B0604020202020204" pitchFamily="34" charset="0"/>
              </a:rPr>
              <a:t>arrivals</a:t>
            </a:r>
            <a:endParaRPr lang="en-US" altLang="zh-CN" sz="1400" i="1" dirty="0">
              <a:latin typeface="Arial" panose="020B0604020202020204" pitchFamily="34" charset="0"/>
              <a:ea typeface="Arial" panose="020B0604020202020204" pitchFamily="34" charset="0"/>
            </a:endParaRPr>
          </a:p>
        </p:txBody>
      </p:sp>
      <p:sp>
        <p:nvSpPr>
          <p:cNvPr id="71803" name="TextBox 127"/>
          <p:cNvSpPr txBox="1"/>
          <p:nvPr/>
        </p:nvSpPr>
        <p:spPr>
          <a:xfrm>
            <a:off x="4767263" y="5260975"/>
            <a:ext cx="1087437" cy="307975"/>
          </a:xfrm>
          <a:prstGeom prst="rect">
            <a:avLst/>
          </a:prstGeom>
          <a:noFill/>
          <a:ln w="9525">
            <a:noFill/>
          </a:ln>
        </p:spPr>
        <p:txBody>
          <a:bodyPr wrap="none" anchor="t" anchorCtr="0">
            <a:spAutoFit/>
          </a:bodyPr>
          <a:p>
            <a:pPr eaLnBrk="0" hangingPunct="0"/>
            <a:r>
              <a:rPr lang="en-US" altLang="zh-CN" sz="1400" i="1" dirty="0">
                <a:latin typeface="Arial" panose="020B0604020202020204" pitchFamily="34" charset="0"/>
              </a:rPr>
              <a:t>departures</a:t>
            </a:r>
            <a:endParaRPr lang="en-US" altLang="zh-CN" sz="1400" i="1" dirty="0">
              <a:latin typeface="Arial" panose="020B0604020202020204" pitchFamily="34" charset="0"/>
              <a:ea typeface="Arial" panose="020B0604020202020204" pitchFamily="34" charset="0"/>
            </a:endParaRPr>
          </a:p>
        </p:txBody>
      </p:sp>
      <p:sp>
        <p:nvSpPr>
          <p:cNvPr id="71804" name="TextBox 128"/>
          <p:cNvSpPr txBox="1"/>
          <p:nvPr/>
        </p:nvSpPr>
        <p:spPr>
          <a:xfrm>
            <a:off x="4789488" y="4567238"/>
            <a:ext cx="860425" cy="593725"/>
          </a:xfrm>
          <a:prstGeom prst="rect">
            <a:avLst/>
          </a:prstGeom>
          <a:noFill/>
          <a:ln w="9525">
            <a:noFill/>
          </a:ln>
        </p:spPr>
        <p:txBody>
          <a:bodyPr anchor="t" anchorCtr="0">
            <a:spAutoFit/>
          </a:bodyPr>
          <a:p>
            <a:pPr algn="ctr" eaLnBrk="0" hangingPunct="0">
              <a:lnSpc>
                <a:spcPts val="1275"/>
              </a:lnSpc>
            </a:pPr>
            <a:r>
              <a:rPr lang="en-US" altLang="zh-CN" sz="1400" i="1" dirty="0">
                <a:latin typeface="Arial" panose="020B0604020202020204" pitchFamily="34" charset="0"/>
              </a:rPr>
              <a:t>packet in service</a:t>
            </a:r>
            <a:endParaRPr lang="en-US" altLang="zh-CN" sz="1400" i="1" dirty="0">
              <a:latin typeface="Arial" panose="020B0604020202020204" pitchFamily="34" charset="0"/>
              <a:ea typeface="Arial" panose="020B0604020202020204" pitchFamily="34" charset="0"/>
            </a:endParaRPr>
          </a:p>
        </p:txBody>
      </p:sp>
      <p:sp>
        <p:nvSpPr>
          <p:cNvPr id="7180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180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up)">
                                      <p:cBhvr>
                                        <p:cTn id="16" dur="500"/>
                                        <p:tgtEl>
                                          <p:spTgt spid="87"/>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wipe(up)">
                                      <p:cBhvr>
                                        <p:cTn id="20" dur="1200"/>
                                        <p:tgtEl>
                                          <p:spTgt spid="10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up)">
                                      <p:cBhvr>
                                        <p:cTn id="25" dur="500"/>
                                        <p:tgtEl>
                                          <p:spTgt spid="102"/>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up)">
                                      <p:cBhvr>
                                        <p:cTn id="29" dur="500"/>
                                        <p:tgtEl>
                                          <p:spTgt spid="57"/>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up)">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up)">
                                      <p:cBhvr>
                                        <p:cTn id="42" dur="500"/>
                                        <p:tgtEl>
                                          <p:spTgt spid="122"/>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up)">
                                      <p:cBhvr>
                                        <p:cTn id="46" dur="500"/>
                                        <p:tgtEl>
                                          <p:spTgt spid="9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up)">
                                      <p:cBhvr>
                                        <p:cTn id="51" dur="500"/>
                                        <p:tgtEl>
                                          <p:spTgt spid="67"/>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wipe(up)">
                                      <p:cBhvr>
                                        <p:cTn id="55" dur="500"/>
                                        <p:tgtEl>
                                          <p:spTgt spid="117"/>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up)">
                                      <p:cBhvr>
                                        <p:cTn id="63" dur="500"/>
                                        <p:tgtEl>
                                          <p:spTgt spid="72"/>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up)">
                                      <p:cBhvr>
                                        <p:cTn id="6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3729" name="Picture 17" descr="underline_base"/>
          <p:cNvPicPr/>
          <p:nvPr/>
        </p:nvPicPr>
        <p:blipFill>
          <a:blip r:embed="rId1"/>
          <a:stretch>
            <a:fillRect/>
          </a:stretch>
        </p:blipFill>
        <p:spPr>
          <a:xfrm>
            <a:off x="617538" y="846138"/>
            <a:ext cx="6856412" cy="173037"/>
          </a:xfrm>
          <a:prstGeom prst="rect">
            <a:avLst/>
          </a:prstGeom>
          <a:noFill/>
          <a:ln w="9525">
            <a:noFill/>
          </a:ln>
        </p:spPr>
      </p:pic>
      <p:sp>
        <p:nvSpPr>
          <p:cNvPr id="73730" name="Rectangle 2"/>
          <p:cNvSpPr>
            <a:spLocks noGrp="1"/>
          </p:cNvSpPr>
          <p:nvPr>
            <p:ph type="title"/>
          </p:nvPr>
        </p:nvSpPr>
        <p:spPr>
          <a:xfrm>
            <a:off x="533400" y="7938"/>
            <a:ext cx="7772400" cy="1143000"/>
          </a:xfrm>
        </p:spPr>
        <p:txBody>
          <a:bodyPr vert="horz" wrap="square" lIns="91440" tIns="45720" rIns="91440" bIns="45720" anchor="ctr" anchorCtr="0"/>
          <a:p>
            <a:r>
              <a:rPr lang="en-US" altLang="zh-CN" dirty="0"/>
              <a:t>Scheduling policies: still more</a:t>
            </a:r>
            <a:endParaRPr lang="en-US" altLang="zh-CN" dirty="0"/>
          </a:p>
        </p:txBody>
      </p:sp>
      <p:sp>
        <p:nvSpPr>
          <p:cNvPr id="73731" name="Rectangle 3"/>
          <p:cNvSpPr>
            <a:spLocks noGrp="1"/>
          </p:cNvSpPr>
          <p:nvPr>
            <p:ph idx="1"/>
          </p:nvPr>
        </p:nvSpPr>
        <p:spPr>
          <a:xfrm>
            <a:off x="522288" y="1214438"/>
            <a:ext cx="7772400" cy="755650"/>
          </a:xfrm>
        </p:spPr>
        <p:txBody>
          <a:bodyPr vert="horz" wrap="square" lIns="91440" tIns="45720" rIns="91440" bIns="45720" anchor="t" anchorCtr="0"/>
          <a:p>
            <a:pPr>
              <a:buNone/>
            </a:pPr>
            <a:r>
              <a:rPr lang="en-US" altLang="zh-CN" i="1" dirty="0">
                <a:solidFill>
                  <a:srgbClr val="CC0000"/>
                </a:solidFill>
              </a:rPr>
              <a:t>Round Robin (RR) scheduling:</a:t>
            </a:r>
            <a:endParaRPr lang="en-US" altLang="zh-CN" i="1" dirty="0">
              <a:solidFill>
                <a:srgbClr val="CC0000"/>
              </a:solidFill>
            </a:endParaRPr>
          </a:p>
          <a:p>
            <a:r>
              <a:rPr lang="en-US" altLang="zh-CN" dirty="0"/>
              <a:t>multiple classes</a:t>
            </a:r>
            <a:endParaRPr lang="en-US" altLang="zh-CN" dirty="0"/>
          </a:p>
          <a:p>
            <a:r>
              <a:rPr lang="en-US" altLang="zh-CN" dirty="0"/>
              <a:t>cyclically scan class queues, sending one complete packet from each class (if available)</a:t>
            </a:r>
            <a:endParaRPr lang="en-US" altLang="zh-CN" dirty="0"/>
          </a:p>
          <a:p>
            <a:r>
              <a:rPr lang="en-US" altLang="zh-CN" dirty="0"/>
              <a:t>real world example?</a:t>
            </a:r>
            <a:endParaRPr lang="en-US" altLang="zh-CN" dirty="0"/>
          </a:p>
        </p:txBody>
      </p:sp>
      <p:grpSp>
        <p:nvGrpSpPr>
          <p:cNvPr id="73732" name="Group 1"/>
          <p:cNvGrpSpPr/>
          <p:nvPr/>
        </p:nvGrpSpPr>
        <p:grpSpPr>
          <a:xfrm>
            <a:off x="2132013" y="3421063"/>
            <a:ext cx="3978275" cy="2414587"/>
            <a:chOff x="4743786" y="3505977"/>
            <a:chExt cx="3978331" cy="2414740"/>
          </a:xfrm>
        </p:grpSpPr>
        <p:cxnSp>
          <p:nvCxnSpPr>
            <p:cNvPr id="73733" name="Straight Connector 6"/>
            <p:cNvCxnSpPr/>
            <p:nvPr/>
          </p:nvCxnSpPr>
          <p:spPr>
            <a:xfrm>
              <a:off x="5489275" y="4460807"/>
              <a:ext cx="3230339" cy="0"/>
            </a:xfrm>
            <a:prstGeom prst="line">
              <a:avLst/>
            </a:prstGeom>
            <a:ln w="25400" cap="flat" cmpd="sng">
              <a:solidFill>
                <a:schemeClr val="tx1"/>
              </a:solidFill>
              <a:prstDash val="solid"/>
              <a:round/>
              <a:headEnd type="none" w="med" len="med"/>
              <a:tailEnd type="triangle" w="med" len="med"/>
            </a:ln>
          </p:spPr>
        </p:cxnSp>
        <p:cxnSp>
          <p:nvCxnSpPr>
            <p:cNvPr id="73734" name="Straight Connector 7"/>
            <p:cNvCxnSpPr/>
            <p:nvPr/>
          </p:nvCxnSpPr>
          <p:spPr>
            <a:xfrm>
              <a:off x="5491778" y="5232334"/>
              <a:ext cx="3230339" cy="0"/>
            </a:xfrm>
            <a:prstGeom prst="line">
              <a:avLst/>
            </a:prstGeom>
            <a:ln w="25400" cap="flat" cmpd="sng">
              <a:solidFill>
                <a:schemeClr val="tx1"/>
              </a:solidFill>
              <a:prstDash val="solid"/>
              <a:round/>
              <a:headEnd type="none" w="med" len="med"/>
              <a:tailEnd type="triangle" w="med" len="med"/>
            </a:ln>
          </p:spPr>
        </p:cxnSp>
        <p:grpSp>
          <p:nvGrpSpPr>
            <p:cNvPr id="73735" name="Group 8"/>
            <p:cNvGrpSpPr/>
            <p:nvPr/>
          </p:nvGrpSpPr>
          <p:grpSpPr>
            <a:xfrm>
              <a:off x="5599591" y="4466455"/>
              <a:ext cx="347099" cy="755477"/>
              <a:chOff x="2797204" y="2989241"/>
              <a:chExt cx="347099" cy="755477"/>
            </a:xfrm>
          </p:grpSpPr>
          <p:sp>
            <p:nvSpPr>
              <p:cNvPr id="73736" name="Rectangle 9"/>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37" name="Group 10"/>
              <p:cNvGrpSpPr/>
              <p:nvPr/>
            </p:nvGrpSpPr>
            <p:grpSpPr>
              <a:xfrm>
                <a:off x="2821701" y="3197503"/>
                <a:ext cx="298780" cy="338554"/>
                <a:chOff x="2821701" y="3197503"/>
                <a:chExt cx="298780" cy="338554"/>
              </a:xfrm>
            </p:grpSpPr>
            <p:sp>
              <p:nvSpPr>
                <p:cNvPr id="73738" name="Oval 11"/>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39" name="TextBox 12"/>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73740" name="Group 13"/>
            <p:cNvGrpSpPr/>
            <p:nvPr/>
          </p:nvGrpSpPr>
          <p:grpSpPr>
            <a:xfrm>
              <a:off x="6300545" y="4463205"/>
              <a:ext cx="347099" cy="755477"/>
              <a:chOff x="2797204" y="2989241"/>
              <a:chExt cx="347099" cy="755477"/>
            </a:xfrm>
          </p:grpSpPr>
          <p:sp>
            <p:nvSpPr>
              <p:cNvPr id="73741" name="Rectangle 14"/>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42" name="Group 15"/>
              <p:cNvGrpSpPr/>
              <p:nvPr/>
            </p:nvGrpSpPr>
            <p:grpSpPr>
              <a:xfrm>
                <a:off x="2821701" y="3197503"/>
                <a:ext cx="298780" cy="338554"/>
                <a:chOff x="2821701" y="3197503"/>
                <a:chExt cx="298780" cy="338554"/>
              </a:xfrm>
            </p:grpSpPr>
            <p:sp>
              <p:nvSpPr>
                <p:cNvPr id="73743" name="Oval 16"/>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44" name="TextBox 17"/>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grpSp>
        </p:grpSp>
        <p:grpSp>
          <p:nvGrpSpPr>
            <p:cNvPr id="73745" name="Group 18"/>
            <p:cNvGrpSpPr/>
            <p:nvPr/>
          </p:nvGrpSpPr>
          <p:grpSpPr>
            <a:xfrm>
              <a:off x="5949418" y="4467757"/>
              <a:ext cx="347099" cy="755477"/>
              <a:chOff x="997686" y="3954289"/>
              <a:chExt cx="347099" cy="755477"/>
            </a:xfrm>
          </p:grpSpPr>
          <p:sp>
            <p:nvSpPr>
              <p:cNvPr id="73746" name="Rectangle 19"/>
              <p:cNvSpPr/>
              <p:nvPr/>
            </p:nvSpPr>
            <p:spPr>
              <a:xfrm>
                <a:off x="997686" y="3954289"/>
                <a:ext cx="347099" cy="755477"/>
              </a:xfrm>
              <a:prstGeom prst="rect">
                <a:avLst/>
              </a:prstGeom>
              <a:solidFill>
                <a:srgbClr val="006633"/>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47" name="Group 20"/>
              <p:cNvGrpSpPr/>
              <p:nvPr/>
            </p:nvGrpSpPr>
            <p:grpSpPr>
              <a:xfrm>
                <a:off x="1022183" y="4162551"/>
                <a:ext cx="298780" cy="338554"/>
                <a:chOff x="2821701" y="3197503"/>
                <a:chExt cx="298780" cy="338554"/>
              </a:xfrm>
            </p:grpSpPr>
            <p:sp>
              <p:nvSpPr>
                <p:cNvPr id="73748" name="Oval 21"/>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49" name="TextBox 22"/>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grpSp>
        <p:grpSp>
          <p:nvGrpSpPr>
            <p:cNvPr id="73750" name="Group 23"/>
            <p:cNvGrpSpPr/>
            <p:nvPr/>
          </p:nvGrpSpPr>
          <p:grpSpPr>
            <a:xfrm>
              <a:off x="6655307" y="4464973"/>
              <a:ext cx="347099" cy="755477"/>
              <a:chOff x="2797204" y="2989241"/>
              <a:chExt cx="347099" cy="755477"/>
            </a:xfrm>
          </p:grpSpPr>
          <p:sp>
            <p:nvSpPr>
              <p:cNvPr id="73751" name="Rectangle 24"/>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52" name="Group 25"/>
              <p:cNvGrpSpPr/>
              <p:nvPr/>
            </p:nvGrpSpPr>
            <p:grpSpPr>
              <a:xfrm>
                <a:off x="2821701" y="3197503"/>
                <a:ext cx="298780" cy="338554"/>
                <a:chOff x="2821701" y="3197503"/>
                <a:chExt cx="298780" cy="338554"/>
              </a:xfrm>
            </p:grpSpPr>
            <p:sp>
              <p:nvSpPr>
                <p:cNvPr id="73753" name="Oval 26"/>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54" name="TextBox 27"/>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grpSp>
          <p:nvGrpSpPr>
            <p:cNvPr id="73755" name="Group 28"/>
            <p:cNvGrpSpPr/>
            <p:nvPr/>
          </p:nvGrpSpPr>
          <p:grpSpPr>
            <a:xfrm>
              <a:off x="7717471" y="4473145"/>
              <a:ext cx="347099" cy="755477"/>
              <a:chOff x="997686" y="3954289"/>
              <a:chExt cx="347099" cy="755477"/>
            </a:xfrm>
          </p:grpSpPr>
          <p:sp>
            <p:nvSpPr>
              <p:cNvPr id="73756" name="Rectangle 29"/>
              <p:cNvSpPr/>
              <p:nvPr/>
            </p:nvSpPr>
            <p:spPr>
              <a:xfrm>
                <a:off x="997686" y="3954289"/>
                <a:ext cx="347099" cy="755477"/>
              </a:xfrm>
              <a:prstGeom prst="rect">
                <a:avLst/>
              </a:prstGeom>
              <a:solidFill>
                <a:srgbClr val="006633"/>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57" name="Group 30"/>
              <p:cNvGrpSpPr/>
              <p:nvPr/>
            </p:nvGrpSpPr>
            <p:grpSpPr>
              <a:xfrm>
                <a:off x="1022183" y="4162551"/>
                <a:ext cx="298780" cy="338554"/>
                <a:chOff x="2821701" y="3197503"/>
                <a:chExt cx="298780" cy="338554"/>
              </a:xfrm>
            </p:grpSpPr>
            <p:sp>
              <p:nvSpPr>
                <p:cNvPr id="73758" name="Oval 31"/>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59" name="TextBox 32"/>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73760" name="Group 33"/>
            <p:cNvGrpSpPr/>
            <p:nvPr/>
          </p:nvGrpSpPr>
          <p:grpSpPr>
            <a:xfrm>
              <a:off x="7562638" y="3777456"/>
              <a:ext cx="298780" cy="656159"/>
              <a:chOff x="4760251" y="2300242"/>
              <a:chExt cx="298780" cy="656159"/>
            </a:xfrm>
          </p:grpSpPr>
          <p:cxnSp>
            <p:nvCxnSpPr>
              <p:cNvPr id="73761" name="Straight Connector 34"/>
              <p:cNvCxnSpPr/>
              <p:nvPr/>
            </p:nvCxnSpPr>
            <p:spPr>
              <a:xfrm>
                <a:off x="4912310" y="2592956"/>
                <a:ext cx="12251" cy="363445"/>
              </a:xfrm>
              <a:prstGeom prst="line">
                <a:avLst/>
              </a:prstGeom>
              <a:ln w="22225" cap="flat" cmpd="sng">
                <a:solidFill>
                  <a:srgbClr val="006633"/>
                </a:solidFill>
                <a:prstDash val="solid"/>
                <a:round/>
                <a:headEnd type="none" w="med" len="med"/>
                <a:tailEnd type="triangle" w="med" len="med"/>
              </a:ln>
            </p:spPr>
          </p:cxnSp>
          <p:grpSp>
            <p:nvGrpSpPr>
              <p:cNvPr id="73762" name="Group 35"/>
              <p:cNvGrpSpPr/>
              <p:nvPr/>
            </p:nvGrpSpPr>
            <p:grpSpPr>
              <a:xfrm>
                <a:off x="4760251" y="2300242"/>
                <a:ext cx="298780" cy="338554"/>
                <a:chOff x="6623318" y="3519940"/>
                <a:chExt cx="298780" cy="338554"/>
              </a:xfrm>
            </p:grpSpPr>
            <p:sp>
              <p:nvSpPr>
                <p:cNvPr id="73763" name="Oval 36"/>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64" name="TextBox 37"/>
                <p:cNvSpPr txBox="1"/>
                <p:nvPr/>
              </p:nvSpPr>
              <p:spPr>
                <a:xfrm>
                  <a:off x="6623318"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73765" name="Group 38"/>
            <p:cNvGrpSpPr/>
            <p:nvPr/>
          </p:nvGrpSpPr>
          <p:grpSpPr>
            <a:xfrm>
              <a:off x="7921722" y="5243485"/>
              <a:ext cx="298780" cy="677232"/>
              <a:chOff x="5119335" y="3766271"/>
              <a:chExt cx="298780" cy="677232"/>
            </a:xfrm>
          </p:grpSpPr>
          <p:cxnSp>
            <p:nvCxnSpPr>
              <p:cNvPr id="73766" name="Straight Connector 39"/>
              <p:cNvCxnSpPr/>
              <p:nvPr/>
            </p:nvCxnSpPr>
            <p:spPr>
              <a:xfrm>
                <a:off x="5256634" y="3766271"/>
                <a:ext cx="12251" cy="363445"/>
              </a:xfrm>
              <a:prstGeom prst="line">
                <a:avLst/>
              </a:prstGeom>
              <a:ln w="22225" cap="flat" cmpd="sng">
                <a:solidFill>
                  <a:srgbClr val="006633"/>
                </a:solidFill>
                <a:prstDash val="solid"/>
                <a:round/>
                <a:headEnd type="none" w="med" len="med"/>
                <a:tailEnd type="triangle" w="med" len="med"/>
              </a:ln>
            </p:spPr>
          </p:cxnSp>
          <p:grpSp>
            <p:nvGrpSpPr>
              <p:cNvPr id="73767" name="Group 40"/>
              <p:cNvGrpSpPr/>
              <p:nvPr/>
            </p:nvGrpSpPr>
            <p:grpSpPr>
              <a:xfrm>
                <a:off x="5119335" y="4104949"/>
                <a:ext cx="298780" cy="338554"/>
                <a:chOff x="6623318" y="3519940"/>
                <a:chExt cx="298780" cy="338554"/>
              </a:xfrm>
            </p:grpSpPr>
            <p:sp>
              <p:nvSpPr>
                <p:cNvPr id="73768" name="Oval 41"/>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69" name="TextBox 42"/>
                <p:cNvSpPr txBox="1"/>
                <p:nvPr/>
              </p:nvSpPr>
              <p:spPr>
                <a:xfrm>
                  <a:off x="6623318"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cxnSp>
          <p:nvCxnSpPr>
            <p:cNvPr id="73770" name="Straight Connector 44"/>
            <p:cNvCxnSpPr/>
            <p:nvPr/>
          </p:nvCxnSpPr>
          <p:spPr>
            <a:xfrm>
              <a:off x="5719372" y="3788391"/>
              <a:ext cx="12403" cy="653561"/>
            </a:xfrm>
            <a:prstGeom prst="line">
              <a:avLst/>
            </a:prstGeom>
            <a:ln w="22225" cap="flat" cmpd="sng">
              <a:solidFill>
                <a:srgbClr val="CC0000"/>
              </a:solidFill>
              <a:prstDash val="solid"/>
              <a:round/>
              <a:headEnd type="none" w="med" len="med"/>
              <a:tailEnd type="triangle" w="med" len="med"/>
            </a:ln>
          </p:spPr>
        </p:cxnSp>
        <p:sp>
          <p:nvSpPr>
            <p:cNvPr id="73771" name="Oval 46"/>
            <p:cNvSpPr/>
            <p:nvPr/>
          </p:nvSpPr>
          <p:spPr>
            <a:xfrm>
              <a:off x="5613334" y="3583570"/>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72" name="TextBox 47"/>
            <p:cNvSpPr txBox="1"/>
            <p:nvPr/>
          </p:nvSpPr>
          <p:spPr>
            <a:xfrm>
              <a:off x="5580789" y="3505977"/>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cxnSp>
          <p:nvCxnSpPr>
            <p:cNvPr id="73773" name="Straight Connector 49"/>
            <p:cNvCxnSpPr/>
            <p:nvPr/>
          </p:nvCxnSpPr>
          <p:spPr>
            <a:xfrm>
              <a:off x="6296825" y="5242073"/>
              <a:ext cx="12251" cy="363445"/>
            </a:xfrm>
            <a:prstGeom prst="line">
              <a:avLst/>
            </a:prstGeom>
            <a:ln w="22225" cap="flat" cmpd="sng">
              <a:solidFill>
                <a:srgbClr val="006633"/>
              </a:solidFill>
              <a:prstDash val="solid"/>
              <a:round/>
              <a:headEnd type="none" w="med" len="med"/>
              <a:tailEnd type="triangle" w="med" len="med"/>
            </a:ln>
          </p:spPr>
        </p:cxnSp>
        <p:sp>
          <p:nvSpPr>
            <p:cNvPr id="73774" name="Oval 51"/>
            <p:cNvSpPr/>
            <p:nvPr/>
          </p:nvSpPr>
          <p:spPr>
            <a:xfrm>
              <a:off x="6202528" y="5656439"/>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75" name="TextBox 52"/>
            <p:cNvSpPr txBox="1"/>
            <p:nvPr/>
          </p:nvSpPr>
          <p:spPr>
            <a:xfrm>
              <a:off x="6165793" y="5578846"/>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nvGrpSpPr>
            <p:cNvPr id="73776" name="Group 53"/>
            <p:cNvGrpSpPr/>
            <p:nvPr/>
          </p:nvGrpSpPr>
          <p:grpSpPr>
            <a:xfrm>
              <a:off x="5428022" y="3794120"/>
              <a:ext cx="298780" cy="640969"/>
              <a:chOff x="2625635" y="2316906"/>
              <a:chExt cx="298780" cy="640969"/>
            </a:xfrm>
          </p:grpSpPr>
          <p:cxnSp>
            <p:nvCxnSpPr>
              <p:cNvPr id="73777" name="Straight Connector 54"/>
              <p:cNvCxnSpPr/>
              <p:nvPr/>
            </p:nvCxnSpPr>
            <p:spPr>
              <a:xfrm>
                <a:off x="2774013" y="2594430"/>
                <a:ext cx="12251" cy="363445"/>
              </a:xfrm>
              <a:prstGeom prst="line">
                <a:avLst/>
              </a:prstGeom>
              <a:ln w="22225" cap="flat" cmpd="sng">
                <a:solidFill>
                  <a:srgbClr val="CC0000"/>
                </a:solidFill>
                <a:prstDash val="solid"/>
                <a:round/>
                <a:headEnd type="none" w="med" len="med"/>
                <a:tailEnd type="triangle" w="med" len="med"/>
              </a:ln>
            </p:spPr>
          </p:cxnSp>
          <p:grpSp>
            <p:nvGrpSpPr>
              <p:cNvPr id="73778" name="Group 55"/>
              <p:cNvGrpSpPr/>
              <p:nvPr/>
            </p:nvGrpSpPr>
            <p:grpSpPr>
              <a:xfrm>
                <a:off x="2625635" y="2316906"/>
                <a:ext cx="298780" cy="338554"/>
                <a:chOff x="7118580" y="4088704"/>
                <a:chExt cx="298780" cy="338554"/>
              </a:xfrm>
            </p:grpSpPr>
            <p:sp>
              <p:nvSpPr>
                <p:cNvPr id="73779" name="Oval 56"/>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80" name="TextBox 57"/>
                <p:cNvSpPr txBox="1"/>
                <p:nvPr/>
              </p:nvSpPr>
              <p:spPr>
                <a:xfrm>
                  <a:off x="7118580"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73781" name="Group 58"/>
            <p:cNvGrpSpPr/>
            <p:nvPr/>
          </p:nvGrpSpPr>
          <p:grpSpPr>
            <a:xfrm>
              <a:off x="5809809" y="5253541"/>
              <a:ext cx="298780" cy="659661"/>
              <a:chOff x="3007422" y="3776327"/>
              <a:chExt cx="298780" cy="659661"/>
            </a:xfrm>
          </p:grpSpPr>
          <p:cxnSp>
            <p:nvCxnSpPr>
              <p:cNvPr id="73782" name="Straight Connector 59"/>
              <p:cNvCxnSpPr/>
              <p:nvPr/>
            </p:nvCxnSpPr>
            <p:spPr>
              <a:xfrm>
                <a:off x="3148837" y="3776327"/>
                <a:ext cx="12251" cy="363445"/>
              </a:xfrm>
              <a:prstGeom prst="line">
                <a:avLst/>
              </a:prstGeom>
              <a:ln w="22225" cap="flat" cmpd="sng">
                <a:solidFill>
                  <a:srgbClr val="CC0000"/>
                </a:solidFill>
                <a:prstDash val="solid"/>
                <a:round/>
                <a:headEnd type="none" w="med" len="med"/>
                <a:tailEnd type="triangle" w="med" len="med"/>
              </a:ln>
            </p:spPr>
          </p:cxnSp>
          <p:grpSp>
            <p:nvGrpSpPr>
              <p:cNvPr id="73783" name="Group 60"/>
              <p:cNvGrpSpPr/>
              <p:nvPr/>
            </p:nvGrpSpPr>
            <p:grpSpPr>
              <a:xfrm>
                <a:off x="3007422" y="4097434"/>
                <a:ext cx="298780" cy="338554"/>
                <a:chOff x="7118580" y="4088704"/>
                <a:chExt cx="298780" cy="338554"/>
              </a:xfrm>
            </p:grpSpPr>
            <p:sp>
              <p:nvSpPr>
                <p:cNvPr id="73784" name="Oval 61"/>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85" name="TextBox 62"/>
                <p:cNvSpPr txBox="1"/>
                <p:nvPr/>
              </p:nvSpPr>
              <p:spPr>
                <a:xfrm>
                  <a:off x="7118580"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cxnSp>
          <p:nvCxnSpPr>
            <p:cNvPr id="73786" name="Straight Connector 64"/>
            <p:cNvCxnSpPr/>
            <p:nvPr/>
          </p:nvCxnSpPr>
          <p:spPr>
            <a:xfrm>
              <a:off x="5847222" y="4089283"/>
              <a:ext cx="12251" cy="363445"/>
            </a:xfrm>
            <a:prstGeom prst="line">
              <a:avLst/>
            </a:prstGeom>
            <a:ln w="22225" cap="flat" cmpd="sng">
              <a:solidFill>
                <a:srgbClr val="006633"/>
              </a:solidFill>
              <a:prstDash val="solid"/>
              <a:round/>
              <a:headEnd type="none" w="med" len="med"/>
              <a:tailEnd type="triangle" w="med" len="med"/>
            </a:ln>
          </p:spPr>
        </p:cxnSp>
        <p:sp>
          <p:nvSpPr>
            <p:cNvPr id="73787" name="Oval 66"/>
            <p:cNvSpPr/>
            <p:nvPr/>
          </p:nvSpPr>
          <p:spPr>
            <a:xfrm>
              <a:off x="5745055" y="3887666"/>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88" name="TextBox 67"/>
            <p:cNvSpPr txBox="1"/>
            <p:nvPr/>
          </p:nvSpPr>
          <p:spPr>
            <a:xfrm>
              <a:off x="5712513" y="3814265"/>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nvGrpSpPr>
            <p:cNvPr id="73789" name="Group 68"/>
            <p:cNvGrpSpPr/>
            <p:nvPr/>
          </p:nvGrpSpPr>
          <p:grpSpPr>
            <a:xfrm>
              <a:off x="6527391" y="5239838"/>
              <a:ext cx="298780" cy="670225"/>
              <a:chOff x="3366049" y="3770526"/>
              <a:chExt cx="298780" cy="670225"/>
            </a:xfrm>
          </p:grpSpPr>
          <p:cxnSp>
            <p:nvCxnSpPr>
              <p:cNvPr id="73790" name="Straight Connector 69"/>
              <p:cNvCxnSpPr/>
              <p:nvPr/>
            </p:nvCxnSpPr>
            <p:spPr>
              <a:xfrm>
                <a:off x="3496795" y="3770526"/>
                <a:ext cx="12251" cy="363445"/>
              </a:xfrm>
              <a:prstGeom prst="line">
                <a:avLst/>
              </a:prstGeom>
              <a:ln w="22225" cap="flat" cmpd="sng">
                <a:solidFill>
                  <a:srgbClr val="CC0000"/>
                </a:solidFill>
                <a:prstDash val="solid"/>
                <a:round/>
                <a:headEnd type="none" w="med" len="med"/>
                <a:tailEnd type="triangle" w="med" len="med"/>
              </a:ln>
            </p:spPr>
          </p:cxnSp>
          <p:grpSp>
            <p:nvGrpSpPr>
              <p:cNvPr id="73791" name="Group 70"/>
              <p:cNvGrpSpPr/>
              <p:nvPr/>
            </p:nvGrpSpPr>
            <p:grpSpPr>
              <a:xfrm>
                <a:off x="3366049" y="4102197"/>
                <a:ext cx="298780" cy="338554"/>
                <a:chOff x="7126748" y="4088704"/>
                <a:chExt cx="298780" cy="338554"/>
              </a:xfrm>
            </p:grpSpPr>
            <p:sp>
              <p:nvSpPr>
                <p:cNvPr id="73792" name="Oval 71"/>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93" name="TextBox 72"/>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grpSp>
        <p:grpSp>
          <p:nvGrpSpPr>
            <p:cNvPr id="73794" name="Group 73"/>
            <p:cNvGrpSpPr/>
            <p:nvPr/>
          </p:nvGrpSpPr>
          <p:grpSpPr>
            <a:xfrm>
              <a:off x="6866713" y="5236793"/>
              <a:ext cx="298780" cy="680611"/>
              <a:chOff x="4064326" y="3759579"/>
              <a:chExt cx="298780" cy="680611"/>
            </a:xfrm>
          </p:grpSpPr>
          <p:cxnSp>
            <p:nvCxnSpPr>
              <p:cNvPr id="73795" name="Straight Connector 74"/>
              <p:cNvCxnSpPr/>
              <p:nvPr/>
            </p:nvCxnSpPr>
            <p:spPr>
              <a:xfrm>
                <a:off x="4196385" y="3759579"/>
                <a:ext cx="12251" cy="363445"/>
              </a:xfrm>
              <a:prstGeom prst="line">
                <a:avLst/>
              </a:prstGeom>
              <a:ln w="22225" cap="flat" cmpd="sng">
                <a:solidFill>
                  <a:srgbClr val="CC0000"/>
                </a:solidFill>
                <a:prstDash val="solid"/>
                <a:round/>
                <a:headEnd type="none" w="med" len="med"/>
                <a:tailEnd type="triangle" w="med" len="med"/>
              </a:ln>
            </p:spPr>
          </p:cxnSp>
          <p:grpSp>
            <p:nvGrpSpPr>
              <p:cNvPr id="73796" name="Group 75"/>
              <p:cNvGrpSpPr/>
              <p:nvPr/>
            </p:nvGrpSpPr>
            <p:grpSpPr>
              <a:xfrm>
                <a:off x="4064326" y="4101636"/>
                <a:ext cx="298780" cy="338554"/>
                <a:chOff x="7126748" y="4088704"/>
                <a:chExt cx="298780" cy="338554"/>
              </a:xfrm>
            </p:grpSpPr>
            <p:sp>
              <p:nvSpPr>
                <p:cNvPr id="73797" name="Oval 76"/>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98" name="TextBox 77"/>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grpSp>
          <p:nvGrpSpPr>
            <p:cNvPr id="73799" name="Group 78"/>
            <p:cNvGrpSpPr/>
            <p:nvPr/>
          </p:nvGrpSpPr>
          <p:grpSpPr>
            <a:xfrm>
              <a:off x="6330954" y="3789805"/>
              <a:ext cx="298780" cy="646584"/>
              <a:chOff x="3528567" y="2312591"/>
              <a:chExt cx="298780" cy="646584"/>
            </a:xfrm>
          </p:grpSpPr>
          <p:cxnSp>
            <p:nvCxnSpPr>
              <p:cNvPr id="73800" name="Straight Connector 79"/>
              <p:cNvCxnSpPr/>
              <p:nvPr/>
            </p:nvCxnSpPr>
            <p:spPr>
              <a:xfrm>
                <a:off x="3677779" y="2595730"/>
                <a:ext cx="12251" cy="363445"/>
              </a:xfrm>
              <a:prstGeom prst="line">
                <a:avLst/>
              </a:prstGeom>
              <a:ln w="22225" cap="flat" cmpd="sng">
                <a:solidFill>
                  <a:srgbClr val="CC0000"/>
                </a:solidFill>
                <a:prstDash val="solid"/>
                <a:round/>
                <a:headEnd type="none" w="med" len="med"/>
                <a:tailEnd type="triangle" w="med" len="med"/>
              </a:ln>
            </p:spPr>
          </p:cxnSp>
          <p:grpSp>
            <p:nvGrpSpPr>
              <p:cNvPr id="73801" name="Group 80"/>
              <p:cNvGrpSpPr/>
              <p:nvPr/>
            </p:nvGrpSpPr>
            <p:grpSpPr>
              <a:xfrm>
                <a:off x="3528567" y="2312591"/>
                <a:ext cx="298780" cy="338554"/>
                <a:chOff x="7126748" y="4088704"/>
                <a:chExt cx="298780" cy="338554"/>
              </a:xfrm>
            </p:grpSpPr>
            <p:sp>
              <p:nvSpPr>
                <p:cNvPr id="73802" name="Oval 81"/>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803" name="TextBox 82"/>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sp>
          <p:nvSpPr>
            <p:cNvPr id="73804" name="TextBox 83"/>
            <p:cNvSpPr txBox="1"/>
            <p:nvPr/>
          </p:nvSpPr>
          <p:spPr>
            <a:xfrm>
              <a:off x="4743786" y="4062076"/>
              <a:ext cx="806774" cy="307777"/>
            </a:xfrm>
            <a:prstGeom prst="rect">
              <a:avLst/>
            </a:prstGeom>
            <a:noFill/>
            <a:ln w="9525">
              <a:noFill/>
            </a:ln>
          </p:spPr>
          <p:txBody>
            <a:bodyPr wrap="none" anchor="t" anchorCtr="0">
              <a:spAutoFit/>
            </a:bodyPr>
            <a:p>
              <a:pPr eaLnBrk="0" hangingPunct="0"/>
              <a:r>
                <a:rPr lang="en-US" altLang="zh-CN" sz="1400" i="1" dirty="0">
                  <a:latin typeface="Arial" panose="020B0604020202020204" pitchFamily="34" charset="0"/>
                </a:rPr>
                <a:t>arrivals</a:t>
              </a:r>
              <a:endParaRPr lang="en-US" altLang="zh-CN" sz="1400" i="1" dirty="0">
                <a:latin typeface="Arial" panose="020B0604020202020204" pitchFamily="34" charset="0"/>
                <a:ea typeface="Arial" panose="020B0604020202020204" pitchFamily="34" charset="0"/>
              </a:endParaRPr>
            </a:p>
          </p:txBody>
        </p:sp>
        <p:sp>
          <p:nvSpPr>
            <p:cNvPr id="73805" name="TextBox 84"/>
            <p:cNvSpPr txBox="1"/>
            <p:nvPr/>
          </p:nvSpPr>
          <p:spPr>
            <a:xfrm>
              <a:off x="4767502" y="5260730"/>
              <a:ext cx="1086510" cy="307777"/>
            </a:xfrm>
            <a:prstGeom prst="rect">
              <a:avLst/>
            </a:prstGeom>
            <a:noFill/>
            <a:ln w="9525">
              <a:noFill/>
            </a:ln>
          </p:spPr>
          <p:txBody>
            <a:bodyPr wrap="none" anchor="t" anchorCtr="0">
              <a:spAutoFit/>
            </a:bodyPr>
            <a:p>
              <a:pPr eaLnBrk="0" hangingPunct="0"/>
              <a:r>
                <a:rPr lang="en-US" altLang="zh-CN" sz="1400" i="1" dirty="0">
                  <a:latin typeface="Arial" panose="020B0604020202020204" pitchFamily="34" charset="0"/>
                </a:rPr>
                <a:t>departures</a:t>
              </a:r>
              <a:endParaRPr lang="en-US" altLang="zh-CN" sz="1400" i="1" dirty="0">
                <a:latin typeface="Arial" panose="020B0604020202020204" pitchFamily="34" charset="0"/>
                <a:ea typeface="Arial" panose="020B0604020202020204" pitchFamily="34" charset="0"/>
              </a:endParaRPr>
            </a:p>
          </p:txBody>
        </p:sp>
        <p:sp>
          <p:nvSpPr>
            <p:cNvPr id="73806" name="TextBox 85"/>
            <p:cNvSpPr txBox="1"/>
            <p:nvPr/>
          </p:nvSpPr>
          <p:spPr>
            <a:xfrm>
              <a:off x="4789885" y="4566958"/>
              <a:ext cx="860255" cy="593325"/>
            </a:xfrm>
            <a:prstGeom prst="rect">
              <a:avLst/>
            </a:prstGeom>
            <a:noFill/>
            <a:ln w="9525">
              <a:noFill/>
            </a:ln>
          </p:spPr>
          <p:txBody>
            <a:bodyPr anchor="t" anchorCtr="0">
              <a:spAutoFit/>
            </a:bodyPr>
            <a:p>
              <a:pPr algn="ctr" eaLnBrk="0" hangingPunct="0">
                <a:lnSpc>
                  <a:spcPts val="1275"/>
                </a:lnSpc>
              </a:pPr>
              <a:r>
                <a:rPr lang="en-US" altLang="zh-CN" sz="1400" i="1" dirty="0">
                  <a:latin typeface="Arial" panose="020B0604020202020204" pitchFamily="34" charset="0"/>
                </a:rPr>
                <a:t>packet in service</a:t>
              </a:r>
              <a:endParaRPr lang="en-US" altLang="zh-CN" sz="1400" i="1" dirty="0">
                <a:latin typeface="Arial" panose="020B0604020202020204" pitchFamily="34" charset="0"/>
                <a:ea typeface="Arial" panose="020B0604020202020204" pitchFamily="34" charset="0"/>
              </a:endParaRPr>
            </a:p>
          </p:txBody>
        </p:sp>
      </p:grpSp>
      <p:sp>
        <p:nvSpPr>
          <p:cNvPr id="7380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380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3"/>
          <p:cNvSpPr>
            <a:spLocks noGrp="1"/>
          </p:cNvSpPr>
          <p:nvPr>
            <p:ph idx="1"/>
          </p:nvPr>
        </p:nvSpPr>
        <p:spPr>
          <a:xfrm>
            <a:off x="533400" y="1276350"/>
            <a:ext cx="7772400" cy="4908550"/>
          </a:xfrm>
        </p:spPr>
        <p:txBody>
          <a:bodyPr vert="horz" wrap="square" lIns="91440" tIns="45720" rIns="91440" bIns="45720" anchor="t" anchorCtr="0"/>
          <a:p>
            <a:pPr>
              <a:buNone/>
            </a:pPr>
            <a:r>
              <a:rPr lang="en-US" altLang="zh-CN" i="1" dirty="0">
                <a:solidFill>
                  <a:srgbClr val="CC0000"/>
                </a:solidFill>
              </a:rPr>
              <a:t>Weighted Fair Queuing (WFQ): </a:t>
            </a:r>
            <a:endParaRPr lang="en-US" altLang="zh-CN" i="1" dirty="0">
              <a:solidFill>
                <a:srgbClr val="CC0000"/>
              </a:solidFill>
            </a:endParaRPr>
          </a:p>
          <a:p>
            <a:r>
              <a:rPr lang="en-US" altLang="zh-CN" dirty="0"/>
              <a:t>generalized Round Robin</a:t>
            </a:r>
            <a:endParaRPr lang="en-US" altLang="zh-CN" dirty="0"/>
          </a:p>
          <a:p>
            <a:r>
              <a:rPr lang="en-US" altLang="zh-CN" dirty="0"/>
              <a:t>each class gets weighted amount of service in each cycle</a:t>
            </a:r>
            <a:endParaRPr lang="en-US" altLang="zh-CN" dirty="0"/>
          </a:p>
          <a:p>
            <a:r>
              <a:rPr lang="en-US" altLang="zh-CN" dirty="0"/>
              <a:t>real-world example?</a:t>
            </a:r>
            <a:endParaRPr lang="en-US" altLang="zh-CN" dirty="0"/>
          </a:p>
          <a:p>
            <a:endParaRPr lang="en-US" altLang="zh-CN" dirty="0"/>
          </a:p>
        </p:txBody>
      </p:sp>
      <p:pic>
        <p:nvPicPr>
          <p:cNvPr id="75778" name="Picture 4" descr="666 WFQ"/>
          <p:cNvPicPr>
            <a:picLocks noChangeAspect="1"/>
          </p:cNvPicPr>
          <p:nvPr/>
        </p:nvPicPr>
        <p:blipFill>
          <a:blip r:embed="rId1"/>
          <a:stretch>
            <a:fillRect/>
          </a:stretch>
        </p:blipFill>
        <p:spPr>
          <a:xfrm>
            <a:off x="2387600" y="3844925"/>
            <a:ext cx="5243513" cy="2303463"/>
          </a:xfrm>
          <a:prstGeom prst="rect">
            <a:avLst/>
          </a:prstGeom>
          <a:noFill/>
          <a:ln w="9525">
            <a:noFill/>
          </a:ln>
        </p:spPr>
      </p:pic>
      <p:pic>
        <p:nvPicPr>
          <p:cNvPr id="75779" name="Picture 17" descr="underline_base"/>
          <p:cNvPicPr/>
          <p:nvPr/>
        </p:nvPicPr>
        <p:blipFill>
          <a:blip r:embed="rId2"/>
          <a:stretch>
            <a:fillRect/>
          </a:stretch>
        </p:blipFill>
        <p:spPr>
          <a:xfrm>
            <a:off x="617538" y="846138"/>
            <a:ext cx="6856412" cy="173037"/>
          </a:xfrm>
          <a:prstGeom prst="rect">
            <a:avLst/>
          </a:prstGeom>
          <a:noFill/>
          <a:ln w="9525">
            <a:noFill/>
          </a:ln>
        </p:spPr>
      </p:pic>
      <p:sp>
        <p:nvSpPr>
          <p:cNvPr id="75780" name="Rectangle 2"/>
          <p:cNvSpPr>
            <a:spLocks noGrp="1"/>
          </p:cNvSpPr>
          <p:nvPr>
            <p:ph type="title"/>
          </p:nvPr>
        </p:nvSpPr>
        <p:spPr>
          <a:xfrm>
            <a:off x="533400" y="7938"/>
            <a:ext cx="7772400" cy="1143000"/>
          </a:xfrm>
        </p:spPr>
        <p:txBody>
          <a:bodyPr vert="horz" wrap="square" lIns="91440" tIns="45720" rIns="91440" bIns="45720" anchor="ctr" anchorCtr="0"/>
          <a:p>
            <a:r>
              <a:rPr lang="en-US" altLang="zh-CN" dirty="0"/>
              <a:t>Scheduling policies: still more</a:t>
            </a:r>
            <a:endParaRPr lang="en-US" altLang="zh-CN" dirty="0"/>
          </a:p>
        </p:txBody>
      </p:sp>
      <p:sp>
        <p:nvSpPr>
          <p:cNvPr id="75781"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5782"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09" name="Picture 7" descr="underline_base"/>
          <p:cNvPicPr/>
          <p:nvPr/>
        </p:nvPicPr>
        <p:blipFill>
          <a:blip r:embed="rId1"/>
          <a:stretch>
            <a:fillRect/>
          </a:stretch>
        </p:blipFill>
        <p:spPr>
          <a:xfrm>
            <a:off x="660400" y="1027113"/>
            <a:ext cx="5942013" cy="173037"/>
          </a:xfrm>
          <a:prstGeom prst="rect">
            <a:avLst/>
          </a:prstGeom>
          <a:noFill/>
          <a:ln w="9525">
            <a:noFill/>
          </a:ln>
        </p:spPr>
      </p:pic>
      <p:sp>
        <p:nvSpPr>
          <p:cNvPr id="2053"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Chapter 4: network layer</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2054" name="Rectangle 3"/>
          <p:cNvSpPr>
            <a:spLocks noGrp="1" noChangeArrowheads="1"/>
          </p:cNvSpPr>
          <p:nvPr>
            <p:ph idx="1"/>
          </p:nvPr>
        </p:nvSpPr>
        <p:spPr>
          <a:xfrm>
            <a:off x="533400" y="1600200"/>
            <a:ext cx="80645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3200" b="0" i="1" u="none" strike="noStrike" kern="0" cap="none" spc="0" normalizeH="0" baseline="0" noProof="0" dirty="0">
                <a:ln>
                  <a:noFill/>
                </a:ln>
                <a:solidFill>
                  <a:srgbClr val="CC0000"/>
                </a:solidFill>
                <a:effectLst/>
                <a:uLnTx/>
                <a:uFillTx/>
                <a:latin typeface="+mn-lt"/>
                <a:ea typeface="MS PGothic" panose="020B0600070205080204" charset="-128"/>
                <a:cs typeface="+mn-cs"/>
              </a:rPr>
              <a:t>chapter goals:</a:t>
            </a:r>
            <a:r>
              <a:rPr kumimoji="0" lang="en-US" sz="3200" b="0" i="0" u="none" strike="noStrike" kern="0" cap="none" spc="0" normalizeH="0" baseline="0" noProof="0" dirty="0">
                <a:ln>
                  <a:noFill/>
                </a:ln>
                <a:solidFill>
                  <a:srgbClr val="CC0000"/>
                </a:solidFill>
                <a:effectLst/>
                <a:uLnTx/>
                <a:uFillTx/>
                <a:latin typeface="+mn-lt"/>
                <a:ea typeface="MS PGothic" panose="020B0600070205080204" charset="-128"/>
                <a:cs typeface="+mn-cs"/>
              </a:rPr>
              <a:t> </a:t>
            </a:r>
            <a:endParaRPr kumimoji="0" lang="en-US" sz="3200" b="0" i="0" u="none" strike="noStrike" kern="0" cap="none" spc="0" normalizeH="0" baseline="0" noProof="0" dirty="0">
              <a:ln>
                <a:noFill/>
              </a:ln>
              <a:solidFill>
                <a:srgbClr val="CC0000"/>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n-lt"/>
                <a:ea typeface="MS PGothic" panose="020B0600070205080204" charset="-128"/>
                <a:cs typeface="+mn-cs"/>
              </a:rPr>
              <a:t>understand principles behind network layer </a:t>
            </a:r>
            <a:r>
              <a:rPr kumimoji="0" lang="en-US" sz="2800" b="0" i="0" u="none" strike="noStrike" kern="0" cap="none" spc="0" normalizeH="0" baseline="0" noProof="0" dirty="0" smtClean="0">
                <a:ln>
                  <a:noFill/>
                </a:ln>
                <a:solidFill>
                  <a:schemeClr val="tx1"/>
                </a:solidFill>
                <a:effectLst/>
                <a:uLnTx/>
                <a:uFillTx/>
                <a:latin typeface="+mn-lt"/>
                <a:ea typeface="MS PGothic" panose="020B0600070205080204" charset="-128"/>
                <a:cs typeface="+mn-cs"/>
              </a:rPr>
              <a:t>services, focusing on data plane:</a:t>
            </a:r>
            <a:endParaRPr kumimoji="0" lang="en-US" sz="28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rPr>
              <a:t>network layer service models</a:t>
            </a:r>
            <a:endPar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a:ea typeface="MS PGothic" panose="020B0600070205080204" charset="-128"/>
                <a:cs typeface="Gill Sans MT" panose="020B0502020104020203"/>
              </a:rPr>
              <a:t>forwarding versus routing</a:t>
            </a:r>
            <a:endParaRPr kumimoji="0" lang="en-US" sz="2400" b="0" i="0" u="none" strike="noStrike" kern="0" cap="none" spc="0" normalizeH="0" baseline="0" noProof="0" dirty="0" smtClean="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a:ea typeface="MS PGothic" panose="020B0600070205080204" charset="-128"/>
                <a:cs typeface="Gill Sans MT" panose="020B0502020104020203"/>
              </a:rPr>
              <a:t>how </a:t>
            </a:r>
            <a:r>
              <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rPr>
              <a:t>a router works</a:t>
            </a:r>
            <a:endPar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a:ea typeface="MS PGothic" panose="020B0600070205080204" charset="-128"/>
                <a:cs typeface="Gill Sans MT" panose="020B0502020104020203"/>
              </a:rPr>
              <a:t>generalized forwarding</a:t>
            </a:r>
            <a:endPar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n-lt"/>
                <a:ea typeface="MS PGothic" panose="020B0600070205080204" charset="-128"/>
                <a:cs typeface="+mn-cs"/>
              </a:rPr>
              <a:t>instantiation, implementation in the Internet</a:t>
            </a:r>
            <a:endParaRPr kumimoji="0" lang="en-US" sz="28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p:txBody>
      </p:sp>
      <p:sp>
        <p:nvSpPr>
          <p:cNvPr id="43012"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301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7825"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77826"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endParaRPr lang="en-US" altLang="ja-JP"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4.3 IP: Internet Protocol</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datagram format</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fragmentation</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IPv4 addressing</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network address translation</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IPv6</a:t>
            </a:r>
            <a:endParaRPr lang="en-US" altLang="zh-CN" dirty="0">
              <a:solidFill>
                <a:srgbClr val="CC0000"/>
              </a:solidFill>
              <a:latin typeface="Gill Sans MT" panose="020B0502020104020203"/>
              <a:ea typeface="MS PGothic" panose="020B0600070205080204" charset="-128"/>
              <a:cs typeface="Gill Sans MT" panose="020B0502020104020203"/>
            </a:endParaRPr>
          </a:p>
        </p:txBody>
      </p:sp>
      <p:sp>
        <p:nvSpPr>
          <p:cNvPr id="77827"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77828"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77829"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783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p:nvPr/>
        </p:nvSpPr>
        <p:spPr>
          <a:xfrm>
            <a:off x="1704975" y="1781175"/>
            <a:ext cx="6534150" cy="4076700"/>
          </a:xfrm>
          <a:prstGeom prst="rect">
            <a:avLst/>
          </a:prstGeom>
          <a:solidFill>
            <a:schemeClr val="bg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50" name="Rectangle 3"/>
          <p:cNvSpPr/>
          <p:nvPr/>
        </p:nvSpPr>
        <p:spPr>
          <a:xfrm>
            <a:off x="1638300" y="1855788"/>
            <a:ext cx="6534150" cy="4076700"/>
          </a:xfrm>
          <a:prstGeom prst="rect">
            <a:avLst/>
          </a:prstGeom>
          <a:solidFill>
            <a:srgbClr val="FFFFFF"/>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51" name="Rectangle 4"/>
          <p:cNvSpPr>
            <a:spLocks noGrp="1"/>
          </p:cNvSpPr>
          <p:nvPr>
            <p:ph type="title"/>
          </p:nvPr>
        </p:nvSpPr>
        <p:spPr>
          <a:xfrm>
            <a:off x="419100" y="133350"/>
            <a:ext cx="7772400" cy="1143000"/>
          </a:xfrm>
        </p:spPr>
        <p:txBody>
          <a:bodyPr vert="horz" wrap="square" lIns="91440" tIns="45720" rIns="91440" bIns="45720" anchor="ctr" anchorCtr="0"/>
          <a:p>
            <a:r>
              <a:rPr lang="en-US" altLang="zh-CN" sz="4000" dirty="0"/>
              <a:t>The Internet network layer</a:t>
            </a:r>
            <a:endParaRPr lang="en-US" altLang="zh-CN" dirty="0"/>
          </a:p>
        </p:txBody>
      </p:sp>
      <p:grpSp>
        <p:nvGrpSpPr>
          <p:cNvPr id="78852" name="Group 6"/>
          <p:cNvGrpSpPr/>
          <p:nvPr/>
        </p:nvGrpSpPr>
        <p:grpSpPr>
          <a:xfrm>
            <a:off x="3763963" y="3479800"/>
            <a:ext cx="1258887" cy="1214438"/>
            <a:chOff x="3992" y="2883"/>
            <a:chExt cx="613" cy="765"/>
          </a:xfrm>
        </p:grpSpPr>
        <p:sp>
          <p:nvSpPr>
            <p:cNvPr id="78853" name="Rectangle 7"/>
            <p:cNvSpPr/>
            <p:nvPr/>
          </p:nvSpPr>
          <p:spPr>
            <a:xfrm>
              <a:off x="4023" y="2883"/>
              <a:ext cx="582" cy="738"/>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54" name="Rectangle 8"/>
            <p:cNvSpPr/>
            <p:nvPr/>
          </p:nvSpPr>
          <p:spPr>
            <a:xfrm>
              <a:off x="3996" y="2910"/>
              <a:ext cx="582" cy="738"/>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55" name="Text Box 9"/>
            <p:cNvSpPr txBox="1"/>
            <p:nvPr/>
          </p:nvSpPr>
          <p:spPr>
            <a:xfrm>
              <a:off x="3992" y="3071"/>
              <a:ext cx="609"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forwarding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table</a:t>
              </a:r>
              <a:endParaRPr lang="en-US" altLang="zh-CN" dirty="0">
                <a:latin typeface="Arial" panose="020B0604020202020204" pitchFamily="34" charset="0"/>
              </a:endParaRPr>
            </a:p>
          </p:txBody>
        </p:sp>
        <p:sp>
          <p:nvSpPr>
            <p:cNvPr id="78856" name="Line 10"/>
            <p:cNvSpPr/>
            <p:nvPr/>
          </p:nvSpPr>
          <p:spPr>
            <a:xfrm>
              <a:off x="4065" y="2994"/>
              <a:ext cx="435" cy="0"/>
            </a:xfrm>
            <a:prstGeom prst="line">
              <a:avLst/>
            </a:prstGeom>
            <a:ln w="19050" cap="flat" cmpd="sng">
              <a:solidFill>
                <a:schemeClr val="tx1"/>
              </a:solidFill>
              <a:prstDash val="solid"/>
              <a:round/>
              <a:headEnd type="none" w="med" len="med"/>
              <a:tailEnd type="none" w="med" len="med"/>
            </a:ln>
          </p:spPr>
        </p:sp>
        <p:sp>
          <p:nvSpPr>
            <p:cNvPr id="78857" name="Line 11"/>
            <p:cNvSpPr/>
            <p:nvPr/>
          </p:nvSpPr>
          <p:spPr>
            <a:xfrm>
              <a:off x="4071" y="3048"/>
              <a:ext cx="435" cy="0"/>
            </a:xfrm>
            <a:prstGeom prst="line">
              <a:avLst/>
            </a:prstGeom>
            <a:ln w="19050" cap="flat" cmpd="sng">
              <a:solidFill>
                <a:schemeClr val="tx1"/>
              </a:solidFill>
              <a:prstDash val="solid"/>
              <a:round/>
              <a:headEnd type="none" w="med" len="med"/>
              <a:tailEnd type="none" w="med" len="med"/>
            </a:ln>
          </p:spPr>
        </p:sp>
        <p:sp>
          <p:nvSpPr>
            <p:cNvPr id="78858" name="Line 12"/>
            <p:cNvSpPr/>
            <p:nvPr/>
          </p:nvSpPr>
          <p:spPr>
            <a:xfrm>
              <a:off x="4074" y="3102"/>
              <a:ext cx="435" cy="0"/>
            </a:xfrm>
            <a:prstGeom prst="line">
              <a:avLst/>
            </a:prstGeom>
            <a:ln w="19050" cap="flat" cmpd="sng">
              <a:solidFill>
                <a:schemeClr val="tx1"/>
              </a:solidFill>
              <a:prstDash val="solid"/>
              <a:round/>
              <a:headEnd type="none" w="med" len="med"/>
              <a:tailEnd type="none" w="med" len="med"/>
            </a:ln>
          </p:spPr>
        </p:sp>
        <p:sp>
          <p:nvSpPr>
            <p:cNvPr id="78859" name="Line 13"/>
            <p:cNvSpPr/>
            <p:nvPr/>
          </p:nvSpPr>
          <p:spPr>
            <a:xfrm>
              <a:off x="4065" y="3477"/>
              <a:ext cx="435" cy="0"/>
            </a:xfrm>
            <a:prstGeom prst="line">
              <a:avLst/>
            </a:prstGeom>
            <a:ln w="19050" cap="flat" cmpd="sng">
              <a:solidFill>
                <a:schemeClr val="tx1"/>
              </a:solidFill>
              <a:prstDash val="solid"/>
              <a:round/>
              <a:headEnd type="none" w="med" len="med"/>
              <a:tailEnd type="none" w="med" len="med"/>
            </a:ln>
          </p:spPr>
        </p:sp>
        <p:sp>
          <p:nvSpPr>
            <p:cNvPr id="78860" name="Line 14"/>
            <p:cNvSpPr/>
            <p:nvPr/>
          </p:nvSpPr>
          <p:spPr>
            <a:xfrm>
              <a:off x="4068" y="3528"/>
              <a:ext cx="435" cy="0"/>
            </a:xfrm>
            <a:prstGeom prst="line">
              <a:avLst/>
            </a:prstGeom>
            <a:ln w="19050" cap="flat" cmpd="sng">
              <a:solidFill>
                <a:schemeClr val="tx1"/>
              </a:solidFill>
              <a:prstDash val="solid"/>
              <a:round/>
              <a:headEnd type="none" w="med" len="med"/>
              <a:tailEnd type="none" w="med" len="med"/>
            </a:ln>
          </p:spPr>
        </p:sp>
        <p:sp>
          <p:nvSpPr>
            <p:cNvPr id="78861" name="Line 15"/>
            <p:cNvSpPr/>
            <p:nvPr/>
          </p:nvSpPr>
          <p:spPr>
            <a:xfrm>
              <a:off x="4071" y="3579"/>
              <a:ext cx="435" cy="0"/>
            </a:xfrm>
            <a:prstGeom prst="line">
              <a:avLst/>
            </a:prstGeom>
            <a:ln w="19050" cap="flat" cmpd="sng">
              <a:solidFill>
                <a:schemeClr val="tx1"/>
              </a:solidFill>
              <a:prstDash val="solid"/>
              <a:round/>
              <a:headEnd type="none" w="med" len="med"/>
              <a:tailEnd type="none" w="med" len="med"/>
            </a:ln>
          </p:spPr>
        </p:sp>
      </p:grpSp>
      <p:sp>
        <p:nvSpPr>
          <p:cNvPr id="33800" name="Rectangle 16"/>
          <p:cNvSpPr>
            <a:spLocks noGrp="1" noChangeArrowheads="1"/>
          </p:cNvSpPr>
          <p:nvPr>
            <p:ph sz="half" idx="1"/>
          </p:nvPr>
        </p:nvSpPr>
        <p:spPr>
          <a:xfrm>
            <a:off x="558800" y="1189038"/>
            <a:ext cx="7534275" cy="43815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rPr>
              <a:t>host, router network layer functions:</a:t>
            </a:r>
            <a:endPar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sp>
        <p:nvSpPr>
          <p:cNvPr id="78863" name="Line 17"/>
          <p:cNvSpPr/>
          <p:nvPr/>
        </p:nvSpPr>
        <p:spPr>
          <a:xfrm flipV="1">
            <a:off x="1628775" y="5410200"/>
            <a:ext cx="6505575" cy="9525"/>
          </a:xfrm>
          <a:prstGeom prst="line">
            <a:avLst/>
          </a:prstGeom>
          <a:ln w="19050" cap="flat" cmpd="sng">
            <a:solidFill>
              <a:schemeClr val="tx1"/>
            </a:solidFill>
            <a:prstDash val="solid"/>
            <a:round/>
            <a:headEnd type="none" w="med" len="med"/>
            <a:tailEnd type="none" w="med" len="med"/>
          </a:ln>
        </p:spPr>
      </p:sp>
      <p:sp>
        <p:nvSpPr>
          <p:cNvPr id="78864" name="Line 18"/>
          <p:cNvSpPr/>
          <p:nvPr/>
        </p:nvSpPr>
        <p:spPr>
          <a:xfrm flipV="1">
            <a:off x="1657350" y="4886325"/>
            <a:ext cx="6524625" cy="9525"/>
          </a:xfrm>
          <a:prstGeom prst="line">
            <a:avLst/>
          </a:prstGeom>
          <a:ln w="19050" cap="flat" cmpd="sng">
            <a:solidFill>
              <a:schemeClr val="tx1"/>
            </a:solidFill>
            <a:prstDash val="solid"/>
            <a:round/>
            <a:headEnd type="none" w="med" len="med"/>
            <a:tailEnd type="none" w="med" len="med"/>
          </a:ln>
        </p:spPr>
      </p:sp>
      <p:sp>
        <p:nvSpPr>
          <p:cNvPr id="78865" name="Rectangle 20"/>
          <p:cNvSpPr/>
          <p:nvPr/>
        </p:nvSpPr>
        <p:spPr>
          <a:xfrm>
            <a:off x="1914525" y="2667000"/>
            <a:ext cx="1809750" cy="819150"/>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66" name="Rectangle 21"/>
          <p:cNvSpPr/>
          <p:nvPr/>
        </p:nvSpPr>
        <p:spPr>
          <a:xfrm>
            <a:off x="1847850" y="2733675"/>
            <a:ext cx="1809750" cy="819150"/>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67" name="Text Box 22"/>
          <p:cNvSpPr txBox="1"/>
          <p:nvPr/>
        </p:nvSpPr>
        <p:spPr>
          <a:xfrm>
            <a:off x="1836738" y="2714625"/>
            <a:ext cx="1860550" cy="855663"/>
          </a:xfrm>
          <a:prstGeom prst="rect">
            <a:avLst/>
          </a:prstGeom>
          <a:noFill/>
          <a:ln w="9525">
            <a:noFill/>
          </a:ln>
        </p:spPr>
        <p:txBody>
          <a:bodyPr wrap="none" anchor="t" anchorCtr="0">
            <a:spAutoFit/>
          </a:bodyPr>
          <a:p>
            <a:pPr eaLnBrk="0" hangingPunct="0"/>
            <a:r>
              <a:rPr lang="en-US" altLang="zh-CN" i="1" dirty="0">
                <a:solidFill>
                  <a:srgbClr val="CC0000"/>
                </a:solidFill>
                <a:latin typeface="Gill Sans MT" panose="020B0502020104020203" charset="0"/>
              </a:rPr>
              <a:t>routing protocols</a:t>
            </a:r>
            <a:endParaRPr lang="en-US" altLang="zh-CN" i="1" dirty="0">
              <a:solidFill>
                <a:srgbClr val="CC0000"/>
              </a:solidFill>
              <a:latin typeface="Gill Sans MT" panose="020B0502020104020203" charset="0"/>
            </a:endParaRPr>
          </a:p>
          <a:p>
            <a:pPr eaLnBrk="0" hangingPunct="0">
              <a:buChar char="•"/>
            </a:pPr>
            <a:r>
              <a:rPr lang="en-US" altLang="zh-CN" sz="1600" dirty="0">
                <a:latin typeface="Arial" panose="020B0604020202020204" pitchFamily="34" charset="0"/>
              </a:rPr>
              <a:t> path selection</a:t>
            </a:r>
            <a:endParaRPr lang="en-US" altLang="zh-CN" sz="1600" dirty="0">
              <a:latin typeface="Arial" panose="020B0604020202020204" pitchFamily="34" charset="0"/>
            </a:endParaRPr>
          </a:p>
          <a:p>
            <a:pPr eaLnBrk="0" hangingPunct="0">
              <a:buChar char="•"/>
            </a:pPr>
            <a:r>
              <a:rPr lang="en-US" altLang="zh-CN" sz="1600" dirty="0">
                <a:latin typeface="Arial" panose="020B0604020202020204" pitchFamily="34" charset="0"/>
              </a:rPr>
              <a:t> RIP, OSPF, BGP</a:t>
            </a:r>
            <a:endParaRPr lang="en-US" altLang="zh-CN" dirty="0">
              <a:latin typeface="Arial" panose="020B0604020202020204" pitchFamily="34" charset="0"/>
            </a:endParaRPr>
          </a:p>
        </p:txBody>
      </p:sp>
      <p:sp>
        <p:nvSpPr>
          <p:cNvPr id="78868" name="Freeform 23"/>
          <p:cNvSpPr/>
          <p:nvPr/>
        </p:nvSpPr>
        <p:spPr>
          <a:xfrm>
            <a:off x="3143250" y="3657600"/>
            <a:ext cx="628650" cy="390525"/>
          </a:xfrm>
          <a:custGeom>
            <a:avLst/>
            <a:gdLst/>
            <a:ahLst/>
            <a:cxnLst>
              <a:cxn ang="0">
                <a:pos x="0" y="0"/>
              </a:cxn>
              <a:cxn ang="0">
                <a:pos x="2147483647" y="2147483647"/>
              </a:cxn>
              <a:cxn ang="0">
                <a:pos x="2147483647" y="2147483647"/>
              </a:cxn>
            </a:cxnLst>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p:spPr>
        <p:txBody>
          <a:bodyPr/>
          <a:p>
            <a:endParaRPr lang="zh-CN" altLang="en-US"/>
          </a:p>
        </p:txBody>
      </p:sp>
      <p:grpSp>
        <p:nvGrpSpPr>
          <p:cNvPr id="78869" name="Group 24"/>
          <p:cNvGrpSpPr/>
          <p:nvPr/>
        </p:nvGrpSpPr>
        <p:grpSpPr>
          <a:xfrm>
            <a:off x="5092700" y="2576513"/>
            <a:ext cx="3000375" cy="1181100"/>
            <a:chOff x="102" y="1272"/>
            <a:chExt cx="1890" cy="744"/>
          </a:xfrm>
        </p:grpSpPr>
        <p:sp>
          <p:nvSpPr>
            <p:cNvPr id="78870" name="Rectangle 25"/>
            <p:cNvSpPr/>
            <p:nvPr/>
          </p:nvSpPr>
          <p:spPr>
            <a:xfrm>
              <a:off x="144" y="1272"/>
              <a:ext cx="1848" cy="690"/>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71" name="Rectangle 26"/>
            <p:cNvSpPr/>
            <p:nvPr/>
          </p:nvSpPr>
          <p:spPr>
            <a:xfrm>
              <a:off x="102" y="1314"/>
              <a:ext cx="1848" cy="70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72" name="Text Box 27"/>
            <p:cNvSpPr txBox="1"/>
            <p:nvPr/>
          </p:nvSpPr>
          <p:spPr>
            <a:xfrm>
              <a:off x="116" y="1287"/>
              <a:ext cx="1810" cy="712"/>
            </a:xfrm>
            <a:prstGeom prst="rect">
              <a:avLst/>
            </a:prstGeom>
            <a:noFill/>
            <a:ln w="9525">
              <a:noFill/>
            </a:ln>
          </p:spPr>
          <p:txBody>
            <a:bodyPr wrap="none" anchor="t" anchorCtr="0">
              <a:spAutoFit/>
            </a:bodyPr>
            <a:p>
              <a:pPr eaLnBrk="0" hangingPunct="0"/>
              <a:r>
                <a:rPr lang="en-US" altLang="zh-CN" sz="2000" i="1" dirty="0">
                  <a:solidFill>
                    <a:srgbClr val="CC0000"/>
                  </a:solidFill>
                  <a:latin typeface="Gill Sans MT" panose="020B0502020104020203" charset="0"/>
                </a:rPr>
                <a:t>IP protocol</a:t>
              </a:r>
              <a:endParaRPr lang="en-US" altLang="zh-CN" sz="2000" i="1" dirty="0">
                <a:solidFill>
                  <a:srgbClr val="CC0000"/>
                </a:solidFill>
                <a:latin typeface="Gill Sans MT" panose="020B0502020104020203" charset="0"/>
              </a:endParaRPr>
            </a:p>
            <a:p>
              <a:pPr eaLnBrk="0" hangingPunct="0">
                <a:buChar char="•"/>
              </a:pPr>
              <a:r>
                <a:rPr lang="en-US" altLang="zh-CN" sz="1600" dirty="0">
                  <a:latin typeface="Arial" panose="020B0604020202020204" pitchFamily="34" charset="0"/>
                </a:rPr>
                <a:t> addressing conventions</a:t>
              </a:r>
              <a:endParaRPr lang="en-US" altLang="zh-CN" sz="1600" dirty="0">
                <a:latin typeface="Arial" panose="020B0604020202020204" pitchFamily="34" charset="0"/>
              </a:endParaRPr>
            </a:p>
            <a:p>
              <a:pPr eaLnBrk="0" hangingPunct="0">
                <a:buChar char="•"/>
              </a:pPr>
              <a:r>
                <a:rPr lang="en-US" altLang="zh-CN" sz="1600" dirty="0">
                  <a:latin typeface="Arial" panose="020B0604020202020204" pitchFamily="34" charset="0"/>
                </a:rPr>
                <a:t> datagram format</a:t>
              </a:r>
              <a:endParaRPr lang="en-US" altLang="zh-CN" sz="1600" dirty="0">
                <a:latin typeface="Arial" panose="020B0604020202020204" pitchFamily="34" charset="0"/>
              </a:endParaRPr>
            </a:p>
            <a:p>
              <a:pPr eaLnBrk="0" hangingPunct="0">
                <a:buChar char="•"/>
              </a:pPr>
              <a:r>
                <a:rPr lang="en-US" altLang="zh-CN" sz="1600" dirty="0">
                  <a:latin typeface="Arial" panose="020B0604020202020204" pitchFamily="34" charset="0"/>
                </a:rPr>
                <a:t> packet handling conventions</a:t>
              </a:r>
              <a:endParaRPr lang="en-US" altLang="zh-CN" dirty="0">
                <a:latin typeface="Arial" panose="020B0604020202020204" pitchFamily="34" charset="0"/>
              </a:endParaRPr>
            </a:p>
          </p:txBody>
        </p:sp>
      </p:grpSp>
      <p:sp>
        <p:nvSpPr>
          <p:cNvPr id="78873" name="Rectangle 29"/>
          <p:cNvSpPr/>
          <p:nvPr/>
        </p:nvSpPr>
        <p:spPr>
          <a:xfrm>
            <a:off x="5216525" y="3878263"/>
            <a:ext cx="1933575" cy="847725"/>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74" name="Rectangle 30"/>
          <p:cNvSpPr/>
          <p:nvPr/>
        </p:nvSpPr>
        <p:spPr>
          <a:xfrm>
            <a:off x="5149850" y="3946525"/>
            <a:ext cx="1933575" cy="847725"/>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75" name="Text Box 31"/>
          <p:cNvSpPr txBox="1"/>
          <p:nvPr/>
        </p:nvSpPr>
        <p:spPr>
          <a:xfrm>
            <a:off x="5162550" y="3911600"/>
            <a:ext cx="1900238" cy="885825"/>
          </a:xfrm>
          <a:prstGeom prst="rect">
            <a:avLst/>
          </a:prstGeom>
          <a:noFill/>
          <a:ln w="9525">
            <a:noFill/>
          </a:ln>
        </p:spPr>
        <p:txBody>
          <a:bodyPr anchor="t" anchorCtr="0">
            <a:spAutoFit/>
          </a:bodyPr>
          <a:p>
            <a:pPr eaLnBrk="0" hangingPunct="0"/>
            <a:r>
              <a:rPr lang="en-US" altLang="zh-CN" sz="2000" i="1" dirty="0">
                <a:solidFill>
                  <a:srgbClr val="CC0000"/>
                </a:solidFill>
                <a:latin typeface="Gill Sans MT" panose="020B0502020104020203" charset="0"/>
              </a:rPr>
              <a:t>ICMP protocol</a:t>
            </a:r>
            <a:endParaRPr lang="en-US" altLang="zh-CN" sz="2000" i="1" dirty="0">
              <a:solidFill>
                <a:srgbClr val="CC0000"/>
              </a:solidFill>
              <a:latin typeface="Gill Sans MT" panose="020B0502020104020203" charset="0"/>
            </a:endParaRPr>
          </a:p>
          <a:p>
            <a:pPr eaLnBrk="0" hangingPunct="0">
              <a:buChar char="•"/>
            </a:pPr>
            <a:r>
              <a:rPr lang="en-US" altLang="zh-CN" sz="1600" dirty="0">
                <a:latin typeface="Arial" panose="020B0604020202020204" pitchFamily="34" charset="0"/>
              </a:rPr>
              <a:t> error reporting</a:t>
            </a:r>
            <a:endParaRPr lang="en-US" altLang="zh-CN" sz="1600" dirty="0">
              <a:latin typeface="Arial" panose="020B0604020202020204" pitchFamily="34" charset="0"/>
            </a:endParaRPr>
          </a:p>
          <a:p>
            <a:pPr eaLnBrk="0" hangingPunct="0">
              <a:buChar char="•"/>
            </a:pPr>
            <a:r>
              <a:rPr lang="en-US" altLang="zh-CN" sz="1600" dirty="0">
                <a:latin typeface="Arial" panose="020B0604020202020204" pitchFamily="34" charset="0"/>
              </a:rPr>
              <a:t> router </a:t>
            </a:r>
            <a:r>
              <a:rPr lang="ja-JP" altLang="en-US" sz="1600" dirty="0">
                <a:latin typeface="Arial" panose="020B0604020202020204" pitchFamily="34" charset="0"/>
                <a:ea typeface="MS PGothic" panose="020B0600070205080204" charset="-128"/>
              </a:rPr>
              <a:t>“</a:t>
            </a:r>
            <a:r>
              <a:rPr lang="en-US" altLang="ja-JP" sz="1600" dirty="0">
                <a:latin typeface="Arial" panose="020B0604020202020204" pitchFamily="34" charset="0"/>
              </a:rPr>
              <a:t>signaling</a:t>
            </a:r>
            <a:r>
              <a:rPr lang="ja-JP" altLang="en-US" sz="1600" dirty="0">
                <a:latin typeface="Arial" panose="020B0604020202020204" pitchFamily="34" charset="0"/>
                <a:ea typeface="MS PGothic" panose="020B0600070205080204" charset="-128"/>
              </a:rPr>
              <a:t>”</a:t>
            </a:r>
            <a:endParaRPr lang="en-US" altLang="zh-CN" dirty="0">
              <a:latin typeface="Arial" panose="020B0604020202020204" pitchFamily="34" charset="0"/>
            </a:endParaRPr>
          </a:p>
        </p:txBody>
      </p:sp>
      <p:sp>
        <p:nvSpPr>
          <p:cNvPr id="78876" name="Line 32"/>
          <p:cNvSpPr/>
          <p:nvPr/>
        </p:nvSpPr>
        <p:spPr>
          <a:xfrm flipV="1">
            <a:off x="1657350" y="2466975"/>
            <a:ext cx="6524625" cy="9525"/>
          </a:xfrm>
          <a:prstGeom prst="line">
            <a:avLst/>
          </a:prstGeom>
          <a:ln w="19050" cap="flat" cmpd="sng">
            <a:solidFill>
              <a:schemeClr val="tx1"/>
            </a:solidFill>
            <a:prstDash val="solid"/>
            <a:round/>
            <a:headEnd type="none" w="med" len="med"/>
            <a:tailEnd type="none" w="med" len="med"/>
          </a:ln>
        </p:spPr>
      </p:sp>
      <p:sp>
        <p:nvSpPr>
          <p:cNvPr id="78877" name="Text Box 33"/>
          <p:cNvSpPr txBox="1"/>
          <p:nvPr/>
        </p:nvSpPr>
        <p:spPr>
          <a:xfrm>
            <a:off x="3098800" y="1989138"/>
            <a:ext cx="2838450" cy="366712"/>
          </a:xfrm>
          <a:prstGeom prst="rect">
            <a:avLst/>
          </a:prstGeom>
          <a:noFill/>
          <a:ln w="9525">
            <a:noFill/>
          </a:ln>
        </p:spPr>
        <p:txBody>
          <a:bodyPr wrap="none" anchor="t" anchorCtr="0">
            <a:spAutoFit/>
          </a:bodyPr>
          <a:p>
            <a:pPr eaLnBrk="0" hangingPunct="0"/>
            <a:r>
              <a:rPr lang="en-US" altLang="zh-CN" dirty="0">
                <a:solidFill>
                  <a:schemeClr val="bg2"/>
                </a:solidFill>
                <a:latin typeface="Arial" panose="020B0604020202020204" pitchFamily="34" charset="0"/>
              </a:rPr>
              <a:t>transport layer: TCP, UDP</a:t>
            </a:r>
            <a:endParaRPr lang="en-US" altLang="zh-CN" dirty="0">
              <a:latin typeface="Arial" panose="020B0604020202020204" pitchFamily="34" charset="0"/>
            </a:endParaRPr>
          </a:p>
        </p:txBody>
      </p:sp>
      <p:sp>
        <p:nvSpPr>
          <p:cNvPr id="78878" name="Text Box 34"/>
          <p:cNvSpPr txBox="1"/>
          <p:nvPr/>
        </p:nvSpPr>
        <p:spPr>
          <a:xfrm>
            <a:off x="4213225" y="4960938"/>
            <a:ext cx="1085850" cy="366712"/>
          </a:xfrm>
          <a:prstGeom prst="rect">
            <a:avLst/>
          </a:prstGeom>
          <a:noFill/>
          <a:ln w="9525">
            <a:noFill/>
          </a:ln>
        </p:spPr>
        <p:txBody>
          <a:bodyPr wrap="none" anchor="t" anchorCtr="0">
            <a:spAutoFit/>
          </a:bodyPr>
          <a:p>
            <a:pPr eaLnBrk="0" hangingPunct="0"/>
            <a:r>
              <a:rPr lang="en-US" altLang="zh-CN" dirty="0">
                <a:solidFill>
                  <a:schemeClr val="bg2"/>
                </a:solidFill>
                <a:latin typeface="Arial" panose="020B0604020202020204" pitchFamily="34" charset="0"/>
              </a:rPr>
              <a:t>link layer</a:t>
            </a:r>
            <a:endParaRPr lang="en-US" altLang="zh-CN" dirty="0">
              <a:latin typeface="Arial" panose="020B0604020202020204" pitchFamily="34" charset="0"/>
            </a:endParaRPr>
          </a:p>
        </p:txBody>
      </p:sp>
      <p:sp>
        <p:nvSpPr>
          <p:cNvPr id="78879" name="Text Box 35"/>
          <p:cNvSpPr txBox="1"/>
          <p:nvPr/>
        </p:nvSpPr>
        <p:spPr>
          <a:xfrm>
            <a:off x="4060825" y="5484813"/>
            <a:ext cx="1568450" cy="366712"/>
          </a:xfrm>
          <a:prstGeom prst="rect">
            <a:avLst/>
          </a:prstGeom>
          <a:noFill/>
          <a:ln w="9525">
            <a:noFill/>
          </a:ln>
        </p:spPr>
        <p:txBody>
          <a:bodyPr wrap="none" anchor="t" anchorCtr="0">
            <a:spAutoFit/>
          </a:bodyPr>
          <a:p>
            <a:pPr eaLnBrk="0" hangingPunct="0"/>
            <a:r>
              <a:rPr lang="en-US" altLang="zh-CN" dirty="0">
                <a:solidFill>
                  <a:schemeClr val="bg2"/>
                </a:solidFill>
                <a:latin typeface="Arial" panose="020B0604020202020204" pitchFamily="34" charset="0"/>
              </a:rPr>
              <a:t>physical layer</a:t>
            </a:r>
            <a:endParaRPr lang="en-US" altLang="zh-CN" dirty="0">
              <a:latin typeface="Arial" panose="020B0604020202020204" pitchFamily="34" charset="0"/>
            </a:endParaRPr>
          </a:p>
        </p:txBody>
      </p:sp>
      <p:sp>
        <p:nvSpPr>
          <p:cNvPr id="78880" name="Text Box 36"/>
          <p:cNvSpPr txBox="1"/>
          <p:nvPr/>
        </p:nvSpPr>
        <p:spPr>
          <a:xfrm>
            <a:off x="319088" y="3259138"/>
            <a:ext cx="1252537" cy="822325"/>
          </a:xfrm>
          <a:prstGeom prst="rect">
            <a:avLst/>
          </a:prstGeom>
          <a:noFill/>
          <a:ln w="9525">
            <a:noFill/>
          </a:ln>
        </p:spPr>
        <p:txBody>
          <a:bodyPr wrap="none" anchor="t" anchorCtr="0">
            <a:spAutoFit/>
          </a:bodyPr>
          <a:p>
            <a:pPr algn="r" eaLnBrk="0" hangingPunct="0"/>
            <a:r>
              <a:rPr lang="en-US" altLang="zh-CN" sz="2400" dirty="0">
                <a:solidFill>
                  <a:srgbClr val="CC0000"/>
                </a:solidFill>
                <a:latin typeface="Arial" panose="020B0604020202020204" pitchFamily="34" charset="0"/>
              </a:rPr>
              <a:t>network</a:t>
            </a:r>
            <a:endParaRPr lang="en-US" altLang="zh-CN" sz="2400" dirty="0">
              <a:solidFill>
                <a:srgbClr val="CC0000"/>
              </a:solidFill>
              <a:latin typeface="Arial" panose="020B0604020202020204" pitchFamily="34" charset="0"/>
            </a:endParaRPr>
          </a:p>
          <a:p>
            <a:pPr algn="r" eaLnBrk="0" hangingPunct="0"/>
            <a:r>
              <a:rPr lang="en-US" altLang="zh-CN" sz="2400" dirty="0">
                <a:solidFill>
                  <a:srgbClr val="CC0000"/>
                </a:solidFill>
                <a:latin typeface="Arial" panose="020B0604020202020204" pitchFamily="34" charset="0"/>
              </a:rPr>
              <a:t>layer</a:t>
            </a:r>
            <a:endParaRPr lang="en-US" altLang="zh-CN" dirty="0">
              <a:solidFill>
                <a:srgbClr val="CC0000"/>
              </a:solidFill>
              <a:latin typeface="Arial" panose="020B0604020202020204" pitchFamily="34" charset="0"/>
            </a:endParaRPr>
          </a:p>
        </p:txBody>
      </p:sp>
      <p:sp>
        <p:nvSpPr>
          <p:cNvPr id="78881" name="Line 37"/>
          <p:cNvSpPr/>
          <p:nvPr/>
        </p:nvSpPr>
        <p:spPr>
          <a:xfrm flipV="1">
            <a:off x="1381125" y="2486025"/>
            <a:ext cx="0" cy="742950"/>
          </a:xfrm>
          <a:prstGeom prst="line">
            <a:avLst/>
          </a:prstGeom>
          <a:ln w="28575" cap="flat" cmpd="sng">
            <a:solidFill>
              <a:srgbClr val="CC0000"/>
            </a:solidFill>
            <a:prstDash val="solid"/>
            <a:round/>
            <a:headEnd type="none" w="med" len="med"/>
            <a:tailEnd type="triangle" w="med" len="med"/>
          </a:ln>
        </p:spPr>
      </p:sp>
      <p:sp>
        <p:nvSpPr>
          <p:cNvPr id="78882" name="Line 38"/>
          <p:cNvSpPr/>
          <p:nvPr/>
        </p:nvSpPr>
        <p:spPr>
          <a:xfrm>
            <a:off x="1381125" y="4152900"/>
            <a:ext cx="0" cy="742950"/>
          </a:xfrm>
          <a:prstGeom prst="line">
            <a:avLst/>
          </a:prstGeom>
          <a:ln w="28575" cap="flat" cmpd="sng">
            <a:solidFill>
              <a:srgbClr val="CC0000"/>
            </a:solidFill>
            <a:prstDash val="solid"/>
            <a:round/>
            <a:headEnd type="none" w="med" len="med"/>
            <a:tailEnd type="triangle" w="med" len="med"/>
          </a:ln>
        </p:spPr>
      </p:sp>
      <p:pic>
        <p:nvPicPr>
          <p:cNvPr id="78883" name="Picture 40" descr="underline_base"/>
          <p:cNvPicPr/>
          <p:nvPr/>
        </p:nvPicPr>
        <p:blipFill>
          <a:blip r:embed="rId1"/>
          <a:stretch>
            <a:fillRect/>
          </a:stretch>
        </p:blipFill>
        <p:spPr>
          <a:xfrm>
            <a:off x="560388" y="938213"/>
            <a:ext cx="5942012" cy="173037"/>
          </a:xfrm>
          <a:prstGeom prst="rect">
            <a:avLst/>
          </a:prstGeom>
          <a:noFill/>
          <a:ln w="9525">
            <a:noFill/>
          </a:ln>
        </p:spPr>
      </p:pic>
      <p:sp>
        <p:nvSpPr>
          <p:cNvPr id="7888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888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0897" name="Group 55"/>
          <p:cNvGrpSpPr/>
          <p:nvPr/>
        </p:nvGrpSpPr>
        <p:grpSpPr>
          <a:xfrm>
            <a:off x="3062288" y="963613"/>
            <a:ext cx="4127500" cy="5326062"/>
            <a:chOff x="1929" y="607"/>
            <a:chExt cx="2600" cy="3355"/>
          </a:xfrm>
        </p:grpSpPr>
        <p:sp>
          <p:nvSpPr>
            <p:cNvPr id="80898" name="Rectangle 4"/>
            <p:cNvSpPr/>
            <p:nvPr/>
          </p:nvSpPr>
          <p:spPr>
            <a:xfrm>
              <a:off x="2040" y="868"/>
              <a:ext cx="2489" cy="3039"/>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0899" name="Rectangle 5"/>
            <p:cNvSpPr/>
            <p:nvPr/>
          </p:nvSpPr>
          <p:spPr>
            <a:xfrm>
              <a:off x="1980" y="935"/>
              <a:ext cx="2489" cy="3027"/>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80900" name="Text Box 6"/>
            <p:cNvSpPr txBox="1"/>
            <p:nvPr/>
          </p:nvSpPr>
          <p:spPr>
            <a:xfrm>
              <a:off x="1954" y="973"/>
              <a:ext cx="316"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ver</a:t>
              </a:r>
              <a:endParaRPr lang="en-US" altLang="zh-CN" sz="2400" dirty="0">
                <a:latin typeface="Arial" panose="020B0604020202020204" pitchFamily="34" charset="0"/>
              </a:endParaRPr>
            </a:p>
          </p:txBody>
        </p:sp>
        <p:sp>
          <p:nvSpPr>
            <p:cNvPr id="80901" name="Text Box 7"/>
            <p:cNvSpPr txBox="1"/>
            <p:nvPr/>
          </p:nvSpPr>
          <p:spPr>
            <a:xfrm>
              <a:off x="3529" y="1012"/>
              <a:ext cx="508"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length</a:t>
              </a:r>
              <a:endParaRPr lang="en-US" altLang="zh-CN" dirty="0">
                <a:latin typeface="Arial" panose="020B0604020202020204" pitchFamily="34" charset="0"/>
              </a:endParaRPr>
            </a:p>
          </p:txBody>
        </p:sp>
        <p:sp>
          <p:nvSpPr>
            <p:cNvPr id="80902" name="Line 8"/>
            <p:cNvSpPr/>
            <p:nvPr/>
          </p:nvSpPr>
          <p:spPr>
            <a:xfrm>
              <a:off x="1988" y="1261"/>
              <a:ext cx="2486" cy="3"/>
            </a:xfrm>
            <a:prstGeom prst="line">
              <a:avLst/>
            </a:prstGeom>
            <a:ln w="19050" cap="flat" cmpd="sng">
              <a:solidFill>
                <a:schemeClr val="tx1"/>
              </a:solidFill>
              <a:prstDash val="solid"/>
              <a:round/>
              <a:headEnd type="none" w="med" len="med"/>
              <a:tailEnd type="none" w="med" len="med"/>
            </a:ln>
          </p:spPr>
        </p:sp>
        <p:sp>
          <p:nvSpPr>
            <p:cNvPr id="80903" name="Line 9"/>
            <p:cNvSpPr/>
            <p:nvPr/>
          </p:nvSpPr>
          <p:spPr>
            <a:xfrm flipH="1" flipV="1">
              <a:off x="3210" y="941"/>
              <a:ext cx="0" cy="319"/>
            </a:xfrm>
            <a:prstGeom prst="line">
              <a:avLst/>
            </a:prstGeom>
            <a:ln w="19050" cap="flat" cmpd="sng">
              <a:solidFill>
                <a:schemeClr val="tx1"/>
              </a:solidFill>
              <a:prstDash val="solid"/>
              <a:round/>
              <a:headEnd type="none" w="med" len="med"/>
              <a:tailEnd type="none" w="med" len="med"/>
            </a:ln>
          </p:spPr>
        </p:sp>
        <p:sp>
          <p:nvSpPr>
            <p:cNvPr id="80904" name="Text Box 10"/>
            <p:cNvSpPr txBox="1"/>
            <p:nvPr/>
          </p:nvSpPr>
          <p:spPr>
            <a:xfrm>
              <a:off x="2922" y="607"/>
              <a:ext cx="540"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32 bits</a:t>
              </a:r>
              <a:endParaRPr lang="en-US" altLang="zh-CN" sz="2400" dirty="0">
                <a:latin typeface="Arial" panose="020B0604020202020204" pitchFamily="34" charset="0"/>
              </a:endParaRPr>
            </a:p>
          </p:txBody>
        </p:sp>
        <p:sp>
          <p:nvSpPr>
            <p:cNvPr id="80905" name="Line 11"/>
            <p:cNvSpPr/>
            <p:nvPr/>
          </p:nvSpPr>
          <p:spPr>
            <a:xfrm>
              <a:off x="3552" y="762"/>
              <a:ext cx="899" cy="3"/>
            </a:xfrm>
            <a:prstGeom prst="line">
              <a:avLst/>
            </a:prstGeom>
            <a:ln w="19050" cap="flat" cmpd="sng">
              <a:solidFill>
                <a:schemeClr val="tx1"/>
              </a:solidFill>
              <a:prstDash val="solid"/>
              <a:round/>
              <a:headEnd type="none" w="med" len="med"/>
              <a:tailEnd type="triangle" w="med" len="med"/>
            </a:ln>
          </p:spPr>
        </p:sp>
        <p:sp>
          <p:nvSpPr>
            <p:cNvPr id="80906" name="Line 12"/>
            <p:cNvSpPr/>
            <p:nvPr/>
          </p:nvSpPr>
          <p:spPr>
            <a:xfrm rot="10800000">
              <a:off x="1972" y="769"/>
              <a:ext cx="845" cy="0"/>
            </a:xfrm>
            <a:prstGeom prst="line">
              <a:avLst/>
            </a:prstGeom>
            <a:ln w="19050" cap="flat" cmpd="sng">
              <a:solidFill>
                <a:schemeClr val="tx1"/>
              </a:solidFill>
              <a:prstDash val="solid"/>
              <a:round/>
              <a:headEnd type="none" w="med" len="med"/>
              <a:tailEnd type="triangle" w="med" len="med"/>
            </a:ln>
          </p:spPr>
        </p:sp>
        <p:sp>
          <p:nvSpPr>
            <p:cNvPr id="80907" name="Text Box 13"/>
            <p:cNvSpPr txBox="1"/>
            <p:nvPr/>
          </p:nvSpPr>
          <p:spPr>
            <a:xfrm>
              <a:off x="2606" y="2792"/>
              <a:ext cx="1351" cy="826"/>
            </a:xfrm>
            <a:prstGeom prst="rect">
              <a:avLst/>
            </a:prstGeom>
            <a:noFill/>
            <a:ln w="9525">
              <a:noFill/>
            </a:ln>
          </p:spPr>
          <p:txBody>
            <a:bodyPr wrap="none" anchor="t" anchorCtr="0">
              <a:spAutoFit/>
            </a:bodyPr>
            <a:p>
              <a:pPr algn="ctr" eaLnBrk="0" hangingPunct="0"/>
              <a:r>
                <a:rPr lang="en-US" altLang="zh-CN" sz="2000" dirty="0">
                  <a:latin typeface="Arial" panose="020B0604020202020204" pitchFamily="34" charset="0"/>
                </a:rPr>
                <a:t>data </a:t>
              </a:r>
              <a:endParaRPr lang="en-US" altLang="zh-CN" sz="2000" dirty="0">
                <a:latin typeface="Arial" panose="020B0604020202020204" pitchFamily="34" charset="0"/>
              </a:endParaRPr>
            </a:p>
            <a:p>
              <a:pPr algn="ctr" eaLnBrk="0" hangingPunct="0"/>
              <a:r>
                <a:rPr lang="en-US" altLang="zh-CN" sz="2000" dirty="0">
                  <a:latin typeface="Arial" panose="020B0604020202020204" pitchFamily="34" charset="0"/>
                </a:rPr>
                <a:t>(variable length,</a:t>
              </a:r>
              <a:endParaRPr lang="en-US" altLang="zh-CN" sz="2000" dirty="0">
                <a:latin typeface="Arial" panose="020B0604020202020204" pitchFamily="34" charset="0"/>
              </a:endParaRPr>
            </a:p>
            <a:p>
              <a:pPr algn="ctr" eaLnBrk="0" hangingPunct="0"/>
              <a:r>
                <a:rPr lang="en-US" altLang="zh-CN" sz="2000" dirty="0">
                  <a:latin typeface="Arial" panose="020B0604020202020204" pitchFamily="34" charset="0"/>
                </a:rPr>
                <a:t>typically a TCP </a:t>
              </a:r>
              <a:endParaRPr lang="en-US" altLang="zh-CN" sz="2000" dirty="0">
                <a:latin typeface="Arial" panose="020B0604020202020204" pitchFamily="34" charset="0"/>
              </a:endParaRPr>
            </a:p>
            <a:p>
              <a:pPr algn="ctr" eaLnBrk="0" hangingPunct="0"/>
              <a:r>
                <a:rPr lang="en-US" altLang="zh-CN" sz="2000" dirty="0">
                  <a:latin typeface="Arial" panose="020B0604020202020204" pitchFamily="34" charset="0"/>
                </a:rPr>
                <a:t>or UDP segment)</a:t>
              </a:r>
              <a:endParaRPr lang="en-US" altLang="zh-CN" sz="2400" dirty="0">
                <a:latin typeface="Arial" panose="020B0604020202020204" pitchFamily="34" charset="0"/>
              </a:endParaRPr>
            </a:p>
          </p:txBody>
        </p:sp>
        <p:sp>
          <p:nvSpPr>
            <p:cNvPr id="80908" name="Text Box 14"/>
            <p:cNvSpPr txBox="1"/>
            <p:nvPr/>
          </p:nvSpPr>
          <p:spPr>
            <a:xfrm>
              <a:off x="1929" y="1320"/>
              <a:ext cx="1356" cy="231"/>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16-bit identifier</a:t>
              </a:r>
              <a:endParaRPr lang="en-US" altLang="zh-CN" sz="2000" dirty="0">
                <a:latin typeface="Arial" panose="020B0604020202020204" pitchFamily="34" charset="0"/>
              </a:endParaRPr>
            </a:p>
          </p:txBody>
        </p:sp>
        <p:sp>
          <p:nvSpPr>
            <p:cNvPr id="80909" name="Line 15"/>
            <p:cNvSpPr/>
            <p:nvPr/>
          </p:nvSpPr>
          <p:spPr>
            <a:xfrm flipV="1">
              <a:off x="1984" y="2205"/>
              <a:ext cx="2489" cy="0"/>
            </a:xfrm>
            <a:prstGeom prst="line">
              <a:avLst/>
            </a:prstGeom>
            <a:ln w="19050" cap="flat" cmpd="sng">
              <a:solidFill>
                <a:schemeClr val="tx1"/>
              </a:solidFill>
              <a:prstDash val="solid"/>
              <a:round/>
              <a:headEnd type="none" w="med" len="med"/>
              <a:tailEnd type="none" w="med" len="med"/>
            </a:ln>
          </p:spPr>
        </p:sp>
        <p:sp>
          <p:nvSpPr>
            <p:cNvPr id="80910" name="Line 16"/>
            <p:cNvSpPr/>
            <p:nvPr/>
          </p:nvSpPr>
          <p:spPr>
            <a:xfrm flipV="1">
              <a:off x="1984" y="2505"/>
              <a:ext cx="2489" cy="0"/>
            </a:xfrm>
            <a:prstGeom prst="line">
              <a:avLst/>
            </a:prstGeom>
            <a:ln w="19050" cap="flat" cmpd="sng">
              <a:solidFill>
                <a:schemeClr val="tx1"/>
              </a:solidFill>
              <a:prstDash val="solid"/>
              <a:round/>
              <a:headEnd type="none" w="med" len="med"/>
              <a:tailEnd type="none" w="med" len="med"/>
            </a:ln>
          </p:spPr>
        </p:sp>
        <p:sp>
          <p:nvSpPr>
            <p:cNvPr id="80911" name="Text Box 17"/>
            <p:cNvSpPr txBox="1"/>
            <p:nvPr/>
          </p:nvSpPr>
          <p:spPr>
            <a:xfrm>
              <a:off x="3464" y="1549"/>
              <a:ext cx="804"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header</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 checksum</a:t>
              </a:r>
              <a:endParaRPr lang="en-US" altLang="zh-CN" dirty="0">
                <a:latin typeface="Arial" panose="020B0604020202020204" pitchFamily="34" charset="0"/>
              </a:endParaRPr>
            </a:p>
          </p:txBody>
        </p:sp>
        <p:sp>
          <p:nvSpPr>
            <p:cNvPr id="80912" name="Text Box 18"/>
            <p:cNvSpPr txBox="1"/>
            <p:nvPr/>
          </p:nvSpPr>
          <p:spPr>
            <a:xfrm>
              <a:off x="2008" y="1531"/>
              <a:ext cx="54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time to</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live</a:t>
              </a:r>
              <a:endParaRPr lang="en-US" altLang="zh-CN" dirty="0">
                <a:latin typeface="Arial" panose="020B0604020202020204" pitchFamily="34" charset="0"/>
              </a:endParaRPr>
            </a:p>
          </p:txBody>
        </p:sp>
        <p:sp>
          <p:nvSpPr>
            <p:cNvPr id="80913" name="Text Box 19"/>
            <p:cNvSpPr txBox="1"/>
            <p:nvPr/>
          </p:nvSpPr>
          <p:spPr>
            <a:xfrm>
              <a:off x="2369" y="1959"/>
              <a:ext cx="1668"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32 bit source IP address</a:t>
              </a:r>
              <a:endParaRPr lang="en-US" altLang="zh-CN" sz="2400" dirty="0">
                <a:latin typeface="Arial" panose="020B0604020202020204" pitchFamily="34" charset="0"/>
              </a:endParaRPr>
            </a:p>
          </p:txBody>
        </p:sp>
        <p:sp>
          <p:nvSpPr>
            <p:cNvPr id="80914" name="Text Box 31"/>
            <p:cNvSpPr txBox="1"/>
            <p:nvPr/>
          </p:nvSpPr>
          <p:spPr>
            <a:xfrm>
              <a:off x="2222" y="907"/>
              <a:ext cx="47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head.</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len</a:t>
              </a:r>
              <a:endParaRPr lang="en-US" altLang="zh-CN" sz="2400" dirty="0">
                <a:latin typeface="Arial" panose="020B0604020202020204" pitchFamily="34" charset="0"/>
              </a:endParaRPr>
            </a:p>
          </p:txBody>
        </p:sp>
        <p:sp>
          <p:nvSpPr>
            <p:cNvPr id="80915" name="Text Box 32"/>
            <p:cNvSpPr txBox="1"/>
            <p:nvPr/>
          </p:nvSpPr>
          <p:spPr>
            <a:xfrm>
              <a:off x="2646" y="901"/>
              <a:ext cx="572"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type of</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service</a:t>
              </a:r>
              <a:endParaRPr lang="en-US" altLang="zh-CN" sz="2400" dirty="0">
                <a:latin typeface="Arial" panose="020B0604020202020204" pitchFamily="34" charset="0"/>
              </a:endParaRPr>
            </a:p>
          </p:txBody>
        </p:sp>
        <p:sp>
          <p:nvSpPr>
            <p:cNvPr id="80916" name="Line 33"/>
            <p:cNvSpPr/>
            <p:nvPr/>
          </p:nvSpPr>
          <p:spPr>
            <a:xfrm flipH="1" flipV="1">
              <a:off x="2646" y="938"/>
              <a:ext cx="0" cy="319"/>
            </a:xfrm>
            <a:prstGeom prst="line">
              <a:avLst/>
            </a:prstGeom>
            <a:ln w="19050" cap="flat" cmpd="sng">
              <a:solidFill>
                <a:schemeClr val="tx1"/>
              </a:solidFill>
              <a:prstDash val="solid"/>
              <a:round/>
              <a:headEnd type="none" w="med" len="med"/>
              <a:tailEnd type="none" w="med" len="med"/>
            </a:ln>
          </p:spPr>
        </p:sp>
        <p:sp>
          <p:nvSpPr>
            <p:cNvPr id="80917" name="Line 34"/>
            <p:cNvSpPr/>
            <p:nvPr/>
          </p:nvSpPr>
          <p:spPr>
            <a:xfrm flipH="1" flipV="1">
              <a:off x="2259" y="944"/>
              <a:ext cx="0" cy="319"/>
            </a:xfrm>
            <a:prstGeom prst="line">
              <a:avLst/>
            </a:prstGeom>
            <a:ln w="19050" cap="flat" cmpd="sng">
              <a:solidFill>
                <a:schemeClr val="tx1"/>
              </a:solidFill>
              <a:prstDash val="solid"/>
              <a:round/>
              <a:headEnd type="none" w="med" len="med"/>
              <a:tailEnd type="none" w="med" len="med"/>
            </a:ln>
          </p:spPr>
        </p:sp>
        <p:sp>
          <p:nvSpPr>
            <p:cNvPr id="80918" name="Line 37"/>
            <p:cNvSpPr/>
            <p:nvPr/>
          </p:nvSpPr>
          <p:spPr>
            <a:xfrm flipH="1" flipV="1">
              <a:off x="3210" y="1265"/>
              <a:ext cx="0" cy="319"/>
            </a:xfrm>
            <a:prstGeom prst="line">
              <a:avLst/>
            </a:prstGeom>
            <a:ln w="19050" cap="flat" cmpd="sng">
              <a:solidFill>
                <a:schemeClr val="tx1"/>
              </a:solidFill>
              <a:prstDash val="solid"/>
              <a:round/>
              <a:headEnd type="none" w="med" len="med"/>
              <a:tailEnd type="none" w="med" len="med"/>
            </a:ln>
          </p:spPr>
        </p:sp>
        <p:sp>
          <p:nvSpPr>
            <p:cNvPr id="80919" name="Text Box 38"/>
            <p:cNvSpPr txBox="1"/>
            <p:nvPr/>
          </p:nvSpPr>
          <p:spPr>
            <a:xfrm>
              <a:off x="3117" y="1314"/>
              <a:ext cx="486" cy="231"/>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flgs</a:t>
              </a:r>
              <a:endParaRPr lang="en-US" altLang="zh-CN" sz="2000" dirty="0">
                <a:latin typeface="Arial" panose="020B0604020202020204" pitchFamily="34" charset="0"/>
              </a:endParaRPr>
            </a:p>
          </p:txBody>
        </p:sp>
        <p:sp>
          <p:nvSpPr>
            <p:cNvPr id="80920" name="Line 39"/>
            <p:cNvSpPr/>
            <p:nvPr/>
          </p:nvSpPr>
          <p:spPr>
            <a:xfrm flipH="1" flipV="1">
              <a:off x="3504" y="1259"/>
              <a:ext cx="0" cy="319"/>
            </a:xfrm>
            <a:prstGeom prst="line">
              <a:avLst/>
            </a:prstGeom>
            <a:ln w="19050" cap="flat" cmpd="sng">
              <a:solidFill>
                <a:schemeClr val="tx1"/>
              </a:solidFill>
              <a:prstDash val="solid"/>
              <a:round/>
              <a:headEnd type="none" w="med" len="med"/>
              <a:tailEnd type="none" w="med" len="med"/>
            </a:ln>
          </p:spPr>
        </p:sp>
        <p:sp>
          <p:nvSpPr>
            <p:cNvPr id="80921" name="Text Box 40"/>
            <p:cNvSpPr txBox="1"/>
            <p:nvPr/>
          </p:nvSpPr>
          <p:spPr>
            <a:xfrm>
              <a:off x="3531" y="1230"/>
              <a:ext cx="900" cy="404"/>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fragment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 offset</a:t>
              </a:r>
              <a:endParaRPr lang="en-US" altLang="zh-CN" sz="2000" dirty="0">
                <a:latin typeface="Arial" panose="020B0604020202020204" pitchFamily="34" charset="0"/>
              </a:endParaRPr>
            </a:p>
          </p:txBody>
        </p:sp>
        <p:sp>
          <p:nvSpPr>
            <p:cNvPr id="80922" name="Line 43"/>
            <p:cNvSpPr/>
            <p:nvPr/>
          </p:nvSpPr>
          <p:spPr>
            <a:xfrm flipV="1">
              <a:off x="1984" y="1581"/>
              <a:ext cx="2489" cy="0"/>
            </a:xfrm>
            <a:prstGeom prst="line">
              <a:avLst/>
            </a:prstGeom>
            <a:ln w="19050" cap="flat" cmpd="sng">
              <a:solidFill>
                <a:schemeClr val="tx1"/>
              </a:solidFill>
              <a:prstDash val="solid"/>
              <a:round/>
              <a:headEnd type="none" w="med" len="med"/>
              <a:tailEnd type="none" w="med" len="med"/>
            </a:ln>
          </p:spPr>
        </p:sp>
        <p:sp>
          <p:nvSpPr>
            <p:cNvPr id="80923" name="Line 44"/>
            <p:cNvSpPr/>
            <p:nvPr/>
          </p:nvSpPr>
          <p:spPr>
            <a:xfrm flipH="1" flipV="1">
              <a:off x="3210" y="1583"/>
              <a:ext cx="0" cy="319"/>
            </a:xfrm>
            <a:prstGeom prst="line">
              <a:avLst/>
            </a:prstGeom>
            <a:ln w="19050" cap="flat" cmpd="sng">
              <a:solidFill>
                <a:schemeClr val="tx1"/>
              </a:solidFill>
              <a:prstDash val="solid"/>
              <a:round/>
              <a:headEnd type="none" w="med" len="med"/>
              <a:tailEnd type="none" w="med" len="med"/>
            </a:ln>
          </p:spPr>
        </p:sp>
        <p:sp>
          <p:nvSpPr>
            <p:cNvPr id="80924" name="Line 45"/>
            <p:cNvSpPr/>
            <p:nvPr/>
          </p:nvSpPr>
          <p:spPr>
            <a:xfrm flipV="1">
              <a:off x="1972" y="1905"/>
              <a:ext cx="2489" cy="0"/>
            </a:xfrm>
            <a:prstGeom prst="line">
              <a:avLst/>
            </a:prstGeom>
            <a:ln w="19050" cap="flat" cmpd="sng">
              <a:solidFill>
                <a:schemeClr val="tx1"/>
              </a:solidFill>
              <a:prstDash val="solid"/>
              <a:round/>
              <a:headEnd type="none" w="med" len="med"/>
              <a:tailEnd type="none" w="med" len="med"/>
            </a:ln>
          </p:spPr>
        </p:sp>
        <p:sp>
          <p:nvSpPr>
            <p:cNvPr id="80925" name="Text Box 46"/>
            <p:cNvSpPr txBox="1"/>
            <p:nvPr/>
          </p:nvSpPr>
          <p:spPr>
            <a:xfrm>
              <a:off x="2668" y="1525"/>
              <a:ext cx="484"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upper</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 layer</a:t>
              </a:r>
              <a:endParaRPr lang="en-US" altLang="zh-CN" dirty="0">
                <a:latin typeface="Arial" panose="020B0604020202020204" pitchFamily="34" charset="0"/>
              </a:endParaRPr>
            </a:p>
          </p:txBody>
        </p:sp>
        <p:sp>
          <p:nvSpPr>
            <p:cNvPr id="80926" name="Line 47"/>
            <p:cNvSpPr/>
            <p:nvPr/>
          </p:nvSpPr>
          <p:spPr>
            <a:xfrm flipH="1" flipV="1">
              <a:off x="2610" y="1589"/>
              <a:ext cx="0" cy="319"/>
            </a:xfrm>
            <a:prstGeom prst="line">
              <a:avLst/>
            </a:prstGeom>
            <a:ln w="19050" cap="flat" cmpd="sng">
              <a:solidFill>
                <a:schemeClr val="tx1"/>
              </a:solidFill>
              <a:prstDash val="solid"/>
              <a:round/>
              <a:headEnd type="none" w="med" len="med"/>
              <a:tailEnd type="none" w="med" len="med"/>
            </a:ln>
          </p:spPr>
        </p:sp>
        <p:sp>
          <p:nvSpPr>
            <p:cNvPr id="80927" name="Text Box 49"/>
            <p:cNvSpPr txBox="1"/>
            <p:nvPr/>
          </p:nvSpPr>
          <p:spPr>
            <a:xfrm>
              <a:off x="2262" y="2235"/>
              <a:ext cx="1932"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32 bit destination IP address</a:t>
              </a:r>
              <a:endParaRPr lang="en-US" altLang="zh-CN" sz="2400" dirty="0">
                <a:latin typeface="Arial" panose="020B0604020202020204" pitchFamily="34" charset="0"/>
              </a:endParaRPr>
            </a:p>
          </p:txBody>
        </p:sp>
        <p:sp>
          <p:nvSpPr>
            <p:cNvPr id="80928" name="Line 50"/>
            <p:cNvSpPr/>
            <p:nvPr/>
          </p:nvSpPr>
          <p:spPr>
            <a:xfrm flipV="1">
              <a:off x="1984" y="2787"/>
              <a:ext cx="2489" cy="0"/>
            </a:xfrm>
            <a:prstGeom prst="line">
              <a:avLst/>
            </a:prstGeom>
            <a:ln w="19050" cap="flat" cmpd="sng">
              <a:solidFill>
                <a:schemeClr val="tx1"/>
              </a:solidFill>
              <a:prstDash val="solid"/>
              <a:round/>
              <a:headEnd type="none" w="med" len="med"/>
              <a:tailEnd type="none" w="med" len="med"/>
            </a:ln>
          </p:spPr>
        </p:sp>
        <p:sp>
          <p:nvSpPr>
            <p:cNvPr id="80929" name="Text Box 51"/>
            <p:cNvSpPr txBox="1"/>
            <p:nvPr/>
          </p:nvSpPr>
          <p:spPr>
            <a:xfrm>
              <a:off x="2673" y="2529"/>
              <a:ext cx="1060"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options (if any)</a:t>
              </a:r>
              <a:endParaRPr lang="en-US" altLang="zh-CN" sz="2400" dirty="0">
                <a:latin typeface="Arial" panose="020B0604020202020204" pitchFamily="34" charset="0"/>
              </a:endParaRPr>
            </a:p>
          </p:txBody>
        </p:sp>
      </p:grpSp>
      <p:sp>
        <p:nvSpPr>
          <p:cNvPr id="80930" name="Rectangle 2"/>
          <p:cNvSpPr>
            <a:spLocks noGrp="1"/>
          </p:cNvSpPr>
          <p:nvPr>
            <p:ph type="title"/>
          </p:nvPr>
        </p:nvSpPr>
        <p:spPr>
          <a:xfrm>
            <a:off x="520700" y="0"/>
            <a:ext cx="7772400" cy="781050"/>
          </a:xfrm>
        </p:spPr>
        <p:txBody>
          <a:bodyPr vert="horz" wrap="square" lIns="91440" tIns="45720" rIns="91440" bIns="45720" anchor="ctr" anchorCtr="0"/>
          <a:p>
            <a:r>
              <a:rPr lang="en-US" altLang="zh-CN" sz="4000" dirty="0"/>
              <a:t>IP datagram format</a:t>
            </a:r>
            <a:endParaRPr lang="en-US" altLang="zh-CN" dirty="0"/>
          </a:p>
        </p:txBody>
      </p:sp>
      <p:grpSp>
        <p:nvGrpSpPr>
          <p:cNvPr id="3" name="Group 56"/>
          <p:cNvGrpSpPr/>
          <p:nvPr/>
        </p:nvGrpSpPr>
        <p:grpSpPr>
          <a:xfrm>
            <a:off x="768350" y="858838"/>
            <a:ext cx="2501900" cy="792162"/>
            <a:chOff x="484" y="541"/>
            <a:chExt cx="1576" cy="499"/>
          </a:xfrm>
        </p:grpSpPr>
        <p:sp>
          <p:nvSpPr>
            <p:cNvPr id="80932" name="Text Box 20"/>
            <p:cNvSpPr txBox="1"/>
            <p:nvPr/>
          </p:nvSpPr>
          <p:spPr>
            <a:xfrm>
              <a:off x="484" y="541"/>
              <a:ext cx="1308" cy="404"/>
            </a:xfrm>
            <a:prstGeom prst="rect">
              <a:avLst/>
            </a:prstGeom>
            <a:noFill/>
            <a:ln w="9525">
              <a:noFill/>
            </a:ln>
          </p:spPr>
          <p:txBody>
            <a:bodyPr wrap="none" anchor="t" anchorCtr="0">
              <a:spAutoFit/>
            </a:bodyPr>
            <a:p>
              <a:pPr algn="r" eaLnBrk="0" hangingPunct="0"/>
              <a:r>
                <a:rPr lang="en-US" altLang="zh-CN" dirty="0">
                  <a:latin typeface="Arial" panose="020B0604020202020204" pitchFamily="34" charset="0"/>
                </a:rPr>
                <a:t>IP protocol version</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number</a:t>
              </a:r>
              <a:endParaRPr lang="en-US" altLang="zh-CN" sz="1000" dirty="0">
                <a:latin typeface="Arial" panose="020B0604020202020204" pitchFamily="34" charset="0"/>
              </a:endParaRPr>
            </a:p>
          </p:txBody>
        </p:sp>
        <p:sp>
          <p:nvSpPr>
            <p:cNvPr id="80933" name="Line 23"/>
            <p:cNvSpPr/>
            <p:nvPr/>
          </p:nvSpPr>
          <p:spPr>
            <a:xfrm>
              <a:off x="1727" y="749"/>
              <a:ext cx="333" cy="291"/>
            </a:xfrm>
            <a:prstGeom prst="line">
              <a:avLst/>
            </a:prstGeom>
            <a:ln w="19050" cap="flat" cmpd="sng">
              <a:solidFill>
                <a:srgbClr val="FF0000"/>
              </a:solidFill>
              <a:prstDash val="solid"/>
              <a:round/>
              <a:headEnd type="none" w="med" len="med"/>
              <a:tailEnd type="none" w="med" len="med"/>
            </a:ln>
          </p:spPr>
        </p:sp>
      </p:grpSp>
      <p:grpSp>
        <p:nvGrpSpPr>
          <p:cNvPr id="4" name="Group 57"/>
          <p:cNvGrpSpPr/>
          <p:nvPr/>
        </p:nvGrpSpPr>
        <p:grpSpPr>
          <a:xfrm>
            <a:off x="1258888" y="1406525"/>
            <a:ext cx="2416175" cy="641350"/>
            <a:chOff x="793" y="886"/>
            <a:chExt cx="1522" cy="404"/>
          </a:xfrm>
        </p:grpSpPr>
        <p:sp>
          <p:nvSpPr>
            <p:cNvPr id="80935" name="Text Box 21"/>
            <p:cNvSpPr txBox="1"/>
            <p:nvPr/>
          </p:nvSpPr>
          <p:spPr>
            <a:xfrm>
              <a:off x="793" y="886"/>
              <a:ext cx="996" cy="404"/>
            </a:xfrm>
            <a:prstGeom prst="rect">
              <a:avLst/>
            </a:prstGeom>
            <a:noFill/>
            <a:ln w="9525">
              <a:noFill/>
            </a:ln>
          </p:spPr>
          <p:txBody>
            <a:bodyPr wrap="none" anchor="t" anchorCtr="0">
              <a:spAutoFit/>
            </a:bodyPr>
            <a:p>
              <a:pPr algn="r" eaLnBrk="0" hangingPunct="0"/>
              <a:r>
                <a:rPr lang="en-US" altLang="zh-CN" dirty="0">
                  <a:latin typeface="Arial" panose="020B0604020202020204" pitchFamily="34" charset="0"/>
                </a:rPr>
                <a:t>header length</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 (bytes)</a:t>
              </a:r>
              <a:endParaRPr lang="en-US" altLang="zh-CN" sz="1000" dirty="0">
                <a:latin typeface="Arial" panose="020B0604020202020204" pitchFamily="34" charset="0"/>
              </a:endParaRPr>
            </a:p>
          </p:txBody>
        </p:sp>
        <p:sp>
          <p:nvSpPr>
            <p:cNvPr id="80936" name="Line 24"/>
            <p:cNvSpPr/>
            <p:nvPr/>
          </p:nvSpPr>
          <p:spPr>
            <a:xfrm>
              <a:off x="1745" y="1100"/>
              <a:ext cx="570" cy="93"/>
            </a:xfrm>
            <a:prstGeom prst="line">
              <a:avLst/>
            </a:prstGeom>
            <a:ln w="19050" cap="flat" cmpd="sng">
              <a:solidFill>
                <a:srgbClr val="FF0000"/>
              </a:solidFill>
              <a:prstDash val="solid"/>
              <a:round/>
              <a:headEnd type="none" w="med" len="med"/>
              <a:tailEnd type="none" w="med" len="med"/>
            </a:ln>
          </p:spPr>
        </p:sp>
      </p:grpSp>
      <p:grpSp>
        <p:nvGrpSpPr>
          <p:cNvPr id="5" name="Group 60"/>
          <p:cNvGrpSpPr/>
          <p:nvPr/>
        </p:nvGrpSpPr>
        <p:grpSpPr>
          <a:xfrm>
            <a:off x="727075" y="2732088"/>
            <a:ext cx="3624263" cy="1592262"/>
            <a:chOff x="458" y="1721"/>
            <a:chExt cx="2283" cy="1003"/>
          </a:xfrm>
        </p:grpSpPr>
        <p:sp>
          <p:nvSpPr>
            <p:cNvPr id="80938" name="Text Box 27"/>
            <p:cNvSpPr txBox="1"/>
            <p:nvPr/>
          </p:nvSpPr>
          <p:spPr>
            <a:xfrm>
              <a:off x="458" y="2320"/>
              <a:ext cx="1404" cy="404"/>
            </a:xfrm>
            <a:prstGeom prst="rect">
              <a:avLst/>
            </a:prstGeom>
            <a:noFill/>
            <a:ln w="9525">
              <a:noFill/>
            </a:ln>
          </p:spPr>
          <p:txBody>
            <a:bodyPr wrap="none" anchor="t" anchorCtr="0">
              <a:spAutoFit/>
            </a:bodyPr>
            <a:p>
              <a:pPr algn="r" eaLnBrk="0" hangingPunct="0"/>
              <a:r>
                <a:rPr lang="en-US" altLang="zh-CN" dirty="0">
                  <a:latin typeface="Arial" panose="020B0604020202020204" pitchFamily="34" charset="0"/>
                </a:rPr>
                <a:t>upper layer protocol</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to deliver payload to</a:t>
              </a:r>
              <a:endParaRPr lang="en-US" altLang="zh-CN" dirty="0">
                <a:latin typeface="Arial" panose="020B0604020202020204" pitchFamily="34" charset="0"/>
              </a:endParaRPr>
            </a:p>
          </p:txBody>
        </p:sp>
        <p:sp>
          <p:nvSpPr>
            <p:cNvPr id="80939" name="Line 28"/>
            <p:cNvSpPr/>
            <p:nvPr/>
          </p:nvSpPr>
          <p:spPr>
            <a:xfrm flipV="1">
              <a:off x="1817" y="1721"/>
              <a:ext cx="924" cy="708"/>
            </a:xfrm>
            <a:prstGeom prst="line">
              <a:avLst/>
            </a:prstGeom>
            <a:ln w="19050" cap="flat" cmpd="sng">
              <a:solidFill>
                <a:srgbClr val="FF0000"/>
              </a:solidFill>
              <a:prstDash val="solid"/>
              <a:round/>
              <a:headEnd type="none" w="med" len="med"/>
              <a:tailEnd type="none" w="med" len="med"/>
            </a:ln>
          </p:spPr>
        </p:sp>
      </p:grpSp>
      <p:grpSp>
        <p:nvGrpSpPr>
          <p:cNvPr id="6" name="Group 61"/>
          <p:cNvGrpSpPr/>
          <p:nvPr/>
        </p:nvGrpSpPr>
        <p:grpSpPr>
          <a:xfrm>
            <a:off x="6846888" y="1054100"/>
            <a:ext cx="2176462" cy="735013"/>
            <a:chOff x="4313" y="664"/>
            <a:chExt cx="1371" cy="463"/>
          </a:xfrm>
        </p:grpSpPr>
        <p:sp>
          <p:nvSpPr>
            <p:cNvPr id="80941" name="Text Box 26"/>
            <p:cNvSpPr txBox="1"/>
            <p:nvPr/>
          </p:nvSpPr>
          <p:spPr>
            <a:xfrm>
              <a:off x="4648" y="664"/>
              <a:ext cx="1036"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total datagram</a:t>
              </a:r>
              <a:endParaRPr lang="en-US" altLang="zh-CN" dirty="0">
                <a:latin typeface="Arial" panose="020B0604020202020204" pitchFamily="34" charset="0"/>
              </a:endParaRPr>
            </a:p>
            <a:p>
              <a:pPr eaLnBrk="0" hangingPunct="0"/>
              <a:r>
                <a:rPr lang="en-US" altLang="zh-CN" dirty="0">
                  <a:latin typeface="Arial" panose="020B0604020202020204" pitchFamily="34" charset="0"/>
                </a:rPr>
                <a:t>length (bytes)</a:t>
              </a:r>
              <a:endParaRPr lang="en-US" altLang="zh-CN" dirty="0">
                <a:latin typeface="Arial" panose="020B0604020202020204" pitchFamily="34" charset="0"/>
              </a:endParaRPr>
            </a:p>
          </p:txBody>
        </p:sp>
        <p:sp>
          <p:nvSpPr>
            <p:cNvPr id="80942" name="Line 30"/>
            <p:cNvSpPr/>
            <p:nvPr/>
          </p:nvSpPr>
          <p:spPr>
            <a:xfrm flipH="1">
              <a:off x="4313" y="869"/>
              <a:ext cx="402" cy="258"/>
            </a:xfrm>
            <a:prstGeom prst="line">
              <a:avLst/>
            </a:prstGeom>
            <a:ln w="19050" cap="flat" cmpd="sng">
              <a:solidFill>
                <a:srgbClr val="FF0000"/>
              </a:solidFill>
              <a:prstDash val="solid"/>
              <a:round/>
              <a:headEnd type="none" w="med" len="med"/>
              <a:tailEnd type="none" w="med" len="med"/>
            </a:ln>
          </p:spPr>
        </p:sp>
      </p:grpSp>
      <p:grpSp>
        <p:nvGrpSpPr>
          <p:cNvPr id="7" name="Group 58"/>
          <p:cNvGrpSpPr/>
          <p:nvPr/>
        </p:nvGrpSpPr>
        <p:grpSpPr>
          <a:xfrm>
            <a:off x="1293813" y="1760538"/>
            <a:ext cx="3028950" cy="565150"/>
            <a:chOff x="815" y="1109"/>
            <a:chExt cx="1908" cy="356"/>
          </a:xfrm>
        </p:grpSpPr>
        <p:sp>
          <p:nvSpPr>
            <p:cNvPr id="80944" name="Text Box 35"/>
            <p:cNvSpPr txBox="1"/>
            <p:nvPr/>
          </p:nvSpPr>
          <p:spPr>
            <a:xfrm>
              <a:off x="815" y="1234"/>
              <a:ext cx="1004" cy="231"/>
            </a:xfrm>
            <a:prstGeom prst="rect">
              <a:avLst/>
            </a:prstGeom>
            <a:noFill/>
            <a:ln w="9525">
              <a:noFill/>
            </a:ln>
          </p:spPr>
          <p:txBody>
            <a:bodyPr wrap="none" anchor="t" anchorCtr="0">
              <a:spAutoFit/>
            </a:bodyPr>
            <a:p>
              <a:pPr algn="r" eaLnBrk="0" hangingPunct="0"/>
              <a:r>
                <a:rPr lang="ja-JP" altLang="en-US" dirty="0">
                  <a:latin typeface="Arial" panose="020B0604020202020204" pitchFamily="34" charset="0"/>
                  <a:ea typeface="MS PGothic" panose="020B0600070205080204" charset="-128"/>
                </a:rPr>
                <a:t>“</a:t>
              </a:r>
              <a:r>
                <a:rPr lang="en-US" altLang="ja-JP" dirty="0">
                  <a:latin typeface="Arial" panose="020B0604020202020204" pitchFamily="34" charset="0"/>
                </a:rPr>
                <a:t>type</a:t>
              </a:r>
              <a:r>
                <a:rPr lang="ja-JP" altLang="en-US" dirty="0">
                  <a:latin typeface="Arial" panose="020B0604020202020204" pitchFamily="34" charset="0"/>
                  <a:ea typeface="MS PGothic" panose="020B0600070205080204" charset="-128"/>
                </a:rPr>
                <a:t>”</a:t>
              </a:r>
              <a:r>
                <a:rPr lang="en-US" altLang="ja-JP" dirty="0">
                  <a:latin typeface="Arial" panose="020B0604020202020204" pitchFamily="34" charset="0"/>
                </a:rPr>
                <a:t> of data </a:t>
              </a:r>
              <a:endParaRPr lang="en-US" altLang="zh-CN" sz="1000" dirty="0">
                <a:latin typeface="Arial" panose="020B0604020202020204" pitchFamily="34" charset="0"/>
              </a:endParaRPr>
            </a:p>
          </p:txBody>
        </p:sp>
        <p:sp>
          <p:nvSpPr>
            <p:cNvPr id="80945" name="Line 36"/>
            <p:cNvSpPr/>
            <p:nvPr/>
          </p:nvSpPr>
          <p:spPr>
            <a:xfrm flipV="1">
              <a:off x="1757" y="1109"/>
              <a:ext cx="966" cy="261"/>
            </a:xfrm>
            <a:prstGeom prst="line">
              <a:avLst/>
            </a:prstGeom>
            <a:ln w="19050" cap="flat" cmpd="sng">
              <a:solidFill>
                <a:srgbClr val="FF0000"/>
              </a:solidFill>
              <a:prstDash val="solid"/>
              <a:round/>
              <a:headEnd type="none" w="med" len="med"/>
              <a:tailEnd type="none" w="med" len="med"/>
            </a:ln>
          </p:spPr>
        </p:sp>
      </p:grpSp>
      <p:grpSp>
        <p:nvGrpSpPr>
          <p:cNvPr id="8" name="Group 62"/>
          <p:cNvGrpSpPr/>
          <p:nvPr/>
        </p:nvGrpSpPr>
        <p:grpSpPr>
          <a:xfrm>
            <a:off x="4951413" y="1787525"/>
            <a:ext cx="4102100" cy="915988"/>
            <a:chOff x="3119" y="1126"/>
            <a:chExt cx="2584" cy="577"/>
          </a:xfrm>
        </p:grpSpPr>
        <p:sp>
          <p:nvSpPr>
            <p:cNvPr id="80947" name="Text Box 25"/>
            <p:cNvSpPr txBox="1"/>
            <p:nvPr/>
          </p:nvSpPr>
          <p:spPr>
            <a:xfrm>
              <a:off x="4667" y="1126"/>
              <a:ext cx="1036" cy="577"/>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for</a:t>
              </a:r>
              <a:endParaRPr lang="en-US" altLang="zh-CN" dirty="0">
                <a:latin typeface="Arial" panose="020B0604020202020204" pitchFamily="34" charset="0"/>
              </a:endParaRPr>
            </a:p>
            <a:p>
              <a:pPr eaLnBrk="0" hangingPunct="0"/>
              <a:r>
                <a:rPr lang="en-US" altLang="zh-CN" dirty="0">
                  <a:latin typeface="Arial" panose="020B0604020202020204" pitchFamily="34" charset="0"/>
                </a:rPr>
                <a:t>fragmentation/</a:t>
              </a:r>
              <a:endParaRPr lang="en-US" altLang="zh-CN" dirty="0">
                <a:latin typeface="Arial" panose="020B0604020202020204" pitchFamily="34" charset="0"/>
              </a:endParaRPr>
            </a:p>
            <a:p>
              <a:pPr eaLnBrk="0" hangingPunct="0"/>
              <a:r>
                <a:rPr lang="en-US" altLang="zh-CN" dirty="0">
                  <a:latin typeface="Arial" panose="020B0604020202020204" pitchFamily="34" charset="0"/>
                </a:rPr>
                <a:t>reassembly</a:t>
              </a:r>
              <a:endParaRPr lang="en-US" altLang="zh-CN" dirty="0">
                <a:latin typeface="Arial" panose="020B0604020202020204" pitchFamily="34" charset="0"/>
              </a:endParaRPr>
            </a:p>
          </p:txBody>
        </p:sp>
        <p:sp>
          <p:nvSpPr>
            <p:cNvPr id="80948" name="Line 29"/>
            <p:cNvSpPr/>
            <p:nvPr/>
          </p:nvSpPr>
          <p:spPr>
            <a:xfrm flipH="1">
              <a:off x="3443" y="1415"/>
              <a:ext cx="1284" cy="120"/>
            </a:xfrm>
            <a:prstGeom prst="line">
              <a:avLst/>
            </a:prstGeom>
            <a:ln w="19050" cap="flat" cmpd="sng">
              <a:solidFill>
                <a:srgbClr val="FF0000"/>
              </a:solidFill>
              <a:prstDash val="solid"/>
              <a:round/>
              <a:headEnd type="none" w="med" len="med"/>
              <a:tailEnd type="none" w="med" len="med"/>
            </a:ln>
          </p:spPr>
        </p:sp>
        <p:sp>
          <p:nvSpPr>
            <p:cNvPr id="80949" name="Line 41"/>
            <p:cNvSpPr/>
            <p:nvPr/>
          </p:nvSpPr>
          <p:spPr>
            <a:xfrm flipH="1" flipV="1">
              <a:off x="4301" y="1349"/>
              <a:ext cx="414" cy="72"/>
            </a:xfrm>
            <a:prstGeom prst="line">
              <a:avLst/>
            </a:prstGeom>
            <a:ln w="19050" cap="flat" cmpd="sng">
              <a:solidFill>
                <a:srgbClr val="FF0000"/>
              </a:solidFill>
              <a:prstDash val="solid"/>
              <a:round/>
              <a:headEnd type="none" w="med" len="med"/>
              <a:tailEnd type="none" w="med" len="med"/>
            </a:ln>
          </p:spPr>
        </p:sp>
        <p:sp>
          <p:nvSpPr>
            <p:cNvPr id="80950" name="Line 42"/>
            <p:cNvSpPr/>
            <p:nvPr/>
          </p:nvSpPr>
          <p:spPr>
            <a:xfrm flipH="1">
              <a:off x="3119" y="1421"/>
              <a:ext cx="1584" cy="36"/>
            </a:xfrm>
            <a:prstGeom prst="line">
              <a:avLst/>
            </a:prstGeom>
            <a:ln w="19050" cap="flat" cmpd="sng">
              <a:solidFill>
                <a:srgbClr val="FF0000"/>
              </a:solidFill>
              <a:prstDash val="solid"/>
              <a:round/>
              <a:headEnd type="none" w="med" len="med"/>
              <a:tailEnd type="none" w="med" len="med"/>
            </a:ln>
          </p:spPr>
        </p:sp>
      </p:grpSp>
      <p:grpSp>
        <p:nvGrpSpPr>
          <p:cNvPr id="9" name="Group 59"/>
          <p:cNvGrpSpPr/>
          <p:nvPr/>
        </p:nvGrpSpPr>
        <p:grpSpPr>
          <a:xfrm>
            <a:off x="1019175" y="2406650"/>
            <a:ext cx="2398713" cy="1190625"/>
            <a:chOff x="642" y="1516"/>
            <a:chExt cx="1511" cy="750"/>
          </a:xfrm>
        </p:grpSpPr>
        <p:sp>
          <p:nvSpPr>
            <p:cNvPr id="80952" name="Text Box 22"/>
            <p:cNvSpPr txBox="1"/>
            <p:nvPr/>
          </p:nvSpPr>
          <p:spPr>
            <a:xfrm>
              <a:off x="642" y="1516"/>
              <a:ext cx="1204" cy="750"/>
            </a:xfrm>
            <a:prstGeom prst="rect">
              <a:avLst/>
            </a:prstGeom>
            <a:noFill/>
            <a:ln w="9525">
              <a:noFill/>
            </a:ln>
          </p:spPr>
          <p:txBody>
            <a:bodyPr wrap="none" anchor="t" anchorCtr="0">
              <a:spAutoFit/>
            </a:bodyPr>
            <a:p>
              <a:pPr algn="r" eaLnBrk="0" hangingPunct="0"/>
              <a:r>
                <a:rPr lang="en-US" altLang="zh-CN" dirty="0">
                  <a:latin typeface="Arial" panose="020B0604020202020204" pitchFamily="34" charset="0"/>
                </a:rPr>
                <a:t>max number</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remaining hops</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(decremented at </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each router)</a:t>
              </a:r>
              <a:endParaRPr lang="en-US" altLang="zh-CN" dirty="0">
                <a:latin typeface="Arial" panose="020B0604020202020204" pitchFamily="34" charset="0"/>
              </a:endParaRPr>
            </a:p>
          </p:txBody>
        </p:sp>
        <p:sp>
          <p:nvSpPr>
            <p:cNvPr id="80953" name="Line 48"/>
            <p:cNvSpPr/>
            <p:nvPr/>
          </p:nvSpPr>
          <p:spPr>
            <a:xfrm>
              <a:off x="1805" y="1700"/>
              <a:ext cx="348" cy="57"/>
            </a:xfrm>
            <a:prstGeom prst="line">
              <a:avLst/>
            </a:prstGeom>
            <a:ln w="19050" cap="flat" cmpd="sng">
              <a:solidFill>
                <a:srgbClr val="FF0000"/>
              </a:solidFill>
              <a:prstDash val="solid"/>
              <a:round/>
              <a:headEnd type="none" w="med" len="med"/>
              <a:tailEnd type="none" w="med" len="med"/>
            </a:ln>
          </p:spPr>
        </p:sp>
      </p:grpSp>
      <p:grpSp>
        <p:nvGrpSpPr>
          <p:cNvPr id="10" name="Group 63"/>
          <p:cNvGrpSpPr/>
          <p:nvPr/>
        </p:nvGrpSpPr>
        <p:grpSpPr>
          <a:xfrm>
            <a:off x="6532563" y="3987800"/>
            <a:ext cx="2508250" cy="1465263"/>
            <a:chOff x="4115" y="2512"/>
            <a:chExt cx="1580" cy="923"/>
          </a:xfrm>
        </p:grpSpPr>
        <p:sp>
          <p:nvSpPr>
            <p:cNvPr id="80955" name="Text Box 52"/>
            <p:cNvSpPr txBox="1"/>
            <p:nvPr/>
          </p:nvSpPr>
          <p:spPr>
            <a:xfrm>
              <a:off x="4595" y="2512"/>
              <a:ext cx="1100" cy="92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e.g. timestamp,</a:t>
              </a:r>
              <a:endParaRPr lang="en-US" altLang="zh-CN" dirty="0">
                <a:latin typeface="Arial" panose="020B0604020202020204" pitchFamily="34" charset="0"/>
              </a:endParaRPr>
            </a:p>
            <a:p>
              <a:pPr eaLnBrk="0" hangingPunct="0"/>
              <a:r>
                <a:rPr lang="en-US" altLang="zh-CN" dirty="0">
                  <a:latin typeface="Arial" panose="020B0604020202020204" pitchFamily="34" charset="0"/>
                </a:rPr>
                <a:t>record route</a:t>
              </a:r>
              <a:endParaRPr lang="en-US" altLang="zh-CN" dirty="0">
                <a:latin typeface="Arial" panose="020B0604020202020204" pitchFamily="34" charset="0"/>
              </a:endParaRPr>
            </a:p>
            <a:p>
              <a:pPr eaLnBrk="0" hangingPunct="0"/>
              <a:r>
                <a:rPr lang="en-US" altLang="zh-CN" dirty="0">
                  <a:latin typeface="Arial" panose="020B0604020202020204" pitchFamily="34" charset="0"/>
                </a:rPr>
                <a:t>taken, specify</a:t>
              </a:r>
              <a:endParaRPr lang="en-US" altLang="zh-CN" dirty="0">
                <a:latin typeface="Arial" panose="020B0604020202020204" pitchFamily="34" charset="0"/>
              </a:endParaRPr>
            </a:p>
            <a:p>
              <a:pPr eaLnBrk="0" hangingPunct="0"/>
              <a:r>
                <a:rPr lang="en-US" altLang="zh-CN" dirty="0">
                  <a:latin typeface="Arial" panose="020B0604020202020204" pitchFamily="34" charset="0"/>
                </a:rPr>
                <a:t>list of routers </a:t>
              </a:r>
              <a:endParaRPr lang="en-US" altLang="zh-CN" dirty="0">
                <a:latin typeface="Arial" panose="020B0604020202020204" pitchFamily="34" charset="0"/>
              </a:endParaRPr>
            </a:p>
            <a:p>
              <a:pPr eaLnBrk="0" hangingPunct="0"/>
              <a:r>
                <a:rPr lang="en-US" altLang="zh-CN" dirty="0">
                  <a:latin typeface="Arial" panose="020B0604020202020204" pitchFamily="34" charset="0"/>
                </a:rPr>
                <a:t>to visit.</a:t>
              </a:r>
              <a:endParaRPr lang="en-US" altLang="zh-CN" dirty="0">
                <a:latin typeface="Arial" panose="020B0604020202020204" pitchFamily="34" charset="0"/>
              </a:endParaRPr>
            </a:p>
          </p:txBody>
        </p:sp>
        <p:sp>
          <p:nvSpPr>
            <p:cNvPr id="80956" name="Line 53"/>
            <p:cNvSpPr/>
            <p:nvPr/>
          </p:nvSpPr>
          <p:spPr>
            <a:xfrm flipH="1">
              <a:off x="4115" y="2651"/>
              <a:ext cx="516" cy="6"/>
            </a:xfrm>
            <a:prstGeom prst="line">
              <a:avLst/>
            </a:prstGeom>
            <a:ln w="19050" cap="flat" cmpd="sng">
              <a:solidFill>
                <a:srgbClr val="FF0000"/>
              </a:solidFill>
              <a:prstDash val="solid"/>
              <a:round/>
              <a:headEnd type="none" w="med" len="med"/>
              <a:tailEnd type="none" w="med" len="med"/>
            </a:ln>
          </p:spPr>
        </p:sp>
      </p:grpSp>
      <p:sp>
        <p:nvSpPr>
          <p:cNvPr id="575542" name="Rectangle 54"/>
          <p:cNvSpPr/>
          <p:nvPr/>
        </p:nvSpPr>
        <p:spPr>
          <a:xfrm>
            <a:off x="244475" y="4595813"/>
            <a:ext cx="2620963" cy="1606550"/>
          </a:xfrm>
          <a:prstGeom prst="rect">
            <a:avLst/>
          </a:prstGeom>
          <a:noFill/>
          <a:ln w="9525" cap="flat" cmpd="sng">
            <a:solidFill>
              <a:srgbClr val="CC0000"/>
            </a:solidFill>
            <a:prstDash val="solid"/>
            <a:miter/>
            <a:headEnd type="none" w="med" len="med"/>
            <a:tailEnd type="none" w="med" len="med"/>
          </a:ln>
        </p:spPr>
        <p:txBody>
          <a:bodyPr anchor="t" anchorCtr="0"/>
          <a:p>
            <a:pPr marL="342900" indent="-342900" eaLnBrk="0" hangingPunct="0">
              <a:lnSpc>
                <a:spcPct val="85000"/>
              </a:lnSpc>
              <a:spcBef>
                <a:spcPct val="20000"/>
              </a:spcBef>
              <a:buClr>
                <a:srgbClr val="000099"/>
              </a:buClr>
              <a:buSzPct val="65000"/>
              <a:buFont typeface="Wingdings" panose="05000000000000000000" pitchFamily="2" charset="2"/>
            </a:pPr>
            <a:r>
              <a:rPr lang="en-US" altLang="zh-CN" sz="2000" i="1" dirty="0">
                <a:solidFill>
                  <a:srgbClr val="CC0000"/>
                </a:solidFill>
                <a:latin typeface="Arial" panose="020B0604020202020204" pitchFamily="34" charset="0"/>
              </a:rPr>
              <a:t>how much overhead?</a:t>
            </a:r>
            <a:endParaRPr lang="en-US" altLang="zh-CN" sz="2000" i="1" dirty="0">
              <a:solidFill>
                <a:srgbClr val="CC0000"/>
              </a:solidFill>
              <a:latin typeface="Arial" panose="020B0604020202020204" pitchFamily="34"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Arial" panose="020B0604020202020204" pitchFamily="34" charset="0"/>
              </a:rPr>
              <a:t>20 bytes of TCP</a:t>
            </a:r>
            <a:endParaRPr lang="en-US" altLang="zh-CN" sz="2000" dirty="0">
              <a:latin typeface="Arial" panose="020B0604020202020204" pitchFamily="34"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Arial" panose="020B0604020202020204" pitchFamily="34" charset="0"/>
              </a:rPr>
              <a:t>20 bytes of IP</a:t>
            </a:r>
            <a:endParaRPr lang="en-US" altLang="zh-CN" sz="2000" dirty="0">
              <a:latin typeface="Arial" panose="020B0604020202020204" pitchFamily="34"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Arial" panose="020B0604020202020204" pitchFamily="34" charset="0"/>
              </a:rPr>
              <a:t>= 40 bytes + app layer overhead</a:t>
            </a:r>
            <a:endParaRPr lang="en-US" altLang="zh-CN" sz="2000" dirty="0">
              <a:latin typeface="Arial" panose="020B0604020202020204" pitchFamily="34" charset="0"/>
            </a:endParaRPr>
          </a:p>
        </p:txBody>
      </p:sp>
      <p:sp>
        <p:nvSpPr>
          <p:cNvPr id="80958"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095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75542"/>
                                        </p:tgtEl>
                                        <p:attrNameLst>
                                          <p:attrName>style.visibility</p:attrName>
                                        </p:attrNameLst>
                                      </p:cBhvr>
                                      <p:to>
                                        <p:strVal val="visible"/>
                                      </p:to>
                                    </p:set>
                                    <p:animEffect transition="in" filter="dissolve">
                                      <p:cBhvr>
                                        <p:cTn id="47"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xfrm>
            <a:off x="533400" y="185738"/>
            <a:ext cx="7772400" cy="930275"/>
          </a:xfrm>
        </p:spPr>
        <p:txBody>
          <a:bodyPr vert="horz" wrap="square" lIns="91440" tIns="45720" rIns="91440" bIns="45720" anchor="ctr" anchorCtr="0"/>
          <a:p>
            <a:r>
              <a:rPr lang="en-US" altLang="zh-CN" dirty="0"/>
              <a:t>IP fragmentation, reassembly</a:t>
            </a:r>
            <a:endParaRPr lang="en-US" altLang="zh-CN" sz="4800" dirty="0"/>
          </a:p>
        </p:txBody>
      </p:sp>
      <p:sp>
        <p:nvSpPr>
          <p:cNvPr id="81922" name="Rectangle 3"/>
          <p:cNvSpPr>
            <a:spLocks noGrp="1"/>
          </p:cNvSpPr>
          <p:nvPr>
            <p:ph sz="half" idx="1"/>
          </p:nvPr>
        </p:nvSpPr>
        <p:spPr>
          <a:xfrm>
            <a:off x="311150" y="1439863"/>
            <a:ext cx="3810000" cy="5094287"/>
          </a:xfrm>
        </p:spPr>
        <p:txBody>
          <a:bodyPr vert="horz" wrap="square" lIns="91440" tIns="45720" rIns="91440" bIns="45720" anchor="t" anchorCtr="0"/>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network links have MTU (max.transfer size) - largest possible link-level frame</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different link types, different MTUs </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large IP datagram divided (</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fragmented</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 within net</a:t>
            </a:r>
            <a:endParaRPr lang="en-US" altLang="ja-JP"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one datagram becomes several datagrams</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ja-JP" altLang="en-US" dirty="0">
                <a:latin typeface="Gill Sans MT" panose="020B0502020104020203"/>
                <a:ea typeface="MS PGothic" panose="020B0600070205080204" charset="-128"/>
                <a:cs typeface="Gill Sans MT" panose="020B0502020104020203"/>
              </a:rPr>
              <a:t>“</a:t>
            </a:r>
            <a:r>
              <a:rPr lang="en-US" altLang="ja-JP" dirty="0">
                <a:latin typeface="Gill Sans MT" panose="020B0502020104020203"/>
                <a:ea typeface="MS PGothic" panose="020B0600070205080204" charset="-128"/>
                <a:cs typeface="Gill Sans MT" panose="020B0502020104020203"/>
              </a:rPr>
              <a:t>reassembled</a:t>
            </a:r>
            <a:r>
              <a:rPr lang="ja-JP" altLang="en-US" dirty="0">
                <a:latin typeface="Gill Sans MT" panose="020B0502020104020203"/>
                <a:ea typeface="MS PGothic" panose="020B0600070205080204" charset="-128"/>
                <a:cs typeface="Gill Sans MT" panose="020B0502020104020203"/>
              </a:rPr>
              <a:t>”</a:t>
            </a:r>
            <a:r>
              <a:rPr lang="en-US" altLang="ja-JP" dirty="0">
                <a:latin typeface="Gill Sans MT" panose="020B0502020104020203"/>
                <a:ea typeface="MS PGothic" panose="020B0600070205080204" charset="-128"/>
                <a:cs typeface="Gill Sans MT" panose="020B0502020104020203"/>
              </a:rPr>
              <a:t> only at final destination</a:t>
            </a:r>
            <a:endParaRPr lang="en-US" altLang="ja-JP"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 header bits used to identify, order related fragments</a:t>
            </a:r>
            <a:endParaRPr lang="en-US" altLang="zh-CN" dirty="0">
              <a:latin typeface="Gill Sans MT" panose="020B0502020104020203"/>
              <a:ea typeface="MS PGothic" panose="020B0600070205080204" charset="-128"/>
              <a:cs typeface="Gill Sans MT" panose="020B0502020104020203"/>
            </a:endParaRPr>
          </a:p>
        </p:txBody>
      </p:sp>
      <p:sp>
        <p:nvSpPr>
          <p:cNvPr id="81923" name="Freeform 4"/>
          <p:cNvSpPr/>
          <p:nvPr/>
        </p:nvSpPr>
        <p:spPr>
          <a:xfrm>
            <a:off x="4597400" y="1628775"/>
            <a:ext cx="2436813" cy="22558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w="9525">
            <a:noFill/>
          </a:ln>
        </p:spPr>
        <p:txBody>
          <a:bodyPr/>
          <a:p>
            <a:endParaRPr lang="zh-CN" altLang="en-US"/>
          </a:p>
        </p:txBody>
      </p:sp>
      <p:sp>
        <p:nvSpPr>
          <p:cNvPr id="81924" name="Freeform 5"/>
          <p:cNvSpPr/>
          <p:nvPr/>
        </p:nvSpPr>
        <p:spPr>
          <a:xfrm>
            <a:off x="4597400" y="4030663"/>
            <a:ext cx="1976438" cy="19875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w="9525">
            <a:noFill/>
          </a:ln>
        </p:spPr>
        <p:txBody>
          <a:bodyPr/>
          <a:p>
            <a:endParaRPr lang="zh-CN" altLang="en-US"/>
          </a:p>
        </p:txBody>
      </p:sp>
      <p:sp>
        <p:nvSpPr>
          <p:cNvPr id="81925" name="Line 16"/>
          <p:cNvSpPr/>
          <p:nvPr/>
        </p:nvSpPr>
        <p:spPr>
          <a:xfrm flipV="1">
            <a:off x="4670425" y="2584450"/>
            <a:ext cx="127000" cy="3175"/>
          </a:xfrm>
          <a:prstGeom prst="line">
            <a:avLst/>
          </a:prstGeom>
          <a:ln w="12700" cap="flat" cmpd="sng">
            <a:solidFill>
              <a:schemeClr val="tx1"/>
            </a:solidFill>
            <a:prstDash val="solid"/>
            <a:round/>
            <a:headEnd type="none" w="med" len="med"/>
            <a:tailEnd type="none" w="med" len="med"/>
          </a:ln>
        </p:spPr>
      </p:sp>
      <p:sp>
        <p:nvSpPr>
          <p:cNvPr id="81926" name="Line 17"/>
          <p:cNvSpPr/>
          <p:nvPr/>
        </p:nvSpPr>
        <p:spPr>
          <a:xfrm>
            <a:off x="5246688" y="1909763"/>
            <a:ext cx="658812" cy="279400"/>
          </a:xfrm>
          <a:prstGeom prst="line">
            <a:avLst/>
          </a:prstGeom>
          <a:ln w="12700" cap="flat" cmpd="sng">
            <a:solidFill>
              <a:schemeClr val="tx1"/>
            </a:solidFill>
            <a:prstDash val="solid"/>
            <a:round/>
            <a:headEnd type="none" w="med" len="med"/>
            <a:tailEnd type="none" w="med" len="med"/>
          </a:ln>
        </p:spPr>
      </p:sp>
      <p:sp>
        <p:nvSpPr>
          <p:cNvPr id="81927" name="Line 18"/>
          <p:cNvSpPr/>
          <p:nvPr/>
        </p:nvSpPr>
        <p:spPr>
          <a:xfrm>
            <a:off x="6092825" y="2246313"/>
            <a:ext cx="196850" cy="669925"/>
          </a:xfrm>
          <a:prstGeom prst="line">
            <a:avLst/>
          </a:prstGeom>
          <a:ln w="12700" cap="flat" cmpd="sng">
            <a:solidFill>
              <a:schemeClr val="tx1"/>
            </a:solidFill>
            <a:prstDash val="solid"/>
            <a:round/>
            <a:headEnd type="none" w="med" len="med"/>
            <a:tailEnd type="none" w="med" len="med"/>
          </a:ln>
        </p:spPr>
      </p:sp>
      <p:sp>
        <p:nvSpPr>
          <p:cNvPr id="81928" name="Line 19"/>
          <p:cNvSpPr/>
          <p:nvPr/>
        </p:nvSpPr>
        <p:spPr>
          <a:xfrm>
            <a:off x="4995863" y="2022475"/>
            <a:ext cx="1587" cy="582613"/>
          </a:xfrm>
          <a:prstGeom prst="line">
            <a:avLst/>
          </a:prstGeom>
          <a:ln w="12700" cap="flat" cmpd="sng">
            <a:solidFill>
              <a:schemeClr val="tx1"/>
            </a:solidFill>
            <a:prstDash val="solid"/>
            <a:round/>
            <a:headEnd type="none" w="med" len="med"/>
            <a:tailEnd type="none" w="med" len="med"/>
          </a:ln>
        </p:spPr>
      </p:sp>
      <p:sp>
        <p:nvSpPr>
          <p:cNvPr id="81929" name="Line 20"/>
          <p:cNvSpPr/>
          <p:nvPr/>
        </p:nvSpPr>
        <p:spPr>
          <a:xfrm>
            <a:off x="5230813" y="2676525"/>
            <a:ext cx="971550" cy="401638"/>
          </a:xfrm>
          <a:prstGeom prst="line">
            <a:avLst/>
          </a:prstGeom>
          <a:ln w="12700" cap="flat" cmpd="sng">
            <a:solidFill>
              <a:schemeClr val="tx1"/>
            </a:solidFill>
            <a:prstDash val="solid"/>
            <a:round/>
            <a:headEnd type="none" w="med" len="med"/>
            <a:tailEnd type="none" w="med" len="med"/>
          </a:ln>
        </p:spPr>
      </p:sp>
      <p:sp>
        <p:nvSpPr>
          <p:cNvPr id="81930" name="Line 21"/>
          <p:cNvSpPr/>
          <p:nvPr/>
        </p:nvSpPr>
        <p:spPr>
          <a:xfrm flipH="1" flipV="1">
            <a:off x="6503988" y="3206750"/>
            <a:ext cx="476250" cy="687388"/>
          </a:xfrm>
          <a:prstGeom prst="line">
            <a:avLst/>
          </a:prstGeom>
          <a:ln w="12700" cap="flat" cmpd="sng">
            <a:solidFill>
              <a:schemeClr val="tx1"/>
            </a:solidFill>
            <a:prstDash val="solid"/>
            <a:round/>
            <a:headEnd type="none" w="med" len="med"/>
            <a:tailEnd type="none" w="med" len="med"/>
          </a:ln>
        </p:spPr>
      </p:sp>
      <p:sp>
        <p:nvSpPr>
          <p:cNvPr id="81931" name="Line 22"/>
          <p:cNvSpPr/>
          <p:nvPr/>
        </p:nvSpPr>
        <p:spPr>
          <a:xfrm flipH="1">
            <a:off x="5254625" y="2214563"/>
            <a:ext cx="758825" cy="517525"/>
          </a:xfrm>
          <a:prstGeom prst="line">
            <a:avLst/>
          </a:prstGeom>
          <a:ln w="12700" cap="flat" cmpd="sng">
            <a:solidFill>
              <a:schemeClr val="tx1"/>
            </a:solidFill>
            <a:prstDash val="solid"/>
            <a:round/>
            <a:headEnd type="none" w="med" len="med"/>
            <a:tailEnd type="none" w="med" len="med"/>
          </a:ln>
        </p:spPr>
      </p:sp>
      <p:sp>
        <p:nvSpPr>
          <p:cNvPr id="81932" name="Line 23"/>
          <p:cNvSpPr/>
          <p:nvPr/>
        </p:nvSpPr>
        <p:spPr>
          <a:xfrm flipH="1">
            <a:off x="5264150" y="1654175"/>
            <a:ext cx="476250" cy="342900"/>
          </a:xfrm>
          <a:prstGeom prst="line">
            <a:avLst/>
          </a:prstGeom>
          <a:ln w="12700" cap="flat" cmpd="sng">
            <a:solidFill>
              <a:schemeClr val="tx1"/>
            </a:solidFill>
            <a:prstDash val="solid"/>
            <a:round/>
            <a:headEnd type="none" w="med" len="med"/>
            <a:tailEnd type="none" w="med" len="med"/>
          </a:ln>
        </p:spPr>
      </p:sp>
      <p:sp>
        <p:nvSpPr>
          <p:cNvPr id="81933" name="Line 24"/>
          <p:cNvSpPr/>
          <p:nvPr/>
        </p:nvSpPr>
        <p:spPr>
          <a:xfrm flipH="1">
            <a:off x="5981700" y="1830388"/>
            <a:ext cx="273050" cy="236537"/>
          </a:xfrm>
          <a:prstGeom prst="line">
            <a:avLst/>
          </a:prstGeom>
          <a:ln w="12700" cap="flat" cmpd="sng">
            <a:solidFill>
              <a:schemeClr val="tx1"/>
            </a:solidFill>
            <a:prstDash val="solid"/>
            <a:round/>
            <a:headEnd type="none" w="med" len="med"/>
            <a:tailEnd type="none" w="med" len="med"/>
          </a:ln>
        </p:spPr>
      </p:sp>
      <p:sp>
        <p:nvSpPr>
          <p:cNvPr id="81934" name="Line 119"/>
          <p:cNvSpPr/>
          <p:nvPr/>
        </p:nvSpPr>
        <p:spPr>
          <a:xfrm flipH="1">
            <a:off x="6461125" y="4206875"/>
            <a:ext cx="636588" cy="877888"/>
          </a:xfrm>
          <a:prstGeom prst="line">
            <a:avLst/>
          </a:prstGeom>
          <a:ln w="12700" cap="flat" cmpd="sng">
            <a:solidFill>
              <a:schemeClr val="tx1"/>
            </a:solidFill>
            <a:prstDash val="solid"/>
            <a:round/>
            <a:headEnd type="none" w="med" len="med"/>
            <a:tailEnd type="none" w="med" len="med"/>
          </a:ln>
        </p:spPr>
      </p:sp>
      <p:grpSp>
        <p:nvGrpSpPr>
          <p:cNvPr id="2" name="Group 199"/>
          <p:cNvGrpSpPr/>
          <p:nvPr/>
        </p:nvGrpSpPr>
        <p:grpSpPr>
          <a:xfrm>
            <a:off x="5003800" y="2955925"/>
            <a:ext cx="1222375" cy="403225"/>
            <a:chOff x="3152" y="1862"/>
            <a:chExt cx="770" cy="254"/>
          </a:xfrm>
        </p:grpSpPr>
        <p:grpSp>
          <p:nvGrpSpPr>
            <p:cNvPr id="81936" name="Group 120"/>
            <p:cNvGrpSpPr/>
            <p:nvPr/>
          </p:nvGrpSpPr>
          <p:grpSpPr>
            <a:xfrm rot="1433392">
              <a:off x="3152" y="1862"/>
              <a:ext cx="648" cy="108"/>
              <a:chOff x="4712" y="1742"/>
              <a:chExt cx="648" cy="108"/>
            </a:xfrm>
          </p:grpSpPr>
          <p:sp>
            <p:nvSpPr>
              <p:cNvPr id="81937" name="Rectangle 121"/>
              <p:cNvSpPr/>
              <p:nvPr/>
            </p:nvSpPr>
            <p:spPr>
              <a:xfrm>
                <a:off x="4712" y="1742"/>
                <a:ext cx="648"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38" name="Rectangle 122"/>
              <p:cNvSpPr/>
              <p:nvPr/>
            </p:nvSpPr>
            <p:spPr>
              <a:xfrm>
                <a:off x="4710" y="1742"/>
                <a:ext cx="534"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1939" name="Line 132"/>
            <p:cNvSpPr/>
            <p:nvPr/>
          </p:nvSpPr>
          <p:spPr>
            <a:xfrm>
              <a:off x="3784" y="2060"/>
              <a:ext cx="138" cy="56"/>
            </a:xfrm>
            <a:prstGeom prst="line">
              <a:avLst/>
            </a:prstGeom>
            <a:ln w="9525" cap="flat" cmpd="sng">
              <a:solidFill>
                <a:schemeClr val="tx1"/>
              </a:solidFill>
              <a:prstDash val="solid"/>
              <a:round/>
              <a:headEnd type="none" w="med" len="med"/>
              <a:tailEnd type="triangle" w="med" len="med"/>
            </a:ln>
          </p:spPr>
        </p:sp>
      </p:grpSp>
      <p:sp>
        <p:nvSpPr>
          <p:cNvPr id="576648" name="Text Box 136"/>
          <p:cNvSpPr txBox="1"/>
          <p:nvPr/>
        </p:nvSpPr>
        <p:spPr>
          <a:xfrm>
            <a:off x="6615113" y="2241550"/>
            <a:ext cx="2466975" cy="825500"/>
          </a:xfrm>
          <a:prstGeom prst="rect">
            <a:avLst/>
          </a:prstGeom>
          <a:noFill/>
          <a:ln w="9525">
            <a:noFill/>
          </a:ln>
        </p:spPr>
        <p:txBody>
          <a:bodyPr wrap="none" anchor="t" anchorCtr="0">
            <a:spAutoFit/>
          </a:bodyPr>
          <a:p>
            <a:pPr eaLnBrk="0" hangingPunct="0"/>
            <a:r>
              <a:rPr lang="en-US" altLang="zh-CN" sz="1600" i="1" dirty="0">
                <a:solidFill>
                  <a:srgbClr val="CC0000"/>
                </a:solidFill>
                <a:latin typeface="Arial" panose="020B0604020202020204" pitchFamily="34" charset="0"/>
              </a:rPr>
              <a:t>fragmentation:</a:t>
            </a:r>
            <a:r>
              <a:rPr lang="en-US" altLang="zh-CN" sz="1600" dirty="0">
                <a:latin typeface="Arial" panose="020B0604020202020204" pitchFamily="34" charset="0"/>
              </a:rPr>
              <a:t> </a:t>
            </a:r>
            <a:endParaRPr lang="en-US" altLang="zh-CN" sz="1600" dirty="0">
              <a:latin typeface="Arial" panose="020B0604020202020204" pitchFamily="34" charset="0"/>
            </a:endParaRPr>
          </a:p>
          <a:p>
            <a:pPr eaLnBrk="0" hangingPunct="0"/>
            <a:r>
              <a:rPr lang="en-US" altLang="zh-CN" sz="1600" b="1" i="1" dirty="0">
                <a:solidFill>
                  <a:srgbClr val="000099"/>
                </a:solidFill>
                <a:latin typeface="Arial" panose="020B0604020202020204" pitchFamily="34" charset="0"/>
              </a:rPr>
              <a:t>in:</a:t>
            </a:r>
            <a:r>
              <a:rPr lang="en-US" altLang="zh-CN" sz="1600" dirty="0">
                <a:latin typeface="Arial" panose="020B0604020202020204" pitchFamily="34" charset="0"/>
              </a:rPr>
              <a:t> one large datagram</a:t>
            </a:r>
            <a:endParaRPr lang="en-US" altLang="zh-CN" sz="1600" dirty="0">
              <a:latin typeface="Arial" panose="020B0604020202020204" pitchFamily="34" charset="0"/>
            </a:endParaRPr>
          </a:p>
          <a:p>
            <a:pPr eaLnBrk="0" hangingPunct="0"/>
            <a:r>
              <a:rPr lang="en-US" altLang="zh-CN" sz="1600" b="1" i="1" dirty="0">
                <a:solidFill>
                  <a:srgbClr val="000099"/>
                </a:solidFill>
                <a:latin typeface="Arial" panose="020B0604020202020204" pitchFamily="34" charset="0"/>
              </a:rPr>
              <a:t>out:</a:t>
            </a:r>
            <a:r>
              <a:rPr lang="en-US" altLang="zh-CN" sz="1600" dirty="0">
                <a:latin typeface="Arial" panose="020B0604020202020204" pitchFamily="34" charset="0"/>
              </a:rPr>
              <a:t> 3 smaller datagrams</a:t>
            </a:r>
            <a:endParaRPr lang="en-US" altLang="zh-CN" dirty="0">
              <a:latin typeface="Arial" panose="020B0604020202020204" pitchFamily="34" charset="0"/>
            </a:endParaRPr>
          </a:p>
        </p:txBody>
      </p:sp>
      <p:sp>
        <p:nvSpPr>
          <p:cNvPr id="81941" name="Line 118"/>
          <p:cNvSpPr/>
          <p:nvPr/>
        </p:nvSpPr>
        <p:spPr>
          <a:xfrm>
            <a:off x="5484813" y="5178425"/>
            <a:ext cx="287337" cy="3175"/>
          </a:xfrm>
          <a:prstGeom prst="line">
            <a:avLst/>
          </a:prstGeom>
          <a:ln w="12700" cap="flat" cmpd="sng">
            <a:solidFill>
              <a:schemeClr val="tx1"/>
            </a:solidFill>
            <a:prstDash val="solid"/>
            <a:round/>
            <a:headEnd type="none" w="med" len="med"/>
            <a:tailEnd type="none" w="med" len="med"/>
          </a:ln>
        </p:spPr>
      </p:sp>
      <p:grpSp>
        <p:nvGrpSpPr>
          <p:cNvPr id="4" name="Group 220"/>
          <p:cNvGrpSpPr/>
          <p:nvPr/>
        </p:nvGrpSpPr>
        <p:grpSpPr>
          <a:xfrm>
            <a:off x="5407025" y="4352925"/>
            <a:ext cx="708025" cy="558800"/>
            <a:chOff x="3406" y="2742"/>
            <a:chExt cx="446" cy="352"/>
          </a:xfrm>
        </p:grpSpPr>
        <p:grpSp>
          <p:nvGrpSpPr>
            <p:cNvPr id="81943" name="Group 137"/>
            <p:cNvGrpSpPr/>
            <p:nvPr/>
          </p:nvGrpSpPr>
          <p:grpSpPr>
            <a:xfrm rot="-10773343">
              <a:off x="3566" y="2742"/>
              <a:ext cx="282" cy="108"/>
              <a:chOff x="5078" y="1860"/>
              <a:chExt cx="282" cy="108"/>
            </a:xfrm>
          </p:grpSpPr>
          <p:sp>
            <p:nvSpPr>
              <p:cNvPr id="81944" name="Rectangle 138"/>
              <p:cNvSpPr/>
              <p:nvPr/>
            </p:nvSpPr>
            <p:spPr>
              <a:xfrm>
                <a:off x="5216"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45" name="Rectangle 139"/>
              <p:cNvSpPr/>
              <p:nvPr/>
            </p:nvSpPr>
            <p:spPr>
              <a:xfrm>
                <a:off x="5080"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1946" name="Group 140"/>
            <p:cNvGrpSpPr/>
            <p:nvPr/>
          </p:nvGrpSpPr>
          <p:grpSpPr>
            <a:xfrm rot="-10773343">
              <a:off x="3568" y="2864"/>
              <a:ext cx="282" cy="108"/>
              <a:chOff x="5078" y="1860"/>
              <a:chExt cx="282" cy="108"/>
            </a:xfrm>
          </p:grpSpPr>
          <p:sp>
            <p:nvSpPr>
              <p:cNvPr id="81947" name="Rectangle 141"/>
              <p:cNvSpPr/>
              <p:nvPr/>
            </p:nvSpPr>
            <p:spPr>
              <a:xfrm>
                <a:off x="5216"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48" name="Rectangle 142"/>
              <p:cNvSpPr/>
              <p:nvPr/>
            </p:nvSpPr>
            <p:spPr>
              <a:xfrm>
                <a:off x="5080"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1949" name="Group 143"/>
            <p:cNvGrpSpPr/>
            <p:nvPr/>
          </p:nvGrpSpPr>
          <p:grpSpPr>
            <a:xfrm rot="-10773343">
              <a:off x="3570" y="2986"/>
              <a:ext cx="282" cy="108"/>
              <a:chOff x="5078" y="1860"/>
              <a:chExt cx="282" cy="108"/>
            </a:xfrm>
          </p:grpSpPr>
          <p:sp>
            <p:nvSpPr>
              <p:cNvPr id="81950" name="Rectangle 144"/>
              <p:cNvSpPr/>
              <p:nvPr/>
            </p:nvSpPr>
            <p:spPr>
              <a:xfrm>
                <a:off x="5216"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51" name="Rectangle 145"/>
              <p:cNvSpPr/>
              <p:nvPr/>
            </p:nvSpPr>
            <p:spPr>
              <a:xfrm>
                <a:off x="5080"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1952" name="Line 146"/>
            <p:cNvSpPr/>
            <p:nvPr/>
          </p:nvSpPr>
          <p:spPr>
            <a:xfrm rot="9691848">
              <a:off x="3412" y="2778"/>
              <a:ext cx="138" cy="44"/>
            </a:xfrm>
            <a:prstGeom prst="line">
              <a:avLst/>
            </a:prstGeom>
            <a:ln w="9525" cap="flat" cmpd="sng">
              <a:solidFill>
                <a:schemeClr val="tx1"/>
              </a:solidFill>
              <a:prstDash val="solid"/>
              <a:round/>
              <a:headEnd type="none" w="med" len="med"/>
              <a:tailEnd type="triangle" w="med" len="med"/>
            </a:ln>
          </p:spPr>
        </p:sp>
        <p:sp>
          <p:nvSpPr>
            <p:cNvPr id="81953" name="Line 147"/>
            <p:cNvSpPr/>
            <p:nvPr/>
          </p:nvSpPr>
          <p:spPr>
            <a:xfrm rot="9691848">
              <a:off x="3406" y="2888"/>
              <a:ext cx="138" cy="44"/>
            </a:xfrm>
            <a:prstGeom prst="line">
              <a:avLst/>
            </a:prstGeom>
            <a:ln w="9525" cap="flat" cmpd="sng">
              <a:solidFill>
                <a:schemeClr val="tx1"/>
              </a:solidFill>
              <a:prstDash val="solid"/>
              <a:round/>
              <a:headEnd type="none" w="med" len="med"/>
              <a:tailEnd type="triangle" w="med" len="med"/>
            </a:ln>
          </p:spPr>
        </p:sp>
        <p:sp>
          <p:nvSpPr>
            <p:cNvPr id="81954" name="Line 148"/>
            <p:cNvSpPr/>
            <p:nvPr/>
          </p:nvSpPr>
          <p:spPr>
            <a:xfrm rot="9691848">
              <a:off x="3408" y="3018"/>
              <a:ext cx="138" cy="44"/>
            </a:xfrm>
            <a:prstGeom prst="line">
              <a:avLst/>
            </a:prstGeom>
            <a:ln w="9525" cap="flat" cmpd="sng">
              <a:solidFill>
                <a:schemeClr val="tx1"/>
              </a:solidFill>
              <a:prstDash val="solid"/>
              <a:round/>
              <a:headEnd type="none" w="med" len="med"/>
              <a:tailEnd type="triangle" w="med" len="med"/>
            </a:ln>
          </p:spPr>
        </p:sp>
      </p:grpSp>
      <p:grpSp>
        <p:nvGrpSpPr>
          <p:cNvPr id="8" name="Group 233"/>
          <p:cNvGrpSpPr/>
          <p:nvPr/>
        </p:nvGrpSpPr>
        <p:grpSpPr>
          <a:xfrm>
            <a:off x="4287838" y="3871913"/>
            <a:ext cx="1395412" cy="490537"/>
            <a:chOff x="2701" y="2439"/>
            <a:chExt cx="879" cy="309"/>
          </a:xfrm>
        </p:grpSpPr>
        <p:grpSp>
          <p:nvGrpSpPr>
            <p:cNvPr id="81956" name="Group 232"/>
            <p:cNvGrpSpPr/>
            <p:nvPr/>
          </p:nvGrpSpPr>
          <p:grpSpPr>
            <a:xfrm>
              <a:off x="2701" y="2639"/>
              <a:ext cx="806" cy="109"/>
              <a:chOff x="2540" y="2639"/>
              <a:chExt cx="806" cy="109"/>
            </a:xfrm>
          </p:grpSpPr>
          <p:grpSp>
            <p:nvGrpSpPr>
              <p:cNvPr id="81957" name="Group 149"/>
              <p:cNvGrpSpPr/>
              <p:nvPr/>
            </p:nvGrpSpPr>
            <p:grpSpPr>
              <a:xfrm rot="10793026">
                <a:off x="2697" y="2639"/>
                <a:ext cx="649" cy="109"/>
                <a:chOff x="4712" y="1742"/>
                <a:chExt cx="648" cy="108"/>
              </a:xfrm>
            </p:grpSpPr>
            <p:sp>
              <p:nvSpPr>
                <p:cNvPr id="81958" name="Rectangle 150"/>
                <p:cNvSpPr/>
                <p:nvPr/>
              </p:nvSpPr>
              <p:spPr>
                <a:xfrm>
                  <a:off x="4712" y="1742"/>
                  <a:ext cx="648"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59" name="Rectangle 151"/>
                <p:cNvSpPr/>
                <p:nvPr/>
              </p:nvSpPr>
              <p:spPr>
                <a:xfrm>
                  <a:off x="4714" y="1744"/>
                  <a:ext cx="534"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1960" name="Line 152"/>
              <p:cNvSpPr/>
              <p:nvPr/>
            </p:nvSpPr>
            <p:spPr>
              <a:xfrm rot="9691848">
                <a:off x="2540" y="2666"/>
                <a:ext cx="138" cy="44"/>
              </a:xfrm>
              <a:prstGeom prst="line">
                <a:avLst/>
              </a:prstGeom>
              <a:ln w="9525" cap="flat" cmpd="sng">
                <a:solidFill>
                  <a:schemeClr val="tx1"/>
                </a:solidFill>
                <a:prstDash val="solid"/>
                <a:round/>
                <a:headEnd type="none" w="med" len="med"/>
                <a:tailEnd type="triangle" w="med" len="med"/>
              </a:ln>
            </p:spPr>
          </p:sp>
        </p:grpSp>
        <p:sp>
          <p:nvSpPr>
            <p:cNvPr id="81961" name="Text Box 153"/>
            <p:cNvSpPr txBox="1"/>
            <p:nvPr/>
          </p:nvSpPr>
          <p:spPr>
            <a:xfrm>
              <a:off x="2810" y="2439"/>
              <a:ext cx="770" cy="212"/>
            </a:xfrm>
            <a:prstGeom prst="rect">
              <a:avLst/>
            </a:prstGeom>
            <a:noFill/>
            <a:ln w="9525">
              <a:noFill/>
            </a:ln>
          </p:spPr>
          <p:txBody>
            <a:bodyPr wrap="none" anchor="t" anchorCtr="0">
              <a:spAutoFit/>
            </a:bodyPr>
            <a:p>
              <a:pPr eaLnBrk="0" hangingPunct="0"/>
              <a:r>
                <a:rPr lang="en-US" altLang="zh-CN" sz="1600" i="1" dirty="0">
                  <a:solidFill>
                    <a:srgbClr val="CC0000"/>
                  </a:solidFill>
                  <a:latin typeface="Arial" panose="020B0604020202020204" pitchFamily="34" charset="0"/>
                </a:rPr>
                <a:t>reassembly</a:t>
              </a:r>
              <a:endParaRPr lang="en-US" altLang="zh-CN" i="1" dirty="0">
                <a:solidFill>
                  <a:srgbClr val="CC0000"/>
                </a:solidFill>
                <a:latin typeface="Arial" panose="020B0604020202020204" pitchFamily="34" charset="0"/>
              </a:endParaRPr>
            </a:p>
          </p:txBody>
        </p:sp>
      </p:grpSp>
      <p:pic>
        <p:nvPicPr>
          <p:cNvPr id="81962" name="Picture 154" descr="underline_base"/>
          <p:cNvPicPr/>
          <p:nvPr/>
        </p:nvPicPr>
        <p:blipFill>
          <a:blip r:embed="rId1"/>
          <a:stretch>
            <a:fillRect/>
          </a:stretch>
        </p:blipFill>
        <p:spPr>
          <a:xfrm>
            <a:off x="581025" y="881063"/>
            <a:ext cx="6856413" cy="173037"/>
          </a:xfrm>
          <a:prstGeom prst="rect">
            <a:avLst/>
          </a:prstGeom>
          <a:noFill/>
          <a:ln w="9525">
            <a:noFill/>
          </a:ln>
        </p:spPr>
      </p:pic>
      <p:grpSp>
        <p:nvGrpSpPr>
          <p:cNvPr id="81963" name="Group 162"/>
          <p:cNvGrpSpPr/>
          <p:nvPr/>
        </p:nvGrpSpPr>
        <p:grpSpPr>
          <a:xfrm>
            <a:off x="3849688" y="1708150"/>
            <a:ext cx="838200" cy="1720850"/>
            <a:chOff x="2345" y="1140"/>
            <a:chExt cx="528" cy="1084"/>
          </a:xfrm>
        </p:grpSpPr>
        <p:sp>
          <p:nvSpPr>
            <p:cNvPr id="81964" name="Line 8"/>
            <p:cNvSpPr/>
            <p:nvPr/>
          </p:nvSpPr>
          <p:spPr>
            <a:xfrm flipV="1">
              <a:off x="2811" y="1459"/>
              <a:ext cx="62" cy="5"/>
            </a:xfrm>
            <a:prstGeom prst="line">
              <a:avLst/>
            </a:prstGeom>
            <a:ln w="19050" cap="flat" cmpd="sng">
              <a:solidFill>
                <a:schemeClr val="tx1"/>
              </a:solidFill>
              <a:prstDash val="solid"/>
              <a:round/>
              <a:headEnd type="none" w="med" len="med"/>
              <a:tailEnd type="none" w="med" len="med"/>
            </a:ln>
          </p:spPr>
        </p:sp>
        <p:sp>
          <p:nvSpPr>
            <p:cNvPr id="81965" name="Line 10"/>
            <p:cNvSpPr/>
            <p:nvPr/>
          </p:nvSpPr>
          <p:spPr>
            <a:xfrm flipV="1">
              <a:off x="2811" y="1967"/>
              <a:ext cx="62" cy="2"/>
            </a:xfrm>
            <a:prstGeom prst="line">
              <a:avLst/>
            </a:prstGeom>
            <a:ln w="19050" cap="flat" cmpd="sng">
              <a:solidFill>
                <a:schemeClr val="tx1"/>
              </a:solidFill>
              <a:prstDash val="solid"/>
              <a:round/>
              <a:headEnd type="none" w="med" len="med"/>
              <a:tailEnd type="none" w="med" len="med"/>
            </a:ln>
          </p:spPr>
        </p:sp>
        <p:sp>
          <p:nvSpPr>
            <p:cNvPr id="81966" name="Line 15"/>
            <p:cNvSpPr/>
            <p:nvPr/>
          </p:nvSpPr>
          <p:spPr>
            <a:xfrm>
              <a:off x="2868" y="1456"/>
              <a:ext cx="0" cy="510"/>
            </a:xfrm>
            <a:prstGeom prst="line">
              <a:avLst/>
            </a:prstGeom>
            <a:ln w="12700" cap="flat" cmpd="sng">
              <a:solidFill>
                <a:schemeClr val="tx1"/>
              </a:solidFill>
              <a:prstDash val="solid"/>
              <a:round/>
              <a:headEnd type="none" w="med" len="med"/>
              <a:tailEnd type="none" w="med" len="med"/>
            </a:ln>
          </p:spPr>
        </p:sp>
        <p:grpSp>
          <p:nvGrpSpPr>
            <p:cNvPr id="81967" name="Group 155"/>
            <p:cNvGrpSpPr/>
            <p:nvPr/>
          </p:nvGrpSpPr>
          <p:grpSpPr>
            <a:xfrm>
              <a:off x="2345" y="1140"/>
              <a:ext cx="503" cy="444"/>
              <a:chOff x="-44" y="1473"/>
              <a:chExt cx="981" cy="1105"/>
            </a:xfrm>
          </p:grpSpPr>
          <p:pic>
            <p:nvPicPr>
              <p:cNvPr id="81968" name="Picture 15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1969" name="Freeform 15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81970" name="Text Box 158"/>
            <p:cNvSpPr txBox="1"/>
            <p:nvPr/>
          </p:nvSpPr>
          <p:spPr>
            <a:xfrm rot="5400000">
              <a:off x="2515" y="1499"/>
              <a:ext cx="340" cy="327"/>
            </a:xfrm>
            <a:prstGeom prst="rect">
              <a:avLst/>
            </a:prstGeom>
            <a:noFill/>
            <a:ln w="9525">
              <a:noFill/>
            </a:ln>
          </p:spPr>
          <p:txBody>
            <a:bodyPr wrap="none" anchor="t" anchorCtr="0">
              <a:spAutoFit/>
            </a:bodyPr>
            <a:p>
              <a:pPr eaLnBrk="0" hangingPunct="0"/>
              <a:r>
                <a:rPr lang="en-US" altLang="zh-CN" sz="2800" dirty="0">
                  <a:latin typeface="Arial" panose="020B0604020202020204" pitchFamily="34" charset="0"/>
                </a:rPr>
                <a:t>…</a:t>
              </a:r>
              <a:endParaRPr lang="en-US" altLang="zh-CN" sz="2800" dirty="0">
                <a:latin typeface="Arial" panose="020B0604020202020204" pitchFamily="34" charset="0"/>
              </a:endParaRPr>
            </a:p>
          </p:txBody>
        </p:sp>
        <p:grpSp>
          <p:nvGrpSpPr>
            <p:cNvPr id="81971" name="Group 159"/>
            <p:cNvGrpSpPr/>
            <p:nvPr/>
          </p:nvGrpSpPr>
          <p:grpSpPr>
            <a:xfrm>
              <a:off x="2357" y="1780"/>
              <a:ext cx="503" cy="444"/>
              <a:chOff x="-44" y="1473"/>
              <a:chExt cx="981" cy="1105"/>
            </a:xfrm>
          </p:grpSpPr>
          <p:pic>
            <p:nvPicPr>
              <p:cNvPr id="81972" name="Picture 16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1973" name="Freeform 16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grpSp>
        <p:nvGrpSpPr>
          <p:cNvPr id="81974" name="Group 163"/>
          <p:cNvGrpSpPr/>
          <p:nvPr/>
        </p:nvGrpSpPr>
        <p:grpSpPr>
          <a:xfrm>
            <a:off x="5970588" y="2895600"/>
            <a:ext cx="698500" cy="355600"/>
            <a:chOff x="4396" y="1245"/>
            <a:chExt cx="672" cy="248"/>
          </a:xfrm>
        </p:grpSpPr>
        <p:sp>
          <p:nvSpPr>
            <p:cNvPr id="81975"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1976"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1977"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1978" name="Group 167"/>
            <p:cNvGrpSpPr/>
            <p:nvPr/>
          </p:nvGrpSpPr>
          <p:grpSpPr>
            <a:xfrm>
              <a:off x="4530" y="1287"/>
              <a:ext cx="377" cy="75"/>
              <a:chOff x="2468" y="1332"/>
              <a:chExt cx="310" cy="60"/>
            </a:xfrm>
          </p:grpSpPr>
          <p:sp>
            <p:nvSpPr>
              <p:cNvPr id="81979" name="Freeform 16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1980" name="Freeform 16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1981" name="Line 170"/>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1982" name="Line 171"/>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1983" name="Group 172"/>
          <p:cNvGrpSpPr/>
          <p:nvPr/>
        </p:nvGrpSpPr>
        <p:grpSpPr>
          <a:xfrm>
            <a:off x="4757738" y="1790700"/>
            <a:ext cx="698500" cy="355600"/>
            <a:chOff x="4396" y="1245"/>
            <a:chExt cx="672" cy="248"/>
          </a:xfrm>
        </p:grpSpPr>
        <p:sp>
          <p:nvSpPr>
            <p:cNvPr id="81984"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1985"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1986"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1987" name="Group 176"/>
            <p:cNvGrpSpPr/>
            <p:nvPr/>
          </p:nvGrpSpPr>
          <p:grpSpPr>
            <a:xfrm>
              <a:off x="4530" y="1287"/>
              <a:ext cx="377" cy="75"/>
              <a:chOff x="2468" y="1332"/>
              <a:chExt cx="310" cy="60"/>
            </a:xfrm>
          </p:grpSpPr>
          <p:sp>
            <p:nvSpPr>
              <p:cNvPr id="81988" name="Freeform 17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1989" name="Freeform 17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1990" name="Line 179"/>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1991" name="Line 180"/>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1992" name="Group 181"/>
          <p:cNvGrpSpPr/>
          <p:nvPr/>
        </p:nvGrpSpPr>
        <p:grpSpPr>
          <a:xfrm>
            <a:off x="4764088" y="2425700"/>
            <a:ext cx="698500" cy="355600"/>
            <a:chOff x="4396" y="1245"/>
            <a:chExt cx="672" cy="248"/>
          </a:xfrm>
        </p:grpSpPr>
        <p:sp>
          <p:nvSpPr>
            <p:cNvPr id="8199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199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199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1996" name="Group 185"/>
            <p:cNvGrpSpPr/>
            <p:nvPr/>
          </p:nvGrpSpPr>
          <p:grpSpPr>
            <a:xfrm>
              <a:off x="4530" y="1287"/>
              <a:ext cx="377" cy="75"/>
              <a:chOff x="2468" y="1332"/>
              <a:chExt cx="310" cy="60"/>
            </a:xfrm>
          </p:grpSpPr>
          <p:sp>
            <p:nvSpPr>
              <p:cNvPr id="81997" name="Freeform 18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1998" name="Freeform 18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1999" name="Line 188"/>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2000" name="Line 189"/>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2001" name="Group 190"/>
          <p:cNvGrpSpPr/>
          <p:nvPr/>
        </p:nvGrpSpPr>
        <p:grpSpPr>
          <a:xfrm>
            <a:off x="5595938" y="2000250"/>
            <a:ext cx="698500" cy="355600"/>
            <a:chOff x="4396" y="1245"/>
            <a:chExt cx="672" cy="248"/>
          </a:xfrm>
        </p:grpSpPr>
        <p:sp>
          <p:nvSpPr>
            <p:cNvPr id="82002"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2003"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2004"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2005" name="Group 194"/>
            <p:cNvGrpSpPr/>
            <p:nvPr/>
          </p:nvGrpSpPr>
          <p:grpSpPr>
            <a:xfrm>
              <a:off x="4530" y="1287"/>
              <a:ext cx="377" cy="75"/>
              <a:chOff x="2468" y="1332"/>
              <a:chExt cx="310" cy="60"/>
            </a:xfrm>
          </p:grpSpPr>
          <p:sp>
            <p:nvSpPr>
              <p:cNvPr id="82006" name="Freeform 19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2007" name="Freeform 19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2008" name="Line 197"/>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2009" name="Line 198"/>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22" name="Group 200"/>
          <p:cNvGrpSpPr/>
          <p:nvPr/>
        </p:nvGrpSpPr>
        <p:grpSpPr>
          <a:xfrm>
            <a:off x="6421438" y="3103563"/>
            <a:ext cx="1033462" cy="801687"/>
            <a:chOff x="4045" y="1955"/>
            <a:chExt cx="651" cy="505"/>
          </a:xfrm>
        </p:grpSpPr>
        <p:grpSp>
          <p:nvGrpSpPr>
            <p:cNvPr id="82011" name="Group 123"/>
            <p:cNvGrpSpPr/>
            <p:nvPr/>
          </p:nvGrpSpPr>
          <p:grpSpPr>
            <a:xfrm rot="3346875">
              <a:off x="3958" y="2042"/>
              <a:ext cx="282" cy="108"/>
              <a:chOff x="5078" y="1860"/>
              <a:chExt cx="282" cy="108"/>
            </a:xfrm>
          </p:grpSpPr>
          <p:sp>
            <p:nvSpPr>
              <p:cNvPr id="82012" name="Rectangle 124"/>
              <p:cNvSpPr/>
              <p:nvPr/>
            </p:nvSpPr>
            <p:spPr>
              <a:xfrm>
                <a:off x="5215" y="1861"/>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013" name="Rectangle 125"/>
              <p:cNvSpPr/>
              <p:nvPr/>
            </p:nvSpPr>
            <p:spPr>
              <a:xfrm>
                <a:off x="5078"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2014" name="Group 126"/>
            <p:cNvGrpSpPr/>
            <p:nvPr/>
          </p:nvGrpSpPr>
          <p:grpSpPr>
            <a:xfrm rot="3215306">
              <a:off x="4158" y="2108"/>
              <a:ext cx="282" cy="108"/>
              <a:chOff x="5078" y="1860"/>
              <a:chExt cx="282" cy="108"/>
            </a:xfrm>
          </p:grpSpPr>
          <p:sp>
            <p:nvSpPr>
              <p:cNvPr id="82015" name="Rectangle 127"/>
              <p:cNvSpPr/>
              <p:nvPr/>
            </p:nvSpPr>
            <p:spPr>
              <a:xfrm>
                <a:off x="5214"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016" name="Rectangle 128"/>
              <p:cNvSpPr/>
              <p:nvPr/>
            </p:nvSpPr>
            <p:spPr>
              <a:xfrm>
                <a:off x="5076"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2017" name="Group 129"/>
            <p:cNvGrpSpPr/>
            <p:nvPr/>
          </p:nvGrpSpPr>
          <p:grpSpPr>
            <a:xfrm rot="3051000">
              <a:off x="4380" y="2184"/>
              <a:ext cx="282" cy="108"/>
              <a:chOff x="5078" y="1860"/>
              <a:chExt cx="282" cy="108"/>
            </a:xfrm>
          </p:grpSpPr>
          <p:sp>
            <p:nvSpPr>
              <p:cNvPr id="82018" name="Rectangle 130"/>
              <p:cNvSpPr/>
              <p:nvPr/>
            </p:nvSpPr>
            <p:spPr>
              <a:xfrm>
                <a:off x="5214"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019" name="Rectangle 131"/>
              <p:cNvSpPr/>
              <p:nvPr/>
            </p:nvSpPr>
            <p:spPr>
              <a:xfrm>
                <a:off x="5078"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2020" name="Line 133"/>
            <p:cNvSpPr/>
            <p:nvPr/>
          </p:nvSpPr>
          <p:spPr>
            <a:xfrm>
              <a:off x="4184" y="2216"/>
              <a:ext cx="84" cy="112"/>
            </a:xfrm>
            <a:prstGeom prst="line">
              <a:avLst/>
            </a:prstGeom>
            <a:ln w="9525" cap="flat" cmpd="sng">
              <a:solidFill>
                <a:schemeClr val="tx1"/>
              </a:solidFill>
              <a:prstDash val="solid"/>
              <a:round/>
              <a:headEnd type="none" w="med" len="med"/>
              <a:tailEnd type="triangle" w="med" len="med"/>
            </a:ln>
          </p:spPr>
        </p:sp>
        <p:sp>
          <p:nvSpPr>
            <p:cNvPr id="82021" name="Line 134"/>
            <p:cNvSpPr/>
            <p:nvPr/>
          </p:nvSpPr>
          <p:spPr>
            <a:xfrm>
              <a:off x="4388" y="2278"/>
              <a:ext cx="82" cy="112"/>
            </a:xfrm>
            <a:prstGeom prst="line">
              <a:avLst/>
            </a:prstGeom>
            <a:ln w="9525" cap="flat" cmpd="sng">
              <a:solidFill>
                <a:schemeClr val="tx1"/>
              </a:solidFill>
              <a:prstDash val="solid"/>
              <a:round/>
              <a:headEnd type="none" w="med" len="med"/>
              <a:tailEnd type="triangle" w="med" len="med"/>
            </a:ln>
          </p:spPr>
        </p:sp>
        <p:sp>
          <p:nvSpPr>
            <p:cNvPr id="82022" name="Line 135"/>
            <p:cNvSpPr/>
            <p:nvPr/>
          </p:nvSpPr>
          <p:spPr>
            <a:xfrm>
              <a:off x="4620" y="2350"/>
              <a:ext cx="76" cy="110"/>
            </a:xfrm>
            <a:prstGeom prst="line">
              <a:avLst/>
            </a:prstGeom>
            <a:ln w="9525" cap="flat" cmpd="sng">
              <a:solidFill>
                <a:schemeClr val="tx1"/>
              </a:solidFill>
              <a:prstDash val="solid"/>
              <a:round/>
              <a:headEnd type="none" w="med" len="med"/>
              <a:tailEnd type="triangle" w="med" len="med"/>
            </a:ln>
          </p:spPr>
        </p:sp>
      </p:grpSp>
      <p:grpSp>
        <p:nvGrpSpPr>
          <p:cNvPr id="82023" name="Group 201"/>
          <p:cNvGrpSpPr/>
          <p:nvPr/>
        </p:nvGrpSpPr>
        <p:grpSpPr>
          <a:xfrm>
            <a:off x="6694488" y="3886200"/>
            <a:ext cx="698500" cy="355600"/>
            <a:chOff x="4396" y="1245"/>
            <a:chExt cx="672" cy="248"/>
          </a:xfrm>
        </p:grpSpPr>
        <p:sp>
          <p:nvSpPr>
            <p:cNvPr id="82024"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2025"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2026"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2027" name="Group 205"/>
            <p:cNvGrpSpPr/>
            <p:nvPr/>
          </p:nvGrpSpPr>
          <p:grpSpPr>
            <a:xfrm>
              <a:off x="4530" y="1287"/>
              <a:ext cx="377" cy="75"/>
              <a:chOff x="2468" y="1332"/>
              <a:chExt cx="310" cy="60"/>
            </a:xfrm>
          </p:grpSpPr>
          <p:sp>
            <p:nvSpPr>
              <p:cNvPr id="82028" name="Freeform 20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2029" name="Freeform 20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2030" name="Line 208"/>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2031" name="Line 209"/>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2032" name="Group 210"/>
          <p:cNvGrpSpPr/>
          <p:nvPr/>
        </p:nvGrpSpPr>
        <p:grpSpPr>
          <a:xfrm>
            <a:off x="5791200" y="4954588"/>
            <a:ext cx="698500" cy="355600"/>
            <a:chOff x="4396" y="1245"/>
            <a:chExt cx="672" cy="248"/>
          </a:xfrm>
        </p:grpSpPr>
        <p:sp>
          <p:nvSpPr>
            <p:cNvPr id="8203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203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203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2036" name="Group 214"/>
            <p:cNvGrpSpPr/>
            <p:nvPr/>
          </p:nvGrpSpPr>
          <p:grpSpPr>
            <a:xfrm>
              <a:off x="4530" y="1287"/>
              <a:ext cx="377" cy="75"/>
              <a:chOff x="2468" y="1332"/>
              <a:chExt cx="310" cy="60"/>
            </a:xfrm>
          </p:grpSpPr>
          <p:sp>
            <p:nvSpPr>
              <p:cNvPr id="82037" name="Freeform 21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2038" name="Freeform 21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2039" name="Line 217"/>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2040" name="Line 218"/>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2041" name="Group 221"/>
          <p:cNvGrpSpPr/>
          <p:nvPr/>
        </p:nvGrpSpPr>
        <p:grpSpPr>
          <a:xfrm>
            <a:off x="4752975" y="4400550"/>
            <a:ext cx="738188" cy="1385888"/>
            <a:chOff x="2345" y="1140"/>
            <a:chExt cx="528" cy="1084"/>
          </a:xfrm>
        </p:grpSpPr>
        <p:sp>
          <p:nvSpPr>
            <p:cNvPr id="82042" name="Line 222"/>
            <p:cNvSpPr/>
            <p:nvPr/>
          </p:nvSpPr>
          <p:spPr>
            <a:xfrm flipV="1">
              <a:off x="2811" y="1459"/>
              <a:ext cx="62" cy="5"/>
            </a:xfrm>
            <a:prstGeom prst="line">
              <a:avLst/>
            </a:prstGeom>
            <a:ln w="19050" cap="flat" cmpd="sng">
              <a:solidFill>
                <a:schemeClr val="tx1"/>
              </a:solidFill>
              <a:prstDash val="solid"/>
              <a:round/>
              <a:headEnd type="none" w="med" len="med"/>
              <a:tailEnd type="none" w="med" len="med"/>
            </a:ln>
          </p:spPr>
        </p:sp>
        <p:sp>
          <p:nvSpPr>
            <p:cNvPr id="82043" name="Line 223"/>
            <p:cNvSpPr/>
            <p:nvPr/>
          </p:nvSpPr>
          <p:spPr>
            <a:xfrm flipV="1">
              <a:off x="2811" y="1967"/>
              <a:ext cx="62" cy="2"/>
            </a:xfrm>
            <a:prstGeom prst="line">
              <a:avLst/>
            </a:prstGeom>
            <a:ln w="19050" cap="flat" cmpd="sng">
              <a:solidFill>
                <a:schemeClr val="tx1"/>
              </a:solidFill>
              <a:prstDash val="solid"/>
              <a:round/>
              <a:headEnd type="none" w="med" len="med"/>
              <a:tailEnd type="none" w="med" len="med"/>
            </a:ln>
          </p:spPr>
        </p:sp>
        <p:sp>
          <p:nvSpPr>
            <p:cNvPr id="82044" name="Line 224"/>
            <p:cNvSpPr/>
            <p:nvPr/>
          </p:nvSpPr>
          <p:spPr>
            <a:xfrm>
              <a:off x="2868" y="1455"/>
              <a:ext cx="0" cy="509"/>
            </a:xfrm>
            <a:prstGeom prst="line">
              <a:avLst/>
            </a:prstGeom>
            <a:ln w="12700" cap="flat" cmpd="sng">
              <a:solidFill>
                <a:schemeClr val="tx1"/>
              </a:solidFill>
              <a:prstDash val="solid"/>
              <a:round/>
              <a:headEnd type="none" w="med" len="med"/>
              <a:tailEnd type="none" w="med" len="med"/>
            </a:ln>
          </p:spPr>
        </p:sp>
        <p:grpSp>
          <p:nvGrpSpPr>
            <p:cNvPr id="82045" name="Group 225"/>
            <p:cNvGrpSpPr/>
            <p:nvPr/>
          </p:nvGrpSpPr>
          <p:grpSpPr>
            <a:xfrm>
              <a:off x="2345" y="1140"/>
              <a:ext cx="503" cy="444"/>
              <a:chOff x="-44" y="1473"/>
              <a:chExt cx="981" cy="1105"/>
            </a:xfrm>
          </p:grpSpPr>
          <p:pic>
            <p:nvPicPr>
              <p:cNvPr id="82046" name="Picture 22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2047" name="Freeform 22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82048" name="Text Box 228"/>
            <p:cNvSpPr txBox="1"/>
            <p:nvPr/>
          </p:nvSpPr>
          <p:spPr>
            <a:xfrm rot="5400000">
              <a:off x="2452" y="1519"/>
              <a:ext cx="422" cy="371"/>
            </a:xfrm>
            <a:prstGeom prst="rect">
              <a:avLst/>
            </a:prstGeom>
            <a:noFill/>
            <a:ln w="9525">
              <a:noFill/>
            </a:ln>
          </p:spPr>
          <p:txBody>
            <a:bodyPr wrap="none" anchor="t" anchorCtr="0">
              <a:spAutoFit/>
            </a:bodyPr>
            <a:p>
              <a:pPr eaLnBrk="0" hangingPunct="0"/>
              <a:r>
                <a:rPr lang="en-US" altLang="zh-CN" sz="2800" dirty="0">
                  <a:latin typeface="Arial" panose="020B0604020202020204" pitchFamily="34" charset="0"/>
                </a:rPr>
                <a:t>…</a:t>
              </a:r>
              <a:endParaRPr lang="en-US" altLang="zh-CN" sz="2800" dirty="0">
                <a:latin typeface="Arial" panose="020B0604020202020204" pitchFamily="34" charset="0"/>
              </a:endParaRPr>
            </a:p>
          </p:txBody>
        </p:sp>
        <p:grpSp>
          <p:nvGrpSpPr>
            <p:cNvPr id="82049" name="Group 229"/>
            <p:cNvGrpSpPr/>
            <p:nvPr/>
          </p:nvGrpSpPr>
          <p:grpSpPr>
            <a:xfrm>
              <a:off x="2357" y="1780"/>
              <a:ext cx="503" cy="444"/>
              <a:chOff x="-44" y="1473"/>
              <a:chExt cx="981" cy="1105"/>
            </a:xfrm>
          </p:grpSpPr>
          <p:pic>
            <p:nvPicPr>
              <p:cNvPr id="82050" name="Picture 23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2051" name="Freeform 23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sp>
        <p:nvSpPr>
          <p:cNvPr id="8205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205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576648">
                                            <p:txEl>
                                              <p:charRg st="0" end="16"/>
                                            </p:txEl>
                                          </p:spTgt>
                                        </p:tgtEl>
                                        <p:attrNameLst>
                                          <p:attrName>style.visibility</p:attrName>
                                        </p:attrNameLst>
                                      </p:cBhvr>
                                      <p:to>
                                        <p:strVal val="visible"/>
                                      </p:to>
                                    </p:set>
                                    <p:animEffect transition="in" filter="dissolve">
                                      <p:cBhvr>
                                        <p:cTn id="15" dur="500"/>
                                        <p:tgtEl>
                                          <p:spTgt spid="576648">
                                            <p:txEl>
                                              <p:charRg st="0" end="1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648">
                                            <p:txEl>
                                              <p:charRg st="16" end="39"/>
                                            </p:txEl>
                                          </p:spTgt>
                                        </p:tgtEl>
                                        <p:attrNameLst>
                                          <p:attrName>style.visibility</p:attrName>
                                        </p:attrNameLst>
                                      </p:cBhvr>
                                      <p:to>
                                        <p:strVal val="visible"/>
                                      </p:to>
                                    </p:set>
                                    <p:animEffect transition="in" filter="dissolve">
                                      <p:cBhvr>
                                        <p:cTn id="18" dur="500"/>
                                        <p:tgtEl>
                                          <p:spTgt spid="576648">
                                            <p:txEl>
                                              <p:charRg st="16" end="39"/>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648">
                                            <p:txEl>
                                              <p:charRg st="39" end="64"/>
                                            </p:txEl>
                                          </p:spTgt>
                                        </p:tgtEl>
                                        <p:attrNameLst>
                                          <p:attrName>style.visibility</p:attrName>
                                        </p:attrNameLst>
                                      </p:cBhvr>
                                      <p:to>
                                        <p:strVal val="visible"/>
                                      </p:to>
                                    </p:set>
                                    <p:animEffect transition="in" filter="dissolve">
                                      <p:cBhvr>
                                        <p:cTn id="21" dur="500"/>
                                        <p:tgtEl>
                                          <p:spTgt spid="576648">
                                            <p:txEl>
                                              <p:charRg st="39" end="6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45" name="Group 4"/>
          <p:cNvGrpSpPr/>
          <p:nvPr/>
        </p:nvGrpSpPr>
        <p:grpSpPr>
          <a:xfrm>
            <a:off x="3595688" y="1527175"/>
            <a:ext cx="4248150" cy="660400"/>
            <a:chOff x="3006" y="1205"/>
            <a:chExt cx="2676" cy="416"/>
          </a:xfrm>
        </p:grpSpPr>
        <p:sp>
          <p:nvSpPr>
            <p:cNvPr id="82946" name="Rectangle 5"/>
            <p:cNvSpPr/>
            <p:nvPr/>
          </p:nvSpPr>
          <p:spPr>
            <a:xfrm>
              <a:off x="3048" y="1212"/>
              <a:ext cx="2634" cy="342"/>
            </a:xfrm>
            <a:prstGeom prst="rect">
              <a:avLst/>
            </a:prstGeom>
            <a:solidFill>
              <a:schemeClr val="accent2"/>
            </a:solidFill>
            <a:ln w="9525">
              <a:noFill/>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82947" name="Rectangle 6"/>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948" name="Text Box 7"/>
            <p:cNvSpPr txBox="1"/>
            <p:nvPr/>
          </p:nvSpPr>
          <p:spPr>
            <a:xfrm>
              <a:off x="3734" y="1205"/>
              <a:ext cx="272"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ID</a:t>
              </a:r>
              <a:endParaRPr lang="en-US" altLang="zh-CN" dirty="0">
                <a:latin typeface="Arial" panose="020B0604020202020204" pitchFamily="34" charset="0"/>
              </a:endParaRPr>
            </a:p>
            <a:p>
              <a:pPr eaLnBrk="0" hangingPunct="0"/>
              <a:r>
                <a:rPr lang="en-US" altLang="zh-CN" dirty="0">
                  <a:latin typeface="Arial" panose="020B0604020202020204" pitchFamily="34" charset="0"/>
                </a:rPr>
                <a:t>=x</a:t>
              </a:r>
              <a:endParaRPr lang="en-US" altLang="zh-CN" dirty="0">
                <a:latin typeface="Arial" panose="020B0604020202020204" pitchFamily="34" charset="0"/>
              </a:endParaRPr>
            </a:p>
          </p:txBody>
        </p:sp>
        <p:sp>
          <p:nvSpPr>
            <p:cNvPr id="82949" name="Text Box 8"/>
            <p:cNvSpPr txBox="1"/>
            <p:nvPr/>
          </p:nvSpPr>
          <p:spPr>
            <a:xfrm>
              <a:off x="4648" y="1217"/>
              <a:ext cx="46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offset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2950" name="Text Box 9"/>
            <p:cNvSpPr txBox="1"/>
            <p:nvPr/>
          </p:nvSpPr>
          <p:spPr>
            <a:xfrm>
              <a:off x="4017" y="1217"/>
              <a:ext cx="59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fragflag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2951" name="Text Box 10"/>
            <p:cNvSpPr txBox="1"/>
            <p:nvPr/>
          </p:nvSpPr>
          <p:spPr>
            <a:xfrm>
              <a:off x="3230" y="1205"/>
              <a:ext cx="520"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length</a:t>
              </a:r>
              <a:endParaRPr lang="en-US" altLang="zh-CN" dirty="0">
                <a:latin typeface="Arial" panose="020B0604020202020204" pitchFamily="34" charset="0"/>
              </a:endParaRPr>
            </a:p>
            <a:p>
              <a:pPr eaLnBrk="0" hangingPunct="0"/>
              <a:r>
                <a:rPr lang="en-US" altLang="zh-CN" dirty="0">
                  <a:latin typeface="Arial" panose="020B0604020202020204" pitchFamily="34" charset="0"/>
                </a:rPr>
                <a:t>=4000</a:t>
              </a:r>
              <a:endParaRPr lang="en-US" altLang="zh-CN" dirty="0">
                <a:latin typeface="Arial" panose="020B0604020202020204" pitchFamily="34" charset="0"/>
              </a:endParaRPr>
            </a:p>
          </p:txBody>
        </p:sp>
        <p:sp>
          <p:nvSpPr>
            <p:cNvPr id="82952" name="Line 11"/>
            <p:cNvSpPr/>
            <p:nvPr/>
          </p:nvSpPr>
          <p:spPr>
            <a:xfrm>
              <a:off x="3246" y="1242"/>
              <a:ext cx="0" cy="342"/>
            </a:xfrm>
            <a:prstGeom prst="line">
              <a:avLst/>
            </a:prstGeom>
            <a:ln w="19050" cap="flat" cmpd="sng">
              <a:solidFill>
                <a:schemeClr val="tx1"/>
              </a:solidFill>
              <a:prstDash val="solid"/>
              <a:round/>
              <a:headEnd type="none" w="med" len="med"/>
              <a:tailEnd type="none" w="med" len="med"/>
            </a:ln>
          </p:spPr>
        </p:sp>
        <p:sp>
          <p:nvSpPr>
            <p:cNvPr id="82953" name="Line 12"/>
            <p:cNvSpPr/>
            <p:nvPr/>
          </p:nvSpPr>
          <p:spPr>
            <a:xfrm>
              <a:off x="3750" y="1242"/>
              <a:ext cx="0" cy="342"/>
            </a:xfrm>
            <a:prstGeom prst="line">
              <a:avLst/>
            </a:prstGeom>
            <a:ln w="19050" cap="flat" cmpd="sng">
              <a:solidFill>
                <a:schemeClr val="tx1"/>
              </a:solidFill>
              <a:prstDash val="solid"/>
              <a:round/>
              <a:headEnd type="none" w="med" len="med"/>
              <a:tailEnd type="none" w="med" len="med"/>
            </a:ln>
          </p:spPr>
        </p:sp>
        <p:sp>
          <p:nvSpPr>
            <p:cNvPr id="82954" name="Line 13"/>
            <p:cNvSpPr/>
            <p:nvPr/>
          </p:nvSpPr>
          <p:spPr>
            <a:xfrm>
              <a:off x="4020" y="1254"/>
              <a:ext cx="0" cy="342"/>
            </a:xfrm>
            <a:prstGeom prst="line">
              <a:avLst/>
            </a:prstGeom>
            <a:ln w="19050" cap="flat" cmpd="sng">
              <a:solidFill>
                <a:schemeClr val="tx1"/>
              </a:solidFill>
              <a:prstDash val="solid"/>
              <a:round/>
              <a:headEnd type="none" w="med" len="med"/>
              <a:tailEnd type="none" w="med" len="med"/>
            </a:ln>
          </p:spPr>
        </p:sp>
        <p:sp>
          <p:nvSpPr>
            <p:cNvPr id="82955" name="Line 14"/>
            <p:cNvSpPr/>
            <p:nvPr/>
          </p:nvSpPr>
          <p:spPr>
            <a:xfrm>
              <a:off x="4638" y="1242"/>
              <a:ext cx="0" cy="342"/>
            </a:xfrm>
            <a:prstGeom prst="line">
              <a:avLst/>
            </a:prstGeom>
            <a:ln w="19050" cap="flat" cmpd="sng">
              <a:solidFill>
                <a:schemeClr val="tx1"/>
              </a:solidFill>
              <a:prstDash val="solid"/>
              <a:round/>
              <a:headEnd type="none" w="med" len="med"/>
              <a:tailEnd type="none" w="med" len="med"/>
            </a:ln>
          </p:spPr>
        </p:sp>
        <p:sp>
          <p:nvSpPr>
            <p:cNvPr id="82956" name="Line 15"/>
            <p:cNvSpPr/>
            <p:nvPr/>
          </p:nvSpPr>
          <p:spPr>
            <a:xfrm>
              <a:off x="5112" y="1242"/>
              <a:ext cx="0" cy="342"/>
            </a:xfrm>
            <a:prstGeom prst="line">
              <a:avLst/>
            </a:prstGeom>
            <a:ln w="19050" cap="flat" cmpd="sng">
              <a:solidFill>
                <a:schemeClr val="tx1"/>
              </a:solidFill>
              <a:prstDash val="solid"/>
              <a:round/>
              <a:headEnd type="none" w="med" len="med"/>
              <a:tailEnd type="none" w="med" len="med"/>
            </a:ln>
          </p:spPr>
        </p:sp>
        <p:sp>
          <p:nvSpPr>
            <p:cNvPr id="82957" name="Rectangle 16"/>
            <p:cNvSpPr/>
            <p:nvPr/>
          </p:nvSpPr>
          <p:spPr>
            <a:xfrm>
              <a:off x="5232" y="1212"/>
              <a:ext cx="138" cy="378"/>
            </a:xfrm>
            <a:prstGeom prst="rect">
              <a:avLst/>
            </a:prstGeom>
            <a:solidFill>
              <a:srgbClr val="FFFF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3" name="Group 70"/>
          <p:cNvGrpSpPr/>
          <p:nvPr/>
        </p:nvGrpSpPr>
        <p:grpSpPr>
          <a:xfrm>
            <a:off x="3684588" y="2290763"/>
            <a:ext cx="4711700" cy="3278187"/>
            <a:chOff x="2321" y="1443"/>
            <a:chExt cx="2968" cy="2065"/>
          </a:xfrm>
        </p:grpSpPr>
        <p:grpSp>
          <p:nvGrpSpPr>
            <p:cNvPr id="82959" name="Group 17"/>
            <p:cNvGrpSpPr/>
            <p:nvPr/>
          </p:nvGrpSpPr>
          <p:grpSpPr>
            <a:xfrm>
              <a:off x="2613" y="2066"/>
              <a:ext cx="2676" cy="416"/>
              <a:chOff x="3006" y="1205"/>
              <a:chExt cx="2676" cy="416"/>
            </a:xfrm>
          </p:grpSpPr>
          <p:sp>
            <p:nvSpPr>
              <p:cNvPr id="82960" name="Rectangle 18"/>
              <p:cNvSpPr/>
              <p:nvPr/>
            </p:nvSpPr>
            <p:spPr>
              <a:xfrm>
                <a:off x="3048" y="1212"/>
                <a:ext cx="2634" cy="342"/>
              </a:xfrm>
              <a:prstGeom prst="rect">
                <a:avLst/>
              </a:prstGeom>
              <a:solidFill>
                <a:srgbClr val="000099"/>
              </a:solidFill>
              <a:ln w="9525">
                <a:noFill/>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82961" name="Rectangle 19"/>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962" name="Text Box 20"/>
              <p:cNvSpPr txBox="1"/>
              <p:nvPr/>
            </p:nvSpPr>
            <p:spPr>
              <a:xfrm>
                <a:off x="3734" y="1205"/>
                <a:ext cx="272"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ID</a:t>
                </a:r>
                <a:endParaRPr lang="en-US" altLang="zh-CN" dirty="0">
                  <a:latin typeface="Arial" panose="020B0604020202020204" pitchFamily="34" charset="0"/>
                </a:endParaRPr>
              </a:p>
              <a:p>
                <a:pPr eaLnBrk="0" hangingPunct="0"/>
                <a:r>
                  <a:rPr lang="en-US" altLang="zh-CN" dirty="0">
                    <a:latin typeface="Arial" panose="020B0604020202020204" pitchFamily="34" charset="0"/>
                  </a:rPr>
                  <a:t>=x</a:t>
                </a:r>
                <a:endParaRPr lang="en-US" altLang="zh-CN" dirty="0">
                  <a:latin typeface="Arial" panose="020B0604020202020204" pitchFamily="34" charset="0"/>
                </a:endParaRPr>
              </a:p>
            </p:txBody>
          </p:sp>
          <p:sp>
            <p:nvSpPr>
              <p:cNvPr id="82963" name="Text Box 21"/>
              <p:cNvSpPr txBox="1"/>
              <p:nvPr/>
            </p:nvSpPr>
            <p:spPr>
              <a:xfrm>
                <a:off x="4648" y="1217"/>
                <a:ext cx="46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offset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2964" name="Text Box 22"/>
              <p:cNvSpPr txBox="1"/>
              <p:nvPr/>
            </p:nvSpPr>
            <p:spPr>
              <a:xfrm>
                <a:off x="4017" y="1217"/>
                <a:ext cx="59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fragflag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2965" name="Text Box 23"/>
              <p:cNvSpPr txBox="1"/>
              <p:nvPr/>
            </p:nvSpPr>
            <p:spPr>
              <a:xfrm>
                <a:off x="3230" y="1205"/>
                <a:ext cx="520"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length</a:t>
                </a:r>
                <a:endParaRPr lang="en-US" altLang="zh-CN" dirty="0">
                  <a:latin typeface="Arial" panose="020B0604020202020204" pitchFamily="34" charset="0"/>
                </a:endParaRPr>
              </a:p>
              <a:p>
                <a:pPr eaLnBrk="0" hangingPunct="0"/>
                <a:r>
                  <a:rPr lang="en-US" altLang="zh-CN" dirty="0">
                    <a:latin typeface="Arial" panose="020B0604020202020204" pitchFamily="34" charset="0"/>
                  </a:rPr>
                  <a:t>=1500</a:t>
                </a:r>
                <a:endParaRPr lang="en-US" altLang="zh-CN" dirty="0">
                  <a:latin typeface="Arial" panose="020B0604020202020204" pitchFamily="34" charset="0"/>
                </a:endParaRPr>
              </a:p>
            </p:txBody>
          </p:sp>
          <p:sp>
            <p:nvSpPr>
              <p:cNvPr id="82966" name="Line 24"/>
              <p:cNvSpPr/>
              <p:nvPr/>
            </p:nvSpPr>
            <p:spPr>
              <a:xfrm>
                <a:off x="3246" y="1242"/>
                <a:ext cx="0" cy="342"/>
              </a:xfrm>
              <a:prstGeom prst="line">
                <a:avLst/>
              </a:prstGeom>
              <a:ln w="19050" cap="flat" cmpd="sng">
                <a:solidFill>
                  <a:schemeClr val="tx1"/>
                </a:solidFill>
                <a:prstDash val="solid"/>
                <a:round/>
                <a:headEnd type="none" w="med" len="med"/>
                <a:tailEnd type="none" w="med" len="med"/>
              </a:ln>
            </p:spPr>
          </p:sp>
          <p:sp>
            <p:nvSpPr>
              <p:cNvPr id="82967" name="Line 25"/>
              <p:cNvSpPr/>
              <p:nvPr/>
            </p:nvSpPr>
            <p:spPr>
              <a:xfrm>
                <a:off x="3750" y="1242"/>
                <a:ext cx="0" cy="342"/>
              </a:xfrm>
              <a:prstGeom prst="line">
                <a:avLst/>
              </a:prstGeom>
              <a:ln w="19050" cap="flat" cmpd="sng">
                <a:solidFill>
                  <a:schemeClr val="tx1"/>
                </a:solidFill>
                <a:prstDash val="solid"/>
                <a:round/>
                <a:headEnd type="none" w="med" len="med"/>
                <a:tailEnd type="none" w="med" len="med"/>
              </a:ln>
            </p:spPr>
          </p:sp>
          <p:sp>
            <p:nvSpPr>
              <p:cNvPr id="82968" name="Line 26"/>
              <p:cNvSpPr/>
              <p:nvPr/>
            </p:nvSpPr>
            <p:spPr>
              <a:xfrm>
                <a:off x="4020" y="1254"/>
                <a:ext cx="0" cy="342"/>
              </a:xfrm>
              <a:prstGeom prst="line">
                <a:avLst/>
              </a:prstGeom>
              <a:ln w="19050" cap="flat" cmpd="sng">
                <a:solidFill>
                  <a:schemeClr val="tx1"/>
                </a:solidFill>
                <a:prstDash val="solid"/>
                <a:round/>
                <a:headEnd type="none" w="med" len="med"/>
                <a:tailEnd type="none" w="med" len="med"/>
              </a:ln>
            </p:spPr>
          </p:sp>
          <p:sp>
            <p:nvSpPr>
              <p:cNvPr id="82969" name="Line 27"/>
              <p:cNvSpPr/>
              <p:nvPr/>
            </p:nvSpPr>
            <p:spPr>
              <a:xfrm>
                <a:off x="4638" y="1242"/>
                <a:ext cx="0" cy="342"/>
              </a:xfrm>
              <a:prstGeom prst="line">
                <a:avLst/>
              </a:prstGeom>
              <a:ln w="19050" cap="flat" cmpd="sng">
                <a:solidFill>
                  <a:schemeClr val="tx1"/>
                </a:solidFill>
                <a:prstDash val="solid"/>
                <a:round/>
                <a:headEnd type="none" w="med" len="med"/>
                <a:tailEnd type="none" w="med" len="med"/>
              </a:ln>
            </p:spPr>
          </p:sp>
          <p:sp>
            <p:nvSpPr>
              <p:cNvPr id="82970" name="Line 28"/>
              <p:cNvSpPr/>
              <p:nvPr/>
            </p:nvSpPr>
            <p:spPr>
              <a:xfrm>
                <a:off x="5112" y="1242"/>
                <a:ext cx="0" cy="342"/>
              </a:xfrm>
              <a:prstGeom prst="line">
                <a:avLst/>
              </a:prstGeom>
              <a:ln w="19050" cap="flat" cmpd="sng">
                <a:solidFill>
                  <a:schemeClr val="tx1"/>
                </a:solidFill>
                <a:prstDash val="solid"/>
                <a:round/>
                <a:headEnd type="none" w="med" len="med"/>
                <a:tailEnd type="none" w="med" len="med"/>
              </a:ln>
            </p:spPr>
          </p:sp>
          <p:sp>
            <p:nvSpPr>
              <p:cNvPr id="82971" name="Rectangle 29"/>
              <p:cNvSpPr/>
              <p:nvPr/>
            </p:nvSpPr>
            <p:spPr>
              <a:xfrm>
                <a:off x="5232" y="1212"/>
                <a:ext cx="138" cy="378"/>
              </a:xfrm>
              <a:prstGeom prst="rect">
                <a:avLst/>
              </a:prstGeom>
              <a:solidFill>
                <a:srgbClr val="FFFF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2972" name="Group 30"/>
            <p:cNvGrpSpPr/>
            <p:nvPr/>
          </p:nvGrpSpPr>
          <p:grpSpPr>
            <a:xfrm>
              <a:off x="2613" y="2570"/>
              <a:ext cx="2676" cy="416"/>
              <a:chOff x="3006" y="1205"/>
              <a:chExt cx="2676" cy="416"/>
            </a:xfrm>
          </p:grpSpPr>
          <p:sp>
            <p:nvSpPr>
              <p:cNvPr id="82973" name="Rectangle 31"/>
              <p:cNvSpPr/>
              <p:nvPr/>
            </p:nvSpPr>
            <p:spPr>
              <a:xfrm>
                <a:off x="3048" y="1212"/>
                <a:ext cx="2634" cy="342"/>
              </a:xfrm>
              <a:prstGeom prst="rect">
                <a:avLst/>
              </a:prstGeom>
              <a:solidFill>
                <a:srgbClr val="000099"/>
              </a:solidFill>
              <a:ln w="9525">
                <a:noFill/>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82974" name="Rectangle 32"/>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975" name="Text Box 33"/>
              <p:cNvSpPr txBox="1"/>
              <p:nvPr/>
            </p:nvSpPr>
            <p:spPr>
              <a:xfrm>
                <a:off x="3734" y="1205"/>
                <a:ext cx="272"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ID</a:t>
                </a:r>
                <a:endParaRPr lang="en-US" altLang="zh-CN" dirty="0">
                  <a:latin typeface="Arial" panose="020B0604020202020204" pitchFamily="34" charset="0"/>
                </a:endParaRPr>
              </a:p>
              <a:p>
                <a:pPr eaLnBrk="0" hangingPunct="0"/>
                <a:r>
                  <a:rPr lang="en-US" altLang="zh-CN" dirty="0">
                    <a:latin typeface="Arial" panose="020B0604020202020204" pitchFamily="34" charset="0"/>
                  </a:rPr>
                  <a:t>=x</a:t>
                </a:r>
                <a:endParaRPr lang="en-US" altLang="zh-CN" dirty="0">
                  <a:latin typeface="Arial" panose="020B0604020202020204" pitchFamily="34" charset="0"/>
                </a:endParaRPr>
              </a:p>
            </p:txBody>
          </p:sp>
          <p:sp>
            <p:nvSpPr>
              <p:cNvPr id="82976" name="Text Box 34"/>
              <p:cNvSpPr txBox="1"/>
              <p:nvPr/>
            </p:nvSpPr>
            <p:spPr>
              <a:xfrm>
                <a:off x="4648" y="1217"/>
                <a:ext cx="46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offset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=185</a:t>
                </a:r>
                <a:endParaRPr lang="en-US" altLang="zh-CN" dirty="0">
                  <a:latin typeface="Arial" panose="020B0604020202020204" pitchFamily="34" charset="0"/>
                </a:endParaRPr>
              </a:p>
            </p:txBody>
          </p:sp>
          <p:sp>
            <p:nvSpPr>
              <p:cNvPr id="82977" name="Text Box 35"/>
              <p:cNvSpPr txBox="1"/>
              <p:nvPr/>
            </p:nvSpPr>
            <p:spPr>
              <a:xfrm>
                <a:off x="4017" y="1217"/>
                <a:ext cx="59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fragflag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2978" name="Text Box 36"/>
              <p:cNvSpPr txBox="1"/>
              <p:nvPr/>
            </p:nvSpPr>
            <p:spPr>
              <a:xfrm>
                <a:off x="3230" y="1205"/>
                <a:ext cx="520"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length</a:t>
                </a:r>
                <a:endParaRPr lang="en-US" altLang="zh-CN" dirty="0">
                  <a:latin typeface="Arial" panose="020B0604020202020204" pitchFamily="34" charset="0"/>
                </a:endParaRPr>
              </a:p>
              <a:p>
                <a:pPr eaLnBrk="0" hangingPunct="0"/>
                <a:r>
                  <a:rPr lang="en-US" altLang="zh-CN" dirty="0">
                    <a:latin typeface="Arial" panose="020B0604020202020204" pitchFamily="34" charset="0"/>
                  </a:rPr>
                  <a:t>=1500</a:t>
                </a:r>
                <a:endParaRPr lang="en-US" altLang="zh-CN" dirty="0">
                  <a:latin typeface="Arial" panose="020B0604020202020204" pitchFamily="34" charset="0"/>
                </a:endParaRPr>
              </a:p>
            </p:txBody>
          </p:sp>
          <p:sp>
            <p:nvSpPr>
              <p:cNvPr id="82979" name="Line 37"/>
              <p:cNvSpPr/>
              <p:nvPr/>
            </p:nvSpPr>
            <p:spPr>
              <a:xfrm>
                <a:off x="3246" y="1242"/>
                <a:ext cx="0" cy="342"/>
              </a:xfrm>
              <a:prstGeom prst="line">
                <a:avLst/>
              </a:prstGeom>
              <a:ln w="19050" cap="flat" cmpd="sng">
                <a:solidFill>
                  <a:schemeClr val="tx1"/>
                </a:solidFill>
                <a:prstDash val="solid"/>
                <a:round/>
                <a:headEnd type="none" w="med" len="med"/>
                <a:tailEnd type="none" w="med" len="med"/>
              </a:ln>
            </p:spPr>
          </p:sp>
          <p:sp>
            <p:nvSpPr>
              <p:cNvPr id="82980" name="Line 38"/>
              <p:cNvSpPr/>
              <p:nvPr/>
            </p:nvSpPr>
            <p:spPr>
              <a:xfrm>
                <a:off x="3750" y="1242"/>
                <a:ext cx="0" cy="342"/>
              </a:xfrm>
              <a:prstGeom prst="line">
                <a:avLst/>
              </a:prstGeom>
              <a:ln w="19050" cap="flat" cmpd="sng">
                <a:solidFill>
                  <a:schemeClr val="tx1"/>
                </a:solidFill>
                <a:prstDash val="solid"/>
                <a:round/>
                <a:headEnd type="none" w="med" len="med"/>
                <a:tailEnd type="none" w="med" len="med"/>
              </a:ln>
            </p:spPr>
          </p:sp>
          <p:sp>
            <p:nvSpPr>
              <p:cNvPr id="82981" name="Line 39"/>
              <p:cNvSpPr/>
              <p:nvPr/>
            </p:nvSpPr>
            <p:spPr>
              <a:xfrm>
                <a:off x="4020" y="1254"/>
                <a:ext cx="0" cy="342"/>
              </a:xfrm>
              <a:prstGeom prst="line">
                <a:avLst/>
              </a:prstGeom>
              <a:ln w="19050" cap="flat" cmpd="sng">
                <a:solidFill>
                  <a:schemeClr val="tx1"/>
                </a:solidFill>
                <a:prstDash val="solid"/>
                <a:round/>
                <a:headEnd type="none" w="med" len="med"/>
                <a:tailEnd type="none" w="med" len="med"/>
              </a:ln>
            </p:spPr>
          </p:sp>
          <p:sp>
            <p:nvSpPr>
              <p:cNvPr id="82982" name="Line 40"/>
              <p:cNvSpPr/>
              <p:nvPr/>
            </p:nvSpPr>
            <p:spPr>
              <a:xfrm>
                <a:off x="4638" y="1242"/>
                <a:ext cx="0" cy="342"/>
              </a:xfrm>
              <a:prstGeom prst="line">
                <a:avLst/>
              </a:prstGeom>
              <a:ln w="19050" cap="flat" cmpd="sng">
                <a:solidFill>
                  <a:schemeClr val="tx1"/>
                </a:solidFill>
                <a:prstDash val="solid"/>
                <a:round/>
                <a:headEnd type="none" w="med" len="med"/>
                <a:tailEnd type="none" w="med" len="med"/>
              </a:ln>
            </p:spPr>
          </p:sp>
          <p:sp>
            <p:nvSpPr>
              <p:cNvPr id="82983" name="Line 41"/>
              <p:cNvSpPr/>
              <p:nvPr/>
            </p:nvSpPr>
            <p:spPr>
              <a:xfrm>
                <a:off x="5112" y="1242"/>
                <a:ext cx="0" cy="342"/>
              </a:xfrm>
              <a:prstGeom prst="line">
                <a:avLst/>
              </a:prstGeom>
              <a:ln w="19050" cap="flat" cmpd="sng">
                <a:solidFill>
                  <a:schemeClr val="tx1"/>
                </a:solidFill>
                <a:prstDash val="solid"/>
                <a:round/>
                <a:headEnd type="none" w="med" len="med"/>
                <a:tailEnd type="none" w="med" len="med"/>
              </a:ln>
            </p:spPr>
          </p:sp>
          <p:sp>
            <p:nvSpPr>
              <p:cNvPr id="82984" name="Rectangle 42"/>
              <p:cNvSpPr/>
              <p:nvPr/>
            </p:nvSpPr>
            <p:spPr>
              <a:xfrm>
                <a:off x="5232" y="1212"/>
                <a:ext cx="138" cy="378"/>
              </a:xfrm>
              <a:prstGeom prst="rect">
                <a:avLst/>
              </a:prstGeom>
              <a:solidFill>
                <a:srgbClr val="FFFF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2985" name="Group 43"/>
            <p:cNvGrpSpPr/>
            <p:nvPr/>
          </p:nvGrpSpPr>
          <p:grpSpPr>
            <a:xfrm>
              <a:off x="2607" y="3092"/>
              <a:ext cx="2676" cy="416"/>
              <a:chOff x="3006" y="1205"/>
              <a:chExt cx="2676" cy="416"/>
            </a:xfrm>
          </p:grpSpPr>
          <p:sp>
            <p:nvSpPr>
              <p:cNvPr id="82986" name="Rectangle 44"/>
              <p:cNvSpPr/>
              <p:nvPr/>
            </p:nvSpPr>
            <p:spPr>
              <a:xfrm>
                <a:off x="3048" y="1212"/>
                <a:ext cx="2634" cy="342"/>
              </a:xfrm>
              <a:prstGeom prst="rect">
                <a:avLst/>
              </a:prstGeom>
              <a:solidFill>
                <a:srgbClr val="000099"/>
              </a:solidFill>
              <a:ln w="9525">
                <a:noFill/>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82987" name="Rectangle 45"/>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988" name="Text Box 46"/>
              <p:cNvSpPr txBox="1"/>
              <p:nvPr/>
            </p:nvSpPr>
            <p:spPr>
              <a:xfrm>
                <a:off x="3734" y="1205"/>
                <a:ext cx="272"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ID</a:t>
                </a:r>
                <a:endParaRPr lang="en-US" altLang="zh-CN" dirty="0">
                  <a:latin typeface="Arial" panose="020B0604020202020204" pitchFamily="34" charset="0"/>
                </a:endParaRPr>
              </a:p>
              <a:p>
                <a:pPr eaLnBrk="0" hangingPunct="0"/>
                <a:r>
                  <a:rPr lang="en-US" altLang="zh-CN" dirty="0">
                    <a:latin typeface="Arial" panose="020B0604020202020204" pitchFamily="34" charset="0"/>
                  </a:rPr>
                  <a:t>=x</a:t>
                </a:r>
                <a:endParaRPr lang="en-US" altLang="zh-CN" dirty="0">
                  <a:latin typeface="Arial" panose="020B0604020202020204" pitchFamily="34" charset="0"/>
                </a:endParaRPr>
              </a:p>
            </p:txBody>
          </p:sp>
          <p:sp>
            <p:nvSpPr>
              <p:cNvPr id="82989" name="Text Box 47"/>
              <p:cNvSpPr txBox="1"/>
              <p:nvPr/>
            </p:nvSpPr>
            <p:spPr>
              <a:xfrm>
                <a:off x="4648" y="1217"/>
                <a:ext cx="46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offset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=370</a:t>
                </a:r>
                <a:endParaRPr lang="en-US" altLang="zh-CN" dirty="0">
                  <a:latin typeface="Arial" panose="020B0604020202020204" pitchFamily="34" charset="0"/>
                </a:endParaRPr>
              </a:p>
            </p:txBody>
          </p:sp>
          <p:sp>
            <p:nvSpPr>
              <p:cNvPr id="82990" name="Text Box 48"/>
              <p:cNvSpPr txBox="1"/>
              <p:nvPr/>
            </p:nvSpPr>
            <p:spPr>
              <a:xfrm>
                <a:off x="4017" y="1217"/>
                <a:ext cx="59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fragflag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2991" name="Text Box 49"/>
              <p:cNvSpPr txBox="1"/>
              <p:nvPr/>
            </p:nvSpPr>
            <p:spPr>
              <a:xfrm>
                <a:off x="3230" y="1205"/>
                <a:ext cx="520"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length</a:t>
                </a:r>
                <a:endParaRPr lang="en-US" altLang="zh-CN" dirty="0">
                  <a:latin typeface="Arial" panose="020B0604020202020204" pitchFamily="34" charset="0"/>
                </a:endParaRPr>
              </a:p>
              <a:p>
                <a:pPr eaLnBrk="0" hangingPunct="0"/>
                <a:r>
                  <a:rPr lang="en-US" altLang="zh-CN" dirty="0">
                    <a:latin typeface="Arial" panose="020B0604020202020204" pitchFamily="34" charset="0"/>
                  </a:rPr>
                  <a:t>=1040</a:t>
                </a:r>
                <a:endParaRPr lang="en-US" altLang="zh-CN" dirty="0">
                  <a:latin typeface="Arial" panose="020B0604020202020204" pitchFamily="34" charset="0"/>
                </a:endParaRPr>
              </a:p>
            </p:txBody>
          </p:sp>
          <p:sp>
            <p:nvSpPr>
              <p:cNvPr id="82992" name="Line 50"/>
              <p:cNvSpPr/>
              <p:nvPr/>
            </p:nvSpPr>
            <p:spPr>
              <a:xfrm>
                <a:off x="3246" y="1242"/>
                <a:ext cx="0" cy="342"/>
              </a:xfrm>
              <a:prstGeom prst="line">
                <a:avLst/>
              </a:prstGeom>
              <a:ln w="19050" cap="flat" cmpd="sng">
                <a:solidFill>
                  <a:schemeClr val="tx1"/>
                </a:solidFill>
                <a:prstDash val="solid"/>
                <a:round/>
                <a:headEnd type="none" w="med" len="med"/>
                <a:tailEnd type="none" w="med" len="med"/>
              </a:ln>
            </p:spPr>
          </p:sp>
          <p:sp>
            <p:nvSpPr>
              <p:cNvPr id="82993" name="Line 51"/>
              <p:cNvSpPr/>
              <p:nvPr/>
            </p:nvSpPr>
            <p:spPr>
              <a:xfrm>
                <a:off x="3750" y="1242"/>
                <a:ext cx="0" cy="342"/>
              </a:xfrm>
              <a:prstGeom prst="line">
                <a:avLst/>
              </a:prstGeom>
              <a:ln w="19050" cap="flat" cmpd="sng">
                <a:solidFill>
                  <a:schemeClr val="tx1"/>
                </a:solidFill>
                <a:prstDash val="solid"/>
                <a:round/>
                <a:headEnd type="none" w="med" len="med"/>
                <a:tailEnd type="none" w="med" len="med"/>
              </a:ln>
            </p:spPr>
          </p:sp>
          <p:sp>
            <p:nvSpPr>
              <p:cNvPr id="82994" name="Line 52"/>
              <p:cNvSpPr/>
              <p:nvPr/>
            </p:nvSpPr>
            <p:spPr>
              <a:xfrm>
                <a:off x="4020" y="1254"/>
                <a:ext cx="0" cy="342"/>
              </a:xfrm>
              <a:prstGeom prst="line">
                <a:avLst/>
              </a:prstGeom>
              <a:ln w="19050" cap="flat" cmpd="sng">
                <a:solidFill>
                  <a:schemeClr val="tx1"/>
                </a:solidFill>
                <a:prstDash val="solid"/>
                <a:round/>
                <a:headEnd type="none" w="med" len="med"/>
                <a:tailEnd type="none" w="med" len="med"/>
              </a:ln>
            </p:spPr>
          </p:sp>
          <p:sp>
            <p:nvSpPr>
              <p:cNvPr id="82995" name="Line 53"/>
              <p:cNvSpPr/>
              <p:nvPr/>
            </p:nvSpPr>
            <p:spPr>
              <a:xfrm>
                <a:off x="4638" y="1242"/>
                <a:ext cx="0" cy="342"/>
              </a:xfrm>
              <a:prstGeom prst="line">
                <a:avLst/>
              </a:prstGeom>
              <a:ln w="19050" cap="flat" cmpd="sng">
                <a:solidFill>
                  <a:schemeClr val="tx1"/>
                </a:solidFill>
                <a:prstDash val="solid"/>
                <a:round/>
                <a:headEnd type="none" w="med" len="med"/>
                <a:tailEnd type="none" w="med" len="med"/>
              </a:ln>
            </p:spPr>
          </p:sp>
          <p:sp>
            <p:nvSpPr>
              <p:cNvPr id="82996" name="Line 54"/>
              <p:cNvSpPr/>
              <p:nvPr/>
            </p:nvSpPr>
            <p:spPr>
              <a:xfrm>
                <a:off x="5112" y="1242"/>
                <a:ext cx="0" cy="342"/>
              </a:xfrm>
              <a:prstGeom prst="line">
                <a:avLst/>
              </a:prstGeom>
              <a:ln w="19050" cap="flat" cmpd="sng">
                <a:solidFill>
                  <a:schemeClr val="tx1"/>
                </a:solidFill>
                <a:prstDash val="solid"/>
                <a:round/>
                <a:headEnd type="none" w="med" len="med"/>
                <a:tailEnd type="none" w="med" len="med"/>
              </a:ln>
            </p:spPr>
          </p:sp>
          <p:sp>
            <p:nvSpPr>
              <p:cNvPr id="82997" name="Rectangle 55"/>
              <p:cNvSpPr/>
              <p:nvPr/>
            </p:nvSpPr>
            <p:spPr>
              <a:xfrm>
                <a:off x="5232" y="1212"/>
                <a:ext cx="138" cy="378"/>
              </a:xfrm>
              <a:prstGeom prst="rect">
                <a:avLst/>
              </a:prstGeom>
              <a:solidFill>
                <a:srgbClr val="FFFF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2998" name="Freeform 56"/>
            <p:cNvSpPr/>
            <p:nvPr/>
          </p:nvSpPr>
          <p:spPr>
            <a:xfrm>
              <a:off x="2337" y="1443"/>
              <a:ext cx="210" cy="1362"/>
            </a:xfrm>
            <a:custGeom>
              <a:avLst/>
              <a:gdLst/>
              <a:ahLst/>
              <a:cxnLst>
                <a:cxn ang="0">
                  <a:pos x="0" y="0"/>
                </a:cxn>
                <a:cxn ang="0">
                  <a:pos x="0" y="1362"/>
                </a:cxn>
                <a:cxn ang="0">
                  <a:pos x="210" y="858"/>
                </a:cxn>
              </a:cxnLst>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p:spPr>
          <p:txBody>
            <a:bodyPr/>
            <a:p>
              <a:endParaRPr lang="zh-CN" altLang="en-US"/>
            </a:p>
          </p:txBody>
        </p:sp>
        <p:sp>
          <p:nvSpPr>
            <p:cNvPr id="82999" name="Line 57"/>
            <p:cNvSpPr/>
            <p:nvPr/>
          </p:nvSpPr>
          <p:spPr>
            <a:xfrm>
              <a:off x="2337" y="2787"/>
              <a:ext cx="228" cy="0"/>
            </a:xfrm>
            <a:prstGeom prst="line">
              <a:avLst/>
            </a:prstGeom>
            <a:ln w="19050" cap="flat" cmpd="sng">
              <a:solidFill>
                <a:srgbClr val="CC0000"/>
              </a:solidFill>
              <a:prstDash val="solid"/>
              <a:round/>
              <a:headEnd type="none" w="med" len="med"/>
              <a:tailEnd type="triangle" w="med" len="med"/>
            </a:ln>
          </p:spPr>
        </p:sp>
        <p:sp>
          <p:nvSpPr>
            <p:cNvPr id="83000" name="Line 58"/>
            <p:cNvSpPr/>
            <p:nvPr/>
          </p:nvSpPr>
          <p:spPr>
            <a:xfrm>
              <a:off x="2343" y="2793"/>
              <a:ext cx="210" cy="498"/>
            </a:xfrm>
            <a:prstGeom prst="line">
              <a:avLst/>
            </a:prstGeom>
            <a:ln w="19050" cap="flat" cmpd="sng">
              <a:solidFill>
                <a:srgbClr val="CC0000"/>
              </a:solidFill>
              <a:prstDash val="solid"/>
              <a:round/>
              <a:headEnd type="none" w="med" len="med"/>
              <a:tailEnd type="triangle" w="med" len="med"/>
            </a:ln>
          </p:spPr>
        </p:sp>
        <p:sp>
          <p:nvSpPr>
            <p:cNvPr id="83001" name="Text Box 59"/>
            <p:cNvSpPr txBox="1"/>
            <p:nvPr/>
          </p:nvSpPr>
          <p:spPr>
            <a:xfrm>
              <a:off x="2321" y="1490"/>
              <a:ext cx="1988" cy="404"/>
            </a:xfrm>
            <a:prstGeom prst="rect">
              <a:avLst/>
            </a:prstGeom>
            <a:noFill/>
            <a:ln w="9525">
              <a:noFill/>
            </a:ln>
          </p:spPr>
          <p:txBody>
            <a:bodyPr wrap="none" anchor="t" anchorCtr="0">
              <a:spAutoFit/>
            </a:bodyPr>
            <a:p>
              <a:pPr eaLnBrk="0" hangingPunct="0"/>
              <a:r>
                <a:rPr lang="en-US" altLang="zh-CN" i="1" dirty="0">
                  <a:solidFill>
                    <a:srgbClr val="CC0000"/>
                  </a:solidFill>
                  <a:latin typeface="Arial" panose="020B0604020202020204" pitchFamily="34" charset="0"/>
                </a:rPr>
                <a:t>one large datagram becomes</a:t>
              </a:r>
              <a:endParaRPr lang="en-US" altLang="zh-CN" i="1" dirty="0">
                <a:solidFill>
                  <a:srgbClr val="CC0000"/>
                </a:solidFill>
                <a:latin typeface="Arial" panose="020B0604020202020204" pitchFamily="34" charset="0"/>
              </a:endParaRPr>
            </a:p>
            <a:p>
              <a:pPr eaLnBrk="0" hangingPunct="0"/>
              <a:r>
                <a:rPr lang="en-US" altLang="zh-CN" i="1" dirty="0">
                  <a:solidFill>
                    <a:srgbClr val="CC0000"/>
                  </a:solidFill>
                  <a:latin typeface="Arial" panose="020B0604020202020204" pitchFamily="34" charset="0"/>
                </a:rPr>
                <a:t>several smaller datagrams</a:t>
              </a:r>
              <a:endParaRPr lang="en-US" altLang="zh-CN" i="1" dirty="0">
                <a:solidFill>
                  <a:srgbClr val="CC0000"/>
                </a:solidFill>
                <a:latin typeface="Arial" panose="020B0604020202020204" pitchFamily="34" charset="0"/>
              </a:endParaRPr>
            </a:p>
          </p:txBody>
        </p:sp>
      </p:grpSp>
      <p:sp>
        <p:nvSpPr>
          <p:cNvPr id="83002" name="Rectangle 60"/>
          <p:cNvSpPr/>
          <p:nvPr/>
        </p:nvSpPr>
        <p:spPr>
          <a:xfrm>
            <a:off x="331788" y="1801813"/>
            <a:ext cx="2830512" cy="1677987"/>
          </a:xfrm>
          <a:prstGeom prst="rect">
            <a:avLst/>
          </a:prstGeom>
          <a:noFill/>
          <a:ln w="9525">
            <a:noFill/>
          </a:ln>
        </p:spPr>
        <p:txBody>
          <a:bodyPr anchor="t" anchorCtr="0"/>
          <a:p>
            <a:pPr marL="342900" indent="-342900" eaLnBrk="0" hangingPunct="0">
              <a:lnSpc>
                <a:spcPct val="85000"/>
              </a:lnSpc>
              <a:spcBef>
                <a:spcPct val="20000"/>
              </a:spcBef>
              <a:buClr>
                <a:srgbClr val="000099"/>
              </a:buClr>
              <a:buSzPct val="65000"/>
              <a:buFont typeface="Wingdings" panose="05000000000000000000" pitchFamily="2" charset="2"/>
            </a:pPr>
            <a:r>
              <a:rPr lang="en-US" altLang="zh-CN" sz="2800" i="1" dirty="0">
                <a:solidFill>
                  <a:srgbClr val="CC0000"/>
                </a:solidFill>
                <a:latin typeface="Gill Sans MT" panose="020B0502020104020203" charset="0"/>
              </a:rPr>
              <a:t>example:</a:t>
            </a:r>
            <a:endParaRPr lang="en-US" altLang="zh-CN" sz="2800" i="1" dirty="0">
              <a:solidFill>
                <a:srgbClr val="CC0000"/>
              </a:solidFill>
              <a:latin typeface="Gill Sans MT" panose="020B0502020104020203"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Gill Sans MT" panose="020B0502020104020203" charset="0"/>
              </a:rPr>
              <a:t>4000 byte datagram</a:t>
            </a:r>
            <a:endParaRPr lang="en-US" altLang="zh-CN" sz="2000" dirty="0">
              <a:latin typeface="Gill Sans MT" panose="020B0502020104020203"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Gill Sans MT" panose="020B0502020104020203" charset="0"/>
              </a:rPr>
              <a:t>MTU = 1500 bytes</a:t>
            </a:r>
            <a:endParaRPr lang="en-US" altLang="zh-CN" sz="2000" dirty="0">
              <a:latin typeface="Gill Sans MT" panose="020B0502020104020203"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endParaRPr lang="en-US" altLang="zh-CN" sz="2000" dirty="0">
              <a:latin typeface="Gill Sans MT" panose="020B0502020104020203" charset="0"/>
            </a:endParaRPr>
          </a:p>
        </p:txBody>
      </p:sp>
      <p:sp>
        <p:nvSpPr>
          <p:cNvPr id="577597" name="Text Box 61"/>
          <p:cNvSpPr txBox="1"/>
          <p:nvPr/>
        </p:nvSpPr>
        <p:spPr>
          <a:xfrm>
            <a:off x="1042988" y="3238500"/>
            <a:ext cx="1606550" cy="641350"/>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1480 bytes in </a:t>
            </a:r>
            <a:br>
              <a:rPr lang="en-US" altLang="zh-CN" dirty="0">
                <a:latin typeface="Arial" panose="020B0604020202020204" pitchFamily="34" charset="0"/>
              </a:rPr>
            </a:br>
            <a:r>
              <a:rPr lang="en-US" altLang="zh-CN" dirty="0">
                <a:latin typeface="Arial" panose="020B0604020202020204" pitchFamily="34" charset="0"/>
              </a:rPr>
              <a:t>data field</a:t>
            </a:r>
            <a:endParaRPr lang="en-US" altLang="zh-CN" dirty="0">
              <a:latin typeface="Arial" panose="020B0604020202020204" pitchFamily="34" charset="0"/>
            </a:endParaRPr>
          </a:p>
        </p:txBody>
      </p:sp>
      <p:sp>
        <p:nvSpPr>
          <p:cNvPr id="577599" name="Text Box 63"/>
          <p:cNvSpPr txBox="1"/>
          <p:nvPr/>
        </p:nvSpPr>
        <p:spPr>
          <a:xfrm>
            <a:off x="1504950" y="4071938"/>
            <a:ext cx="946150" cy="641350"/>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offset =</a:t>
            </a:r>
            <a:endParaRPr lang="en-US" altLang="zh-CN" dirty="0">
              <a:latin typeface="Arial" panose="020B0604020202020204" pitchFamily="34" charset="0"/>
            </a:endParaRPr>
          </a:p>
          <a:p>
            <a:pPr eaLnBrk="0" hangingPunct="0"/>
            <a:r>
              <a:rPr lang="en-US" altLang="zh-CN" dirty="0">
                <a:latin typeface="Arial" panose="020B0604020202020204" pitchFamily="34" charset="0"/>
              </a:rPr>
              <a:t>1480/8 </a:t>
            </a:r>
            <a:endParaRPr lang="en-US" altLang="zh-CN" dirty="0">
              <a:latin typeface="Arial" panose="020B0604020202020204" pitchFamily="34" charset="0"/>
            </a:endParaRPr>
          </a:p>
        </p:txBody>
      </p:sp>
      <p:sp>
        <p:nvSpPr>
          <p:cNvPr id="36873" name="Rectangle 66"/>
          <p:cNvSpPr>
            <a:spLocks noGrp="1" noChangeArrowheads="1"/>
          </p:cNvSpPr>
          <p:nvPr>
            <p:ph type="title"/>
          </p:nvPr>
        </p:nvSpPr>
        <p:spPr>
          <a:xfrm>
            <a:off x="533400" y="185738"/>
            <a:ext cx="7772400" cy="9302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IP fragmentation, reassembly</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83006" name="Picture 67" descr="underline_base"/>
          <p:cNvPicPr/>
          <p:nvPr/>
        </p:nvPicPr>
        <p:blipFill>
          <a:blip r:embed="rId1"/>
          <a:stretch>
            <a:fillRect/>
          </a:stretch>
        </p:blipFill>
        <p:spPr>
          <a:xfrm>
            <a:off x="581025" y="881063"/>
            <a:ext cx="6856413" cy="173037"/>
          </a:xfrm>
          <a:prstGeom prst="rect">
            <a:avLst/>
          </a:prstGeom>
          <a:noFill/>
          <a:ln w="9525">
            <a:noFill/>
          </a:ln>
        </p:spPr>
      </p:pic>
      <p:sp>
        <p:nvSpPr>
          <p:cNvPr id="577604" name="Line 68"/>
          <p:cNvSpPr/>
          <p:nvPr/>
        </p:nvSpPr>
        <p:spPr>
          <a:xfrm>
            <a:off x="1985963" y="3590925"/>
            <a:ext cx="2619375" cy="0"/>
          </a:xfrm>
          <a:prstGeom prst="line">
            <a:avLst/>
          </a:prstGeom>
          <a:ln w="9525" cap="flat" cmpd="sng">
            <a:solidFill>
              <a:schemeClr val="tx1"/>
            </a:solidFill>
            <a:prstDash val="solid"/>
            <a:round/>
            <a:headEnd type="none" w="med" len="med"/>
            <a:tailEnd type="none" w="med" len="med"/>
          </a:ln>
        </p:spPr>
      </p:sp>
      <p:sp>
        <p:nvSpPr>
          <p:cNvPr id="577605" name="Line 69"/>
          <p:cNvSpPr/>
          <p:nvPr/>
        </p:nvSpPr>
        <p:spPr>
          <a:xfrm flipH="1">
            <a:off x="2319338" y="4394200"/>
            <a:ext cx="4672012" cy="0"/>
          </a:xfrm>
          <a:prstGeom prst="line">
            <a:avLst/>
          </a:prstGeom>
          <a:ln w="9525" cap="flat" cmpd="sng">
            <a:solidFill>
              <a:schemeClr val="tx1"/>
            </a:solidFill>
            <a:prstDash val="solid"/>
            <a:round/>
            <a:headEnd type="none" w="med" len="med"/>
            <a:tailEnd type="none" w="med" len="med"/>
          </a:ln>
        </p:spPr>
      </p:sp>
      <p:sp>
        <p:nvSpPr>
          <p:cNvPr id="83009"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301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7597"/>
                                        </p:tgtEl>
                                        <p:attrNameLst>
                                          <p:attrName>style.visibility</p:attrName>
                                        </p:attrNameLst>
                                      </p:cBhvr>
                                      <p:to>
                                        <p:strVal val="visible"/>
                                      </p:to>
                                    </p:set>
                                    <p:animEffect transition="in" filter="dissolve">
                                      <p:cBhvr>
                                        <p:cTn id="12" dur="500"/>
                                        <p:tgtEl>
                                          <p:spTgt spid="577597"/>
                                        </p:tgtEl>
                                      </p:cBhvr>
                                    </p:animEffect>
                                  </p:childTnLst>
                                </p:cTn>
                              </p:par>
                              <p:par>
                                <p:cTn id="13" presetID="9" presetClass="entr" presetSubtype="0" fill="hold" nodeType="withEffect">
                                  <p:stCondLst>
                                    <p:cond delay="0"/>
                                  </p:stCondLst>
                                  <p:childTnLst>
                                    <p:set>
                                      <p:cBhvr>
                                        <p:cTn id="14" dur="1" fill="hold">
                                          <p:stCondLst>
                                            <p:cond delay="0"/>
                                          </p:stCondLst>
                                        </p:cTn>
                                        <p:tgtEl>
                                          <p:spTgt spid="577604"/>
                                        </p:tgtEl>
                                        <p:attrNameLst>
                                          <p:attrName>style.visibility</p:attrName>
                                        </p:attrNameLst>
                                      </p:cBhvr>
                                      <p:to>
                                        <p:strVal val="visible"/>
                                      </p:to>
                                    </p:set>
                                    <p:animEffect transition="in" filter="dissolve">
                                      <p:cBhvr>
                                        <p:cTn id="15" dur="500"/>
                                        <p:tgtEl>
                                          <p:spTgt spid="57760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7599"/>
                                        </p:tgtEl>
                                        <p:attrNameLst>
                                          <p:attrName>style.visibility</p:attrName>
                                        </p:attrNameLst>
                                      </p:cBhvr>
                                      <p:to>
                                        <p:strVal val="visible"/>
                                      </p:to>
                                    </p:set>
                                    <p:animEffect transition="in" filter="dissolve">
                                      <p:cBhvr>
                                        <p:cTn id="20" dur="500"/>
                                        <p:tgtEl>
                                          <p:spTgt spid="577599"/>
                                        </p:tgtEl>
                                      </p:cBhvr>
                                    </p:animEffect>
                                  </p:childTnLst>
                                </p:cTn>
                              </p:par>
                              <p:par>
                                <p:cTn id="21" presetID="9" presetClass="entr" presetSubtype="0" fill="hold" nodeType="withEffect">
                                  <p:stCondLst>
                                    <p:cond delay="0"/>
                                  </p:stCondLst>
                                  <p:childTnLst>
                                    <p:set>
                                      <p:cBhvr>
                                        <p:cTn id="22" dur="1" fill="hold">
                                          <p:stCondLst>
                                            <p:cond delay="0"/>
                                          </p:stCondLst>
                                        </p:cTn>
                                        <p:tgtEl>
                                          <p:spTgt spid="577605"/>
                                        </p:tgtEl>
                                        <p:attrNameLst>
                                          <p:attrName>style.visibility</p:attrName>
                                        </p:attrNameLst>
                                      </p:cBhvr>
                                      <p:to>
                                        <p:strVal val="visible"/>
                                      </p:to>
                                    </p:set>
                                    <p:animEffect transition="in" filter="dissolve">
                                      <p:cBhvr>
                                        <p:cTn id="23" dur="500"/>
                                        <p:tgtEl>
                                          <p:spTgt spid="577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97" grpId="0"/>
      <p:bldP spid="57759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4993"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84994"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endParaRPr lang="en-US" altLang="ja-JP"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4.3 IP: Internet Protocol</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IPv4 addressing</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000000"/>
                </a:solidFill>
                <a:latin typeface="Gill Sans MT" panose="020B0502020104020203"/>
                <a:ea typeface="MS PGothic" panose="020B0600070205080204" charset="-128"/>
                <a:cs typeface="Gill Sans MT" panose="020B0502020104020203"/>
              </a:rPr>
              <a:t>network address translation</a:t>
            </a:r>
            <a:endParaRPr lang="en-US" altLang="zh-CN" dirty="0">
              <a:solidFill>
                <a:srgbClr val="00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000000"/>
                </a:solidFill>
                <a:latin typeface="Gill Sans MT" panose="020B0502020104020203"/>
                <a:ea typeface="MS PGothic" panose="020B0600070205080204" charset="-128"/>
                <a:cs typeface="Gill Sans MT" panose="020B0502020104020203"/>
              </a:rPr>
              <a:t>IPv6</a:t>
            </a:r>
            <a:endParaRPr lang="en-US" altLang="zh-CN" dirty="0">
              <a:solidFill>
                <a:srgbClr val="000000"/>
              </a:solidFill>
              <a:latin typeface="Gill Sans MT" panose="020B0502020104020203"/>
              <a:ea typeface="MS PGothic" panose="020B0600070205080204" charset="-128"/>
              <a:cs typeface="Gill Sans MT" panose="020B0502020104020203"/>
            </a:endParaRPr>
          </a:p>
        </p:txBody>
      </p:sp>
      <p:sp>
        <p:nvSpPr>
          <p:cNvPr id="84995"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84996"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8499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499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Freeform 140"/>
          <p:cNvSpPr/>
          <p:nvPr/>
        </p:nvSpPr>
        <p:spPr>
          <a:xfrm rot="-5400000">
            <a:off x="6202363" y="3195638"/>
            <a:ext cx="844550" cy="15938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w="9525">
            <a:noFill/>
          </a:ln>
        </p:spPr>
        <p:txBody>
          <a:bodyPr/>
          <a:p>
            <a:endParaRPr lang="zh-CN" altLang="en-US"/>
          </a:p>
        </p:txBody>
      </p:sp>
      <p:sp>
        <p:nvSpPr>
          <p:cNvPr id="86018" name="Freeform 140"/>
          <p:cNvSpPr/>
          <p:nvPr/>
        </p:nvSpPr>
        <p:spPr>
          <a:xfrm rot="10800000">
            <a:off x="7200900" y="1870075"/>
            <a:ext cx="846138" cy="15938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w="9525">
            <a:noFill/>
          </a:ln>
        </p:spPr>
        <p:txBody>
          <a:bodyPr/>
          <a:p>
            <a:endParaRPr lang="zh-CN" altLang="en-US"/>
          </a:p>
        </p:txBody>
      </p:sp>
      <p:sp>
        <p:nvSpPr>
          <p:cNvPr id="86019" name="Freeform 140"/>
          <p:cNvSpPr/>
          <p:nvPr/>
        </p:nvSpPr>
        <p:spPr>
          <a:xfrm>
            <a:off x="5165725" y="1452563"/>
            <a:ext cx="1038225" cy="19272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86020" name="Rectangle 2"/>
          <p:cNvSpPr>
            <a:spLocks noGrp="1"/>
          </p:cNvSpPr>
          <p:nvPr>
            <p:ph type="title"/>
          </p:nvPr>
        </p:nvSpPr>
        <p:spPr>
          <a:xfrm>
            <a:off x="533400" y="230188"/>
            <a:ext cx="7772400" cy="952500"/>
          </a:xfrm>
        </p:spPr>
        <p:txBody>
          <a:bodyPr vert="horz" wrap="square" lIns="91440" tIns="45720" rIns="91440" bIns="45720" anchor="ctr" anchorCtr="0"/>
          <a:p>
            <a:r>
              <a:rPr lang="en-US" altLang="zh-CN" sz="4000" dirty="0"/>
              <a:t>IP addressing: introduction</a:t>
            </a:r>
            <a:endParaRPr lang="en-US" altLang="zh-CN" dirty="0"/>
          </a:p>
        </p:txBody>
      </p:sp>
      <p:sp>
        <p:nvSpPr>
          <p:cNvPr id="86021" name="Rectangle 3"/>
          <p:cNvSpPr>
            <a:spLocks noGrp="1"/>
          </p:cNvSpPr>
          <p:nvPr>
            <p:ph sz="half" idx="1"/>
          </p:nvPr>
        </p:nvSpPr>
        <p:spPr>
          <a:xfrm>
            <a:off x="476250" y="1444625"/>
            <a:ext cx="3695700" cy="4648200"/>
          </a:xfrm>
        </p:spPr>
        <p:txBody>
          <a:bodyPr vert="horz" wrap="square" lIns="91440" tIns="45720" rIns="91440" bIns="45720" anchor="t" anchorCtr="0"/>
          <a:p>
            <a:pPr>
              <a:buClr>
                <a:srgbClr val="000099"/>
              </a:buClr>
              <a:buSzPct val="100000"/>
              <a:buFont typeface="Wingdings" panose="05000000000000000000" pitchFamily="2" charset="2"/>
            </a:pPr>
            <a:r>
              <a:rPr lang="en-US" altLang="zh-CN" i="1" dirty="0">
                <a:solidFill>
                  <a:srgbClr val="CC0000"/>
                </a:solidFill>
                <a:latin typeface="+mn-lt"/>
                <a:ea typeface="MS PGothic" panose="020B0600070205080204" charset="-128"/>
                <a:cs typeface="MS PGothic" panose="020B0600070205080204" charset="-128"/>
              </a:rPr>
              <a:t>IP address:</a:t>
            </a:r>
            <a:r>
              <a:rPr lang="en-US" altLang="zh-CN" sz="2400" dirty="0">
                <a:latin typeface="+mn-lt"/>
                <a:ea typeface="MS PGothic" panose="020B0600070205080204" charset="-128"/>
                <a:cs typeface="MS PGothic" panose="020B0600070205080204" charset="-128"/>
              </a:rPr>
              <a:t> 32-bit identifier for host, router </a:t>
            </a:r>
            <a:r>
              <a:rPr lang="en-US" altLang="zh-CN" sz="2400" i="1" dirty="0">
                <a:latin typeface="+mn-lt"/>
                <a:ea typeface="MS PGothic" panose="020B0600070205080204" charset="-128"/>
                <a:cs typeface="MS PGothic" panose="020B0600070205080204" charset="-128"/>
              </a:rPr>
              <a:t>interface</a:t>
            </a:r>
            <a:r>
              <a:rPr lang="en-US" altLang="zh-CN" sz="2400" dirty="0">
                <a:latin typeface="+mn-lt"/>
                <a:ea typeface="MS PGothic" panose="020B0600070205080204" charset="-128"/>
                <a:cs typeface="MS PGothic" panose="020B0600070205080204" charset="-128"/>
              </a:rPr>
              <a:t> </a:t>
            </a: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i="1" dirty="0">
                <a:solidFill>
                  <a:srgbClr val="CC0000"/>
                </a:solidFill>
                <a:latin typeface="+mn-lt"/>
                <a:ea typeface="MS PGothic" panose="020B0600070205080204" charset="-128"/>
                <a:cs typeface="MS PGothic" panose="020B0600070205080204" charset="-128"/>
              </a:rPr>
              <a:t>interface(</a:t>
            </a:r>
            <a:r>
              <a:rPr lang="zh-CN" altLang="en-US" i="1" dirty="0">
                <a:solidFill>
                  <a:srgbClr val="CC0000"/>
                </a:solidFill>
                <a:latin typeface="+mn-lt"/>
                <a:ea typeface="MS PGothic" panose="020B0600070205080204" charset="-128"/>
                <a:cs typeface="MS PGothic" panose="020B0600070205080204" charset="-128"/>
              </a:rPr>
              <a:t>接口</a:t>
            </a:r>
            <a:r>
              <a:rPr lang="en-US" altLang="zh-CN" i="1" dirty="0">
                <a:solidFill>
                  <a:srgbClr val="CC0000"/>
                </a:solidFill>
                <a:latin typeface="+mn-lt"/>
                <a:ea typeface="MS PGothic" panose="020B0600070205080204" charset="-128"/>
                <a:cs typeface="MS PGothic" panose="020B0600070205080204" charset="-128"/>
              </a:rPr>
              <a:t>):</a:t>
            </a:r>
            <a:r>
              <a:rPr lang="en-US" altLang="zh-CN" sz="2400" dirty="0">
                <a:latin typeface="+mn-lt"/>
                <a:ea typeface="MS PGothic" panose="020B0600070205080204" charset="-128"/>
                <a:cs typeface="MS PGothic" panose="020B0600070205080204" charset="-128"/>
              </a:rPr>
              <a:t> connection between host/router and physical link</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sz="2000" dirty="0">
                <a:latin typeface="Gill Sans MT" panose="020B0502020104020203"/>
                <a:ea typeface="MS PGothic" panose="020B0600070205080204" charset="-128"/>
                <a:cs typeface="Gill Sans MT" panose="020B0502020104020203"/>
              </a:rPr>
              <a:t>router</a:t>
            </a:r>
            <a:r>
              <a:rPr lang="ja-JP" altLang="en-US" sz="2000" dirty="0">
                <a:latin typeface="Gill Sans MT" panose="020B0502020104020203"/>
                <a:ea typeface="MS PGothic" panose="020B0600070205080204" charset="-128"/>
                <a:cs typeface="Gill Sans MT" panose="020B0502020104020203"/>
              </a:rPr>
              <a:t>’</a:t>
            </a:r>
            <a:r>
              <a:rPr lang="en-US" altLang="ja-JP" sz="2000" dirty="0">
                <a:latin typeface="Gill Sans MT" panose="020B0502020104020203"/>
                <a:ea typeface="MS PGothic" panose="020B0600070205080204" charset="-128"/>
                <a:cs typeface="Gill Sans MT" panose="020B0502020104020203"/>
              </a:rPr>
              <a:t>s typically have multiple interfaces</a:t>
            </a:r>
            <a:endParaRPr lang="en-US" altLang="ja-JP" sz="2000" dirty="0">
              <a:latin typeface="Gill Sans MT" panose="020B0502020104020203"/>
              <a:ea typeface="MS PGothic" panose="020B0600070205080204" charset="-128"/>
              <a:cs typeface="Gill Sans MT" panose="020B0502020104020203"/>
            </a:endParaRPr>
          </a:p>
          <a:p>
            <a:pPr lvl="1">
              <a:buClr>
                <a:srgbClr val="000099"/>
              </a:buClr>
              <a:buSzTx/>
            </a:pPr>
            <a:r>
              <a:rPr lang="en-US" altLang="zh-CN" sz="2000" dirty="0">
                <a:latin typeface="Gill Sans MT" panose="020B0502020104020203"/>
                <a:ea typeface="MS PGothic" panose="020B0600070205080204" charset="-128"/>
                <a:cs typeface="Gill Sans MT" panose="020B0502020104020203"/>
              </a:rPr>
              <a:t>host typically has one or two interfaces (e.g., wired Ethernet, wireless 802.11)</a:t>
            </a:r>
            <a:endParaRPr lang="en-US" altLang="zh-CN" sz="2000"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r>
              <a:rPr lang="en-US" altLang="zh-CN" sz="2400" i="1" dirty="0">
                <a:solidFill>
                  <a:srgbClr val="CC0000"/>
                </a:solidFill>
                <a:latin typeface="+mn-lt"/>
                <a:ea typeface="MS PGothic" panose="020B0600070205080204" charset="-128"/>
                <a:cs typeface="MS PGothic" panose="020B0600070205080204" charset="-128"/>
              </a:rPr>
              <a:t>IP addresses associated with each interface</a:t>
            </a:r>
            <a:endParaRPr lang="en-US" altLang="zh-CN" sz="2400" i="1" dirty="0">
              <a:solidFill>
                <a:srgbClr val="CC0000"/>
              </a:solidFill>
              <a:latin typeface="+mn-lt"/>
              <a:ea typeface="MS PGothic" panose="020B0600070205080204" charset="-128"/>
              <a:cs typeface="MS PGothic" panose="020B0600070205080204" charset="-128"/>
            </a:endParaRPr>
          </a:p>
        </p:txBody>
      </p:sp>
      <p:sp>
        <p:nvSpPr>
          <p:cNvPr id="86022" name="Text Box 26"/>
          <p:cNvSpPr txBox="1"/>
          <p:nvPr/>
        </p:nvSpPr>
        <p:spPr>
          <a:xfrm>
            <a:off x="4548188" y="1282700"/>
            <a:ext cx="825500"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223.1.1.1</a:t>
            </a:r>
            <a:endParaRPr lang="en-US" altLang="zh-CN" sz="1200" dirty="0">
              <a:latin typeface="Comic Sans MS" panose="030F0702030302020204" charset="0"/>
            </a:endParaRPr>
          </a:p>
        </p:txBody>
      </p:sp>
      <p:grpSp>
        <p:nvGrpSpPr>
          <p:cNvPr id="86023" name="Group 27"/>
          <p:cNvGrpSpPr/>
          <p:nvPr/>
        </p:nvGrpSpPr>
        <p:grpSpPr>
          <a:xfrm>
            <a:off x="3814763" y="2243138"/>
            <a:ext cx="920750" cy="276225"/>
            <a:chOff x="3251" y="608"/>
            <a:chExt cx="580" cy="174"/>
          </a:xfrm>
        </p:grpSpPr>
        <p:sp>
          <p:nvSpPr>
            <p:cNvPr id="86024" name="Rectangle 28"/>
            <p:cNvSpPr/>
            <p:nvPr/>
          </p:nvSpPr>
          <p:spPr>
            <a:xfrm>
              <a:off x="3306" y="657"/>
              <a:ext cx="525" cy="114"/>
            </a:xfrm>
            <a:prstGeom prst="rect">
              <a:avLst/>
            </a:prstGeom>
            <a:solidFill>
              <a:schemeClr val="bg1"/>
            </a:solidFill>
            <a:ln w="9525">
              <a:noFill/>
            </a:ln>
          </p:spPr>
          <p:txBody>
            <a:bodyPr wrap="none" anchor="ctr" anchorCtr="0"/>
            <a:p>
              <a:pPr eaLnBrk="0" hangingPunct="0"/>
              <a:endParaRPr lang="zh-CN" altLang="zh-CN" sz="1200" dirty="0">
                <a:latin typeface="Arial" panose="020B0604020202020204" pitchFamily="34" charset="0"/>
                <a:ea typeface="MS PGothic" panose="020B0600070205080204" charset="-128"/>
              </a:endParaRPr>
            </a:p>
          </p:txBody>
        </p:sp>
        <p:sp>
          <p:nvSpPr>
            <p:cNvPr id="86025" name="Text Box 29"/>
            <p:cNvSpPr txBox="1"/>
            <p:nvPr/>
          </p:nvSpPr>
          <p:spPr>
            <a:xfrm>
              <a:off x="3251" y="608"/>
              <a:ext cx="521" cy="174"/>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223.1.1.2</a:t>
              </a:r>
              <a:endParaRPr lang="en-US" altLang="zh-CN" sz="1200" dirty="0">
                <a:latin typeface="Comic Sans MS" panose="030F0702030302020204" charset="0"/>
              </a:endParaRPr>
            </a:p>
          </p:txBody>
        </p:sp>
      </p:grpSp>
      <p:sp>
        <p:nvSpPr>
          <p:cNvPr id="86026" name="Text Box 30"/>
          <p:cNvSpPr txBox="1"/>
          <p:nvPr/>
        </p:nvSpPr>
        <p:spPr>
          <a:xfrm>
            <a:off x="4652963" y="3238500"/>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223.1.1.3</a:t>
            </a:r>
            <a:endParaRPr lang="en-US" altLang="zh-CN" sz="1200" dirty="0">
              <a:latin typeface="Comic Sans MS" panose="030F0702030302020204" charset="0"/>
            </a:endParaRPr>
          </a:p>
        </p:txBody>
      </p:sp>
      <p:sp>
        <p:nvSpPr>
          <p:cNvPr id="86027" name="Text Box 31"/>
          <p:cNvSpPr txBox="1"/>
          <p:nvPr/>
        </p:nvSpPr>
        <p:spPr>
          <a:xfrm>
            <a:off x="5753100" y="2368550"/>
            <a:ext cx="82708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223.1.1.4</a:t>
            </a:r>
            <a:endParaRPr lang="en-US" altLang="zh-CN" sz="1200" dirty="0">
              <a:latin typeface="Comic Sans MS" panose="030F0702030302020204" charset="0"/>
            </a:endParaRPr>
          </a:p>
        </p:txBody>
      </p:sp>
      <p:sp>
        <p:nvSpPr>
          <p:cNvPr id="86028" name="Line 32"/>
          <p:cNvSpPr/>
          <p:nvPr/>
        </p:nvSpPr>
        <p:spPr>
          <a:xfrm>
            <a:off x="6854825" y="2668588"/>
            <a:ext cx="581025" cy="4762"/>
          </a:xfrm>
          <a:prstGeom prst="line">
            <a:avLst/>
          </a:prstGeom>
          <a:ln w="19050" cap="flat" cmpd="sng">
            <a:solidFill>
              <a:schemeClr val="tx1"/>
            </a:solidFill>
            <a:prstDash val="solid"/>
            <a:round/>
            <a:headEnd type="none" w="med" len="med"/>
            <a:tailEnd type="none" w="med" len="med"/>
          </a:ln>
        </p:spPr>
      </p:sp>
      <p:sp>
        <p:nvSpPr>
          <p:cNvPr id="86029" name="Text Box 33"/>
          <p:cNvSpPr txBox="1"/>
          <p:nvPr/>
        </p:nvSpPr>
        <p:spPr>
          <a:xfrm>
            <a:off x="6729413" y="2378075"/>
            <a:ext cx="827087"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223.1.2.9</a:t>
            </a:r>
            <a:endParaRPr lang="en-US" altLang="zh-CN" sz="1200" dirty="0">
              <a:latin typeface="Comic Sans MS" panose="030F0702030302020204" charset="0"/>
            </a:endParaRPr>
          </a:p>
        </p:txBody>
      </p:sp>
      <p:sp>
        <p:nvSpPr>
          <p:cNvPr id="86030" name="Line 36"/>
          <p:cNvSpPr/>
          <p:nvPr/>
        </p:nvSpPr>
        <p:spPr>
          <a:xfrm>
            <a:off x="7878763" y="1978025"/>
            <a:ext cx="234950" cy="6350"/>
          </a:xfrm>
          <a:prstGeom prst="line">
            <a:avLst/>
          </a:prstGeom>
          <a:ln w="19050" cap="flat" cmpd="sng">
            <a:solidFill>
              <a:schemeClr val="tx1"/>
            </a:solidFill>
            <a:prstDash val="solid"/>
            <a:round/>
            <a:headEnd type="none" w="med" len="med"/>
            <a:tailEnd type="none" w="med" len="med"/>
          </a:ln>
        </p:spPr>
      </p:sp>
      <p:sp>
        <p:nvSpPr>
          <p:cNvPr id="86031" name="Line 38"/>
          <p:cNvSpPr/>
          <p:nvPr/>
        </p:nvSpPr>
        <p:spPr>
          <a:xfrm>
            <a:off x="7878763" y="3249613"/>
            <a:ext cx="234950" cy="6350"/>
          </a:xfrm>
          <a:prstGeom prst="line">
            <a:avLst/>
          </a:prstGeom>
          <a:ln w="19050" cap="flat" cmpd="sng">
            <a:solidFill>
              <a:schemeClr val="tx1"/>
            </a:solidFill>
            <a:prstDash val="solid"/>
            <a:round/>
            <a:headEnd type="none" w="med" len="med"/>
            <a:tailEnd type="none" w="med" len="med"/>
          </a:ln>
        </p:spPr>
      </p:sp>
      <p:sp>
        <p:nvSpPr>
          <p:cNvPr id="86032" name="Text Box 41"/>
          <p:cNvSpPr txBox="1"/>
          <p:nvPr/>
        </p:nvSpPr>
        <p:spPr>
          <a:xfrm>
            <a:off x="7458075" y="3349625"/>
            <a:ext cx="82708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223.1.2.2</a:t>
            </a:r>
            <a:endParaRPr lang="en-US" altLang="zh-CN" sz="1200" dirty="0">
              <a:latin typeface="Comic Sans MS" panose="030F0702030302020204" charset="0"/>
            </a:endParaRPr>
          </a:p>
        </p:txBody>
      </p:sp>
      <p:sp>
        <p:nvSpPr>
          <p:cNvPr id="86033" name="Text Box 44"/>
          <p:cNvSpPr txBox="1"/>
          <p:nvPr/>
        </p:nvSpPr>
        <p:spPr>
          <a:xfrm>
            <a:off x="7250113" y="1743075"/>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223.1.2.1</a:t>
            </a:r>
            <a:endParaRPr lang="en-US" altLang="zh-CN" sz="1200" dirty="0">
              <a:latin typeface="Comic Sans MS" panose="030F0702030302020204" charset="0"/>
            </a:endParaRPr>
          </a:p>
        </p:txBody>
      </p:sp>
      <p:sp>
        <p:nvSpPr>
          <p:cNvPr id="86034" name="Line 45"/>
          <p:cNvSpPr/>
          <p:nvPr/>
        </p:nvSpPr>
        <p:spPr>
          <a:xfrm>
            <a:off x="6616700" y="3006725"/>
            <a:ext cx="0" cy="757238"/>
          </a:xfrm>
          <a:prstGeom prst="line">
            <a:avLst/>
          </a:prstGeom>
          <a:ln w="19050" cap="flat" cmpd="sng">
            <a:solidFill>
              <a:schemeClr val="tx1"/>
            </a:solidFill>
            <a:prstDash val="solid"/>
            <a:round/>
            <a:headEnd type="none" w="med" len="med"/>
            <a:tailEnd type="none" w="med" len="med"/>
          </a:ln>
        </p:spPr>
      </p:sp>
      <p:sp>
        <p:nvSpPr>
          <p:cNvPr id="86035" name="Line 47"/>
          <p:cNvSpPr/>
          <p:nvPr/>
        </p:nvSpPr>
        <p:spPr>
          <a:xfrm flipH="1" flipV="1">
            <a:off x="6003925" y="4279900"/>
            <a:ext cx="3175" cy="241300"/>
          </a:xfrm>
          <a:prstGeom prst="line">
            <a:avLst/>
          </a:prstGeom>
          <a:ln w="19050" cap="flat" cmpd="sng">
            <a:solidFill>
              <a:schemeClr val="tx1"/>
            </a:solidFill>
            <a:prstDash val="solid"/>
            <a:round/>
            <a:headEnd type="none" w="med" len="med"/>
            <a:tailEnd type="none" w="med" len="med"/>
          </a:ln>
        </p:spPr>
      </p:sp>
      <p:sp>
        <p:nvSpPr>
          <p:cNvPr id="86036" name="Line 48"/>
          <p:cNvSpPr/>
          <p:nvPr/>
        </p:nvSpPr>
        <p:spPr>
          <a:xfrm flipH="1" flipV="1">
            <a:off x="7180263" y="4284663"/>
            <a:ext cx="3175" cy="241300"/>
          </a:xfrm>
          <a:prstGeom prst="line">
            <a:avLst/>
          </a:prstGeom>
          <a:ln w="19050" cap="flat" cmpd="sng">
            <a:solidFill>
              <a:schemeClr val="tx1"/>
            </a:solidFill>
            <a:prstDash val="solid"/>
            <a:round/>
            <a:headEnd type="none" w="med" len="med"/>
            <a:tailEnd type="none" w="med" len="med"/>
          </a:ln>
        </p:spPr>
      </p:sp>
      <p:sp>
        <p:nvSpPr>
          <p:cNvPr id="86037" name="Text Box 53"/>
          <p:cNvSpPr txBox="1"/>
          <p:nvPr/>
        </p:nvSpPr>
        <p:spPr>
          <a:xfrm>
            <a:off x="7212013" y="4344988"/>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223.1.3.2</a:t>
            </a:r>
            <a:endParaRPr lang="en-US" altLang="zh-CN" sz="1200" dirty="0">
              <a:latin typeface="Comic Sans MS" panose="030F0702030302020204" charset="0"/>
            </a:endParaRPr>
          </a:p>
        </p:txBody>
      </p:sp>
      <p:sp>
        <p:nvSpPr>
          <p:cNvPr id="86038" name="Text Box 56"/>
          <p:cNvSpPr txBox="1"/>
          <p:nvPr/>
        </p:nvSpPr>
        <p:spPr>
          <a:xfrm>
            <a:off x="5969000" y="4349750"/>
            <a:ext cx="827088"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223.1.3.1</a:t>
            </a:r>
            <a:endParaRPr lang="en-US" altLang="zh-CN" sz="1200" dirty="0">
              <a:latin typeface="Comic Sans MS" panose="030F0702030302020204" charset="0"/>
            </a:endParaRPr>
          </a:p>
        </p:txBody>
      </p:sp>
      <p:grpSp>
        <p:nvGrpSpPr>
          <p:cNvPr id="86039" name="Group 57"/>
          <p:cNvGrpSpPr/>
          <p:nvPr/>
        </p:nvGrpSpPr>
        <p:grpSpPr>
          <a:xfrm>
            <a:off x="6113463" y="3101975"/>
            <a:ext cx="935037" cy="276225"/>
            <a:chOff x="4532" y="1229"/>
            <a:chExt cx="589" cy="174"/>
          </a:xfrm>
        </p:grpSpPr>
        <p:sp>
          <p:nvSpPr>
            <p:cNvPr id="86040" name="Rectangle 58"/>
            <p:cNvSpPr/>
            <p:nvPr/>
          </p:nvSpPr>
          <p:spPr>
            <a:xfrm>
              <a:off x="4587" y="1284"/>
              <a:ext cx="534" cy="114"/>
            </a:xfrm>
            <a:prstGeom prst="rect">
              <a:avLst/>
            </a:prstGeom>
            <a:solidFill>
              <a:schemeClr val="bg1"/>
            </a:solidFill>
            <a:ln w="9525">
              <a:noFill/>
            </a:ln>
          </p:spPr>
          <p:txBody>
            <a:bodyPr wrap="none" anchor="ctr" anchorCtr="0"/>
            <a:p>
              <a:pPr eaLnBrk="0" hangingPunct="0"/>
              <a:endParaRPr lang="zh-CN" altLang="zh-CN" sz="1200" dirty="0">
                <a:latin typeface="Arial" panose="020B0604020202020204" pitchFamily="34" charset="0"/>
                <a:ea typeface="MS PGothic" panose="020B0600070205080204" charset="-128"/>
              </a:endParaRPr>
            </a:p>
          </p:txBody>
        </p:sp>
        <p:sp>
          <p:nvSpPr>
            <p:cNvPr id="86041" name="Text Box 59"/>
            <p:cNvSpPr txBox="1"/>
            <p:nvPr/>
          </p:nvSpPr>
          <p:spPr>
            <a:xfrm>
              <a:off x="4532" y="1229"/>
              <a:ext cx="575" cy="174"/>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223.1.3.27</a:t>
              </a:r>
              <a:endParaRPr lang="en-US" altLang="zh-CN" sz="1200" dirty="0">
                <a:latin typeface="Comic Sans MS" panose="030F0702030302020204" charset="0"/>
              </a:endParaRPr>
            </a:p>
          </p:txBody>
        </p:sp>
      </p:grpSp>
      <p:sp>
        <p:nvSpPr>
          <p:cNvPr id="86042" name="Text Box 60"/>
          <p:cNvSpPr txBox="1"/>
          <p:nvPr/>
        </p:nvSpPr>
        <p:spPr>
          <a:xfrm>
            <a:off x="3984625" y="5341938"/>
            <a:ext cx="5043488"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223.1.1.1 = 11011111 00000001 00000001 00000001</a:t>
            </a:r>
            <a:endParaRPr lang="en-US" altLang="zh-CN" dirty="0">
              <a:latin typeface="Comic Sans MS" panose="030F0702030302020204" charset="0"/>
            </a:endParaRPr>
          </a:p>
        </p:txBody>
      </p:sp>
      <p:sp>
        <p:nvSpPr>
          <p:cNvPr id="86043" name="Freeform 61"/>
          <p:cNvSpPr/>
          <p:nvPr/>
        </p:nvSpPr>
        <p:spPr>
          <a:xfrm>
            <a:off x="5162550" y="5597525"/>
            <a:ext cx="892175" cy="92075"/>
          </a:xfrm>
          <a:custGeom>
            <a:avLst/>
            <a:gdLst/>
            <a:ahLst/>
            <a:cxnLst>
              <a:cxn ang="0">
                <a:pos x="0" y="0"/>
              </a:cxn>
              <a:cxn ang="0">
                <a:pos x="0" y="2147483647"/>
              </a:cxn>
              <a:cxn ang="0">
                <a:pos x="2147483647" y="2147483647"/>
              </a:cxn>
              <a:cxn ang="0">
                <a:pos x="2147483647" y="2147483647"/>
              </a:cxn>
            </a:cxnLst>
            <a:pathLst>
              <a:path w="562" h="58">
                <a:moveTo>
                  <a:pt x="0" y="0"/>
                </a:moveTo>
                <a:lnTo>
                  <a:pt x="0" y="58"/>
                </a:lnTo>
                <a:lnTo>
                  <a:pt x="562" y="58"/>
                </a:lnTo>
                <a:lnTo>
                  <a:pt x="562" y="16"/>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86044" name="Freeform 62"/>
          <p:cNvSpPr/>
          <p:nvPr/>
        </p:nvSpPr>
        <p:spPr>
          <a:xfrm>
            <a:off x="6124575" y="5616575"/>
            <a:ext cx="892175" cy="79375"/>
          </a:xfrm>
          <a:custGeom>
            <a:avLst/>
            <a:gdLst/>
            <a:ahLst/>
            <a:cxnLst>
              <a:cxn ang="0">
                <a:pos x="0" y="0"/>
              </a:cxn>
              <a:cxn ang="0">
                <a:pos x="0" y="2147483647"/>
              </a:cxn>
              <a:cxn ang="0">
                <a:pos x="2147483647" y="2147483647"/>
              </a:cxn>
              <a:cxn ang="0">
                <a:pos x="2147483647" y="2147483647"/>
              </a:cxn>
            </a:cxnLst>
            <a:pathLst>
              <a:path w="562" h="50">
                <a:moveTo>
                  <a:pt x="0" y="0"/>
                </a:moveTo>
                <a:lnTo>
                  <a:pt x="0" y="50"/>
                </a:lnTo>
                <a:lnTo>
                  <a:pt x="562" y="50"/>
                </a:lnTo>
                <a:lnTo>
                  <a:pt x="562" y="8"/>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86045" name="Freeform 63"/>
          <p:cNvSpPr/>
          <p:nvPr/>
        </p:nvSpPr>
        <p:spPr>
          <a:xfrm>
            <a:off x="7089775" y="5619750"/>
            <a:ext cx="869950" cy="79375"/>
          </a:xfrm>
          <a:custGeom>
            <a:avLst/>
            <a:gdLst/>
            <a:ahLst/>
            <a:cxnLst>
              <a:cxn ang="0">
                <a:pos x="0" y="0"/>
              </a:cxn>
              <a:cxn ang="0">
                <a:pos x="0" y="2147483647"/>
              </a:cxn>
              <a:cxn ang="0">
                <a:pos x="2147483647" y="2147483647"/>
              </a:cxn>
              <a:cxn ang="0">
                <a:pos x="2147483647" y="2147483647"/>
              </a:cxn>
            </a:cxnLst>
            <a:pathLst>
              <a:path w="562" h="50">
                <a:moveTo>
                  <a:pt x="0" y="0"/>
                </a:moveTo>
                <a:lnTo>
                  <a:pt x="0" y="50"/>
                </a:lnTo>
                <a:lnTo>
                  <a:pt x="562" y="50"/>
                </a:lnTo>
                <a:lnTo>
                  <a:pt x="562" y="8"/>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86046" name="Freeform 64"/>
          <p:cNvSpPr/>
          <p:nvPr/>
        </p:nvSpPr>
        <p:spPr>
          <a:xfrm>
            <a:off x="8054975" y="5622925"/>
            <a:ext cx="869950" cy="79375"/>
          </a:xfrm>
          <a:custGeom>
            <a:avLst/>
            <a:gdLst/>
            <a:ahLst/>
            <a:cxnLst>
              <a:cxn ang="0">
                <a:pos x="0" y="0"/>
              </a:cxn>
              <a:cxn ang="0">
                <a:pos x="0" y="2147483647"/>
              </a:cxn>
              <a:cxn ang="0">
                <a:pos x="2147483647" y="2147483647"/>
              </a:cxn>
              <a:cxn ang="0">
                <a:pos x="2147483647" y="2147483647"/>
              </a:cxn>
            </a:cxnLst>
            <a:pathLst>
              <a:path w="562" h="50">
                <a:moveTo>
                  <a:pt x="0" y="0"/>
                </a:moveTo>
                <a:lnTo>
                  <a:pt x="0" y="50"/>
                </a:lnTo>
                <a:lnTo>
                  <a:pt x="562" y="50"/>
                </a:lnTo>
                <a:lnTo>
                  <a:pt x="562" y="8"/>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86047" name="Text Box 65"/>
          <p:cNvSpPr txBox="1"/>
          <p:nvPr/>
        </p:nvSpPr>
        <p:spPr>
          <a:xfrm>
            <a:off x="5360988" y="5818188"/>
            <a:ext cx="522287"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a:t>
            </a:r>
            <a:endParaRPr lang="en-US" altLang="zh-CN" dirty="0">
              <a:latin typeface="Comic Sans MS" panose="030F0702030302020204" charset="0"/>
            </a:endParaRPr>
          </a:p>
        </p:txBody>
      </p:sp>
      <p:sp>
        <p:nvSpPr>
          <p:cNvPr id="86048" name="Text Box 66"/>
          <p:cNvSpPr txBox="1"/>
          <p:nvPr/>
        </p:nvSpPr>
        <p:spPr>
          <a:xfrm>
            <a:off x="6403975" y="5827713"/>
            <a:ext cx="2968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dirty="0">
              <a:latin typeface="Comic Sans MS" panose="030F0702030302020204" charset="0"/>
            </a:endParaRPr>
          </a:p>
        </p:txBody>
      </p:sp>
      <p:sp>
        <p:nvSpPr>
          <p:cNvPr id="86049" name="Text Box 67"/>
          <p:cNvSpPr txBox="1"/>
          <p:nvPr/>
        </p:nvSpPr>
        <p:spPr>
          <a:xfrm>
            <a:off x="8361363" y="5827713"/>
            <a:ext cx="2968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dirty="0">
              <a:latin typeface="Comic Sans MS" panose="030F0702030302020204" charset="0"/>
            </a:endParaRPr>
          </a:p>
        </p:txBody>
      </p:sp>
      <p:sp>
        <p:nvSpPr>
          <p:cNvPr id="86050" name="Text Box 68"/>
          <p:cNvSpPr txBox="1"/>
          <p:nvPr/>
        </p:nvSpPr>
        <p:spPr>
          <a:xfrm>
            <a:off x="7342188" y="5827713"/>
            <a:ext cx="2968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dirty="0">
              <a:latin typeface="Comic Sans MS" panose="030F0702030302020204" charset="0"/>
            </a:endParaRPr>
          </a:p>
        </p:txBody>
      </p:sp>
      <p:grpSp>
        <p:nvGrpSpPr>
          <p:cNvPr id="86051" name="Group 73"/>
          <p:cNvGrpSpPr/>
          <p:nvPr/>
        </p:nvGrpSpPr>
        <p:grpSpPr>
          <a:xfrm>
            <a:off x="4373563" y="1528763"/>
            <a:ext cx="641350" cy="558800"/>
            <a:chOff x="-44" y="1473"/>
            <a:chExt cx="981" cy="1105"/>
          </a:xfrm>
        </p:grpSpPr>
        <p:pic>
          <p:nvPicPr>
            <p:cNvPr id="86052" name="Picture 7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53" name="Freeform 7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54" name="Group 80"/>
          <p:cNvGrpSpPr/>
          <p:nvPr/>
        </p:nvGrpSpPr>
        <p:grpSpPr>
          <a:xfrm>
            <a:off x="4368800" y="2127250"/>
            <a:ext cx="641350" cy="558800"/>
            <a:chOff x="-44" y="1473"/>
            <a:chExt cx="981" cy="1105"/>
          </a:xfrm>
        </p:grpSpPr>
        <p:pic>
          <p:nvPicPr>
            <p:cNvPr id="86055" name="Picture 81"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56" name="Freeform 8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57" name="Group 83"/>
          <p:cNvGrpSpPr/>
          <p:nvPr/>
        </p:nvGrpSpPr>
        <p:grpSpPr>
          <a:xfrm>
            <a:off x="4397375" y="2736850"/>
            <a:ext cx="641350" cy="558800"/>
            <a:chOff x="-44" y="1473"/>
            <a:chExt cx="981" cy="1105"/>
          </a:xfrm>
        </p:grpSpPr>
        <p:pic>
          <p:nvPicPr>
            <p:cNvPr id="86058" name="Picture 8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59" name="Freeform 8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60" name="Group 87"/>
          <p:cNvGrpSpPr/>
          <p:nvPr/>
        </p:nvGrpSpPr>
        <p:grpSpPr>
          <a:xfrm flipH="1">
            <a:off x="8056563" y="1685925"/>
            <a:ext cx="641350" cy="558800"/>
            <a:chOff x="-44" y="1473"/>
            <a:chExt cx="981" cy="1105"/>
          </a:xfrm>
        </p:grpSpPr>
        <p:pic>
          <p:nvPicPr>
            <p:cNvPr id="86061" name="Picture 88"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62" name="Freeform 8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63" name="Group 90"/>
          <p:cNvGrpSpPr/>
          <p:nvPr/>
        </p:nvGrpSpPr>
        <p:grpSpPr>
          <a:xfrm flipH="1">
            <a:off x="8070850" y="2965450"/>
            <a:ext cx="641350" cy="558800"/>
            <a:chOff x="-44" y="1473"/>
            <a:chExt cx="981" cy="1105"/>
          </a:xfrm>
        </p:grpSpPr>
        <p:pic>
          <p:nvPicPr>
            <p:cNvPr id="86064" name="Picture 91"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65" name="Freeform 9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66" name="Group 93"/>
          <p:cNvGrpSpPr/>
          <p:nvPr/>
        </p:nvGrpSpPr>
        <p:grpSpPr>
          <a:xfrm flipH="1">
            <a:off x="6972300" y="4489450"/>
            <a:ext cx="641350" cy="558800"/>
            <a:chOff x="-44" y="1473"/>
            <a:chExt cx="981" cy="1105"/>
          </a:xfrm>
        </p:grpSpPr>
        <p:pic>
          <p:nvPicPr>
            <p:cNvPr id="86067" name="Picture 9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68" name="Freeform 9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69" name="Group 96"/>
          <p:cNvGrpSpPr/>
          <p:nvPr/>
        </p:nvGrpSpPr>
        <p:grpSpPr>
          <a:xfrm flipH="1">
            <a:off x="5808663" y="4530725"/>
            <a:ext cx="641350" cy="558800"/>
            <a:chOff x="-44" y="1473"/>
            <a:chExt cx="981" cy="1105"/>
          </a:xfrm>
        </p:grpSpPr>
        <p:pic>
          <p:nvPicPr>
            <p:cNvPr id="86070" name="Picture 97"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71" name="Freeform 9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72" name="Group 99"/>
          <p:cNvGrpSpPr/>
          <p:nvPr/>
        </p:nvGrpSpPr>
        <p:grpSpPr>
          <a:xfrm>
            <a:off x="6237288" y="2624138"/>
            <a:ext cx="698500" cy="355600"/>
            <a:chOff x="4396" y="1245"/>
            <a:chExt cx="672" cy="248"/>
          </a:xfrm>
        </p:grpSpPr>
        <p:sp>
          <p:nvSpPr>
            <p:cNvPr id="8607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200" dirty="0">
                <a:latin typeface="Times New Roman" panose="02020603050405020304" charset="0"/>
                <a:ea typeface="Arial" panose="020B0604020202020204" pitchFamily="34" charset="0"/>
              </a:endParaRPr>
            </a:p>
          </p:txBody>
        </p:sp>
        <p:sp>
          <p:nvSpPr>
            <p:cNvPr id="8607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1200" dirty="0">
                <a:latin typeface="Times New Roman" panose="02020603050405020304" charset="0"/>
                <a:ea typeface="Arial" panose="020B0604020202020204" pitchFamily="34" charset="0"/>
              </a:endParaRPr>
            </a:p>
          </p:txBody>
        </p:sp>
        <p:sp>
          <p:nvSpPr>
            <p:cNvPr id="8607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200" dirty="0">
                <a:latin typeface="Times New Roman" panose="02020603050405020304" charset="0"/>
                <a:ea typeface="Arial" panose="020B0604020202020204" pitchFamily="34" charset="0"/>
              </a:endParaRPr>
            </a:p>
          </p:txBody>
        </p:sp>
        <p:grpSp>
          <p:nvGrpSpPr>
            <p:cNvPr id="86076" name="Group 103"/>
            <p:cNvGrpSpPr/>
            <p:nvPr/>
          </p:nvGrpSpPr>
          <p:grpSpPr>
            <a:xfrm>
              <a:off x="4530" y="1287"/>
              <a:ext cx="377" cy="75"/>
              <a:chOff x="2468" y="1332"/>
              <a:chExt cx="310" cy="60"/>
            </a:xfrm>
          </p:grpSpPr>
          <p:sp>
            <p:nvSpPr>
              <p:cNvPr id="86077" name="Freeform 10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6078" name="Freeform 10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6079" name="Line 106"/>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6080" name="Line 107"/>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pic>
        <p:nvPicPr>
          <p:cNvPr id="86081" name="Picture 108" descr="underline_base"/>
          <p:cNvPicPr/>
          <p:nvPr/>
        </p:nvPicPr>
        <p:blipFill>
          <a:blip r:embed="rId2"/>
          <a:stretch>
            <a:fillRect/>
          </a:stretch>
        </p:blipFill>
        <p:spPr>
          <a:xfrm>
            <a:off x="628650" y="911225"/>
            <a:ext cx="5484813" cy="173038"/>
          </a:xfrm>
          <a:prstGeom prst="rect">
            <a:avLst/>
          </a:prstGeom>
          <a:noFill/>
          <a:ln w="9525">
            <a:noFill/>
          </a:ln>
        </p:spPr>
      </p:pic>
      <p:sp>
        <p:nvSpPr>
          <p:cNvPr id="86082" name="Line 5"/>
          <p:cNvSpPr/>
          <p:nvPr/>
        </p:nvSpPr>
        <p:spPr>
          <a:xfrm>
            <a:off x="4979988" y="1816100"/>
            <a:ext cx="390525" cy="6350"/>
          </a:xfrm>
          <a:prstGeom prst="line">
            <a:avLst/>
          </a:prstGeom>
          <a:ln w="19050" cap="flat" cmpd="sng">
            <a:solidFill>
              <a:schemeClr val="tx1"/>
            </a:solidFill>
            <a:prstDash val="solid"/>
            <a:round/>
            <a:headEnd type="none" w="med" len="med"/>
            <a:tailEnd type="none" w="med" len="med"/>
          </a:ln>
        </p:spPr>
      </p:sp>
      <p:sp>
        <p:nvSpPr>
          <p:cNvPr id="86083" name="Line 7"/>
          <p:cNvSpPr/>
          <p:nvPr/>
        </p:nvSpPr>
        <p:spPr>
          <a:xfrm flipV="1">
            <a:off x="5014913" y="2555875"/>
            <a:ext cx="277812" cy="3175"/>
          </a:xfrm>
          <a:prstGeom prst="line">
            <a:avLst/>
          </a:prstGeom>
          <a:ln w="19050" cap="flat" cmpd="sng">
            <a:solidFill>
              <a:schemeClr val="tx1"/>
            </a:solidFill>
            <a:prstDash val="solid"/>
            <a:round/>
            <a:headEnd type="none" w="med" len="med"/>
            <a:tailEnd type="none" w="med" len="med"/>
          </a:ln>
        </p:spPr>
      </p:sp>
      <p:sp>
        <p:nvSpPr>
          <p:cNvPr id="86084" name="Line 8"/>
          <p:cNvSpPr/>
          <p:nvPr/>
        </p:nvSpPr>
        <p:spPr>
          <a:xfrm>
            <a:off x="5026025" y="3087688"/>
            <a:ext cx="422275" cy="4762"/>
          </a:xfrm>
          <a:prstGeom prst="line">
            <a:avLst/>
          </a:prstGeom>
          <a:ln w="19050" cap="flat" cmpd="sng">
            <a:solidFill>
              <a:schemeClr val="tx1"/>
            </a:solidFill>
            <a:prstDash val="solid"/>
            <a:round/>
            <a:headEnd type="none" w="med" len="med"/>
            <a:tailEnd type="none" w="med" len="med"/>
          </a:ln>
        </p:spPr>
      </p:sp>
      <p:sp>
        <p:nvSpPr>
          <p:cNvPr id="86085" name="Line 11"/>
          <p:cNvSpPr/>
          <p:nvPr/>
        </p:nvSpPr>
        <p:spPr>
          <a:xfrm>
            <a:off x="5780088" y="2663825"/>
            <a:ext cx="561975" cy="1588"/>
          </a:xfrm>
          <a:prstGeom prst="line">
            <a:avLst/>
          </a:prstGeom>
          <a:ln w="19050" cap="flat" cmpd="sng">
            <a:solidFill>
              <a:schemeClr val="tx1"/>
            </a:solidFill>
            <a:prstDash val="solid"/>
            <a:round/>
            <a:headEnd type="none" w="med" len="med"/>
            <a:tailEnd type="none" w="med" len="med"/>
          </a:ln>
        </p:spPr>
      </p:sp>
      <p:sp>
        <p:nvSpPr>
          <p:cNvPr id="8608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608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86088" name="文本框 1"/>
          <p:cNvSpPr txBox="1"/>
          <p:nvPr/>
        </p:nvSpPr>
        <p:spPr>
          <a:xfrm>
            <a:off x="3340100" y="5664200"/>
            <a:ext cx="1825625" cy="36830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点分十进制记法</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Freeform 140"/>
          <p:cNvSpPr/>
          <p:nvPr/>
        </p:nvSpPr>
        <p:spPr>
          <a:xfrm rot="-5400000">
            <a:off x="6202363" y="3195638"/>
            <a:ext cx="844550" cy="15938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w="9525">
            <a:noFill/>
          </a:ln>
        </p:spPr>
        <p:txBody>
          <a:bodyPr/>
          <a:p>
            <a:endParaRPr lang="zh-CN" altLang="en-US"/>
          </a:p>
        </p:txBody>
      </p:sp>
      <p:sp>
        <p:nvSpPr>
          <p:cNvPr id="88066" name="Freeform 140"/>
          <p:cNvSpPr/>
          <p:nvPr/>
        </p:nvSpPr>
        <p:spPr>
          <a:xfrm rot="10800000">
            <a:off x="7200900" y="1870075"/>
            <a:ext cx="846138" cy="15938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w="9525">
            <a:noFill/>
          </a:ln>
        </p:spPr>
        <p:txBody>
          <a:bodyPr/>
          <a:p>
            <a:endParaRPr lang="zh-CN" altLang="en-US"/>
          </a:p>
        </p:txBody>
      </p:sp>
      <p:sp>
        <p:nvSpPr>
          <p:cNvPr id="88067" name="Freeform 140"/>
          <p:cNvSpPr/>
          <p:nvPr/>
        </p:nvSpPr>
        <p:spPr>
          <a:xfrm>
            <a:off x="5165725" y="1452563"/>
            <a:ext cx="1038225" cy="19272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88068" name="Rectangle 2"/>
          <p:cNvSpPr>
            <a:spLocks noGrp="1"/>
          </p:cNvSpPr>
          <p:nvPr>
            <p:ph type="title"/>
          </p:nvPr>
        </p:nvSpPr>
        <p:spPr>
          <a:xfrm>
            <a:off x="533400" y="230188"/>
            <a:ext cx="7772400" cy="952500"/>
          </a:xfrm>
        </p:spPr>
        <p:txBody>
          <a:bodyPr vert="horz" wrap="square" lIns="91440" tIns="45720" rIns="91440" bIns="45720" anchor="ctr" anchorCtr="0"/>
          <a:p>
            <a:r>
              <a:rPr lang="en-US" altLang="zh-CN" sz="4000" dirty="0"/>
              <a:t>IP addressing: introduction</a:t>
            </a:r>
            <a:endParaRPr lang="en-US" altLang="zh-CN" dirty="0"/>
          </a:p>
        </p:txBody>
      </p:sp>
      <p:sp>
        <p:nvSpPr>
          <p:cNvPr id="88069" name="Rectangle 3"/>
          <p:cNvSpPr>
            <a:spLocks noGrp="1"/>
          </p:cNvSpPr>
          <p:nvPr>
            <p:ph sz="half" idx="1"/>
          </p:nvPr>
        </p:nvSpPr>
        <p:spPr>
          <a:xfrm>
            <a:off x="476250" y="1444625"/>
            <a:ext cx="3695700" cy="1681163"/>
          </a:xfrm>
        </p:spPr>
        <p:txBody>
          <a:bodyPr vert="horz" wrap="square" lIns="91440" tIns="45720" rIns="91440" bIns="45720" anchor="t" anchorCtr="0"/>
          <a:p>
            <a:pPr marL="0" indent="0">
              <a:buClr>
                <a:srgbClr val="000099"/>
              </a:buClr>
              <a:buSzPct val="100000"/>
              <a:buFont typeface="Wingdings" panose="05000000000000000000" pitchFamily="2" charset="2"/>
              <a:buNone/>
            </a:pPr>
            <a:r>
              <a:rPr lang="en-US" altLang="zh-CN" i="1" dirty="0">
                <a:solidFill>
                  <a:srgbClr val="CC0000"/>
                </a:solidFill>
                <a:latin typeface="+mn-lt"/>
                <a:ea typeface="MS PGothic" panose="020B0600070205080204" charset="-128"/>
                <a:cs typeface="MS PGothic" panose="020B0600070205080204" charset="-128"/>
              </a:rPr>
              <a:t>Q: how are interfaces actually connected?</a:t>
            </a:r>
            <a:endParaRPr lang="en-US" altLang="zh-CN" i="1" dirty="0">
              <a:solidFill>
                <a:srgbClr val="CC0000"/>
              </a:solidFill>
              <a:latin typeface="+mn-lt"/>
              <a:ea typeface="MS PGothic" panose="020B0600070205080204" charset="-128"/>
              <a:cs typeface="MS PGothic" panose="020B0600070205080204" charset="-128"/>
            </a:endParaRPr>
          </a:p>
          <a:p>
            <a:pPr marL="0" indent="0">
              <a:buClr>
                <a:srgbClr val="000099"/>
              </a:buClr>
              <a:buSzPct val="100000"/>
              <a:buFont typeface="Wingdings" panose="05000000000000000000" pitchFamily="2" charset="2"/>
              <a:buNone/>
            </a:pPr>
            <a:r>
              <a:rPr lang="en-US" altLang="zh-CN" i="1" dirty="0">
                <a:solidFill>
                  <a:srgbClr val="CC0000"/>
                </a:solidFill>
                <a:latin typeface="+mn-lt"/>
                <a:ea typeface="MS PGothic" panose="020B0600070205080204" charset="-128"/>
                <a:cs typeface="MS PGothic" panose="020B0600070205080204" charset="-128"/>
              </a:rPr>
              <a:t>A: </a:t>
            </a:r>
            <a:r>
              <a:rPr lang="en-US" altLang="zh-CN" i="1" dirty="0">
                <a:latin typeface="+mn-lt"/>
                <a:ea typeface="MS PGothic" panose="020B0600070205080204" charset="-128"/>
                <a:cs typeface="MS PGothic" panose="020B0600070205080204" charset="-128"/>
              </a:rPr>
              <a:t>we</a:t>
            </a:r>
            <a:r>
              <a:rPr lang="en-US" altLang="en-US" i="1" dirty="0">
                <a:latin typeface="+mn-lt"/>
                <a:ea typeface="MS PGothic" panose="020B0600070205080204" charset="-128"/>
                <a:cs typeface="MS PGothic" panose="020B0600070205080204" charset="-128"/>
              </a:rPr>
              <a:t>’</a:t>
            </a:r>
            <a:r>
              <a:rPr lang="en-US" altLang="zh-CN" i="1" dirty="0">
                <a:latin typeface="+mn-lt"/>
                <a:ea typeface="MS PGothic" panose="020B0600070205080204" charset="-128"/>
                <a:cs typeface="MS PGothic" panose="020B0600070205080204" charset="-128"/>
              </a:rPr>
              <a:t>ll learn about that in chapter 5, 6.</a:t>
            </a:r>
            <a:endParaRPr lang="en-US" altLang="zh-CN" i="1" dirty="0">
              <a:latin typeface="+mn-lt"/>
              <a:ea typeface="MS PGothic" panose="020B0600070205080204" charset="-128"/>
              <a:cs typeface="MS PGothic" panose="020B0600070205080204" charset="-128"/>
            </a:endParaRPr>
          </a:p>
        </p:txBody>
      </p:sp>
      <p:sp>
        <p:nvSpPr>
          <p:cNvPr id="88070" name="Line 5"/>
          <p:cNvSpPr/>
          <p:nvPr/>
        </p:nvSpPr>
        <p:spPr>
          <a:xfrm>
            <a:off x="4979988" y="1816100"/>
            <a:ext cx="390525" cy="6350"/>
          </a:xfrm>
          <a:prstGeom prst="line">
            <a:avLst/>
          </a:prstGeom>
          <a:ln w="19050" cap="flat" cmpd="sng">
            <a:solidFill>
              <a:schemeClr val="tx1"/>
            </a:solidFill>
            <a:prstDash val="solid"/>
            <a:round/>
            <a:headEnd type="none" w="med" len="med"/>
            <a:tailEnd type="none" w="med" len="med"/>
          </a:ln>
        </p:spPr>
      </p:sp>
      <p:sp>
        <p:nvSpPr>
          <p:cNvPr id="88071" name="Line 7"/>
          <p:cNvSpPr/>
          <p:nvPr/>
        </p:nvSpPr>
        <p:spPr>
          <a:xfrm flipV="1">
            <a:off x="5014913" y="2555875"/>
            <a:ext cx="277812" cy="3175"/>
          </a:xfrm>
          <a:prstGeom prst="line">
            <a:avLst/>
          </a:prstGeom>
          <a:ln w="19050" cap="flat" cmpd="sng">
            <a:solidFill>
              <a:schemeClr val="tx1"/>
            </a:solidFill>
            <a:prstDash val="solid"/>
            <a:round/>
            <a:headEnd type="none" w="med" len="med"/>
            <a:tailEnd type="none" w="med" len="med"/>
          </a:ln>
        </p:spPr>
      </p:sp>
      <p:sp>
        <p:nvSpPr>
          <p:cNvPr id="88072" name="Line 8"/>
          <p:cNvSpPr/>
          <p:nvPr/>
        </p:nvSpPr>
        <p:spPr>
          <a:xfrm>
            <a:off x="5026025" y="3087688"/>
            <a:ext cx="422275" cy="4762"/>
          </a:xfrm>
          <a:prstGeom prst="line">
            <a:avLst/>
          </a:prstGeom>
          <a:ln w="19050" cap="flat" cmpd="sng">
            <a:solidFill>
              <a:schemeClr val="tx1"/>
            </a:solidFill>
            <a:prstDash val="solid"/>
            <a:round/>
            <a:headEnd type="none" w="med" len="med"/>
            <a:tailEnd type="none" w="med" len="med"/>
          </a:ln>
        </p:spPr>
      </p:sp>
      <p:sp>
        <p:nvSpPr>
          <p:cNvPr id="88073" name="Line 11"/>
          <p:cNvSpPr/>
          <p:nvPr/>
        </p:nvSpPr>
        <p:spPr>
          <a:xfrm>
            <a:off x="5780088" y="2663825"/>
            <a:ext cx="561975" cy="1588"/>
          </a:xfrm>
          <a:prstGeom prst="line">
            <a:avLst/>
          </a:prstGeom>
          <a:ln w="19050" cap="flat" cmpd="sng">
            <a:solidFill>
              <a:schemeClr val="tx1"/>
            </a:solidFill>
            <a:prstDash val="solid"/>
            <a:round/>
            <a:headEnd type="none" w="med" len="med"/>
            <a:tailEnd type="none" w="med" len="med"/>
          </a:ln>
        </p:spPr>
      </p:sp>
      <p:sp>
        <p:nvSpPr>
          <p:cNvPr id="88074" name="Text Box 26"/>
          <p:cNvSpPr txBox="1"/>
          <p:nvPr/>
        </p:nvSpPr>
        <p:spPr>
          <a:xfrm>
            <a:off x="4548188" y="1282700"/>
            <a:ext cx="825500"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223.1.1.1</a:t>
            </a:r>
            <a:endParaRPr lang="en-US" altLang="zh-CN" sz="1200" dirty="0">
              <a:latin typeface="Comic Sans MS" panose="030F0702030302020204" charset="0"/>
            </a:endParaRPr>
          </a:p>
        </p:txBody>
      </p:sp>
      <p:grpSp>
        <p:nvGrpSpPr>
          <p:cNvPr id="88075" name="Group 27"/>
          <p:cNvGrpSpPr/>
          <p:nvPr/>
        </p:nvGrpSpPr>
        <p:grpSpPr>
          <a:xfrm>
            <a:off x="3814763" y="2243138"/>
            <a:ext cx="920750" cy="276225"/>
            <a:chOff x="3251" y="608"/>
            <a:chExt cx="580" cy="174"/>
          </a:xfrm>
        </p:grpSpPr>
        <p:sp>
          <p:nvSpPr>
            <p:cNvPr id="88076" name="Rectangle 28"/>
            <p:cNvSpPr/>
            <p:nvPr/>
          </p:nvSpPr>
          <p:spPr>
            <a:xfrm>
              <a:off x="3306" y="657"/>
              <a:ext cx="525" cy="114"/>
            </a:xfrm>
            <a:prstGeom prst="rect">
              <a:avLst/>
            </a:prstGeom>
            <a:solidFill>
              <a:schemeClr val="bg1"/>
            </a:solidFill>
            <a:ln w="9525">
              <a:noFill/>
            </a:ln>
          </p:spPr>
          <p:txBody>
            <a:bodyPr wrap="none" anchor="ctr" anchorCtr="0"/>
            <a:p>
              <a:pPr eaLnBrk="0" hangingPunct="0"/>
              <a:endParaRPr lang="zh-CN" altLang="zh-CN" sz="1200" dirty="0">
                <a:latin typeface="Arial" panose="020B0604020202020204" pitchFamily="34" charset="0"/>
                <a:ea typeface="MS PGothic" panose="020B0600070205080204" charset="-128"/>
              </a:endParaRPr>
            </a:p>
          </p:txBody>
        </p:sp>
        <p:sp>
          <p:nvSpPr>
            <p:cNvPr id="88077" name="Text Box 29"/>
            <p:cNvSpPr txBox="1"/>
            <p:nvPr/>
          </p:nvSpPr>
          <p:spPr>
            <a:xfrm>
              <a:off x="3251" y="608"/>
              <a:ext cx="521" cy="174"/>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223.1.1.2</a:t>
              </a:r>
              <a:endParaRPr lang="en-US" altLang="zh-CN" sz="1200" dirty="0">
                <a:latin typeface="Comic Sans MS" panose="030F0702030302020204" charset="0"/>
              </a:endParaRPr>
            </a:p>
          </p:txBody>
        </p:sp>
      </p:grpSp>
      <p:sp>
        <p:nvSpPr>
          <p:cNvPr id="88078" name="Text Box 30"/>
          <p:cNvSpPr txBox="1"/>
          <p:nvPr/>
        </p:nvSpPr>
        <p:spPr>
          <a:xfrm>
            <a:off x="4652963" y="3238500"/>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223.1.1.3</a:t>
            </a:r>
            <a:endParaRPr lang="en-US" altLang="zh-CN" sz="1200" dirty="0">
              <a:latin typeface="Comic Sans MS" panose="030F0702030302020204" charset="0"/>
            </a:endParaRPr>
          </a:p>
        </p:txBody>
      </p:sp>
      <p:sp>
        <p:nvSpPr>
          <p:cNvPr id="88079" name="Text Box 31"/>
          <p:cNvSpPr txBox="1"/>
          <p:nvPr/>
        </p:nvSpPr>
        <p:spPr>
          <a:xfrm>
            <a:off x="5753100" y="2368550"/>
            <a:ext cx="82708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223.1.1.4</a:t>
            </a:r>
            <a:endParaRPr lang="en-US" altLang="zh-CN" sz="1200" dirty="0">
              <a:latin typeface="Comic Sans MS" panose="030F0702030302020204" charset="0"/>
            </a:endParaRPr>
          </a:p>
        </p:txBody>
      </p:sp>
      <p:sp>
        <p:nvSpPr>
          <p:cNvPr id="88080" name="Line 32"/>
          <p:cNvSpPr/>
          <p:nvPr/>
        </p:nvSpPr>
        <p:spPr>
          <a:xfrm>
            <a:off x="6854825" y="2668588"/>
            <a:ext cx="581025" cy="4762"/>
          </a:xfrm>
          <a:prstGeom prst="line">
            <a:avLst/>
          </a:prstGeom>
          <a:ln w="19050" cap="flat" cmpd="sng">
            <a:solidFill>
              <a:schemeClr val="tx1"/>
            </a:solidFill>
            <a:prstDash val="solid"/>
            <a:round/>
            <a:headEnd type="none" w="med" len="med"/>
            <a:tailEnd type="none" w="med" len="med"/>
          </a:ln>
        </p:spPr>
      </p:sp>
      <p:sp>
        <p:nvSpPr>
          <p:cNvPr id="88081" name="Text Box 33"/>
          <p:cNvSpPr txBox="1"/>
          <p:nvPr/>
        </p:nvSpPr>
        <p:spPr>
          <a:xfrm>
            <a:off x="6729413" y="2378075"/>
            <a:ext cx="827087"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223.1.2.9</a:t>
            </a:r>
            <a:endParaRPr lang="en-US" altLang="zh-CN" sz="1200" dirty="0">
              <a:latin typeface="Comic Sans MS" panose="030F0702030302020204" charset="0"/>
            </a:endParaRPr>
          </a:p>
        </p:txBody>
      </p:sp>
      <p:sp>
        <p:nvSpPr>
          <p:cNvPr id="88082" name="Line 36"/>
          <p:cNvSpPr/>
          <p:nvPr/>
        </p:nvSpPr>
        <p:spPr>
          <a:xfrm>
            <a:off x="7878763" y="1978025"/>
            <a:ext cx="234950" cy="6350"/>
          </a:xfrm>
          <a:prstGeom prst="line">
            <a:avLst/>
          </a:prstGeom>
          <a:ln w="19050" cap="flat" cmpd="sng">
            <a:solidFill>
              <a:schemeClr val="tx1"/>
            </a:solidFill>
            <a:prstDash val="solid"/>
            <a:round/>
            <a:headEnd type="none" w="med" len="med"/>
            <a:tailEnd type="none" w="med" len="med"/>
          </a:ln>
        </p:spPr>
      </p:sp>
      <p:sp>
        <p:nvSpPr>
          <p:cNvPr id="88083" name="Line 38"/>
          <p:cNvSpPr/>
          <p:nvPr/>
        </p:nvSpPr>
        <p:spPr>
          <a:xfrm>
            <a:off x="7878763" y="3249613"/>
            <a:ext cx="234950" cy="6350"/>
          </a:xfrm>
          <a:prstGeom prst="line">
            <a:avLst/>
          </a:prstGeom>
          <a:ln w="19050" cap="flat" cmpd="sng">
            <a:solidFill>
              <a:schemeClr val="tx1"/>
            </a:solidFill>
            <a:prstDash val="solid"/>
            <a:round/>
            <a:headEnd type="none" w="med" len="med"/>
            <a:tailEnd type="none" w="med" len="med"/>
          </a:ln>
        </p:spPr>
      </p:sp>
      <p:sp>
        <p:nvSpPr>
          <p:cNvPr id="88084" name="Text Box 41"/>
          <p:cNvSpPr txBox="1"/>
          <p:nvPr/>
        </p:nvSpPr>
        <p:spPr>
          <a:xfrm>
            <a:off x="7458075" y="3349625"/>
            <a:ext cx="82708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223.1.2.2</a:t>
            </a:r>
            <a:endParaRPr lang="en-US" altLang="zh-CN" sz="1200" dirty="0">
              <a:latin typeface="Comic Sans MS" panose="030F0702030302020204" charset="0"/>
            </a:endParaRPr>
          </a:p>
        </p:txBody>
      </p:sp>
      <p:sp>
        <p:nvSpPr>
          <p:cNvPr id="88085" name="Text Box 44"/>
          <p:cNvSpPr txBox="1"/>
          <p:nvPr/>
        </p:nvSpPr>
        <p:spPr>
          <a:xfrm>
            <a:off x="7250113" y="1743075"/>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223.1.2.1</a:t>
            </a:r>
            <a:endParaRPr lang="en-US" altLang="zh-CN" sz="1200" dirty="0">
              <a:latin typeface="Comic Sans MS" panose="030F0702030302020204" charset="0"/>
            </a:endParaRPr>
          </a:p>
        </p:txBody>
      </p:sp>
      <p:sp>
        <p:nvSpPr>
          <p:cNvPr id="88086" name="Line 45"/>
          <p:cNvSpPr/>
          <p:nvPr/>
        </p:nvSpPr>
        <p:spPr>
          <a:xfrm>
            <a:off x="6616700" y="3006725"/>
            <a:ext cx="0" cy="757238"/>
          </a:xfrm>
          <a:prstGeom prst="line">
            <a:avLst/>
          </a:prstGeom>
          <a:ln w="19050" cap="flat" cmpd="sng">
            <a:solidFill>
              <a:schemeClr val="tx1"/>
            </a:solidFill>
            <a:prstDash val="solid"/>
            <a:round/>
            <a:headEnd type="none" w="med" len="med"/>
            <a:tailEnd type="none" w="med" len="med"/>
          </a:ln>
        </p:spPr>
      </p:sp>
      <p:sp>
        <p:nvSpPr>
          <p:cNvPr id="88087" name="Line 47"/>
          <p:cNvSpPr/>
          <p:nvPr/>
        </p:nvSpPr>
        <p:spPr>
          <a:xfrm flipH="1" flipV="1">
            <a:off x="6003925" y="4279900"/>
            <a:ext cx="3175" cy="241300"/>
          </a:xfrm>
          <a:prstGeom prst="line">
            <a:avLst/>
          </a:prstGeom>
          <a:ln w="19050" cap="flat" cmpd="sng">
            <a:solidFill>
              <a:schemeClr val="tx1"/>
            </a:solidFill>
            <a:prstDash val="solid"/>
            <a:round/>
            <a:headEnd type="none" w="med" len="med"/>
            <a:tailEnd type="none" w="med" len="med"/>
          </a:ln>
        </p:spPr>
      </p:sp>
      <p:sp>
        <p:nvSpPr>
          <p:cNvPr id="88088" name="Line 48"/>
          <p:cNvSpPr/>
          <p:nvPr/>
        </p:nvSpPr>
        <p:spPr>
          <a:xfrm flipH="1" flipV="1">
            <a:off x="7180263" y="4284663"/>
            <a:ext cx="3175" cy="241300"/>
          </a:xfrm>
          <a:prstGeom prst="line">
            <a:avLst/>
          </a:prstGeom>
          <a:ln w="19050" cap="flat" cmpd="sng">
            <a:solidFill>
              <a:schemeClr val="tx1"/>
            </a:solidFill>
            <a:prstDash val="solid"/>
            <a:round/>
            <a:headEnd type="none" w="med" len="med"/>
            <a:tailEnd type="none" w="med" len="med"/>
          </a:ln>
        </p:spPr>
      </p:sp>
      <p:sp>
        <p:nvSpPr>
          <p:cNvPr id="88089" name="Text Box 53"/>
          <p:cNvSpPr txBox="1"/>
          <p:nvPr/>
        </p:nvSpPr>
        <p:spPr>
          <a:xfrm>
            <a:off x="7212013" y="4344988"/>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223.1.3.2</a:t>
            </a:r>
            <a:endParaRPr lang="en-US" altLang="zh-CN" sz="1200" dirty="0">
              <a:latin typeface="Comic Sans MS" panose="030F0702030302020204" charset="0"/>
            </a:endParaRPr>
          </a:p>
        </p:txBody>
      </p:sp>
      <p:sp>
        <p:nvSpPr>
          <p:cNvPr id="88090" name="Text Box 56"/>
          <p:cNvSpPr txBox="1"/>
          <p:nvPr/>
        </p:nvSpPr>
        <p:spPr>
          <a:xfrm>
            <a:off x="5969000" y="4349750"/>
            <a:ext cx="827088"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223.1.3.1</a:t>
            </a:r>
            <a:endParaRPr lang="en-US" altLang="zh-CN" sz="1200" dirty="0">
              <a:latin typeface="Comic Sans MS" panose="030F0702030302020204" charset="0"/>
            </a:endParaRPr>
          </a:p>
        </p:txBody>
      </p:sp>
      <p:grpSp>
        <p:nvGrpSpPr>
          <p:cNvPr id="88091" name="Group 57"/>
          <p:cNvGrpSpPr/>
          <p:nvPr/>
        </p:nvGrpSpPr>
        <p:grpSpPr>
          <a:xfrm>
            <a:off x="6113463" y="3101975"/>
            <a:ext cx="935037" cy="276225"/>
            <a:chOff x="4532" y="1229"/>
            <a:chExt cx="589" cy="174"/>
          </a:xfrm>
        </p:grpSpPr>
        <p:sp>
          <p:nvSpPr>
            <p:cNvPr id="88092" name="Rectangle 58"/>
            <p:cNvSpPr/>
            <p:nvPr/>
          </p:nvSpPr>
          <p:spPr>
            <a:xfrm>
              <a:off x="4587" y="1284"/>
              <a:ext cx="534" cy="114"/>
            </a:xfrm>
            <a:prstGeom prst="rect">
              <a:avLst/>
            </a:prstGeom>
            <a:solidFill>
              <a:schemeClr val="bg1"/>
            </a:solidFill>
            <a:ln w="9525">
              <a:noFill/>
            </a:ln>
          </p:spPr>
          <p:txBody>
            <a:bodyPr wrap="none" anchor="ctr" anchorCtr="0"/>
            <a:p>
              <a:pPr eaLnBrk="0" hangingPunct="0"/>
              <a:endParaRPr lang="zh-CN" altLang="zh-CN" sz="1200" dirty="0">
                <a:latin typeface="Arial" panose="020B0604020202020204" pitchFamily="34" charset="0"/>
                <a:ea typeface="MS PGothic" panose="020B0600070205080204" charset="-128"/>
              </a:endParaRPr>
            </a:p>
          </p:txBody>
        </p:sp>
        <p:sp>
          <p:nvSpPr>
            <p:cNvPr id="88093" name="Text Box 59"/>
            <p:cNvSpPr txBox="1"/>
            <p:nvPr/>
          </p:nvSpPr>
          <p:spPr>
            <a:xfrm>
              <a:off x="4532" y="1229"/>
              <a:ext cx="575" cy="174"/>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223.1.3.27</a:t>
              </a:r>
              <a:endParaRPr lang="en-US" altLang="zh-CN" sz="1200" dirty="0">
                <a:latin typeface="Comic Sans MS" panose="030F0702030302020204" charset="0"/>
              </a:endParaRPr>
            </a:p>
          </p:txBody>
        </p:sp>
      </p:grpSp>
      <p:grpSp>
        <p:nvGrpSpPr>
          <p:cNvPr id="88094" name="Group 73"/>
          <p:cNvGrpSpPr/>
          <p:nvPr/>
        </p:nvGrpSpPr>
        <p:grpSpPr>
          <a:xfrm>
            <a:off x="4373563" y="1528763"/>
            <a:ext cx="641350" cy="558800"/>
            <a:chOff x="-44" y="1473"/>
            <a:chExt cx="981" cy="1105"/>
          </a:xfrm>
        </p:grpSpPr>
        <p:pic>
          <p:nvPicPr>
            <p:cNvPr id="88095" name="Picture 7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096" name="Freeform 7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097" name="Group 80"/>
          <p:cNvGrpSpPr/>
          <p:nvPr/>
        </p:nvGrpSpPr>
        <p:grpSpPr>
          <a:xfrm>
            <a:off x="4368800" y="2127250"/>
            <a:ext cx="641350" cy="558800"/>
            <a:chOff x="-44" y="1473"/>
            <a:chExt cx="981" cy="1105"/>
          </a:xfrm>
        </p:grpSpPr>
        <p:pic>
          <p:nvPicPr>
            <p:cNvPr id="88098" name="Picture 81"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099" name="Freeform 8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00" name="Group 83"/>
          <p:cNvGrpSpPr/>
          <p:nvPr/>
        </p:nvGrpSpPr>
        <p:grpSpPr>
          <a:xfrm>
            <a:off x="4397375" y="2736850"/>
            <a:ext cx="641350" cy="558800"/>
            <a:chOff x="-44" y="1473"/>
            <a:chExt cx="981" cy="1105"/>
          </a:xfrm>
        </p:grpSpPr>
        <p:pic>
          <p:nvPicPr>
            <p:cNvPr id="88101" name="Picture 8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02" name="Freeform 8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03" name="Group 87"/>
          <p:cNvGrpSpPr/>
          <p:nvPr/>
        </p:nvGrpSpPr>
        <p:grpSpPr>
          <a:xfrm flipH="1">
            <a:off x="8056563" y="1685925"/>
            <a:ext cx="641350" cy="558800"/>
            <a:chOff x="-44" y="1473"/>
            <a:chExt cx="981" cy="1105"/>
          </a:xfrm>
        </p:grpSpPr>
        <p:pic>
          <p:nvPicPr>
            <p:cNvPr id="88104" name="Picture 88"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05" name="Freeform 8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06" name="Group 90"/>
          <p:cNvGrpSpPr/>
          <p:nvPr/>
        </p:nvGrpSpPr>
        <p:grpSpPr>
          <a:xfrm flipH="1">
            <a:off x="8070850" y="2965450"/>
            <a:ext cx="641350" cy="558800"/>
            <a:chOff x="-44" y="1473"/>
            <a:chExt cx="981" cy="1105"/>
          </a:xfrm>
        </p:grpSpPr>
        <p:pic>
          <p:nvPicPr>
            <p:cNvPr id="88107" name="Picture 91"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08" name="Freeform 9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09" name="Group 93"/>
          <p:cNvGrpSpPr/>
          <p:nvPr/>
        </p:nvGrpSpPr>
        <p:grpSpPr>
          <a:xfrm flipH="1">
            <a:off x="6972300" y="4489450"/>
            <a:ext cx="641350" cy="558800"/>
            <a:chOff x="-44" y="1473"/>
            <a:chExt cx="981" cy="1105"/>
          </a:xfrm>
        </p:grpSpPr>
        <p:pic>
          <p:nvPicPr>
            <p:cNvPr id="88110" name="Picture 9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11" name="Freeform 9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12" name="Group 96"/>
          <p:cNvGrpSpPr/>
          <p:nvPr/>
        </p:nvGrpSpPr>
        <p:grpSpPr>
          <a:xfrm flipH="1">
            <a:off x="5808663" y="4530725"/>
            <a:ext cx="641350" cy="558800"/>
            <a:chOff x="-44" y="1473"/>
            <a:chExt cx="981" cy="1105"/>
          </a:xfrm>
        </p:grpSpPr>
        <p:pic>
          <p:nvPicPr>
            <p:cNvPr id="88113" name="Picture 97"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14" name="Freeform 9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15" name="Group 99"/>
          <p:cNvGrpSpPr/>
          <p:nvPr/>
        </p:nvGrpSpPr>
        <p:grpSpPr>
          <a:xfrm>
            <a:off x="6237288" y="2624138"/>
            <a:ext cx="698500" cy="355600"/>
            <a:chOff x="4396" y="1245"/>
            <a:chExt cx="672" cy="248"/>
          </a:xfrm>
        </p:grpSpPr>
        <p:sp>
          <p:nvSpPr>
            <p:cNvPr id="88116"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200" dirty="0">
                <a:latin typeface="Times New Roman" panose="02020603050405020304" charset="0"/>
                <a:ea typeface="Arial" panose="020B0604020202020204" pitchFamily="34" charset="0"/>
              </a:endParaRPr>
            </a:p>
          </p:txBody>
        </p:sp>
        <p:sp>
          <p:nvSpPr>
            <p:cNvPr id="88117"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1200" dirty="0">
                <a:latin typeface="Times New Roman" panose="02020603050405020304" charset="0"/>
                <a:ea typeface="Arial" panose="020B0604020202020204" pitchFamily="34" charset="0"/>
              </a:endParaRPr>
            </a:p>
          </p:txBody>
        </p:sp>
        <p:sp>
          <p:nvSpPr>
            <p:cNvPr id="88118"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200" dirty="0">
                <a:latin typeface="Times New Roman" panose="02020603050405020304" charset="0"/>
                <a:ea typeface="Arial" panose="020B0604020202020204" pitchFamily="34" charset="0"/>
              </a:endParaRPr>
            </a:p>
          </p:txBody>
        </p:sp>
        <p:grpSp>
          <p:nvGrpSpPr>
            <p:cNvPr id="88119" name="Group 103"/>
            <p:cNvGrpSpPr/>
            <p:nvPr/>
          </p:nvGrpSpPr>
          <p:grpSpPr>
            <a:xfrm>
              <a:off x="4530" y="1287"/>
              <a:ext cx="377" cy="75"/>
              <a:chOff x="2468" y="1332"/>
              <a:chExt cx="310" cy="60"/>
            </a:xfrm>
          </p:grpSpPr>
          <p:sp>
            <p:nvSpPr>
              <p:cNvPr id="88120" name="Freeform 10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8121" name="Freeform 10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8122" name="Line 106"/>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8123" name="Line 107"/>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pic>
        <p:nvPicPr>
          <p:cNvPr id="88124" name="Picture 108" descr="underline_base"/>
          <p:cNvPicPr/>
          <p:nvPr/>
        </p:nvPicPr>
        <p:blipFill>
          <a:blip r:embed="rId2"/>
          <a:stretch>
            <a:fillRect/>
          </a:stretch>
        </p:blipFill>
        <p:spPr>
          <a:xfrm>
            <a:off x="628650" y="911225"/>
            <a:ext cx="5484813" cy="173038"/>
          </a:xfrm>
          <a:prstGeom prst="rect">
            <a:avLst/>
          </a:prstGeom>
          <a:noFill/>
          <a:ln w="9525">
            <a:noFill/>
          </a:ln>
        </p:spPr>
      </p:pic>
      <p:grpSp>
        <p:nvGrpSpPr>
          <p:cNvPr id="13" name="Group 9"/>
          <p:cNvGrpSpPr/>
          <p:nvPr/>
        </p:nvGrpSpPr>
        <p:grpSpPr>
          <a:xfrm>
            <a:off x="5278438" y="1817688"/>
            <a:ext cx="509587" cy="1279525"/>
            <a:chOff x="5278322" y="1817603"/>
            <a:chExt cx="509379" cy="1279224"/>
          </a:xfrm>
        </p:grpSpPr>
        <p:pic>
          <p:nvPicPr>
            <p:cNvPr id="88126" name="Picture 3"/>
            <p:cNvPicPr>
              <a:picLocks noChangeAspect="1"/>
            </p:cNvPicPr>
            <p:nvPr/>
          </p:nvPicPr>
          <p:blipFill>
            <a:blip r:embed="rId3"/>
            <a:stretch>
              <a:fillRect/>
            </a:stretch>
          </p:blipFill>
          <p:spPr>
            <a:xfrm>
              <a:off x="5278322" y="2485783"/>
              <a:ext cx="509379" cy="287270"/>
            </a:xfrm>
            <a:prstGeom prst="rect">
              <a:avLst/>
            </a:prstGeom>
            <a:noFill/>
            <a:ln w="9525">
              <a:noFill/>
            </a:ln>
          </p:spPr>
        </p:pic>
        <p:cxnSp>
          <p:nvCxnSpPr>
            <p:cNvPr id="88127" name="Straight Connector 3"/>
            <p:cNvCxnSpPr/>
            <p:nvPr/>
          </p:nvCxnSpPr>
          <p:spPr>
            <a:xfrm>
              <a:off x="5369756" y="1817603"/>
              <a:ext cx="0" cy="681026"/>
            </a:xfrm>
            <a:prstGeom prst="line">
              <a:avLst/>
            </a:prstGeom>
            <a:ln w="19050" cap="flat" cmpd="sng">
              <a:solidFill>
                <a:schemeClr val="tx1"/>
              </a:solidFill>
              <a:prstDash val="solid"/>
              <a:round/>
              <a:headEnd type="none" w="med" len="med"/>
              <a:tailEnd type="none" w="med" len="med"/>
            </a:ln>
          </p:spPr>
        </p:cxnSp>
        <p:cxnSp>
          <p:nvCxnSpPr>
            <p:cNvPr id="88128" name="Straight Connector 77"/>
            <p:cNvCxnSpPr/>
            <p:nvPr/>
          </p:nvCxnSpPr>
          <p:spPr>
            <a:xfrm flipV="1">
              <a:off x="5443520" y="2769741"/>
              <a:ext cx="1" cy="327086"/>
            </a:xfrm>
            <a:prstGeom prst="line">
              <a:avLst/>
            </a:prstGeom>
            <a:ln w="19050" cap="flat" cmpd="sng">
              <a:solidFill>
                <a:schemeClr val="tx1"/>
              </a:solidFill>
              <a:prstDash val="solid"/>
              <a:round/>
              <a:headEnd type="none" w="med" len="med"/>
              <a:tailEnd type="none" w="med" len="med"/>
            </a:ln>
          </p:spPr>
        </p:cxnSp>
      </p:grpSp>
      <p:grpSp>
        <p:nvGrpSpPr>
          <p:cNvPr id="14" name="Group 14"/>
          <p:cNvGrpSpPr/>
          <p:nvPr/>
        </p:nvGrpSpPr>
        <p:grpSpPr>
          <a:xfrm>
            <a:off x="414338" y="2616200"/>
            <a:ext cx="5080000" cy="1751013"/>
            <a:chOff x="414922" y="2615565"/>
            <a:chExt cx="5079651" cy="1751597"/>
          </a:xfrm>
        </p:grpSpPr>
        <p:sp>
          <p:nvSpPr>
            <p:cNvPr id="88130" name="TextBox 10"/>
            <p:cNvSpPr txBox="1"/>
            <p:nvPr/>
          </p:nvSpPr>
          <p:spPr>
            <a:xfrm>
              <a:off x="414922" y="3659276"/>
              <a:ext cx="4300100" cy="707886"/>
            </a:xfrm>
            <a:prstGeom prst="rect">
              <a:avLst/>
            </a:prstGeom>
            <a:noFill/>
            <a:ln w="9525">
              <a:noFill/>
            </a:ln>
          </p:spPr>
          <p:txBody>
            <a:bodyPr anchor="t" anchorCtr="0">
              <a:spAutoFit/>
            </a:bodyPr>
            <a:p>
              <a:pPr eaLnBrk="0" hangingPunct="0"/>
              <a:r>
                <a:rPr lang="en-US" altLang="zh-CN" sz="2000" i="1" dirty="0">
                  <a:solidFill>
                    <a:srgbClr val="CC0000"/>
                  </a:solidFill>
                  <a:latin typeface="Arial" panose="020B0604020202020204" pitchFamily="34" charset="0"/>
                </a:rPr>
                <a:t>A: </a:t>
              </a:r>
              <a:r>
                <a:rPr lang="en-US" altLang="zh-CN" sz="2000" dirty="0">
                  <a:latin typeface="Arial" panose="020B0604020202020204" pitchFamily="34" charset="0"/>
                </a:rPr>
                <a:t>wired Ethernet interfaces connected by Ethernet switches</a:t>
              </a:r>
              <a:endParaRPr lang="en-US" altLang="zh-CN" sz="2000" dirty="0">
                <a:latin typeface="Arial" panose="020B0604020202020204" pitchFamily="34" charset="0"/>
              </a:endParaRPr>
            </a:p>
          </p:txBody>
        </p:sp>
        <p:cxnSp>
          <p:nvCxnSpPr>
            <p:cNvPr id="88131" name="Straight Connector 12"/>
            <p:cNvCxnSpPr/>
            <p:nvPr/>
          </p:nvCxnSpPr>
          <p:spPr>
            <a:xfrm flipH="1">
              <a:off x="4061206" y="2615565"/>
              <a:ext cx="1433367" cy="1420957"/>
            </a:xfrm>
            <a:prstGeom prst="line">
              <a:avLst/>
            </a:prstGeom>
            <a:ln w="9525" cap="flat" cmpd="sng">
              <a:solidFill>
                <a:schemeClr val="tx1"/>
              </a:solidFill>
              <a:prstDash val="solid"/>
              <a:round/>
              <a:headEnd type="none" w="med" len="med"/>
              <a:tailEnd type="none" w="med" len="med"/>
            </a:ln>
          </p:spPr>
        </p:cxnSp>
      </p:grpSp>
      <p:grpSp>
        <p:nvGrpSpPr>
          <p:cNvPr id="15" name="Group 15"/>
          <p:cNvGrpSpPr/>
          <p:nvPr/>
        </p:nvGrpSpPr>
        <p:grpSpPr>
          <a:xfrm>
            <a:off x="4329113" y="3790950"/>
            <a:ext cx="4298950" cy="2451100"/>
            <a:chOff x="4328727" y="3790332"/>
            <a:chExt cx="4300100" cy="2450981"/>
          </a:xfrm>
        </p:grpSpPr>
        <p:pic>
          <p:nvPicPr>
            <p:cNvPr id="88133" name="Picture 777" descr="access_point_stylized_small"/>
            <p:cNvPicPr>
              <a:picLocks noChangeAspect="1"/>
            </p:cNvPicPr>
            <p:nvPr/>
          </p:nvPicPr>
          <p:blipFill>
            <a:blip r:embed="rId4"/>
            <a:stretch>
              <a:fillRect/>
            </a:stretch>
          </p:blipFill>
          <p:spPr>
            <a:xfrm>
              <a:off x="6312411" y="3790332"/>
              <a:ext cx="587569" cy="486906"/>
            </a:xfrm>
            <a:prstGeom prst="rect">
              <a:avLst/>
            </a:prstGeom>
            <a:noFill/>
            <a:ln w="9525">
              <a:noFill/>
            </a:ln>
          </p:spPr>
        </p:pic>
        <p:sp>
          <p:nvSpPr>
            <p:cNvPr id="88134" name="TextBox 89"/>
            <p:cNvSpPr txBox="1"/>
            <p:nvPr/>
          </p:nvSpPr>
          <p:spPr>
            <a:xfrm>
              <a:off x="4328727" y="5533427"/>
              <a:ext cx="4300100" cy="707886"/>
            </a:xfrm>
            <a:prstGeom prst="rect">
              <a:avLst/>
            </a:prstGeom>
            <a:noFill/>
            <a:ln w="9525">
              <a:noFill/>
            </a:ln>
          </p:spPr>
          <p:txBody>
            <a:bodyPr anchor="t" anchorCtr="0">
              <a:spAutoFit/>
            </a:bodyPr>
            <a:p>
              <a:pPr eaLnBrk="0" hangingPunct="0"/>
              <a:r>
                <a:rPr lang="en-US" altLang="zh-CN" sz="2000" i="1" dirty="0">
                  <a:solidFill>
                    <a:srgbClr val="CC0000"/>
                  </a:solidFill>
                  <a:latin typeface="Arial" panose="020B0604020202020204" pitchFamily="34" charset="0"/>
                </a:rPr>
                <a:t>A: </a:t>
              </a:r>
              <a:r>
                <a:rPr lang="en-US" altLang="zh-CN" sz="2000" dirty="0">
                  <a:latin typeface="Arial" panose="020B0604020202020204" pitchFamily="34" charset="0"/>
                </a:rPr>
                <a:t>wireless WiFi interfaces connected by WiFi base station</a:t>
              </a:r>
              <a:endParaRPr lang="en-US" altLang="zh-CN" sz="2000" dirty="0">
                <a:latin typeface="Arial" panose="020B0604020202020204" pitchFamily="34" charset="0"/>
              </a:endParaRPr>
            </a:p>
          </p:txBody>
        </p:sp>
        <p:cxnSp>
          <p:nvCxnSpPr>
            <p:cNvPr id="88135" name="Straight Connector 90"/>
            <p:cNvCxnSpPr/>
            <p:nvPr/>
          </p:nvCxnSpPr>
          <p:spPr>
            <a:xfrm flipH="1">
              <a:off x="4982985" y="4208863"/>
              <a:ext cx="1433367" cy="1420957"/>
            </a:xfrm>
            <a:prstGeom prst="line">
              <a:avLst/>
            </a:prstGeom>
            <a:ln w="9525" cap="flat" cmpd="sng">
              <a:solidFill>
                <a:schemeClr val="tx1"/>
              </a:solidFill>
              <a:prstDash val="solid"/>
              <a:round/>
              <a:headEnd type="none" w="med" len="med"/>
              <a:tailEnd type="none" w="med" len="med"/>
            </a:ln>
          </p:spPr>
        </p:cxnSp>
      </p:grpSp>
      <p:sp>
        <p:nvSpPr>
          <p:cNvPr id="17" name="TextBox 16"/>
          <p:cNvSpPr txBox="1"/>
          <p:nvPr/>
        </p:nvSpPr>
        <p:spPr>
          <a:xfrm>
            <a:off x="439738" y="4775200"/>
            <a:ext cx="3797300" cy="1322388"/>
          </a:xfrm>
          <a:prstGeom prst="rect">
            <a:avLst/>
          </a:prstGeom>
          <a:noFill/>
          <a:ln w="9525">
            <a:noFill/>
          </a:ln>
        </p:spPr>
        <p:txBody>
          <a:bodyPr anchor="t" anchorCtr="0">
            <a:spAutoFit/>
          </a:bodyPr>
          <a:p>
            <a:pPr eaLnBrk="0" hangingPunct="0"/>
            <a:r>
              <a:rPr lang="en-US" altLang="zh-CN" sz="2000" i="1" dirty="0">
                <a:solidFill>
                  <a:srgbClr val="CC0000"/>
                </a:solidFill>
                <a:latin typeface="Arial" panose="020B0604020202020204" pitchFamily="34" charset="0"/>
              </a:rPr>
              <a:t>For now: </a:t>
            </a:r>
            <a:r>
              <a:rPr lang="en-US" altLang="zh-CN" sz="2000" dirty="0">
                <a:latin typeface="Arial" panose="020B0604020202020204" pitchFamily="34" charset="0"/>
              </a:rPr>
              <a:t>don</a:t>
            </a:r>
            <a:r>
              <a:rPr lang="fr-FR" altLang="en-US" sz="2000" dirty="0">
                <a:latin typeface="Arial" panose="020B0604020202020204" pitchFamily="34" charset="0"/>
              </a:rPr>
              <a:t>’</a:t>
            </a:r>
            <a:r>
              <a:rPr lang="en-US" altLang="ja-JP" sz="2000" dirty="0">
                <a:latin typeface="Arial" panose="020B0604020202020204" pitchFamily="34" charset="0"/>
              </a:rPr>
              <a:t>t need to worry about how one interface is connected to another (with no intervening router) </a:t>
            </a:r>
            <a:endParaRPr lang="en-US" altLang="zh-CN" sz="2000" dirty="0">
              <a:latin typeface="Arial" panose="020B0604020202020204" pitchFamily="34" charset="0"/>
            </a:endParaRPr>
          </a:p>
        </p:txBody>
      </p:sp>
      <p:sp>
        <p:nvSpPr>
          <p:cNvPr id="8813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813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xit" presetSubtype="0" fill="hold" nodeType="withEffect">
                                  <p:stCondLst>
                                    <p:cond delay="0"/>
                                  </p:stCondLst>
                                  <p:childTnLst>
                                    <p:animEffect transition="out" filter="dissolv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Rectangle 5"/>
          <p:cNvSpPr>
            <a:spLocks noGrp="1" noChangeArrowheads="1"/>
          </p:cNvSpPr>
          <p:nvPr>
            <p:ph type="title"/>
          </p:nvPr>
        </p:nvSpPr>
        <p:spPr>
          <a:xfrm>
            <a:off x="533400" y="228600"/>
            <a:ext cx="3702050" cy="76358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Subnets</a:t>
            </a:r>
            <a:r>
              <a:rPr kumimoji="0" lang="zh-CN" altLang="en-US" sz="2400" b="0" i="0" u="none" strike="noStrike" kern="0" cap="none" spc="0" normalizeH="0" baseline="0" noProof="0">
                <a:ln>
                  <a:noFill/>
                </a:ln>
                <a:solidFill>
                  <a:srgbClr val="000099"/>
                </a:solidFill>
                <a:effectLst/>
                <a:uLnTx/>
                <a:uFillTx/>
                <a:latin typeface="+mj-lt"/>
                <a:ea typeface="宋体" panose="02010600030101010101" pitchFamily="2" charset="-122"/>
                <a:cs typeface="+mj-cs"/>
              </a:rPr>
              <a:t>（子网）</a:t>
            </a:r>
            <a:endParaRPr kumimoji="0" lang="zh-CN" altLang="en-US" sz="24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89090" name="Rectangle 6"/>
          <p:cNvSpPr>
            <a:spLocks noGrp="1"/>
          </p:cNvSpPr>
          <p:nvPr>
            <p:ph sz="half" idx="1"/>
          </p:nvPr>
        </p:nvSpPr>
        <p:spPr>
          <a:xfrm>
            <a:off x="476250" y="1333500"/>
            <a:ext cx="3695700" cy="4648200"/>
          </a:xfrm>
        </p:spPr>
        <p:txBody>
          <a:bodyPr vert="horz" wrap="square" lIns="91440" tIns="45720" rIns="91440" bIns="45720" anchor="t" anchorCtr="0"/>
          <a:p>
            <a:pPr marL="234950" indent="-234950">
              <a:buClr>
                <a:srgbClr val="000099"/>
              </a:buClr>
              <a:buSzPct val="100000"/>
              <a:buFont typeface="Wingdings" panose="05000000000000000000" pitchFamily="2" charset="2"/>
            </a:pPr>
            <a:r>
              <a:rPr lang="en-US" altLang="zh-CN" dirty="0">
                <a:solidFill>
                  <a:srgbClr val="000099"/>
                </a:solidFill>
                <a:latin typeface="+mn-lt"/>
                <a:ea typeface="MS PGothic" panose="020B0600070205080204" charset="-128"/>
                <a:cs typeface="MS PGothic" panose="020B0600070205080204" charset="-128"/>
              </a:rPr>
              <a:t>IP address:</a:t>
            </a:r>
            <a:r>
              <a:rPr lang="en-US" altLang="zh-CN" dirty="0">
                <a:latin typeface="+mn-lt"/>
                <a:ea typeface="MS PGothic" panose="020B0600070205080204" charset="-128"/>
                <a:cs typeface="MS PGothic" panose="020B0600070205080204" charset="-128"/>
              </a:rPr>
              <a:t> </a:t>
            </a:r>
            <a:endParaRPr lang="en-US" altLang="zh-CN" dirty="0">
              <a:latin typeface="+mn-lt"/>
              <a:ea typeface="MS PGothic" panose="020B0600070205080204" charset="-128"/>
              <a:cs typeface="MS PGothic" panose="020B0600070205080204" charset="-128"/>
            </a:endParaRPr>
          </a:p>
          <a:p>
            <a:pPr marL="513080" lvl="1" indent="-163830">
              <a:buClr>
                <a:srgbClr val="000099"/>
              </a:buClr>
              <a:buSzTx/>
            </a:pPr>
            <a:r>
              <a:rPr lang="en-US" altLang="zh-CN" dirty="0">
                <a:latin typeface="Gill Sans MT" panose="020B0502020104020203"/>
                <a:ea typeface="MS PGothic" panose="020B0600070205080204" charset="-128"/>
                <a:cs typeface="Gill Sans MT" panose="020B0502020104020203"/>
              </a:rPr>
              <a:t>subnet part - high order bits</a:t>
            </a:r>
            <a:endParaRPr lang="en-US" altLang="zh-CN" dirty="0">
              <a:latin typeface="Gill Sans MT" panose="020B0502020104020203"/>
              <a:ea typeface="MS PGothic" panose="020B0600070205080204" charset="-128"/>
              <a:cs typeface="Gill Sans MT" panose="020B0502020104020203"/>
            </a:endParaRPr>
          </a:p>
          <a:p>
            <a:pPr marL="513080" lvl="1" indent="-163830">
              <a:buClr>
                <a:srgbClr val="000099"/>
              </a:buClr>
              <a:buSzTx/>
            </a:pPr>
            <a:r>
              <a:rPr lang="en-US" altLang="zh-CN" dirty="0">
                <a:latin typeface="Gill Sans MT" panose="020B0502020104020203"/>
                <a:ea typeface="MS PGothic" panose="020B0600070205080204" charset="-128"/>
                <a:cs typeface="Gill Sans MT" panose="020B0502020104020203"/>
              </a:rPr>
              <a:t>host part - low order bits </a:t>
            </a:r>
            <a:endParaRPr lang="en-US" altLang="zh-CN" dirty="0">
              <a:latin typeface="Gill Sans MT" panose="020B0502020104020203"/>
              <a:ea typeface="MS PGothic" panose="020B0600070205080204" charset="-128"/>
              <a:cs typeface="Gill Sans MT" panose="020B0502020104020203"/>
            </a:endParaRPr>
          </a:p>
          <a:p>
            <a:pPr marL="234950" indent="-234950">
              <a:buClr>
                <a:srgbClr val="000099"/>
              </a:buClr>
              <a:buSzPct val="100000"/>
              <a:buFont typeface="Wingdings" panose="05000000000000000000" pitchFamily="2" charset="2"/>
            </a:pPr>
            <a:r>
              <a:rPr lang="en-US" altLang="zh-CN" i="1" dirty="0">
                <a:solidFill>
                  <a:srgbClr val="000099"/>
                </a:solidFill>
                <a:latin typeface="+mn-lt"/>
                <a:ea typeface="MS PGothic" panose="020B0600070205080204" charset="-128"/>
                <a:cs typeface="MS PGothic" panose="020B0600070205080204" charset="-128"/>
              </a:rPr>
              <a:t>what</a:t>
            </a:r>
            <a:r>
              <a:rPr lang="ja-JP" altLang="en-US" i="1" dirty="0">
                <a:solidFill>
                  <a:srgbClr val="000099"/>
                </a:solidFill>
                <a:latin typeface="+mn-lt"/>
                <a:ea typeface="MS PGothic" panose="020B0600070205080204" charset="-128"/>
                <a:cs typeface="MS PGothic" panose="020B0600070205080204" charset="-128"/>
              </a:rPr>
              <a:t>’</a:t>
            </a:r>
            <a:r>
              <a:rPr lang="en-US" altLang="ja-JP" i="1" dirty="0">
                <a:solidFill>
                  <a:srgbClr val="000099"/>
                </a:solidFill>
                <a:latin typeface="+mn-lt"/>
                <a:ea typeface="MS PGothic" panose="020B0600070205080204" charset="-128"/>
                <a:cs typeface="MS PGothic" panose="020B0600070205080204" charset="-128"/>
              </a:rPr>
              <a:t>s a subnet ?</a:t>
            </a:r>
            <a:endParaRPr lang="en-US" altLang="ja-JP" i="1" dirty="0">
              <a:solidFill>
                <a:srgbClr val="000099"/>
              </a:solidFill>
              <a:latin typeface="+mn-lt"/>
              <a:ea typeface="MS PGothic" panose="020B0600070205080204" charset="-128"/>
              <a:cs typeface="MS PGothic" panose="020B0600070205080204" charset="-128"/>
            </a:endParaRPr>
          </a:p>
          <a:p>
            <a:pPr marL="513080" lvl="1" indent="-163830">
              <a:buClr>
                <a:srgbClr val="000099"/>
              </a:buClr>
              <a:buSzTx/>
            </a:pPr>
            <a:r>
              <a:rPr lang="en-US" altLang="zh-CN" dirty="0">
                <a:latin typeface="Gill Sans MT" panose="020B0502020104020203"/>
                <a:ea typeface="MS PGothic" panose="020B0600070205080204" charset="-128"/>
                <a:cs typeface="Gill Sans MT" panose="020B0502020104020203"/>
              </a:rPr>
              <a:t>device interfaces with same subnet part of IP address</a:t>
            </a:r>
            <a:endParaRPr lang="en-US" altLang="zh-CN" dirty="0">
              <a:latin typeface="Gill Sans MT" panose="020B0502020104020203"/>
              <a:ea typeface="MS PGothic" panose="020B0600070205080204" charset="-128"/>
              <a:cs typeface="Gill Sans MT" panose="020B0502020104020203"/>
            </a:endParaRPr>
          </a:p>
          <a:p>
            <a:pPr marL="513080" lvl="1" indent="-163830">
              <a:buClr>
                <a:srgbClr val="000099"/>
              </a:buClr>
              <a:buSzTx/>
            </a:pPr>
            <a:r>
              <a:rPr lang="en-US" altLang="zh-CN" dirty="0">
                <a:latin typeface="Gill Sans MT" panose="020B0502020104020203"/>
                <a:ea typeface="MS PGothic" panose="020B0600070205080204" charset="-128"/>
                <a:cs typeface="Gill Sans MT" panose="020B0502020104020203"/>
              </a:rPr>
              <a:t>can physically reach each other </a:t>
            </a:r>
            <a:r>
              <a:rPr lang="en-US" altLang="zh-CN" i="1" dirty="0">
                <a:solidFill>
                  <a:srgbClr val="CC0000"/>
                </a:solidFill>
                <a:latin typeface="Gill Sans MT" panose="020B0502020104020203"/>
                <a:ea typeface="MS PGothic" panose="020B0600070205080204" charset="-128"/>
                <a:cs typeface="Gill Sans MT" panose="020B0502020104020203"/>
              </a:rPr>
              <a:t>without intervening router</a:t>
            </a:r>
            <a:endParaRPr lang="en-US" altLang="zh-CN" i="1" dirty="0">
              <a:solidFill>
                <a:srgbClr val="CC0000"/>
              </a:solidFill>
              <a:latin typeface="Gill Sans MT" panose="020B0502020104020203"/>
              <a:ea typeface="MS PGothic" panose="020B0600070205080204" charset="-128"/>
              <a:cs typeface="Gill Sans MT" panose="020B0502020104020203"/>
            </a:endParaRPr>
          </a:p>
        </p:txBody>
      </p:sp>
      <p:sp>
        <p:nvSpPr>
          <p:cNvPr id="89091" name="Text Box 56"/>
          <p:cNvSpPr txBox="1"/>
          <p:nvPr/>
        </p:nvSpPr>
        <p:spPr>
          <a:xfrm>
            <a:off x="4737100" y="5199063"/>
            <a:ext cx="3724275" cy="396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network consisting of 3 subnets</a:t>
            </a:r>
            <a:endParaRPr lang="en-US" altLang="zh-CN" sz="2000" dirty="0">
              <a:latin typeface="Arial" panose="020B0604020202020204" pitchFamily="34" charset="0"/>
            </a:endParaRPr>
          </a:p>
        </p:txBody>
      </p:sp>
      <p:pic>
        <p:nvPicPr>
          <p:cNvPr id="89092" name="Picture 59" descr="underline_base"/>
          <p:cNvPicPr/>
          <p:nvPr/>
        </p:nvPicPr>
        <p:blipFill>
          <a:blip r:embed="rId1"/>
          <a:stretch>
            <a:fillRect/>
          </a:stretch>
        </p:blipFill>
        <p:spPr>
          <a:xfrm>
            <a:off x="622300" y="855663"/>
            <a:ext cx="2011363" cy="173037"/>
          </a:xfrm>
          <a:prstGeom prst="rect">
            <a:avLst/>
          </a:prstGeom>
          <a:noFill/>
          <a:ln w="9525">
            <a:noFill/>
          </a:ln>
        </p:spPr>
      </p:pic>
      <p:sp>
        <p:nvSpPr>
          <p:cNvPr id="89093" name="Rectangle 139"/>
          <p:cNvSpPr/>
          <p:nvPr/>
        </p:nvSpPr>
        <p:spPr>
          <a:xfrm>
            <a:off x="4965700" y="3354388"/>
            <a:ext cx="847725" cy="180975"/>
          </a:xfrm>
          <a:prstGeom prst="rect">
            <a:avLst/>
          </a:prstGeom>
          <a:solidFill>
            <a:schemeClr val="bg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094" name="Freeform 140"/>
          <p:cNvSpPr/>
          <p:nvPr/>
        </p:nvSpPr>
        <p:spPr>
          <a:xfrm>
            <a:off x="4378325" y="1293813"/>
            <a:ext cx="1941513" cy="20494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89095" name="Freeform 141"/>
          <p:cNvSpPr/>
          <p:nvPr/>
        </p:nvSpPr>
        <p:spPr>
          <a:xfrm>
            <a:off x="6905625" y="1603375"/>
            <a:ext cx="1906588" cy="19589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w="9525">
            <a:noFill/>
          </a:ln>
        </p:spPr>
        <p:txBody>
          <a:bodyPr/>
          <a:p>
            <a:endParaRPr lang="zh-CN" altLang="en-US"/>
          </a:p>
        </p:txBody>
      </p:sp>
      <p:sp>
        <p:nvSpPr>
          <p:cNvPr id="89096" name="Freeform 142"/>
          <p:cNvSpPr/>
          <p:nvPr/>
        </p:nvSpPr>
        <p:spPr>
          <a:xfrm>
            <a:off x="5578475" y="3036888"/>
            <a:ext cx="2041525" cy="19796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w="9525">
            <a:noFill/>
          </a:ln>
        </p:spPr>
        <p:txBody>
          <a:bodyPr/>
          <a:p>
            <a:endParaRPr lang="zh-CN" altLang="en-US"/>
          </a:p>
        </p:txBody>
      </p:sp>
      <p:sp>
        <p:nvSpPr>
          <p:cNvPr id="89097" name="Line 143"/>
          <p:cNvSpPr/>
          <p:nvPr/>
        </p:nvSpPr>
        <p:spPr>
          <a:xfrm>
            <a:off x="5016500" y="1816100"/>
            <a:ext cx="277813" cy="1588"/>
          </a:xfrm>
          <a:prstGeom prst="line">
            <a:avLst/>
          </a:prstGeom>
          <a:ln w="19050" cap="flat" cmpd="sng">
            <a:solidFill>
              <a:schemeClr val="tx1"/>
            </a:solidFill>
            <a:prstDash val="solid"/>
            <a:round/>
            <a:headEnd type="none" w="med" len="med"/>
            <a:tailEnd type="none" w="med" len="med"/>
          </a:ln>
        </p:spPr>
      </p:sp>
      <p:sp>
        <p:nvSpPr>
          <p:cNvPr id="89098" name="Line 145"/>
          <p:cNvSpPr/>
          <p:nvPr/>
        </p:nvSpPr>
        <p:spPr>
          <a:xfrm flipV="1">
            <a:off x="5016500" y="2460625"/>
            <a:ext cx="277813" cy="3175"/>
          </a:xfrm>
          <a:prstGeom prst="line">
            <a:avLst/>
          </a:prstGeom>
          <a:ln w="19050" cap="flat" cmpd="sng">
            <a:solidFill>
              <a:schemeClr val="tx1"/>
            </a:solidFill>
            <a:prstDash val="solid"/>
            <a:round/>
            <a:headEnd type="none" w="med" len="med"/>
            <a:tailEnd type="none" w="med" len="med"/>
          </a:ln>
        </p:spPr>
      </p:sp>
      <p:sp>
        <p:nvSpPr>
          <p:cNvPr id="89099" name="Line 146"/>
          <p:cNvSpPr/>
          <p:nvPr/>
        </p:nvSpPr>
        <p:spPr>
          <a:xfrm>
            <a:off x="5026025" y="3087688"/>
            <a:ext cx="273050" cy="1587"/>
          </a:xfrm>
          <a:prstGeom prst="line">
            <a:avLst/>
          </a:prstGeom>
          <a:ln w="19050" cap="flat" cmpd="sng">
            <a:solidFill>
              <a:schemeClr val="tx1"/>
            </a:solidFill>
            <a:prstDash val="solid"/>
            <a:round/>
            <a:headEnd type="none" w="med" len="med"/>
            <a:tailEnd type="none" w="med" len="med"/>
          </a:ln>
        </p:spPr>
      </p:sp>
      <p:sp>
        <p:nvSpPr>
          <p:cNvPr id="89100" name="Line 147"/>
          <p:cNvSpPr/>
          <p:nvPr/>
        </p:nvSpPr>
        <p:spPr>
          <a:xfrm>
            <a:off x="5519738" y="2662238"/>
            <a:ext cx="822325" cy="3175"/>
          </a:xfrm>
          <a:prstGeom prst="line">
            <a:avLst/>
          </a:prstGeom>
          <a:ln w="19050" cap="flat" cmpd="sng">
            <a:solidFill>
              <a:schemeClr val="tx1"/>
            </a:solidFill>
            <a:prstDash val="solid"/>
            <a:round/>
            <a:headEnd type="none" w="med" len="med"/>
            <a:tailEnd type="none" w="med" len="med"/>
          </a:ln>
        </p:spPr>
      </p:sp>
      <p:sp>
        <p:nvSpPr>
          <p:cNvPr id="89101" name="Text Box 148"/>
          <p:cNvSpPr txBox="1"/>
          <p:nvPr/>
        </p:nvSpPr>
        <p:spPr>
          <a:xfrm>
            <a:off x="4975225" y="14906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223.1.1.1</a:t>
            </a:r>
            <a:endParaRPr lang="en-US" altLang="zh-CN" dirty="0">
              <a:latin typeface="Comic Sans MS" panose="030F0702030302020204" charset="0"/>
            </a:endParaRPr>
          </a:p>
        </p:txBody>
      </p:sp>
      <p:sp>
        <p:nvSpPr>
          <p:cNvPr id="89102" name="Text Box 149"/>
          <p:cNvSpPr txBox="1"/>
          <p:nvPr/>
        </p:nvSpPr>
        <p:spPr>
          <a:xfrm>
            <a:off x="4860925" y="31162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223.1.1.3</a:t>
            </a:r>
            <a:endParaRPr lang="en-US" altLang="zh-CN" dirty="0">
              <a:latin typeface="Comic Sans MS" panose="030F0702030302020204" charset="0"/>
            </a:endParaRPr>
          </a:p>
        </p:txBody>
      </p:sp>
      <p:sp>
        <p:nvSpPr>
          <p:cNvPr id="89103" name="Text Box 150"/>
          <p:cNvSpPr txBox="1"/>
          <p:nvPr/>
        </p:nvSpPr>
        <p:spPr>
          <a:xfrm>
            <a:off x="5607050" y="2355850"/>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223.1.1.4</a:t>
            </a:r>
            <a:endParaRPr lang="en-US" altLang="zh-CN" dirty="0">
              <a:latin typeface="Comic Sans MS" panose="030F0702030302020204" charset="0"/>
            </a:endParaRPr>
          </a:p>
        </p:txBody>
      </p:sp>
      <p:sp>
        <p:nvSpPr>
          <p:cNvPr id="89104" name="Line 151"/>
          <p:cNvSpPr/>
          <p:nvPr/>
        </p:nvSpPr>
        <p:spPr>
          <a:xfrm>
            <a:off x="6854825" y="2668588"/>
            <a:ext cx="639763" cy="1587"/>
          </a:xfrm>
          <a:prstGeom prst="line">
            <a:avLst/>
          </a:prstGeom>
          <a:ln w="19050" cap="flat" cmpd="sng">
            <a:solidFill>
              <a:schemeClr val="tx1"/>
            </a:solidFill>
            <a:prstDash val="solid"/>
            <a:round/>
            <a:headEnd type="none" w="med" len="med"/>
            <a:tailEnd type="none" w="med" len="med"/>
          </a:ln>
        </p:spPr>
      </p:sp>
      <p:sp>
        <p:nvSpPr>
          <p:cNvPr id="89105" name="Text Box 152"/>
          <p:cNvSpPr txBox="1"/>
          <p:nvPr/>
        </p:nvSpPr>
        <p:spPr>
          <a:xfrm>
            <a:off x="6727825" y="23574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223.1.2.9</a:t>
            </a:r>
            <a:endParaRPr lang="en-US" altLang="zh-CN" dirty="0">
              <a:latin typeface="Comic Sans MS" panose="030F0702030302020204" charset="0"/>
            </a:endParaRPr>
          </a:p>
        </p:txBody>
      </p:sp>
      <p:sp>
        <p:nvSpPr>
          <p:cNvPr id="89106" name="Line 154"/>
          <p:cNvSpPr/>
          <p:nvPr/>
        </p:nvSpPr>
        <p:spPr>
          <a:xfrm>
            <a:off x="7878763" y="1978025"/>
            <a:ext cx="234950" cy="6350"/>
          </a:xfrm>
          <a:prstGeom prst="line">
            <a:avLst/>
          </a:prstGeom>
          <a:ln w="19050" cap="flat" cmpd="sng">
            <a:solidFill>
              <a:schemeClr val="tx1"/>
            </a:solidFill>
            <a:prstDash val="solid"/>
            <a:round/>
            <a:headEnd type="none" w="med" len="med"/>
            <a:tailEnd type="none" w="med" len="med"/>
          </a:ln>
        </p:spPr>
      </p:sp>
      <p:sp>
        <p:nvSpPr>
          <p:cNvPr id="89107" name="Line 155"/>
          <p:cNvSpPr/>
          <p:nvPr/>
        </p:nvSpPr>
        <p:spPr>
          <a:xfrm>
            <a:off x="7878763" y="3249613"/>
            <a:ext cx="234950" cy="6350"/>
          </a:xfrm>
          <a:prstGeom prst="line">
            <a:avLst/>
          </a:prstGeom>
          <a:ln w="19050" cap="flat" cmpd="sng">
            <a:solidFill>
              <a:schemeClr val="tx1"/>
            </a:solidFill>
            <a:prstDash val="solid"/>
            <a:round/>
            <a:headEnd type="none" w="med" len="med"/>
            <a:tailEnd type="none" w="med" len="med"/>
          </a:ln>
        </p:spPr>
      </p:sp>
      <p:sp>
        <p:nvSpPr>
          <p:cNvPr id="89108" name="Line 156"/>
          <p:cNvSpPr/>
          <p:nvPr/>
        </p:nvSpPr>
        <p:spPr>
          <a:xfrm>
            <a:off x="6616700" y="3006725"/>
            <a:ext cx="3175" cy="644525"/>
          </a:xfrm>
          <a:prstGeom prst="line">
            <a:avLst/>
          </a:prstGeom>
          <a:ln w="19050" cap="flat" cmpd="sng">
            <a:solidFill>
              <a:schemeClr val="tx1"/>
            </a:solidFill>
            <a:prstDash val="solid"/>
            <a:round/>
            <a:headEnd type="none" w="med" len="med"/>
            <a:tailEnd type="none" w="med" len="med"/>
          </a:ln>
        </p:spPr>
      </p:sp>
      <p:sp>
        <p:nvSpPr>
          <p:cNvPr id="89109" name="Line 158"/>
          <p:cNvSpPr/>
          <p:nvPr/>
        </p:nvSpPr>
        <p:spPr>
          <a:xfrm flipH="1" flipV="1">
            <a:off x="6003925" y="4279900"/>
            <a:ext cx="3175" cy="241300"/>
          </a:xfrm>
          <a:prstGeom prst="line">
            <a:avLst/>
          </a:prstGeom>
          <a:ln w="19050" cap="flat" cmpd="sng">
            <a:solidFill>
              <a:schemeClr val="tx1"/>
            </a:solidFill>
            <a:prstDash val="solid"/>
            <a:round/>
            <a:headEnd type="none" w="med" len="med"/>
            <a:tailEnd type="none" w="med" len="med"/>
          </a:ln>
        </p:spPr>
      </p:sp>
      <p:sp>
        <p:nvSpPr>
          <p:cNvPr id="89110" name="Line 159"/>
          <p:cNvSpPr/>
          <p:nvPr/>
        </p:nvSpPr>
        <p:spPr>
          <a:xfrm flipH="1" flipV="1">
            <a:off x="7180263" y="4284663"/>
            <a:ext cx="3175" cy="241300"/>
          </a:xfrm>
          <a:prstGeom prst="line">
            <a:avLst/>
          </a:prstGeom>
          <a:ln w="19050" cap="flat" cmpd="sng">
            <a:solidFill>
              <a:schemeClr val="tx1"/>
            </a:solidFill>
            <a:prstDash val="solid"/>
            <a:round/>
            <a:headEnd type="none" w="med" len="med"/>
            <a:tailEnd type="none" w="med" len="med"/>
          </a:ln>
        </p:spPr>
      </p:sp>
      <p:sp>
        <p:nvSpPr>
          <p:cNvPr id="89111" name="Text Box 160"/>
          <p:cNvSpPr txBox="1"/>
          <p:nvPr/>
        </p:nvSpPr>
        <p:spPr>
          <a:xfrm>
            <a:off x="7151688" y="4162425"/>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a:t>
            </a:r>
            <a:endParaRPr lang="en-US" altLang="zh-CN" dirty="0">
              <a:latin typeface="Comic Sans MS" panose="030F0702030302020204" charset="0"/>
            </a:endParaRPr>
          </a:p>
        </p:txBody>
      </p:sp>
      <p:sp>
        <p:nvSpPr>
          <p:cNvPr id="89112" name="Text Box 161"/>
          <p:cNvSpPr txBox="1"/>
          <p:nvPr/>
        </p:nvSpPr>
        <p:spPr>
          <a:xfrm>
            <a:off x="4981575" y="4257675"/>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223.1.3.1</a:t>
            </a:r>
            <a:endParaRPr lang="en-US" altLang="zh-CN" dirty="0">
              <a:latin typeface="Comic Sans MS" panose="030F0702030302020204" charset="0"/>
            </a:endParaRPr>
          </a:p>
        </p:txBody>
      </p:sp>
      <p:grpSp>
        <p:nvGrpSpPr>
          <p:cNvPr id="89113" name="Group 162"/>
          <p:cNvGrpSpPr/>
          <p:nvPr/>
        </p:nvGrpSpPr>
        <p:grpSpPr>
          <a:xfrm>
            <a:off x="4373563" y="1517650"/>
            <a:ext cx="641350" cy="558800"/>
            <a:chOff x="-44" y="1473"/>
            <a:chExt cx="981" cy="1105"/>
          </a:xfrm>
        </p:grpSpPr>
        <p:pic>
          <p:nvPicPr>
            <p:cNvPr id="89114" name="Picture 163"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15" name="Freeform 16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16" name="Group 165"/>
          <p:cNvGrpSpPr/>
          <p:nvPr/>
        </p:nvGrpSpPr>
        <p:grpSpPr>
          <a:xfrm>
            <a:off x="4368800" y="2127250"/>
            <a:ext cx="641350" cy="558800"/>
            <a:chOff x="-44" y="1473"/>
            <a:chExt cx="981" cy="1105"/>
          </a:xfrm>
        </p:grpSpPr>
        <p:pic>
          <p:nvPicPr>
            <p:cNvPr id="89117" name="Picture 16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18" name="Freeform 16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19" name="Group 168"/>
          <p:cNvGrpSpPr/>
          <p:nvPr/>
        </p:nvGrpSpPr>
        <p:grpSpPr>
          <a:xfrm>
            <a:off x="4397375" y="2736850"/>
            <a:ext cx="641350" cy="558800"/>
            <a:chOff x="-44" y="1473"/>
            <a:chExt cx="981" cy="1105"/>
          </a:xfrm>
        </p:grpSpPr>
        <p:pic>
          <p:nvPicPr>
            <p:cNvPr id="89120" name="Picture 169"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21" name="Freeform 170"/>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22" name="Group 171"/>
          <p:cNvGrpSpPr/>
          <p:nvPr/>
        </p:nvGrpSpPr>
        <p:grpSpPr>
          <a:xfrm flipH="1">
            <a:off x="8105775" y="1685925"/>
            <a:ext cx="641350" cy="558800"/>
            <a:chOff x="-44" y="1473"/>
            <a:chExt cx="981" cy="1105"/>
          </a:xfrm>
        </p:grpSpPr>
        <p:pic>
          <p:nvPicPr>
            <p:cNvPr id="89123" name="Picture 172"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24" name="Freeform 173"/>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25" name="Group 174"/>
          <p:cNvGrpSpPr/>
          <p:nvPr/>
        </p:nvGrpSpPr>
        <p:grpSpPr>
          <a:xfrm flipH="1">
            <a:off x="8180388" y="2965450"/>
            <a:ext cx="641350" cy="558800"/>
            <a:chOff x="-44" y="1473"/>
            <a:chExt cx="981" cy="1105"/>
          </a:xfrm>
        </p:grpSpPr>
        <p:pic>
          <p:nvPicPr>
            <p:cNvPr id="89126" name="Picture 17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27" name="Freeform 176"/>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28" name="Group 177"/>
          <p:cNvGrpSpPr/>
          <p:nvPr/>
        </p:nvGrpSpPr>
        <p:grpSpPr>
          <a:xfrm flipH="1">
            <a:off x="6972300" y="4489450"/>
            <a:ext cx="641350" cy="558800"/>
            <a:chOff x="-44" y="1473"/>
            <a:chExt cx="981" cy="1105"/>
          </a:xfrm>
        </p:grpSpPr>
        <p:pic>
          <p:nvPicPr>
            <p:cNvPr id="89129" name="Picture 178"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30" name="Freeform 17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31" name="Group 180"/>
          <p:cNvGrpSpPr/>
          <p:nvPr/>
        </p:nvGrpSpPr>
        <p:grpSpPr>
          <a:xfrm flipH="1">
            <a:off x="5808663" y="4530725"/>
            <a:ext cx="641350" cy="558800"/>
            <a:chOff x="-44" y="1473"/>
            <a:chExt cx="981" cy="1105"/>
          </a:xfrm>
        </p:grpSpPr>
        <p:pic>
          <p:nvPicPr>
            <p:cNvPr id="89132" name="Picture 181"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33" name="Freeform 18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34" name="Group 183"/>
          <p:cNvGrpSpPr/>
          <p:nvPr/>
        </p:nvGrpSpPr>
        <p:grpSpPr>
          <a:xfrm>
            <a:off x="6237288" y="2624138"/>
            <a:ext cx="698500" cy="355600"/>
            <a:chOff x="4396" y="1245"/>
            <a:chExt cx="672" cy="248"/>
          </a:xfrm>
        </p:grpSpPr>
        <p:sp>
          <p:nvSpPr>
            <p:cNvPr id="89135"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9136"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9137"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9138" name="Group 187"/>
            <p:cNvGrpSpPr/>
            <p:nvPr/>
          </p:nvGrpSpPr>
          <p:grpSpPr>
            <a:xfrm>
              <a:off x="4530" y="1287"/>
              <a:ext cx="377" cy="75"/>
              <a:chOff x="2468" y="1332"/>
              <a:chExt cx="310" cy="60"/>
            </a:xfrm>
          </p:grpSpPr>
          <p:sp>
            <p:nvSpPr>
              <p:cNvPr id="89139" name="Freeform 18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9140" name="Freeform 18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9141" name="Line 190"/>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9142" name="Line 191"/>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9143" name="Group 192"/>
          <p:cNvGrpSpPr/>
          <p:nvPr/>
        </p:nvGrpSpPr>
        <p:grpSpPr>
          <a:xfrm>
            <a:off x="6850063" y="3529013"/>
            <a:ext cx="1006475" cy="573087"/>
            <a:chOff x="4758" y="3508"/>
            <a:chExt cx="634" cy="361"/>
          </a:xfrm>
        </p:grpSpPr>
        <p:sp>
          <p:nvSpPr>
            <p:cNvPr id="89144" name="Text Box 193"/>
            <p:cNvSpPr txBox="1"/>
            <p:nvPr/>
          </p:nvSpPr>
          <p:spPr>
            <a:xfrm>
              <a:off x="4844" y="3508"/>
              <a:ext cx="548"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subnet</a:t>
              </a:r>
              <a:endParaRPr lang="en-US" altLang="zh-CN" dirty="0">
                <a:solidFill>
                  <a:srgbClr val="CC0000"/>
                </a:solidFill>
                <a:latin typeface="Arial" panose="020B0604020202020204" pitchFamily="34" charset="0"/>
              </a:endParaRPr>
            </a:p>
          </p:txBody>
        </p:sp>
        <p:sp>
          <p:nvSpPr>
            <p:cNvPr id="89145" name="Line 194"/>
            <p:cNvSpPr/>
            <p:nvPr/>
          </p:nvSpPr>
          <p:spPr>
            <a:xfrm flipH="1">
              <a:off x="4758" y="3677"/>
              <a:ext cx="108" cy="192"/>
            </a:xfrm>
            <a:prstGeom prst="line">
              <a:avLst/>
            </a:prstGeom>
            <a:ln w="9525" cap="flat" cmpd="sng">
              <a:solidFill>
                <a:srgbClr val="CC0000"/>
              </a:solidFill>
              <a:prstDash val="solid"/>
              <a:round/>
              <a:headEnd type="none" w="med" len="med"/>
              <a:tailEnd type="triangle" w="med" len="med"/>
            </a:ln>
          </p:spPr>
        </p:sp>
      </p:grpSp>
      <p:sp>
        <p:nvSpPr>
          <p:cNvPr id="89146" name="Rectangle 195"/>
          <p:cNvSpPr/>
          <p:nvPr/>
        </p:nvSpPr>
        <p:spPr>
          <a:xfrm>
            <a:off x="5130800" y="2163763"/>
            <a:ext cx="288925" cy="233362"/>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147" name="Text Box 196"/>
          <p:cNvSpPr txBox="1"/>
          <p:nvPr/>
        </p:nvSpPr>
        <p:spPr>
          <a:xfrm>
            <a:off x="4975225" y="2133600"/>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223.1.1.2</a:t>
            </a:r>
            <a:endParaRPr lang="en-US" altLang="zh-CN" dirty="0">
              <a:latin typeface="Comic Sans MS" panose="030F0702030302020204" charset="0"/>
            </a:endParaRPr>
          </a:p>
        </p:txBody>
      </p:sp>
      <p:sp>
        <p:nvSpPr>
          <p:cNvPr id="89148" name="Rectangle 197"/>
          <p:cNvSpPr/>
          <p:nvPr/>
        </p:nvSpPr>
        <p:spPr>
          <a:xfrm>
            <a:off x="7835900" y="2149475"/>
            <a:ext cx="288925" cy="233363"/>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149" name="Rectangle 198"/>
          <p:cNvSpPr/>
          <p:nvPr/>
        </p:nvSpPr>
        <p:spPr>
          <a:xfrm>
            <a:off x="7832725" y="2949575"/>
            <a:ext cx="288925" cy="233363"/>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150" name="Rectangle 199"/>
          <p:cNvSpPr/>
          <p:nvPr/>
        </p:nvSpPr>
        <p:spPr>
          <a:xfrm>
            <a:off x="6480175" y="3135313"/>
            <a:ext cx="288925" cy="233362"/>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151" name="Text Box 200"/>
          <p:cNvSpPr txBox="1"/>
          <p:nvPr/>
        </p:nvSpPr>
        <p:spPr>
          <a:xfrm>
            <a:off x="6003925" y="3097213"/>
            <a:ext cx="1144588"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223.1.3.27</a:t>
            </a:r>
            <a:endParaRPr lang="en-US" altLang="zh-CN" dirty="0">
              <a:latin typeface="Comic Sans MS" panose="030F0702030302020204" charset="0"/>
            </a:endParaRPr>
          </a:p>
        </p:txBody>
      </p:sp>
      <p:sp>
        <p:nvSpPr>
          <p:cNvPr id="89152" name="Text Box 201"/>
          <p:cNvSpPr txBox="1"/>
          <p:nvPr/>
        </p:nvSpPr>
        <p:spPr>
          <a:xfrm>
            <a:off x="7189788" y="28876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223.1.2.2</a:t>
            </a:r>
            <a:endParaRPr lang="en-US" altLang="zh-CN" dirty="0">
              <a:latin typeface="Comic Sans MS" panose="030F0702030302020204" charset="0"/>
            </a:endParaRPr>
          </a:p>
        </p:txBody>
      </p:sp>
      <p:sp>
        <p:nvSpPr>
          <p:cNvPr id="89153" name="Text Box 202"/>
          <p:cNvSpPr txBox="1"/>
          <p:nvPr/>
        </p:nvSpPr>
        <p:spPr>
          <a:xfrm>
            <a:off x="7586663" y="21288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223.1.2.1</a:t>
            </a:r>
            <a:endParaRPr lang="en-US" altLang="zh-CN" dirty="0">
              <a:latin typeface="Comic Sans MS" panose="030F0702030302020204" charset="0"/>
            </a:endParaRPr>
          </a:p>
        </p:txBody>
      </p:sp>
      <p:sp>
        <p:nvSpPr>
          <p:cNvPr id="8915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915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6"/>
          <p:cNvSpPr>
            <a:spLocks noGrp="1"/>
          </p:cNvSpPr>
          <p:nvPr>
            <p:ph sz="half" idx="1"/>
          </p:nvPr>
        </p:nvSpPr>
        <p:spPr>
          <a:xfrm>
            <a:off x="476250" y="1333500"/>
            <a:ext cx="3695700" cy="4648200"/>
          </a:xfrm>
        </p:spPr>
        <p:txBody>
          <a:bodyPr vert="horz" wrap="square" lIns="91440" tIns="45720" rIns="91440" bIns="45720" anchor="t" anchorCtr="0"/>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40965" name="Rectangle 60"/>
          <p:cNvSpPr>
            <a:spLocks noGrp="1" noChangeArrowheads="1"/>
          </p:cNvSpPr>
          <p:nvPr>
            <p:ph sz="half" idx="2"/>
          </p:nvPr>
        </p:nvSpPr>
        <p:spPr>
          <a:xfrm>
            <a:off x="515938" y="1535113"/>
            <a:ext cx="38100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recipe</a:t>
            </a:r>
            <a:endPar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to determine the subnets, detach each interface from its host or router, creating islands of isolated networks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each isolated network is called a </a:t>
            </a: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subnet</a:t>
            </a:r>
            <a:endPar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endParaRPr>
          </a:p>
        </p:txBody>
      </p:sp>
      <p:sp>
        <p:nvSpPr>
          <p:cNvPr id="90115" name="Text Box 61"/>
          <p:cNvSpPr txBox="1"/>
          <p:nvPr/>
        </p:nvSpPr>
        <p:spPr>
          <a:xfrm>
            <a:off x="5557838" y="5781675"/>
            <a:ext cx="2503487" cy="768350"/>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subnet mask: /24</a:t>
            </a:r>
            <a:endParaRPr lang="en-US" altLang="zh-CN" sz="2400" dirty="0">
              <a:latin typeface="Arial" panose="020B0604020202020204" pitchFamily="34" charset="0"/>
            </a:endParaRPr>
          </a:p>
          <a:p>
            <a:pPr eaLnBrk="0" hangingPunct="0"/>
            <a:r>
              <a:rPr lang="zh-CN" altLang="en-US" sz="2000" dirty="0">
                <a:latin typeface="Arial" panose="020B0604020202020204" pitchFamily="34" charset="0"/>
                <a:ea typeface="宋体" panose="02010600030101010101" pitchFamily="2" charset="-122"/>
              </a:rPr>
              <a:t>子网掩码</a:t>
            </a:r>
            <a:endParaRPr lang="zh-CN" altLang="en-US" sz="2000" dirty="0">
              <a:latin typeface="Arial" panose="020B0604020202020204" pitchFamily="34" charset="0"/>
              <a:ea typeface="宋体" panose="02010600030101010101" pitchFamily="2" charset="-122"/>
            </a:endParaRPr>
          </a:p>
        </p:txBody>
      </p:sp>
      <p:sp>
        <p:nvSpPr>
          <p:cNvPr id="40967" name="Rectangle 185"/>
          <p:cNvSpPr>
            <a:spLocks noGrp="1" noChangeArrowheads="1"/>
          </p:cNvSpPr>
          <p:nvPr>
            <p:ph type="title"/>
          </p:nvPr>
        </p:nvSpPr>
        <p:spPr>
          <a:xfrm>
            <a:off x="533400" y="228600"/>
            <a:ext cx="3702050" cy="76358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Subnets</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90117" name="Picture 186" descr="underline_base"/>
          <p:cNvPicPr/>
          <p:nvPr/>
        </p:nvPicPr>
        <p:blipFill>
          <a:blip r:embed="rId1"/>
          <a:stretch>
            <a:fillRect/>
          </a:stretch>
        </p:blipFill>
        <p:spPr>
          <a:xfrm>
            <a:off x="622300" y="855663"/>
            <a:ext cx="2011363" cy="173037"/>
          </a:xfrm>
          <a:prstGeom prst="rect">
            <a:avLst/>
          </a:prstGeom>
          <a:noFill/>
          <a:ln w="9525">
            <a:noFill/>
          </a:ln>
        </p:spPr>
      </p:pic>
      <p:grpSp>
        <p:nvGrpSpPr>
          <p:cNvPr id="90118" name="Group 190"/>
          <p:cNvGrpSpPr/>
          <p:nvPr/>
        </p:nvGrpSpPr>
        <p:grpSpPr>
          <a:xfrm>
            <a:off x="4368800" y="908050"/>
            <a:ext cx="4452938" cy="4652963"/>
            <a:chOff x="2752" y="572"/>
            <a:chExt cx="2805" cy="2931"/>
          </a:xfrm>
        </p:grpSpPr>
        <p:sp>
          <p:nvSpPr>
            <p:cNvPr id="90119" name="Text Box 191"/>
            <p:cNvSpPr txBox="1"/>
            <p:nvPr/>
          </p:nvSpPr>
          <p:spPr>
            <a:xfrm>
              <a:off x="2825" y="572"/>
              <a:ext cx="1004" cy="250"/>
            </a:xfrm>
            <a:prstGeom prst="rect">
              <a:avLst/>
            </a:prstGeom>
            <a:noFill/>
            <a:ln w="9525">
              <a:noFill/>
            </a:ln>
          </p:spPr>
          <p:txBody>
            <a:bodyPr wrap="none" anchor="t" anchorCtr="0">
              <a:spAutoFit/>
            </a:bodyPr>
            <a:p>
              <a:pPr eaLnBrk="0" hangingPunct="0"/>
              <a:r>
                <a:rPr lang="en-US" altLang="zh-CN" sz="2000" i="1" dirty="0">
                  <a:solidFill>
                    <a:srgbClr val="CC0000"/>
                  </a:solidFill>
                  <a:latin typeface="Arial" panose="020B0604020202020204" pitchFamily="34" charset="0"/>
                </a:rPr>
                <a:t>223.1.1.0/24</a:t>
              </a:r>
              <a:endParaRPr lang="en-US" altLang="zh-CN" sz="2000" i="1" dirty="0">
                <a:solidFill>
                  <a:srgbClr val="CC0000"/>
                </a:solidFill>
                <a:latin typeface="Arial" panose="020B0604020202020204" pitchFamily="34" charset="0"/>
              </a:endParaRPr>
            </a:p>
          </p:txBody>
        </p:sp>
        <p:sp>
          <p:nvSpPr>
            <p:cNvPr id="90120" name="Text Box 192"/>
            <p:cNvSpPr txBox="1"/>
            <p:nvPr/>
          </p:nvSpPr>
          <p:spPr>
            <a:xfrm>
              <a:off x="4419" y="725"/>
              <a:ext cx="1004" cy="250"/>
            </a:xfrm>
            <a:prstGeom prst="rect">
              <a:avLst/>
            </a:prstGeom>
            <a:noFill/>
            <a:ln w="9525">
              <a:noFill/>
            </a:ln>
          </p:spPr>
          <p:txBody>
            <a:bodyPr wrap="none" anchor="t" anchorCtr="0">
              <a:spAutoFit/>
            </a:bodyPr>
            <a:p>
              <a:pPr eaLnBrk="0" hangingPunct="0"/>
              <a:r>
                <a:rPr lang="en-US" altLang="zh-CN" sz="2000" i="1" dirty="0">
                  <a:solidFill>
                    <a:srgbClr val="CC0000"/>
                  </a:solidFill>
                  <a:latin typeface="Arial" panose="020B0604020202020204" pitchFamily="34" charset="0"/>
                </a:rPr>
                <a:t>223.1.2.0/24</a:t>
              </a:r>
              <a:endParaRPr lang="en-US" altLang="zh-CN" sz="2000" i="1" dirty="0">
                <a:solidFill>
                  <a:srgbClr val="CC0000"/>
                </a:solidFill>
                <a:latin typeface="Arial" panose="020B0604020202020204" pitchFamily="34" charset="0"/>
              </a:endParaRPr>
            </a:p>
          </p:txBody>
        </p:sp>
        <p:sp>
          <p:nvSpPr>
            <p:cNvPr id="90121" name="Text Box 193"/>
            <p:cNvSpPr txBox="1"/>
            <p:nvPr/>
          </p:nvSpPr>
          <p:spPr>
            <a:xfrm>
              <a:off x="3743" y="3253"/>
              <a:ext cx="1004" cy="250"/>
            </a:xfrm>
            <a:prstGeom prst="rect">
              <a:avLst/>
            </a:prstGeom>
            <a:noFill/>
            <a:ln w="9525">
              <a:noFill/>
            </a:ln>
          </p:spPr>
          <p:txBody>
            <a:bodyPr wrap="none" anchor="t" anchorCtr="0">
              <a:spAutoFit/>
            </a:bodyPr>
            <a:p>
              <a:pPr eaLnBrk="0" hangingPunct="0"/>
              <a:r>
                <a:rPr lang="en-US" altLang="zh-CN" sz="2000" i="1" dirty="0">
                  <a:solidFill>
                    <a:srgbClr val="CC0000"/>
                  </a:solidFill>
                  <a:latin typeface="Arial" panose="020B0604020202020204" pitchFamily="34" charset="0"/>
                </a:rPr>
                <a:t>223.1.3.0/24</a:t>
              </a:r>
              <a:endParaRPr lang="en-US" altLang="zh-CN" sz="2000" i="1" dirty="0">
                <a:solidFill>
                  <a:srgbClr val="CC0000"/>
                </a:solidFill>
                <a:latin typeface="Arial" panose="020B0604020202020204" pitchFamily="34" charset="0"/>
              </a:endParaRPr>
            </a:p>
          </p:txBody>
        </p:sp>
        <p:sp>
          <p:nvSpPr>
            <p:cNvPr id="90122" name="Rectangle 194"/>
            <p:cNvSpPr/>
            <p:nvPr/>
          </p:nvSpPr>
          <p:spPr>
            <a:xfrm>
              <a:off x="3128" y="2113"/>
              <a:ext cx="534" cy="114"/>
            </a:xfrm>
            <a:prstGeom prst="rect">
              <a:avLst/>
            </a:prstGeom>
            <a:solidFill>
              <a:schemeClr val="bg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23" name="Freeform 195"/>
            <p:cNvSpPr/>
            <p:nvPr/>
          </p:nvSpPr>
          <p:spPr>
            <a:xfrm>
              <a:off x="2758" y="815"/>
              <a:ext cx="1223" cy="1291"/>
            </a:xfrm>
            <a:custGeom>
              <a:avLst/>
              <a:gdLst/>
              <a:ahLst/>
              <a:cxnLst>
                <a:cxn ang="0">
                  <a:pos x="1201" y="756"/>
                </a:cxn>
                <a:cxn ang="0">
                  <a:pos x="702" y="670"/>
                </a:cxn>
                <a:cxn ang="0">
                  <a:pos x="608" y="103"/>
                </a:cxn>
                <a:cxn ang="0">
                  <a:pos x="335" y="52"/>
                </a:cxn>
                <a:cxn ang="0">
                  <a:pos x="65" y="82"/>
                </a:cxn>
                <a:cxn ang="0">
                  <a:pos x="41" y="544"/>
                </a:cxn>
                <a:cxn ang="0">
                  <a:pos x="38" y="751"/>
                </a:cxn>
                <a:cxn ang="0">
                  <a:pos x="23" y="940"/>
                </a:cxn>
                <a:cxn ang="0">
                  <a:pos x="17" y="1114"/>
                </a:cxn>
                <a:cxn ang="0">
                  <a:pos x="128" y="1219"/>
                </a:cxn>
                <a:cxn ang="0">
                  <a:pos x="602" y="1243"/>
                </a:cxn>
                <a:cxn ang="0">
                  <a:pos x="686" y="930"/>
                </a:cxn>
                <a:cxn ang="0">
                  <a:pos x="1177" y="916"/>
                </a:cxn>
                <a:cxn ang="0">
                  <a:pos x="1201" y="756"/>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90124" name="Freeform 196"/>
            <p:cNvSpPr/>
            <p:nvPr/>
          </p:nvSpPr>
          <p:spPr>
            <a:xfrm>
              <a:off x="4350" y="1010"/>
              <a:ext cx="1201" cy="1234"/>
            </a:xfrm>
            <a:custGeom>
              <a:avLst/>
              <a:gdLst/>
              <a:ahLst/>
              <a:cxnLst>
                <a:cxn ang="0">
                  <a:pos x="25" y="709"/>
                </a:cxn>
                <a:cxn ang="0">
                  <a:pos x="526" y="780"/>
                </a:cxn>
                <a:cxn ang="0">
                  <a:pos x="613" y="1134"/>
                </a:cxn>
                <a:cxn ang="0">
                  <a:pos x="946" y="1230"/>
                </a:cxn>
                <a:cxn ang="0">
                  <a:pos x="1171" y="1107"/>
                </a:cxn>
                <a:cxn ang="0">
                  <a:pos x="1126" y="894"/>
                </a:cxn>
                <a:cxn ang="0">
                  <a:pos x="1114" y="693"/>
                </a:cxn>
                <a:cxn ang="0">
                  <a:pos x="1099" y="423"/>
                </a:cxn>
                <a:cxn ang="0">
                  <a:pos x="1141" y="216"/>
                </a:cxn>
                <a:cxn ang="0">
                  <a:pos x="1102" y="33"/>
                </a:cxn>
                <a:cxn ang="0">
                  <a:pos x="646" y="81"/>
                </a:cxn>
                <a:cxn ang="0">
                  <a:pos x="535" y="519"/>
                </a:cxn>
                <a:cxn ang="0">
                  <a:pos x="44" y="548"/>
                </a:cxn>
                <a:cxn ang="0">
                  <a:pos x="25" y="709"/>
                </a:cxn>
              </a:cxnLst>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w="9525">
              <a:noFill/>
            </a:ln>
          </p:spPr>
          <p:txBody>
            <a:bodyPr/>
            <a:p>
              <a:endParaRPr lang="zh-CN" altLang="en-US"/>
            </a:p>
          </p:txBody>
        </p:sp>
        <p:sp>
          <p:nvSpPr>
            <p:cNvPr id="90125" name="Freeform 197"/>
            <p:cNvSpPr/>
            <p:nvPr/>
          </p:nvSpPr>
          <p:spPr>
            <a:xfrm>
              <a:off x="3514" y="1913"/>
              <a:ext cx="1286" cy="1247"/>
            </a:xfrm>
            <a:custGeom>
              <a:avLst/>
              <a:gdLst/>
              <a:ahLst/>
              <a:cxnLst>
                <a:cxn ang="0">
                  <a:pos x="587" y="30"/>
                </a:cxn>
                <a:cxn ang="0">
                  <a:pos x="509" y="618"/>
                </a:cxn>
                <a:cxn ang="0">
                  <a:pos x="77" y="909"/>
                </a:cxn>
                <a:cxn ang="0">
                  <a:pos x="47" y="1095"/>
                </a:cxn>
                <a:cxn ang="0">
                  <a:pos x="140" y="1224"/>
                </a:cxn>
                <a:cxn ang="0">
                  <a:pos x="461" y="1209"/>
                </a:cxn>
                <a:cxn ang="0">
                  <a:pos x="692" y="1209"/>
                </a:cxn>
                <a:cxn ang="0">
                  <a:pos x="1190" y="1227"/>
                </a:cxn>
                <a:cxn ang="0">
                  <a:pos x="1271" y="1089"/>
                </a:cxn>
                <a:cxn ang="0">
                  <a:pos x="1139" y="741"/>
                </a:cxn>
                <a:cxn ang="0">
                  <a:pos x="800" y="627"/>
                </a:cxn>
                <a:cxn ang="0">
                  <a:pos x="749" y="42"/>
                </a:cxn>
                <a:cxn ang="0">
                  <a:pos x="587" y="30"/>
                </a:cxn>
              </a:cxnLst>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w="9525">
              <a:noFill/>
            </a:ln>
          </p:spPr>
          <p:txBody>
            <a:bodyPr/>
            <a:p>
              <a:endParaRPr lang="zh-CN" altLang="en-US"/>
            </a:p>
          </p:txBody>
        </p:sp>
        <p:sp>
          <p:nvSpPr>
            <p:cNvPr id="90126" name="Line 198"/>
            <p:cNvSpPr/>
            <p:nvPr/>
          </p:nvSpPr>
          <p:spPr>
            <a:xfrm>
              <a:off x="3160" y="1144"/>
              <a:ext cx="175" cy="1"/>
            </a:xfrm>
            <a:prstGeom prst="line">
              <a:avLst/>
            </a:prstGeom>
            <a:ln w="19050" cap="flat" cmpd="sng">
              <a:solidFill>
                <a:schemeClr val="tx1"/>
              </a:solidFill>
              <a:prstDash val="solid"/>
              <a:round/>
              <a:headEnd type="none" w="med" len="med"/>
              <a:tailEnd type="none" w="med" len="med"/>
            </a:ln>
          </p:spPr>
        </p:sp>
        <p:sp>
          <p:nvSpPr>
            <p:cNvPr id="90127" name="Line 200"/>
            <p:cNvSpPr/>
            <p:nvPr/>
          </p:nvSpPr>
          <p:spPr>
            <a:xfrm flipV="1">
              <a:off x="3160" y="1550"/>
              <a:ext cx="175" cy="2"/>
            </a:xfrm>
            <a:prstGeom prst="line">
              <a:avLst/>
            </a:prstGeom>
            <a:ln w="19050" cap="flat" cmpd="sng">
              <a:solidFill>
                <a:schemeClr val="tx1"/>
              </a:solidFill>
              <a:prstDash val="solid"/>
              <a:round/>
              <a:headEnd type="none" w="med" len="med"/>
              <a:tailEnd type="none" w="med" len="med"/>
            </a:ln>
          </p:spPr>
        </p:sp>
        <p:sp>
          <p:nvSpPr>
            <p:cNvPr id="90128" name="Line 201"/>
            <p:cNvSpPr/>
            <p:nvPr/>
          </p:nvSpPr>
          <p:spPr>
            <a:xfrm>
              <a:off x="3166" y="1945"/>
              <a:ext cx="172" cy="1"/>
            </a:xfrm>
            <a:prstGeom prst="line">
              <a:avLst/>
            </a:prstGeom>
            <a:ln w="19050" cap="flat" cmpd="sng">
              <a:solidFill>
                <a:schemeClr val="tx1"/>
              </a:solidFill>
              <a:prstDash val="solid"/>
              <a:round/>
              <a:headEnd type="none" w="med" len="med"/>
              <a:tailEnd type="none" w="med" len="med"/>
            </a:ln>
          </p:spPr>
        </p:sp>
        <p:sp>
          <p:nvSpPr>
            <p:cNvPr id="90129" name="Text Box 203"/>
            <p:cNvSpPr txBox="1"/>
            <p:nvPr/>
          </p:nvSpPr>
          <p:spPr>
            <a:xfrm>
              <a:off x="3134" y="939"/>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223.1.1.1</a:t>
              </a:r>
              <a:endParaRPr lang="en-US" altLang="zh-CN" dirty="0">
                <a:latin typeface="Comic Sans MS" panose="030F0702030302020204" charset="0"/>
              </a:endParaRPr>
            </a:p>
          </p:txBody>
        </p:sp>
        <p:sp>
          <p:nvSpPr>
            <p:cNvPr id="90130" name="Text Box 204"/>
            <p:cNvSpPr txBox="1"/>
            <p:nvPr/>
          </p:nvSpPr>
          <p:spPr>
            <a:xfrm>
              <a:off x="3062" y="1963"/>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223.1.1.3</a:t>
              </a:r>
              <a:endParaRPr lang="en-US" altLang="zh-CN" dirty="0">
                <a:latin typeface="Comic Sans MS" panose="030F0702030302020204" charset="0"/>
              </a:endParaRPr>
            </a:p>
          </p:txBody>
        </p:sp>
        <p:sp>
          <p:nvSpPr>
            <p:cNvPr id="90131" name="Text Box 205"/>
            <p:cNvSpPr txBox="1"/>
            <p:nvPr/>
          </p:nvSpPr>
          <p:spPr>
            <a:xfrm>
              <a:off x="3532" y="1484"/>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223.1.1.4</a:t>
              </a:r>
              <a:endParaRPr lang="en-US" altLang="zh-CN" dirty="0">
                <a:latin typeface="Comic Sans MS" panose="030F0702030302020204" charset="0"/>
              </a:endParaRPr>
            </a:p>
          </p:txBody>
        </p:sp>
        <p:sp>
          <p:nvSpPr>
            <p:cNvPr id="90132" name="Text Box 207"/>
            <p:cNvSpPr txBox="1"/>
            <p:nvPr/>
          </p:nvSpPr>
          <p:spPr>
            <a:xfrm>
              <a:off x="4238" y="1485"/>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223.1.2.9</a:t>
              </a:r>
              <a:endParaRPr lang="en-US" altLang="zh-CN" dirty="0">
                <a:latin typeface="Comic Sans MS" panose="030F0702030302020204" charset="0"/>
              </a:endParaRPr>
            </a:p>
          </p:txBody>
        </p:sp>
        <p:sp>
          <p:nvSpPr>
            <p:cNvPr id="90133" name="Line 209"/>
            <p:cNvSpPr/>
            <p:nvPr/>
          </p:nvSpPr>
          <p:spPr>
            <a:xfrm>
              <a:off x="4963" y="1246"/>
              <a:ext cx="148" cy="4"/>
            </a:xfrm>
            <a:prstGeom prst="line">
              <a:avLst/>
            </a:prstGeom>
            <a:ln w="19050" cap="flat" cmpd="sng">
              <a:solidFill>
                <a:schemeClr val="tx1"/>
              </a:solidFill>
              <a:prstDash val="solid"/>
              <a:round/>
              <a:headEnd type="none" w="med" len="med"/>
              <a:tailEnd type="none" w="med" len="med"/>
            </a:ln>
          </p:spPr>
        </p:sp>
        <p:sp>
          <p:nvSpPr>
            <p:cNvPr id="90134" name="Line 210"/>
            <p:cNvSpPr/>
            <p:nvPr/>
          </p:nvSpPr>
          <p:spPr>
            <a:xfrm>
              <a:off x="4963" y="2047"/>
              <a:ext cx="148" cy="4"/>
            </a:xfrm>
            <a:prstGeom prst="line">
              <a:avLst/>
            </a:prstGeom>
            <a:ln w="19050" cap="flat" cmpd="sng">
              <a:solidFill>
                <a:schemeClr val="tx1"/>
              </a:solidFill>
              <a:prstDash val="solid"/>
              <a:round/>
              <a:headEnd type="none" w="med" len="med"/>
              <a:tailEnd type="none" w="med" len="med"/>
            </a:ln>
          </p:spPr>
        </p:sp>
        <p:sp>
          <p:nvSpPr>
            <p:cNvPr id="90135" name="Line 213"/>
            <p:cNvSpPr/>
            <p:nvPr/>
          </p:nvSpPr>
          <p:spPr>
            <a:xfrm flipH="1" flipV="1">
              <a:off x="3782" y="2696"/>
              <a:ext cx="2" cy="152"/>
            </a:xfrm>
            <a:prstGeom prst="line">
              <a:avLst/>
            </a:prstGeom>
            <a:ln w="19050" cap="flat" cmpd="sng">
              <a:solidFill>
                <a:schemeClr val="tx1"/>
              </a:solidFill>
              <a:prstDash val="solid"/>
              <a:round/>
              <a:headEnd type="none" w="med" len="med"/>
              <a:tailEnd type="none" w="med" len="med"/>
            </a:ln>
          </p:spPr>
        </p:sp>
        <p:sp>
          <p:nvSpPr>
            <p:cNvPr id="90136" name="Line 214"/>
            <p:cNvSpPr/>
            <p:nvPr/>
          </p:nvSpPr>
          <p:spPr>
            <a:xfrm flipH="1" flipV="1">
              <a:off x="4523" y="2699"/>
              <a:ext cx="2" cy="152"/>
            </a:xfrm>
            <a:prstGeom prst="line">
              <a:avLst/>
            </a:prstGeom>
            <a:ln w="19050" cap="flat" cmpd="sng">
              <a:solidFill>
                <a:schemeClr val="tx1"/>
              </a:solidFill>
              <a:prstDash val="solid"/>
              <a:round/>
              <a:headEnd type="none" w="med" len="med"/>
              <a:tailEnd type="none" w="med" len="med"/>
            </a:ln>
          </p:spPr>
        </p:sp>
        <p:sp>
          <p:nvSpPr>
            <p:cNvPr id="90137" name="Text Box 215"/>
            <p:cNvSpPr txBox="1"/>
            <p:nvPr/>
          </p:nvSpPr>
          <p:spPr>
            <a:xfrm>
              <a:off x="4505" y="2622"/>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a:t>
              </a:r>
              <a:endParaRPr lang="en-US" altLang="zh-CN" dirty="0">
                <a:latin typeface="Comic Sans MS" panose="030F0702030302020204" charset="0"/>
              </a:endParaRPr>
            </a:p>
          </p:txBody>
        </p:sp>
        <p:sp>
          <p:nvSpPr>
            <p:cNvPr id="90138" name="Text Box 216"/>
            <p:cNvSpPr txBox="1"/>
            <p:nvPr/>
          </p:nvSpPr>
          <p:spPr>
            <a:xfrm>
              <a:off x="3138" y="2682"/>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223.1.3.1</a:t>
              </a:r>
              <a:endParaRPr lang="en-US" altLang="zh-CN" dirty="0">
                <a:latin typeface="Comic Sans MS" panose="030F0702030302020204" charset="0"/>
              </a:endParaRPr>
            </a:p>
          </p:txBody>
        </p:sp>
        <p:grpSp>
          <p:nvGrpSpPr>
            <p:cNvPr id="90139" name="Group 217"/>
            <p:cNvGrpSpPr/>
            <p:nvPr/>
          </p:nvGrpSpPr>
          <p:grpSpPr>
            <a:xfrm>
              <a:off x="2755" y="956"/>
              <a:ext cx="404" cy="352"/>
              <a:chOff x="-44" y="1473"/>
              <a:chExt cx="981" cy="1105"/>
            </a:xfrm>
          </p:grpSpPr>
          <p:pic>
            <p:nvPicPr>
              <p:cNvPr id="90140" name="Picture 218"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41" name="Freeform 21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42" name="Group 220"/>
            <p:cNvGrpSpPr/>
            <p:nvPr/>
          </p:nvGrpSpPr>
          <p:grpSpPr>
            <a:xfrm>
              <a:off x="2752" y="1340"/>
              <a:ext cx="404" cy="352"/>
              <a:chOff x="-44" y="1473"/>
              <a:chExt cx="981" cy="1105"/>
            </a:xfrm>
          </p:grpSpPr>
          <p:pic>
            <p:nvPicPr>
              <p:cNvPr id="90143" name="Picture 221"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44" name="Freeform 22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45" name="Group 223"/>
            <p:cNvGrpSpPr/>
            <p:nvPr/>
          </p:nvGrpSpPr>
          <p:grpSpPr>
            <a:xfrm>
              <a:off x="2770" y="1724"/>
              <a:ext cx="404" cy="352"/>
              <a:chOff x="-44" y="1473"/>
              <a:chExt cx="981" cy="1105"/>
            </a:xfrm>
          </p:grpSpPr>
          <p:pic>
            <p:nvPicPr>
              <p:cNvPr id="90146" name="Picture 224"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47" name="Freeform 22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48" name="Group 226"/>
            <p:cNvGrpSpPr/>
            <p:nvPr/>
          </p:nvGrpSpPr>
          <p:grpSpPr>
            <a:xfrm flipH="1">
              <a:off x="5106" y="1062"/>
              <a:ext cx="404" cy="352"/>
              <a:chOff x="-44" y="1473"/>
              <a:chExt cx="981" cy="1105"/>
            </a:xfrm>
          </p:grpSpPr>
          <p:pic>
            <p:nvPicPr>
              <p:cNvPr id="90149" name="Picture 227"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50" name="Freeform 22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51" name="Group 229"/>
            <p:cNvGrpSpPr/>
            <p:nvPr/>
          </p:nvGrpSpPr>
          <p:grpSpPr>
            <a:xfrm flipH="1">
              <a:off x="5153" y="1868"/>
              <a:ext cx="404" cy="352"/>
              <a:chOff x="-44" y="1473"/>
              <a:chExt cx="981" cy="1105"/>
            </a:xfrm>
          </p:grpSpPr>
          <p:pic>
            <p:nvPicPr>
              <p:cNvPr id="90152" name="Picture 23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53" name="Freeform 23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54" name="Group 232"/>
            <p:cNvGrpSpPr/>
            <p:nvPr/>
          </p:nvGrpSpPr>
          <p:grpSpPr>
            <a:xfrm flipH="1">
              <a:off x="4392" y="2828"/>
              <a:ext cx="404" cy="352"/>
              <a:chOff x="-44" y="1473"/>
              <a:chExt cx="981" cy="1105"/>
            </a:xfrm>
          </p:grpSpPr>
          <p:pic>
            <p:nvPicPr>
              <p:cNvPr id="90155" name="Picture 233"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56" name="Freeform 23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57" name="Group 235"/>
            <p:cNvGrpSpPr/>
            <p:nvPr/>
          </p:nvGrpSpPr>
          <p:grpSpPr>
            <a:xfrm flipH="1">
              <a:off x="3659" y="2854"/>
              <a:ext cx="404" cy="352"/>
              <a:chOff x="-44" y="1473"/>
              <a:chExt cx="981" cy="1105"/>
            </a:xfrm>
          </p:grpSpPr>
          <p:pic>
            <p:nvPicPr>
              <p:cNvPr id="90158" name="Picture 23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59" name="Freeform 23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60" name="Group 238"/>
            <p:cNvGrpSpPr/>
            <p:nvPr/>
          </p:nvGrpSpPr>
          <p:grpSpPr>
            <a:xfrm>
              <a:off x="3929" y="1653"/>
              <a:ext cx="440" cy="224"/>
              <a:chOff x="4396" y="1245"/>
              <a:chExt cx="672" cy="248"/>
            </a:xfrm>
          </p:grpSpPr>
          <p:sp>
            <p:nvSpPr>
              <p:cNvPr id="90161"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90162"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90163"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90164" name="Group 242"/>
              <p:cNvGrpSpPr/>
              <p:nvPr/>
            </p:nvGrpSpPr>
            <p:grpSpPr>
              <a:xfrm>
                <a:off x="4530" y="1287"/>
                <a:ext cx="377" cy="75"/>
                <a:chOff x="2468" y="1332"/>
                <a:chExt cx="310" cy="60"/>
              </a:xfrm>
            </p:grpSpPr>
            <p:sp>
              <p:nvSpPr>
                <p:cNvPr id="90165" name="Freeform 24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0166" name="Freeform 24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0167" name="Line 245"/>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0168" name="Line 246"/>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90169" name="Group 247"/>
            <p:cNvGrpSpPr/>
            <p:nvPr/>
          </p:nvGrpSpPr>
          <p:grpSpPr>
            <a:xfrm>
              <a:off x="4315" y="2223"/>
              <a:ext cx="634" cy="361"/>
              <a:chOff x="4758" y="3508"/>
              <a:chExt cx="634" cy="361"/>
            </a:xfrm>
          </p:grpSpPr>
          <p:sp>
            <p:nvSpPr>
              <p:cNvPr id="90170" name="Text Box 248"/>
              <p:cNvSpPr txBox="1"/>
              <p:nvPr/>
            </p:nvSpPr>
            <p:spPr>
              <a:xfrm>
                <a:off x="4844" y="3508"/>
                <a:ext cx="548"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subnet</a:t>
                </a:r>
                <a:endParaRPr lang="en-US" altLang="zh-CN" dirty="0">
                  <a:solidFill>
                    <a:srgbClr val="CC0000"/>
                  </a:solidFill>
                  <a:latin typeface="Arial" panose="020B0604020202020204" pitchFamily="34" charset="0"/>
                </a:endParaRPr>
              </a:p>
            </p:txBody>
          </p:sp>
          <p:sp>
            <p:nvSpPr>
              <p:cNvPr id="90171" name="Line 249"/>
              <p:cNvSpPr/>
              <p:nvPr/>
            </p:nvSpPr>
            <p:spPr>
              <a:xfrm flipH="1">
                <a:off x="4758" y="3677"/>
                <a:ext cx="108" cy="192"/>
              </a:xfrm>
              <a:prstGeom prst="line">
                <a:avLst/>
              </a:prstGeom>
              <a:ln w="9525" cap="flat" cmpd="sng">
                <a:solidFill>
                  <a:srgbClr val="CC0000"/>
                </a:solidFill>
                <a:prstDash val="solid"/>
                <a:round/>
                <a:headEnd type="none" w="med" len="med"/>
                <a:tailEnd type="triangle" w="med" len="med"/>
              </a:ln>
            </p:spPr>
          </p:sp>
        </p:grpSp>
        <p:sp>
          <p:nvSpPr>
            <p:cNvPr id="90172" name="Rectangle 250"/>
            <p:cNvSpPr/>
            <p:nvPr/>
          </p:nvSpPr>
          <p:spPr>
            <a:xfrm>
              <a:off x="3232" y="1363"/>
              <a:ext cx="182" cy="14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73" name="Text Box 251"/>
            <p:cNvSpPr txBox="1"/>
            <p:nvPr/>
          </p:nvSpPr>
          <p:spPr>
            <a:xfrm>
              <a:off x="3134" y="1344"/>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223.1.1.2</a:t>
              </a:r>
              <a:endParaRPr lang="en-US" altLang="zh-CN" dirty="0">
                <a:latin typeface="Comic Sans MS" panose="030F0702030302020204" charset="0"/>
              </a:endParaRPr>
            </a:p>
          </p:txBody>
        </p:sp>
        <p:sp>
          <p:nvSpPr>
            <p:cNvPr id="90174" name="Rectangle 252"/>
            <p:cNvSpPr/>
            <p:nvPr/>
          </p:nvSpPr>
          <p:spPr>
            <a:xfrm>
              <a:off x="4936" y="1354"/>
              <a:ext cx="182" cy="14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75" name="Rectangle 253"/>
            <p:cNvSpPr/>
            <p:nvPr/>
          </p:nvSpPr>
          <p:spPr>
            <a:xfrm>
              <a:off x="4934" y="1858"/>
              <a:ext cx="182" cy="14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76" name="Rectangle 254"/>
            <p:cNvSpPr/>
            <p:nvPr/>
          </p:nvSpPr>
          <p:spPr>
            <a:xfrm>
              <a:off x="4082" y="1975"/>
              <a:ext cx="182" cy="14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77" name="Text Box 255"/>
            <p:cNvSpPr txBox="1"/>
            <p:nvPr/>
          </p:nvSpPr>
          <p:spPr>
            <a:xfrm>
              <a:off x="3782" y="1951"/>
              <a:ext cx="721"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223.1.3.27</a:t>
              </a:r>
              <a:endParaRPr lang="en-US" altLang="zh-CN" dirty="0">
                <a:latin typeface="Comic Sans MS" panose="030F0702030302020204" charset="0"/>
              </a:endParaRPr>
            </a:p>
          </p:txBody>
        </p:sp>
        <p:sp>
          <p:nvSpPr>
            <p:cNvPr id="90178" name="Text Box 256"/>
            <p:cNvSpPr txBox="1"/>
            <p:nvPr/>
          </p:nvSpPr>
          <p:spPr>
            <a:xfrm>
              <a:off x="4529" y="1819"/>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223.1.2.2</a:t>
              </a:r>
              <a:endParaRPr lang="en-US" altLang="zh-CN" dirty="0">
                <a:latin typeface="Comic Sans MS" panose="030F0702030302020204" charset="0"/>
              </a:endParaRPr>
            </a:p>
          </p:txBody>
        </p:sp>
        <p:sp>
          <p:nvSpPr>
            <p:cNvPr id="90179" name="Text Box 257"/>
            <p:cNvSpPr txBox="1"/>
            <p:nvPr/>
          </p:nvSpPr>
          <p:spPr>
            <a:xfrm>
              <a:off x="4779" y="1341"/>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223.1.2.1</a:t>
              </a:r>
              <a:endParaRPr lang="en-US" altLang="zh-CN" dirty="0">
                <a:latin typeface="Comic Sans MS" panose="030F0702030302020204" charset="0"/>
              </a:endParaRPr>
            </a:p>
          </p:txBody>
        </p:sp>
      </p:grpSp>
      <p:sp>
        <p:nvSpPr>
          <p:cNvPr id="90180" name="Line 147"/>
          <p:cNvSpPr/>
          <p:nvPr/>
        </p:nvSpPr>
        <p:spPr>
          <a:xfrm>
            <a:off x="5519738" y="2662238"/>
            <a:ext cx="822325" cy="3175"/>
          </a:xfrm>
          <a:prstGeom prst="line">
            <a:avLst/>
          </a:prstGeom>
          <a:ln w="19050" cap="flat" cmpd="sng">
            <a:solidFill>
              <a:schemeClr val="tx1"/>
            </a:solidFill>
            <a:prstDash val="solid"/>
            <a:round/>
            <a:headEnd type="none" w="med" len="med"/>
            <a:tailEnd type="none" w="med" len="med"/>
          </a:ln>
        </p:spPr>
      </p:sp>
      <p:sp>
        <p:nvSpPr>
          <p:cNvPr id="90181" name="Line 151"/>
          <p:cNvSpPr/>
          <p:nvPr/>
        </p:nvSpPr>
        <p:spPr>
          <a:xfrm>
            <a:off x="6854825" y="2668588"/>
            <a:ext cx="639763" cy="1587"/>
          </a:xfrm>
          <a:prstGeom prst="line">
            <a:avLst/>
          </a:prstGeom>
          <a:ln w="19050" cap="flat" cmpd="sng">
            <a:solidFill>
              <a:schemeClr val="tx1"/>
            </a:solidFill>
            <a:prstDash val="solid"/>
            <a:round/>
            <a:headEnd type="none" w="med" len="med"/>
            <a:tailEnd type="none" w="med" len="med"/>
          </a:ln>
        </p:spPr>
      </p:sp>
      <p:sp>
        <p:nvSpPr>
          <p:cNvPr id="90182" name="Line 156"/>
          <p:cNvSpPr/>
          <p:nvPr/>
        </p:nvSpPr>
        <p:spPr>
          <a:xfrm>
            <a:off x="6616700" y="3006725"/>
            <a:ext cx="3175" cy="644525"/>
          </a:xfrm>
          <a:prstGeom prst="line">
            <a:avLst/>
          </a:prstGeom>
          <a:ln w="19050" cap="flat" cmpd="sng">
            <a:solidFill>
              <a:schemeClr val="tx1"/>
            </a:solidFill>
            <a:prstDash val="solid"/>
            <a:round/>
            <a:headEnd type="none" w="med" len="med"/>
            <a:tailEnd type="none" w="med" len="med"/>
          </a:ln>
        </p:spPr>
      </p:sp>
      <p:sp>
        <p:nvSpPr>
          <p:cNvPr id="9018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018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Freeform 1285"/>
          <p:cNvSpPr/>
          <p:nvPr/>
        </p:nvSpPr>
        <p:spPr>
          <a:xfrm>
            <a:off x="6748463" y="3516313"/>
            <a:ext cx="1314450" cy="6746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ln>
        </p:spPr>
        <p:txBody>
          <a:bodyPr/>
          <a:p>
            <a:endParaRPr lang="zh-CN" altLang="en-US"/>
          </a:p>
        </p:txBody>
      </p:sp>
      <p:sp>
        <p:nvSpPr>
          <p:cNvPr id="44034" name="Freeform 1286"/>
          <p:cNvSpPr/>
          <p:nvPr/>
        </p:nvSpPr>
        <p:spPr>
          <a:xfrm>
            <a:off x="6767513" y="1990725"/>
            <a:ext cx="1730375" cy="11255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tileRect/>
          </a:gradFill>
          <a:ln w="9525">
            <a:noFill/>
          </a:ln>
        </p:spPr>
        <p:txBody>
          <a:bodyPr/>
          <a:p>
            <a:endParaRPr lang="zh-CN" altLang="en-US"/>
          </a:p>
        </p:txBody>
      </p:sp>
      <p:sp>
        <p:nvSpPr>
          <p:cNvPr id="44035" name="Freeform 1287"/>
          <p:cNvSpPr/>
          <p:nvPr/>
        </p:nvSpPr>
        <p:spPr>
          <a:xfrm>
            <a:off x="4946650" y="1698625"/>
            <a:ext cx="1736725" cy="10715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ln>
        </p:spPr>
        <p:txBody>
          <a:bodyPr/>
          <a:p>
            <a:endParaRPr lang="zh-CN" altLang="en-US"/>
          </a:p>
        </p:txBody>
      </p:sp>
      <p:grpSp>
        <p:nvGrpSpPr>
          <p:cNvPr id="44036" name="Group 1288"/>
          <p:cNvGrpSpPr/>
          <p:nvPr/>
        </p:nvGrpSpPr>
        <p:grpSpPr>
          <a:xfrm>
            <a:off x="5022850" y="2963863"/>
            <a:ext cx="1458913" cy="933450"/>
            <a:chOff x="2889" y="1631"/>
            <a:chExt cx="980" cy="743"/>
          </a:xfrm>
        </p:grpSpPr>
        <p:sp>
          <p:nvSpPr>
            <p:cNvPr id="44037" name="Rectangle 1289"/>
            <p:cNvSpPr/>
            <p:nvPr/>
          </p:nvSpPr>
          <p:spPr>
            <a:xfrm>
              <a:off x="3046" y="1841"/>
              <a:ext cx="663" cy="533"/>
            </a:xfrm>
            <a:prstGeom prst="rect">
              <a:avLst/>
            </a:prstGeom>
            <a:solidFill>
              <a:srgbClr val="00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038" name="AutoShape 1290"/>
            <p:cNvSpPr/>
            <p:nvPr/>
          </p:nvSpPr>
          <p:spPr>
            <a:xfrm>
              <a:off x="2889" y="1631"/>
              <a:ext cx="980" cy="253"/>
            </a:xfrm>
            <a:prstGeom prst="triangle">
              <a:avLst>
                <a:gd name="adj" fmla="val 50000"/>
              </a:avLst>
            </a:prstGeom>
            <a:solidFill>
              <a:srgbClr val="00CCFF"/>
            </a:solidFill>
            <a:ln w="9525">
              <a:noFill/>
            </a:ln>
          </p:spPr>
          <p:txBody>
            <a:bodyPr wrap="none" anchor="ctr" anchorCtr="0"/>
            <a:p>
              <a:pPr algn="ctr" eaLnBrk="0" hangingPunct="0"/>
              <a:endParaRPr lang="zh-CN" altLang="zh-CN" sz="2400" dirty="0">
                <a:solidFill>
                  <a:srgbClr val="00CCFF"/>
                </a:solidFill>
                <a:latin typeface="Arial" panose="020B0604020202020204" pitchFamily="34" charset="0"/>
                <a:ea typeface="MS PGothic" panose="020B0600070205080204" charset="-128"/>
              </a:endParaRPr>
            </a:p>
          </p:txBody>
        </p:sp>
      </p:grpSp>
      <p:sp>
        <p:nvSpPr>
          <p:cNvPr id="44039" name="Line 1291"/>
          <p:cNvSpPr/>
          <p:nvPr/>
        </p:nvSpPr>
        <p:spPr>
          <a:xfrm>
            <a:off x="7140575" y="3802063"/>
            <a:ext cx="163513" cy="120650"/>
          </a:xfrm>
          <a:prstGeom prst="line">
            <a:avLst/>
          </a:prstGeom>
          <a:ln w="9525" cap="flat" cmpd="sng">
            <a:solidFill>
              <a:schemeClr val="tx1"/>
            </a:solidFill>
            <a:prstDash val="solid"/>
            <a:round/>
            <a:headEnd type="none" w="med" len="med"/>
            <a:tailEnd type="none" w="med" len="med"/>
          </a:ln>
        </p:spPr>
      </p:sp>
      <p:sp>
        <p:nvSpPr>
          <p:cNvPr id="44040" name="Line 1292"/>
          <p:cNvSpPr/>
          <p:nvPr/>
        </p:nvSpPr>
        <p:spPr>
          <a:xfrm>
            <a:off x="7237413" y="3722688"/>
            <a:ext cx="279400" cy="0"/>
          </a:xfrm>
          <a:prstGeom prst="line">
            <a:avLst/>
          </a:prstGeom>
          <a:ln w="9525" cap="flat" cmpd="sng">
            <a:solidFill>
              <a:schemeClr val="tx1"/>
            </a:solidFill>
            <a:prstDash val="solid"/>
            <a:round/>
            <a:headEnd type="none" w="med" len="med"/>
            <a:tailEnd type="none" w="med" len="med"/>
          </a:ln>
        </p:spPr>
      </p:sp>
      <p:sp>
        <p:nvSpPr>
          <p:cNvPr id="44041" name="Line 1293"/>
          <p:cNvSpPr/>
          <p:nvPr/>
        </p:nvSpPr>
        <p:spPr>
          <a:xfrm flipV="1">
            <a:off x="7473950" y="3808413"/>
            <a:ext cx="134938" cy="104775"/>
          </a:xfrm>
          <a:prstGeom prst="line">
            <a:avLst/>
          </a:prstGeom>
          <a:ln w="9525" cap="flat" cmpd="sng">
            <a:solidFill>
              <a:schemeClr val="tx1"/>
            </a:solidFill>
            <a:prstDash val="solid"/>
            <a:round/>
            <a:headEnd type="none" w="med" len="med"/>
            <a:tailEnd type="none" w="med" len="med"/>
          </a:ln>
        </p:spPr>
      </p:sp>
      <p:sp>
        <p:nvSpPr>
          <p:cNvPr id="44042" name="Line 1294"/>
          <p:cNvSpPr/>
          <p:nvPr/>
        </p:nvSpPr>
        <p:spPr>
          <a:xfrm>
            <a:off x="6172200" y="3729038"/>
            <a:ext cx="679450" cy="0"/>
          </a:xfrm>
          <a:prstGeom prst="line">
            <a:avLst/>
          </a:prstGeom>
          <a:ln w="9525" cap="flat" cmpd="sng">
            <a:solidFill>
              <a:schemeClr val="tx1"/>
            </a:solidFill>
            <a:prstDash val="solid"/>
            <a:round/>
            <a:headEnd type="none" w="med" len="med"/>
            <a:tailEnd type="none" w="med" len="med"/>
          </a:ln>
        </p:spPr>
      </p:sp>
      <p:sp>
        <p:nvSpPr>
          <p:cNvPr id="44043" name="Line 1295"/>
          <p:cNvSpPr/>
          <p:nvPr/>
        </p:nvSpPr>
        <p:spPr>
          <a:xfrm>
            <a:off x="6467475" y="2576513"/>
            <a:ext cx="509588" cy="3175"/>
          </a:xfrm>
          <a:prstGeom prst="line">
            <a:avLst/>
          </a:prstGeom>
          <a:ln w="9525" cap="flat" cmpd="sng">
            <a:solidFill>
              <a:schemeClr val="tx1"/>
            </a:solidFill>
            <a:prstDash val="solid"/>
            <a:round/>
            <a:headEnd type="none" w="med" len="med"/>
            <a:tailEnd type="none" w="med" len="med"/>
          </a:ln>
        </p:spPr>
      </p:sp>
      <p:sp>
        <p:nvSpPr>
          <p:cNvPr id="44044" name="Line 1296"/>
          <p:cNvSpPr/>
          <p:nvPr/>
        </p:nvSpPr>
        <p:spPr>
          <a:xfrm>
            <a:off x="6034088" y="2392363"/>
            <a:ext cx="152400" cy="95250"/>
          </a:xfrm>
          <a:prstGeom prst="line">
            <a:avLst/>
          </a:prstGeom>
          <a:ln w="9525" cap="flat" cmpd="sng">
            <a:solidFill>
              <a:schemeClr val="tx1"/>
            </a:solidFill>
            <a:prstDash val="solid"/>
            <a:round/>
            <a:headEnd type="none" w="med" len="med"/>
            <a:tailEnd type="none" w="med" len="med"/>
          </a:ln>
        </p:spPr>
      </p:sp>
      <p:sp>
        <p:nvSpPr>
          <p:cNvPr id="44045" name="Freeform 1297"/>
          <p:cNvSpPr/>
          <p:nvPr/>
        </p:nvSpPr>
        <p:spPr>
          <a:xfrm>
            <a:off x="5241925" y="4367213"/>
            <a:ext cx="3079750" cy="1665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w="9525">
            <a:noFill/>
          </a:ln>
        </p:spPr>
        <p:txBody>
          <a:bodyPr/>
          <a:p>
            <a:endParaRPr lang="zh-CN" altLang="en-US"/>
          </a:p>
        </p:txBody>
      </p:sp>
      <p:sp>
        <p:nvSpPr>
          <p:cNvPr id="44046" name="Line 1298"/>
          <p:cNvSpPr/>
          <p:nvPr/>
        </p:nvSpPr>
        <p:spPr>
          <a:xfrm rot="-5400000" flipV="1">
            <a:off x="7539038" y="5237163"/>
            <a:ext cx="474662" cy="6350"/>
          </a:xfrm>
          <a:prstGeom prst="line">
            <a:avLst/>
          </a:prstGeom>
          <a:ln w="12700" cap="flat" cmpd="sng">
            <a:solidFill>
              <a:schemeClr val="tx1"/>
            </a:solidFill>
            <a:prstDash val="solid"/>
            <a:round/>
            <a:headEnd type="none" w="med" len="med"/>
            <a:tailEnd type="none" w="med" len="med"/>
          </a:ln>
        </p:spPr>
      </p:sp>
      <p:sp>
        <p:nvSpPr>
          <p:cNvPr id="44047" name="Line 1299"/>
          <p:cNvSpPr/>
          <p:nvPr/>
        </p:nvSpPr>
        <p:spPr>
          <a:xfrm rot="5400000" flipV="1">
            <a:off x="7735888" y="5429250"/>
            <a:ext cx="3175" cy="85725"/>
          </a:xfrm>
          <a:prstGeom prst="line">
            <a:avLst/>
          </a:prstGeom>
          <a:ln w="12700" cap="flat" cmpd="sng">
            <a:solidFill>
              <a:schemeClr val="bg2"/>
            </a:solidFill>
            <a:prstDash val="solid"/>
            <a:round/>
            <a:headEnd type="none" w="med" len="med"/>
            <a:tailEnd type="none" w="med" len="med"/>
          </a:ln>
        </p:spPr>
      </p:sp>
      <p:sp>
        <p:nvSpPr>
          <p:cNvPr id="44048" name="Line 1300"/>
          <p:cNvSpPr/>
          <p:nvPr/>
        </p:nvSpPr>
        <p:spPr>
          <a:xfrm rot="-5400000" flipH="1">
            <a:off x="7843838" y="5027613"/>
            <a:ext cx="193675" cy="76200"/>
          </a:xfrm>
          <a:prstGeom prst="line">
            <a:avLst/>
          </a:prstGeom>
          <a:ln w="12700" cap="flat" cmpd="sng">
            <a:solidFill>
              <a:schemeClr val="tx1"/>
            </a:solidFill>
            <a:prstDash val="solid"/>
            <a:round/>
            <a:headEnd type="none" w="med" len="med"/>
            <a:tailEnd type="none" w="med" len="med"/>
          </a:ln>
        </p:spPr>
      </p:sp>
      <p:sp>
        <p:nvSpPr>
          <p:cNvPr id="44049" name="Line 1301"/>
          <p:cNvSpPr/>
          <p:nvPr/>
        </p:nvSpPr>
        <p:spPr>
          <a:xfrm>
            <a:off x="7102475" y="4686300"/>
            <a:ext cx="390525" cy="184150"/>
          </a:xfrm>
          <a:prstGeom prst="line">
            <a:avLst/>
          </a:prstGeom>
          <a:ln w="9525" cap="flat" cmpd="sng">
            <a:solidFill>
              <a:schemeClr val="tx1"/>
            </a:solidFill>
            <a:prstDash val="solid"/>
            <a:round/>
            <a:headEnd type="none" w="med" len="med"/>
            <a:tailEnd type="none" w="med" len="med"/>
          </a:ln>
        </p:spPr>
      </p:sp>
      <p:sp>
        <p:nvSpPr>
          <p:cNvPr id="44050" name="Line 1302"/>
          <p:cNvSpPr/>
          <p:nvPr/>
        </p:nvSpPr>
        <p:spPr>
          <a:xfrm flipV="1">
            <a:off x="6481763" y="4673600"/>
            <a:ext cx="322262" cy="198438"/>
          </a:xfrm>
          <a:prstGeom prst="line">
            <a:avLst/>
          </a:prstGeom>
          <a:ln w="9525" cap="flat" cmpd="sng">
            <a:solidFill>
              <a:schemeClr val="tx1"/>
            </a:solidFill>
            <a:prstDash val="solid"/>
            <a:round/>
            <a:headEnd type="none" w="med" len="med"/>
            <a:tailEnd type="none" w="med" len="med"/>
          </a:ln>
        </p:spPr>
      </p:sp>
      <p:sp>
        <p:nvSpPr>
          <p:cNvPr id="44051" name="Line 1303"/>
          <p:cNvSpPr/>
          <p:nvPr/>
        </p:nvSpPr>
        <p:spPr>
          <a:xfrm flipV="1">
            <a:off x="6524625" y="4965700"/>
            <a:ext cx="971550" cy="0"/>
          </a:xfrm>
          <a:prstGeom prst="line">
            <a:avLst/>
          </a:prstGeom>
          <a:ln w="9525" cap="flat" cmpd="sng">
            <a:solidFill>
              <a:schemeClr val="tx1"/>
            </a:solidFill>
            <a:prstDash val="solid"/>
            <a:round/>
            <a:headEnd type="none" w="med" len="med"/>
            <a:tailEnd type="none" w="med" len="med"/>
          </a:ln>
        </p:spPr>
      </p:sp>
      <p:sp>
        <p:nvSpPr>
          <p:cNvPr id="44052" name="Line 1305"/>
          <p:cNvSpPr/>
          <p:nvPr/>
        </p:nvSpPr>
        <p:spPr>
          <a:xfrm>
            <a:off x="5845175" y="4762500"/>
            <a:ext cx="233363" cy="95250"/>
          </a:xfrm>
          <a:prstGeom prst="line">
            <a:avLst/>
          </a:prstGeom>
          <a:ln w="9525" cap="flat" cmpd="sng">
            <a:solidFill>
              <a:schemeClr val="tx1"/>
            </a:solidFill>
            <a:prstDash val="solid"/>
            <a:round/>
            <a:headEnd type="none" w="med" len="med"/>
            <a:tailEnd type="none" w="med" len="med"/>
          </a:ln>
        </p:spPr>
      </p:sp>
      <p:sp>
        <p:nvSpPr>
          <p:cNvPr id="44053" name="Line 1306"/>
          <p:cNvSpPr/>
          <p:nvPr/>
        </p:nvSpPr>
        <p:spPr>
          <a:xfrm flipV="1">
            <a:off x="5586413" y="4999038"/>
            <a:ext cx="403225" cy="100012"/>
          </a:xfrm>
          <a:prstGeom prst="line">
            <a:avLst/>
          </a:prstGeom>
          <a:ln w="9525" cap="flat" cmpd="sng">
            <a:solidFill>
              <a:schemeClr val="tx1"/>
            </a:solidFill>
            <a:prstDash val="solid"/>
            <a:round/>
            <a:headEnd type="none" w="med" len="med"/>
            <a:tailEnd type="none" w="med" len="med"/>
          </a:ln>
        </p:spPr>
      </p:sp>
      <p:sp>
        <p:nvSpPr>
          <p:cNvPr id="44054" name="Line 1309"/>
          <p:cNvSpPr/>
          <p:nvPr/>
        </p:nvSpPr>
        <p:spPr>
          <a:xfrm flipH="1">
            <a:off x="6011863" y="5054600"/>
            <a:ext cx="177800" cy="203200"/>
          </a:xfrm>
          <a:prstGeom prst="line">
            <a:avLst/>
          </a:prstGeom>
          <a:ln w="9525" cap="flat" cmpd="sng">
            <a:solidFill>
              <a:schemeClr val="tx1"/>
            </a:solidFill>
            <a:prstDash val="solid"/>
            <a:round/>
            <a:headEnd type="none" w="med" len="med"/>
            <a:tailEnd type="none" w="med" len="med"/>
          </a:ln>
        </p:spPr>
      </p:sp>
      <p:sp>
        <p:nvSpPr>
          <p:cNvPr id="44055" name="Line 1310"/>
          <p:cNvSpPr/>
          <p:nvPr/>
        </p:nvSpPr>
        <p:spPr>
          <a:xfrm flipH="1" flipV="1">
            <a:off x="6405563" y="5038725"/>
            <a:ext cx="1587" cy="220663"/>
          </a:xfrm>
          <a:prstGeom prst="line">
            <a:avLst/>
          </a:prstGeom>
          <a:ln w="9525" cap="flat" cmpd="sng">
            <a:solidFill>
              <a:schemeClr val="tx1"/>
            </a:solidFill>
            <a:prstDash val="solid"/>
            <a:round/>
            <a:headEnd type="none" w="med" len="med"/>
            <a:tailEnd type="none" w="med" len="med"/>
          </a:ln>
        </p:spPr>
      </p:sp>
      <p:sp>
        <p:nvSpPr>
          <p:cNvPr id="44056" name="Line 1311"/>
          <p:cNvSpPr/>
          <p:nvPr/>
        </p:nvSpPr>
        <p:spPr>
          <a:xfrm>
            <a:off x="6488113" y="5041900"/>
            <a:ext cx="503237" cy="269875"/>
          </a:xfrm>
          <a:prstGeom prst="line">
            <a:avLst/>
          </a:prstGeom>
          <a:ln w="9525" cap="flat" cmpd="sng">
            <a:solidFill>
              <a:schemeClr val="tx1"/>
            </a:solidFill>
            <a:prstDash val="solid"/>
            <a:round/>
            <a:headEnd type="none" w="med" len="med"/>
            <a:tailEnd type="none" w="med" len="med"/>
          </a:ln>
        </p:spPr>
      </p:sp>
      <p:sp>
        <p:nvSpPr>
          <p:cNvPr id="44057" name="Line 1313"/>
          <p:cNvSpPr/>
          <p:nvPr/>
        </p:nvSpPr>
        <p:spPr>
          <a:xfrm>
            <a:off x="6026150" y="3511550"/>
            <a:ext cx="0" cy="131763"/>
          </a:xfrm>
          <a:prstGeom prst="line">
            <a:avLst/>
          </a:prstGeom>
          <a:ln w="9525" cap="flat" cmpd="sng">
            <a:solidFill>
              <a:schemeClr val="tx1"/>
            </a:solidFill>
            <a:prstDash val="solid"/>
            <a:round/>
            <a:headEnd type="none" w="med" len="med"/>
            <a:tailEnd type="none" w="med" len="med"/>
          </a:ln>
        </p:spPr>
      </p:sp>
      <p:sp>
        <p:nvSpPr>
          <p:cNvPr id="44058" name="Line 1314"/>
          <p:cNvSpPr/>
          <p:nvPr/>
        </p:nvSpPr>
        <p:spPr>
          <a:xfrm flipV="1">
            <a:off x="7321550" y="2481263"/>
            <a:ext cx="123825" cy="87312"/>
          </a:xfrm>
          <a:prstGeom prst="line">
            <a:avLst/>
          </a:prstGeom>
          <a:ln w="9525" cap="flat" cmpd="sng">
            <a:solidFill>
              <a:schemeClr val="tx1"/>
            </a:solidFill>
            <a:prstDash val="solid"/>
            <a:round/>
            <a:headEnd type="none" w="med" len="med"/>
            <a:tailEnd type="none" w="med" len="med"/>
          </a:ln>
        </p:spPr>
      </p:sp>
      <p:sp>
        <p:nvSpPr>
          <p:cNvPr id="44059" name="Line 1315"/>
          <p:cNvSpPr/>
          <p:nvPr/>
        </p:nvSpPr>
        <p:spPr>
          <a:xfrm>
            <a:off x="7150100" y="2654300"/>
            <a:ext cx="0" cy="82550"/>
          </a:xfrm>
          <a:prstGeom prst="line">
            <a:avLst/>
          </a:prstGeom>
          <a:ln w="9525" cap="flat" cmpd="sng">
            <a:solidFill>
              <a:schemeClr val="tx1"/>
            </a:solidFill>
            <a:prstDash val="solid"/>
            <a:round/>
            <a:headEnd type="none" w="med" len="med"/>
            <a:tailEnd type="none" w="med" len="med"/>
          </a:ln>
        </p:spPr>
      </p:sp>
      <p:sp>
        <p:nvSpPr>
          <p:cNvPr id="44060" name="Line 1316"/>
          <p:cNvSpPr/>
          <p:nvPr/>
        </p:nvSpPr>
        <p:spPr>
          <a:xfrm flipV="1">
            <a:off x="7321550" y="2551113"/>
            <a:ext cx="263525" cy="288925"/>
          </a:xfrm>
          <a:prstGeom prst="line">
            <a:avLst/>
          </a:prstGeom>
          <a:ln w="9525" cap="flat" cmpd="sng">
            <a:solidFill>
              <a:schemeClr val="tx1"/>
            </a:solidFill>
            <a:prstDash val="solid"/>
            <a:round/>
            <a:headEnd type="none" w="med" len="med"/>
            <a:tailEnd type="none" w="med" len="med"/>
          </a:ln>
        </p:spPr>
      </p:sp>
      <p:sp>
        <p:nvSpPr>
          <p:cNvPr id="44061" name="Line 1317"/>
          <p:cNvSpPr/>
          <p:nvPr/>
        </p:nvSpPr>
        <p:spPr>
          <a:xfrm>
            <a:off x="7686675" y="2549525"/>
            <a:ext cx="0" cy="196850"/>
          </a:xfrm>
          <a:prstGeom prst="line">
            <a:avLst/>
          </a:prstGeom>
          <a:ln w="9525" cap="flat" cmpd="sng">
            <a:solidFill>
              <a:schemeClr val="tx1"/>
            </a:solidFill>
            <a:prstDash val="solid"/>
            <a:round/>
            <a:headEnd type="none" w="med" len="med"/>
            <a:tailEnd type="none" w="med" len="med"/>
          </a:ln>
        </p:spPr>
      </p:sp>
      <p:sp>
        <p:nvSpPr>
          <p:cNvPr id="44062" name="Line 1318"/>
          <p:cNvSpPr/>
          <p:nvPr/>
        </p:nvSpPr>
        <p:spPr>
          <a:xfrm>
            <a:off x="7340600" y="2855913"/>
            <a:ext cx="188913" cy="0"/>
          </a:xfrm>
          <a:prstGeom prst="line">
            <a:avLst/>
          </a:prstGeom>
          <a:ln w="9525" cap="flat" cmpd="sng">
            <a:solidFill>
              <a:schemeClr val="tx1"/>
            </a:solidFill>
            <a:prstDash val="solid"/>
            <a:round/>
            <a:headEnd type="none" w="med" len="med"/>
            <a:tailEnd type="none" w="med" len="med"/>
          </a:ln>
        </p:spPr>
      </p:sp>
      <p:sp>
        <p:nvSpPr>
          <p:cNvPr id="44063" name="Line 1319"/>
          <p:cNvSpPr/>
          <p:nvPr/>
        </p:nvSpPr>
        <p:spPr>
          <a:xfrm flipV="1">
            <a:off x="5635625" y="3722688"/>
            <a:ext cx="168275" cy="3175"/>
          </a:xfrm>
          <a:prstGeom prst="line">
            <a:avLst/>
          </a:prstGeom>
          <a:ln w="9525" cap="flat" cmpd="sng">
            <a:solidFill>
              <a:schemeClr val="tx1"/>
            </a:solidFill>
            <a:prstDash val="solid"/>
            <a:round/>
            <a:headEnd type="none" w="med" len="med"/>
            <a:tailEnd type="none" w="med" len="med"/>
          </a:ln>
        </p:spPr>
      </p:sp>
      <p:sp>
        <p:nvSpPr>
          <p:cNvPr id="44064" name="Line 1320"/>
          <p:cNvSpPr/>
          <p:nvPr/>
        </p:nvSpPr>
        <p:spPr>
          <a:xfrm>
            <a:off x="7894638" y="2846388"/>
            <a:ext cx="177800" cy="0"/>
          </a:xfrm>
          <a:prstGeom prst="line">
            <a:avLst/>
          </a:prstGeom>
          <a:ln w="9525" cap="flat" cmpd="sng">
            <a:solidFill>
              <a:schemeClr val="tx1"/>
            </a:solidFill>
            <a:prstDash val="solid"/>
            <a:round/>
            <a:headEnd type="none" w="med" len="med"/>
            <a:tailEnd type="none" w="med" len="med"/>
          </a:ln>
        </p:spPr>
      </p:sp>
      <p:sp>
        <p:nvSpPr>
          <p:cNvPr id="44065" name="Line 1321"/>
          <p:cNvSpPr/>
          <p:nvPr/>
        </p:nvSpPr>
        <p:spPr>
          <a:xfrm flipH="1">
            <a:off x="7040563" y="2922588"/>
            <a:ext cx="98425" cy="704850"/>
          </a:xfrm>
          <a:prstGeom prst="line">
            <a:avLst/>
          </a:prstGeom>
          <a:ln w="9525" cap="flat" cmpd="sng">
            <a:solidFill>
              <a:schemeClr val="tx1"/>
            </a:solidFill>
            <a:prstDash val="solid"/>
            <a:round/>
            <a:headEnd type="none" w="med" len="med"/>
            <a:tailEnd type="none" w="med" len="med"/>
          </a:ln>
        </p:spPr>
      </p:sp>
      <p:sp>
        <p:nvSpPr>
          <p:cNvPr id="44066" name="Line 1322"/>
          <p:cNvSpPr/>
          <p:nvPr/>
        </p:nvSpPr>
        <p:spPr>
          <a:xfrm flipH="1">
            <a:off x="7632700" y="2922588"/>
            <a:ext cx="111125" cy="727075"/>
          </a:xfrm>
          <a:prstGeom prst="line">
            <a:avLst/>
          </a:prstGeom>
          <a:ln w="9525" cap="flat" cmpd="sng">
            <a:solidFill>
              <a:schemeClr val="tx1"/>
            </a:solidFill>
            <a:prstDash val="solid"/>
            <a:round/>
            <a:headEnd type="none" w="med" len="med"/>
            <a:tailEnd type="none" w="med" len="med"/>
          </a:ln>
        </p:spPr>
      </p:sp>
      <p:sp>
        <p:nvSpPr>
          <p:cNvPr id="44067" name="Line 1323"/>
          <p:cNvSpPr/>
          <p:nvPr/>
        </p:nvSpPr>
        <p:spPr>
          <a:xfrm flipV="1">
            <a:off x="7016750" y="4064000"/>
            <a:ext cx="227013" cy="436563"/>
          </a:xfrm>
          <a:prstGeom prst="line">
            <a:avLst/>
          </a:prstGeom>
          <a:ln w="9525" cap="flat" cmpd="sng">
            <a:solidFill>
              <a:schemeClr val="tx1"/>
            </a:solidFill>
            <a:prstDash val="solid"/>
            <a:round/>
            <a:headEnd type="none" w="med" len="med"/>
            <a:tailEnd type="none" w="med" len="med"/>
          </a:ln>
        </p:spPr>
      </p:sp>
      <p:grpSp>
        <p:nvGrpSpPr>
          <p:cNvPr id="44068" name="Group 1324"/>
          <p:cNvGrpSpPr/>
          <p:nvPr/>
        </p:nvGrpSpPr>
        <p:grpSpPr>
          <a:xfrm flipH="1">
            <a:off x="5519738" y="4522788"/>
            <a:ext cx="414337" cy="373062"/>
            <a:chOff x="2839" y="3501"/>
            <a:chExt cx="755" cy="803"/>
          </a:xfrm>
        </p:grpSpPr>
        <p:pic>
          <p:nvPicPr>
            <p:cNvPr id="44069" name="Picture 1325" descr="desktop_computer_stylized_medium"/>
            <p:cNvPicPr>
              <a:picLocks noChangeAspect="1"/>
            </p:cNvPicPr>
            <p:nvPr/>
          </p:nvPicPr>
          <p:blipFill>
            <a:blip r:embed="rId1"/>
            <a:stretch>
              <a:fillRect/>
            </a:stretch>
          </p:blipFill>
          <p:spPr>
            <a:xfrm>
              <a:off x="2839" y="3501"/>
              <a:ext cx="755" cy="803"/>
            </a:xfrm>
            <a:prstGeom prst="rect">
              <a:avLst/>
            </a:prstGeom>
            <a:noFill/>
            <a:ln w="9525">
              <a:noFill/>
            </a:ln>
          </p:spPr>
        </p:pic>
        <p:sp>
          <p:nvSpPr>
            <p:cNvPr id="44070" name="Freeform 1326"/>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44071" name="Group 1327"/>
          <p:cNvGrpSpPr/>
          <p:nvPr/>
        </p:nvGrpSpPr>
        <p:grpSpPr>
          <a:xfrm flipH="1">
            <a:off x="5202238" y="4943475"/>
            <a:ext cx="482600" cy="406400"/>
            <a:chOff x="2839" y="3501"/>
            <a:chExt cx="755" cy="803"/>
          </a:xfrm>
        </p:grpSpPr>
        <p:pic>
          <p:nvPicPr>
            <p:cNvPr id="44072" name="Picture 1328" descr="desktop_computer_stylized_medium"/>
            <p:cNvPicPr>
              <a:picLocks noChangeAspect="1"/>
            </p:cNvPicPr>
            <p:nvPr/>
          </p:nvPicPr>
          <p:blipFill>
            <a:blip r:embed="rId2"/>
            <a:stretch>
              <a:fillRect/>
            </a:stretch>
          </p:blipFill>
          <p:spPr>
            <a:xfrm>
              <a:off x="2839" y="3501"/>
              <a:ext cx="755" cy="803"/>
            </a:xfrm>
            <a:prstGeom prst="rect">
              <a:avLst/>
            </a:prstGeom>
            <a:noFill/>
            <a:ln w="9525">
              <a:noFill/>
            </a:ln>
          </p:spPr>
        </p:pic>
        <p:sp>
          <p:nvSpPr>
            <p:cNvPr id="44073" name="Freeform 1329"/>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44074" name="Group 1330"/>
          <p:cNvGrpSpPr/>
          <p:nvPr/>
        </p:nvGrpSpPr>
        <p:grpSpPr>
          <a:xfrm flipH="1">
            <a:off x="5680075" y="5245100"/>
            <a:ext cx="427038" cy="349250"/>
            <a:chOff x="2839" y="3501"/>
            <a:chExt cx="755" cy="803"/>
          </a:xfrm>
        </p:grpSpPr>
        <p:pic>
          <p:nvPicPr>
            <p:cNvPr id="44075" name="Picture 1331" descr="desktop_computer_stylized_medium"/>
            <p:cNvPicPr>
              <a:picLocks noChangeAspect="1"/>
            </p:cNvPicPr>
            <p:nvPr/>
          </p:nvPicPr>
          <p:blipFill>
            <a:blip r:embed="rId3"/>
            <a:stretch>
              <a:fillRect/>
            </a:stretch>
          </p:blipFill>
          <p:spPr>
            <a:xfrm>
              <a:off x="2839" y="3501"/>
              <a:ext cx="755" cy="803"/>
            </a:xfrm>
            <a:prstGeom prst="rect">
              <a:avLst/>
            </a:prstGeom>
            <a:noFill/>
            <a:ln w="9525">
              <a:noFill/>
            </a:ln>
          </p:spPr>
        </p:pic>
        <p:sp>
          <p:nvSpPr>
            <p:cNvPr id="44076" name="Freeform 1332"/>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44077" name="Group 1333"/>
          <p:cNvGrpSpPr/>
          <p:nvPr/>
        </p:nvGrpSpPr>
        <p:grpSpPr>
          <a:xfrm>
            <a:off x="6294438" y="5227638"/>
            <a:ext cx="427037" cy="350837"/>
            <a:chOff x="2839" y="3501"/>
            <a:chExt cx="755" cy="803"/>
          </a:xfrm>
        </p:grpSpPr>
        <p:pic>
          <p:nvPicPr>
            <p:cNvPr id="44078" name="Picture 1334" descr="desktop_computer_stylized_medium"/>
            <p:cNvPicPr>
              <a:picLocks noChangeAspect="1"/>
            </p:cNvPicPr>
            <p:nvPr/>
          </p:nvPicPr>
          <p:blipFill>
            <a:blip r:embed="rId3"/>
            <a:stretch>
              <a:fillRect/>
            </a:stretch>
          </p:blipFill>
          <p:spPr>
            <a:xfrm>
              <a:off x="2839" y="3501"/>
              <a:ext cx="755" cy="803"/>
            </a:xfrm>
            <a:prstGeom prst="rect">
              <a:avLst/>
            </a:prstGeom>
            <a:noFill/>
            <a:ln w="9525">
              <a:noFill/>
            </a:ln>
          </p:spPr>
        </p:pic>
        <p:sp>
          <p:nvSpPr>
            <p:cNvPr id="44079" name="Freeform 1335"/>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pic>
        <p:nvPicPr>
          <p:cNvPr id="44080" name="Picture 1336" descr="car_icon_small"/>
          <p:cNvPicPr>
            <a:picLocks noChangeAspect="1"/>
          </p:cNvPicPr>
          <p:nvPr/>
        </p:nvPicPr>
        <p:blipFill>
          <a:blip r:embed="rId4"/>
          <a:stretch>
            <a:fillRect/>
          </a:stretch>
        </p:blipFill>
        <p:spPr>
          <a:xfrm>
            <a:off x="6086475" y="1709738"/>
            <a:ext cx="849313" cy="168275"/>
          </a:xfrm>
          <a:prstGeom prst="rect">
            <a:avLst/>
          </a:prstGeom>
          <a:noFill/>
          <a:ln w="9525">
            <a:noFill/>
          </a:ln>
        </p:spPr>
      </p:pic>
      <p:grpSp>
        <p:nvGrpSpPr>
          <p:cNvPr id="44081" name="Group 1337"/>
          <p:cNvGrpSpPr/>
          <p:nvPr/>
        </p:nvGrpSpPr>
        <p:grpSpPr>
          <a:xfrm>
            <a:off x="5357813" y="1535113"/>
            <a:ext cx="415925" cy="385762"/>
            <a:chOff x="2751" y="1851"/>
            <a:chExt cx="462" cy="478"/>
          </a:xfrm>
        </p:grpSpPr>
        <p:pic>
          <p:nvPicPr>
            <p:cNvPr id="44082" name="Picture 1338" descr="iphone_stylized_small"/>
            <p:cNvPicPr>
              <a:picLocks noChangeAspect="1"/>
            </p:cNvPicPr>
            <p:nvPr/>
          </p:nvPicPr>
          <p:blipFill>
            <a:blip r:embed="rId5"/>
            <a:stretch>
              <a:fillRect/>
            </a:stretch>
          </p:blipFill>
          <p:spPr>
            <a:xfrm>
              <a:off x="2928" y="1922"/>
              <a:ext cx="152" cy="407"/>
            </a:xfrm>
            <a:prstGeom prst="rect">
              <a:avLst/>
            </a:prstGeom>
            <a:noFill/>
            <a:ln w="9525">
              <a:noFill/>
            </a:ln>
          </p:spPr>
        </p:pic>
        <p:pic>
          <p:nvPicPr>
            <p:cNvPr id="44083" name="Picture 1339" descr="antenna_radiation_stylized"/>
            <p:cNvPicPr>
              <a:picLocks noChangeAspect="1"/>
            </p:cNvPicPr>
            <p:nvPr/>
          </p:nvPicPr>
          <p:blipFill>
            <a:blip r:embed="rId6"/>
            <a:stretch>
              <a:fillRect/>
            </a:stretch>
          </p:blipFill>
          <p:spPr>
            <a:xfrm>
              <a:off x="2751" y="1851"/>
              <a:ext cx="462" cy="110"/>
            </a:xfrm>
            <a:prstGeom prst="rect">
              <a:avLst/>
            </a:prstGeom>
            <a:noFill/>
            <a:ln w="9525">
              <a:noFill/>
            </a:ln>
          </p:spPr>
        </p:pic>
      </p:grpSp>
      <p:grpSp>
        <p:nvGrpSpPr>
          <p:cNvPr id="44084" name="Group 1340"/>
          <p:cNvGrpSpPr/>
          <p:nvPr/>
        </p:nvGrpSpPr>
        <p:grpSpPr>
          <a:xfrm>
            <a:off x="7434263" y="2384425"/>
            <a:ext cx="390525" cy="169863"/>
            <a:chOff x="4650" y="1129"/>
            <a:chExt cx="246" cy="95"/>
          </a:xfrm>
        </p:grpSpPr>
        <p:sp>
          <p:nvSpPr>
            <p:cNvPr id="44085"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086"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087"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088" name="Group 1344"/>
            <p:cNvGrpSpPr/>
            <p:nvPr/>
          </p:nvGrpSpPr>
          <p:grpSpPr>
            <a:xfrm>
              <a:off x="4699" y="1145"/>
              <a:ext cx="138" cy="29"/>
              <a:chOff x="2468" y="1332"/>
              <a:chExt cx="310" cy="60"/>
            </a:xfrm>
          </p:grpSpPr>
          <p:sp>
            <p:nvSpPr>
              <p:cNvPr id="44089" name="Freeform 134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090" name="Freeform 134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091" name="Line 1347"/>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092" name="Line 1348"/>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093" name="Group 1349"/>
          <p:cNvGrpSpPr/>
          <p:nvPr/>
        </p:nvGrpSpPr>
        <p:grpSpPr>
          <a:xfrm>
            <a:off x="7507288" y="2746375"/>
            <a:ext cx="390525" cy="176213"/>
            <a:chOff x="4650" y="1129"/>
            <a:chExt cx="246" cy="95"/>
          </a:xfrm>
        </p:grpSpPr>
        <p:sp>
          <p:nvSpPr>
            <p:cNvPr id="44094"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095"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096"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097" name="Group 1353"/>
            <p:cNvGrpSpPr/>
            <p:nvPr/>
          </p:nvGrpSpPr>
          <p:grpSpPr>
            <a:xfrm>
              <a:off x="4699" y="1145"/>
              <a:ext cx="138" cy="29"/>
              <a:chOff x="2468" y="1332"/>
              <a:chExt cx="310" cy="60"/>
            </a:xfrm>
          </p:grpSpPr>
          <p:sp>
            <p:nvSpPr>
              <p:cNvPr id="44098" name="Freeform 135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099" name="Freeform 135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00" name="Line 1356"/>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01" name="Line 1357"/>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02" name="Group 1358"/>
          <p:cNvGrpSpPr/>
          <p:nvPr/>
        </p:nvGrpSpPr>
        <p:grpSpPr>
          <a:xfrm>
            <a:off x="6948488" y="2482850"/>
            <a:ext cx="390525" cy="169863"/>
            <a:chOff x="4650" y="1129"/>
            <a:chExt cx="246" cy="95"/>
          </a:xfrm>
        </p:grpSpPr>
        <p:sp>
          <p:nvSpPr>
            <p:cNvPr id="44103"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04"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05"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06" name="Group 1362"/>
            <p:cNvGrpSpPr/>
            <p:nvPr/>
          </p:nvGrpSpPr>
          <p:grpSpPr>
            <a:xfrm>
              <a:off x="4699" y="1145"/>
              <a:ext cx="138" cy="29"/>
              <a:chOff x="2468" y="1332"/>
              <a:chExt cx="310" cy="60"/>
            </a:xfrm>
          </p:grpSpPr>
          <p:sp>
            <p:nvSpPr>
              <p:cNvPr id="44107" name="Freeform 136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08" name="Freeform 136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09" name="Line 1365"/>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10" name="Line 1366"/>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11" name="Group 1367"/>
          <p:cNvGrpSpPr/>
          <p:nvPr/>
        </p:nvGrpSpPr>
        <p:grpSpPr>
          <a:xfrm>
            <a:off x="6959600" y="2746375"/>
            <a:ext cx="390525" cy="169863"/>
            <a:chOff x="4650" y="1129"/>
            <a:chExt cx="246" cy="95"/>
          </a:xfrm>
        </p:grpSpPr>
        <p:sp>
          <p:nvSpPr>
            <p:cNvPr id="44112"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13"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14"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15" name="Group 1371"/>
            <p:cNvGrpSpPr/>
            <p:nvPr/>
          </p:nvGrpSpPr>
          <p:grpSpPr>
            <a:xfrm>
              <a:off x="4699" y="1145"/>
              <a:ext cx="138" cy="29"/>
              <a:chOff x="2468" y="1332"/>
              <a:chExt cx="310" cy="60"/>
            </a:xfrm>
          </p:grpSpPr>
          <p:sp>
            <p:nvSpPr>
              <p:cNvPr id="44116" name="Freeform 1372"/>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17" name="Freeform 1373"/>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18" name="Line 1374"/>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19" name="Line 1375"/>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sp>
        <p:nvSpPr>
          <p:cNvPr id="44120" name="Line 1376"/>
          <p:cNvSpPr/>
          <p:nvPr/>
        </p:nvSpPr>
        <p:spPr>
          <a:xfrm>
            <a:off x="8089900" y="2844800"/>
            <a:ext cx="177800" cy="0"/>
          </a:xfrm>
          <a:prstGeom prst="line">
            <a:avLst/>
          </a:prstGeom>
          <a:ln w="9525" cap="flat" cmpd="sng">
            <a:solidFill>
              <a:schemeClr val="bg2"/>
            </a:solidFill>
            <a:prstDash val="dash"/>
            <a:round/>
            <a:headEnd type="none" w="med" len="med"/>
            <a:tailEnd type="none" w="med" len="med"/>
          </a:ln>
        </p:spPr>
      </p:sp>
      <p:grpSp>
        <p:nvGrpSpPr>
          <p:cNvPr id="44121" name="Group 1377"/>
          <p:cNvGrpSpPr/>
          <p:nvPr/>
        </p:nvGrpSpPr>
        <p:grpSpPr>
          <a:xfrm>
            <a:off x="7145338" y="3900488"/>
            <a:ext cx="485775" cy="203200"/>
            <a:chOff x="4650" y="1129"/>
            <a:chExt cx="246" cy="95"/>
          </a:xfrm>
        </p:grpSpPr>
        <p:sp>
          <p:nvSpPr>
            <p:cNvPr id="44122"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23"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24"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25" name="Group 1381"/>
            <p:cNvGrpSpPr/>
            <p:nvPr/>
          </p:nvGrpSpPr>
          <p:grpSpPr>
            <a:xfrm>
              <a:off x="4699" y="1145"/>
              <a:ext cx="138" cy="29"/>
              <a:chOff x="2468" y="1332"/>
              <a:chExt cx="310" cy="60"/>
            </a:xfrm>
          </p:grpSpPr>
          <p:sp>
            <p:nvSpPr>
              <p:cNvPr id="44126" name="Freeform 1382"/>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27" name="Freeform 1383"/>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28" name="Line 1384"/>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29" name="Line 1385"/>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30" name="Group 1386"/>
          <p:cNvGrpSpPr/>
          <p:nvPr/>
        </p:nvGrpSpPr>
        <p:grpSpPr>
          <a:xfrm>
            <a:off x="6826250" y="3619500"/>
            <a:ext cx="485775" cy="203200"/>
            <a:chOff x="4650" y="1129"/>
            <a:chExt cx="246" cy="95"/>
          </a:xfrm>
        </p:grpSpPr>
        <p:sp>
          <p:nvSpPr>
            <p:cNvPr id="44131"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32"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33"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34" name="Group 1390"/>
            <p:cNvGrpSpPr/>
            <p:nvPr/>
          </p:nvGrpSpPr>
          <p:grpSpPr>
            <a:xfrm>
              <a:off x="4699" y="1145"/>
              <a:ext cx="138" cy="29"/>
              <a:chOff x="2468" y="1332"/>
              <a:chExt cx="310" cy="60"/>
            </a:xfrm>
          </p:grpSpPr>
          <p:sp>
            <p:nvSpPr>
              <p:cNvPr id="44135" name="Freeform 1391"/>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36" name="Freeform 1392"/>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37" name="Line 1393"/>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38" name="Line 1394"/>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39" name="Group 1395"/>
          <p:cNvGrpSpPr/>
          <p:nvPr/>
        </p:nvGrpSpPr>
        <p:grpSpPr>
          <a:xfrm>
            <a:off x="7488238" y="3632200"/>
            <a:ext cx="485775" cy="203200"/>
            <a:chOff x="4650" y="1129"/>
            <a:chExt cx="246" cy="95"/>
          </a:xfrm>
        </p:grpSpPr>
        <p:sp>
          <p:nvSpPr>
            <p:cNvPr id="44140"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41"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42"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43" name="Group 1399"/>
            <p:cNvGrpSpPr/>
            <p:nvPr/>
          </p:nvGrpSpPr>
          <p:grpSpPr>
            <a:xfrm>
              <a:off x="4699" y="1145"/>
              <a:ext cx="138" cy="29"/>
              <a:chOff x="2468" y="1332"/>
              <a:chExt cx="310" cy="60"/>
            </a:xfrm>
          </p:grpSpPr>
          <p:sp>
            <p:nvSpPr>
              <p:cNvPr id="44144" name="Freeform 140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45" name="Freeform 140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46" name="Line 1402"/>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47" name="Line 1403"/>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48" name="Group 1404"/>
          <p:cNvGrpSpPr/>
          <p:nvPr/>
        </p:nvGrpSpPr>
        <p:grpSpPr>
          <a:xfrm>
            <a:off x="6707188" y="4494213"/>
            <a:ext cx="619125" cy="242887"/>
            <a:chOff x="4650" y="1129"/>
            <a:chExt cx="246" cy="95"/>
          </a:xfrm>
        </p:grpSpPr>
        <p:sp>
          <p:nvSpPr>
            <p:cNvPr id="44149"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50"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51"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52" name="Group 1408"/>
            <p:cNvGrpSpPr/>
            <p:nvPr/>
          </p:nvGrpSpPr>
          <p:grpSpPr>
            <a:xfrm>
              <a:off x="4699" y="1145"/>
              <a:ext cx="138" cy="29"/>
              <a:chOff x="2468" y="1332"/>
              <a:chExt cx="310" cy="60"/>
            </a:xfrm>
          </p:grpSpPr>
          <p:sp>
            <p:nvSpPr>
              <p:cNvPr id="44153" name="Freeform 140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54" name="Freeform 141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55" name="Line 1411"/>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56" name="Line 1412"/>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57" name="Group 1413"/>
          <p:cNvGrpSpPr/>
          <p:nvPr/>
        </p:nvGrpSpPr>
        <p:grpSpPr>
          <a:xfrm>
            <a:off x="7340600" y="4792663"/>
            <a:ext cx="619125" cy="242887"/>
            <a:chOff x="4650" y="1129"/>
            <a:chExt cx="246" cy="95"/>
          </a:xfrm>
        </p:grpSpPr>
        <p:sp>
          <p:nvSpPr>
            <p:cNvPr id="44158"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59"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60"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61" name="Group 1417"/>
            <p:cNvGrpSpPr/>
            <p:nvPr/>
          </p:nvGrpSpPr>
          <p:grpSpPr>
            <a:xfrm>
              <a:off x="4699" y="1145"/>
              <a:ext cx="138" cy="29"/>
              <a:chOff x="2468" y="1332"/>
              <a:chExt cx="310" cy="60"/>
            </a:xfrm>
          </p:grpSpPr>
          <p:sp>
            <p:nvSpPr>
              <p:cNvPr id="44162" name="Freeform 141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63" name="Freeform 141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64" name="Line 1420"/>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65" name="Line 1421"/>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66" name="Group 1422"/>
          <p:cNvGrpSpPr/>
          <p:nvPr/>
        </p:nvGrpSpPr>
        <p:grpSpPr>
          <a:xfrm>
            <a:off x="5991225" y="4837113"/>
            <a:ext cx="619125" cy="242887"/>
            <a:chOff x="4650" y="1129"/>
            <a:chExt cx="246" cy="95"/>
          </a:xfrm>
        </p:grpSpPr>
        <p:sp>
          <p:nvSpPr>
            <p:cNvPr id="44167"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68"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69"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70" name="Group 1426"/>
            <p:cNvGrpSpPr/>
            <p:nvPr/>
          </p:nvGrpSpPr>
          <p:grpSpPr>
            <a:xfrm>
              <a:off x="4699" y="1145"/>
              <a:ext cx="138" cy="29"/>
              <a:chOff x="2468" y="1332"/>
              <a:chExt cx="310" cy="60"/>
            </a:xfrm>
          </p:grpSpPr>
          <p:sp>
            <p:nvSpPr>
              <p:cNvPr id="44171" name="Freeform 142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72" name="Freeform 142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73" name="Line 1429"/>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74" name="Line 1430"/>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75" name="Group 1431"/>
          <p:cNvGrpSpPr/>
          <p:nvPr/>
        </p:nvGrpSpPr>
        <p:grpSpPr>
          <a:xfrm>
            <a:off x="5797550" y="3629025"/>
            <a:ext cx="390525" cy="169863"/>
            <a:chOff x="4650" y="1129"/>
            <a:chExt cx="246" cy="95"/>
          </a:xfrm>
        </p:grpSpPr>
        <p:sp>
          <p:nvSpPr>
            <p:cNvPr id="44176"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77"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78"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79" name="Group 1435"/>
            <p:cNvGrpSpPr/>
            <p:nvPr/>
          </p:nvGrpSpPr>
          <p:grpSpPr>
            <a:xfrm>
              <a:off x="4699" y="1145"/>
              <a:ext cx="138" cy="29"/>
              <a:chOff x="2468" y="1332"/>
              <a:chExt cx="310" cy="60"/>
            </a:xfrm>
          </p:grpSpPr>
          <p:sp>
            <p:nvSpPr>
              <p:cNvPr id="44180" name="Freeform 143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81" name="Freeform 143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82" name="Line 1438"/>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83" name="Line 1439"/>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84" name="Group 1440"/>
          <p:cNvGrpSpPr/>
          <p:nvPr/>
        </p:nvGrpSpPr>
        <p:grpSpPr>
          <a:xfrm>
            <a:off x="6097588" y="2476500"/>
            <a:ext cx="390525" cy="169863"/>
            <a:chOff x="4650" y="1129"/>
            <a:chExt cx="246" cy="95"/>
          </a:xfrm>
        </p:grpSpPr>
        <p:sp>
          <p:nvSpPr>
            <p:cNvPr id="44185"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86"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87"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88" name="Group 1444"/>
            <p:cNvGrpSpPr/>
            <p:nvPr/>
          </p:nvGrpSpPr>
          <p:grpSpPr>
            <a:xfrm>
              <a:off x="4699" y="1145"/>
              <a:ext cx="138" cy="29"/>
              <a:chOff x="2468" y="1332"/>
              <a:chExt cx="310" cy="60"/>
            </a:xfrm>
          </p:grpSpPr>
          <p:sp>
            <p:nvSpPr>
              <p:cNvPr id="44189" name="Freeform 144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90" name="Freeform 144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91" name="Line 1447"/>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92" name="Line 1448"/>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93" name="Group 1449"/>
          <p:cNvGrpSpPr/>
          <p:nvPr/>
        </p:nvGrpSpPr>
        <p:grpSpPr>
          <a:xfrm>
            <a:off x="5356225" y="3489325"/>
            <a:ext cx="506413" cy="352425"/>
            <a:chOff x="2967" y="478"/>
            <a:chExt cx="788" cy="625"/>
          </a:xfrm>
        </p:grpSpPr>
        <p:pic>
          <p:nvPicPr>
            <p:cNvPr id="44194" name="Picture 1450" descr="access_point_stylized_small"/>
            <p:cNvPicPr>
              <a:picLocks noChangeAspect="1"/>
            </p:cNvPicPr>
            <p:nvPr/>
          </p:nvPicPr>
          <p:blipFill>
            <a:blip r:embed="rId7"/>
            <a:stretch>
              <a:fillRect/>
            </a:stretch>
          </p:blipFill>
          <p:spPr>
            <a:xfrm>
              <a:off x="3012" y="559"/>
              <a:ext cx="576" cy="544"/>
            </a:xfrm>
            <a:prstGeom prst="rect">
              <a:avLst/>
            </a:prstGeom>
            <a:noFill/>
            <a:ln w="9525">
              <a:noFill/>
            </a:ln>
          </p:spPr>
        </p:pic>
        <p:pic>
          <p:nvPicPr>
            <p:cNvPr id="44195" name="Picture 1451" descr="antenna_radiation_stylized"/>
            <p:cNvPicPr>
              <a:picLocks noChangeAspect="1"/>
            </p:cNvPicPr>
            <p:nvPr/>
          </p:nvPicPr>
          <p:blipFill>
            <a:blip r:embed="rId8"/>
            <a:stretch>
              <a:fillRect/>
            </a:stretch>
          </p:blipFill>
          <p:spPr>
            <a:xfrm>
              <a:off x="2967" y="478"/>
              <a:ext cx="788" cy="188"/>
            </a:xfrm>
            <a:prstGeom prst="rect">
              <a:avLst/>
            </a:prstGeom>
            <a:noFill/>
            <a:ln w="9525">
              <a:noFill/>
            </a:ln>
          </p:spPr>
        </p:pic>
      </p:grpSp>
      <p:grpSp>
        <p:nvGrpSpPr>
          <p:cNvPr id="44196" name="Group 1452"/>
          <p:cNvGrpSpPr/>
          <p:nvPr/>
        </p:nvGrpSpPr>
        <p:grpSpPr>
          <a:xfrm>
            <a:off x="6877050" y="4992688"/>
            <a:ext cx="563563" cy="420687"/>
            <a:chOff x="2967" y="478"/>
            <a:chExt cx="788" cy="625"/>
          </a:xfrm>
        </p:grpSpPr>
        <p:pic>
          <p:nvPicPr>
            <p:cNvPr id="44197" name="Picture 1453" descr="access_point_stylized_small"/>
            <p:cNvPicPr>
              <a:picLocks noChangeAspect="1"/>
            </p:cNvPicPr>
            <p:nvPr/>
          </p:nvPicPr>
          <p:blipFill>
            <a:blip r:embed="rId7"/>
            <a:stretch>
              <a:fillRect/>
            </a:stretch>
          </p:blipFill>
          <p:spPr>
            <a:xfrm>
              <a:off x="3012" y="559"/>
              <a:ext cx="576" cy="544"/>
            </a:xfrm>
            <a:prstGeom prst="rect">
              <a:avLst/>
            </a:prstGeom>
            <a:noFill/>
            <a:ln w="9525">
              <a:noFill/>
            </a:ln>
          </p:spPr>
        </p:pic>
        <p:pic>
          <p:nvPicPr>
            <p:cNvPr id="44198" name="Picture 1454" descr="antenna_radiation_stylized"/>
            <p:cNvPicPr>
              <a:picLocks noChangeAspect="1"/>
            </p:cNvPicPr>
            <p:nvPr/>
          </p:nvPicPr>
          <p:blipFill>
            <a:blip r:embed="rId9"/>
            <a:stretch>
              <a:fillRect/>
            </a:stretch>
          </p:blipFill>
          <p:spPr>
            <a:xfrm>
              <a:off x="2967" y="478"/>
              <a:ext cx="788" cy="188"/>
            </a:xfrm>
            <a:prstGeom prst="rect">
              <a:avLst/>
            </a:prstGeom>
            <a:noFill/>
            <a:ln w="9525">
              <a:noFill/>
            </a:ln>
          </p:spPr>
        </p:pic>
      </p:grpSp>
      <p:grpSp>
        <p:nvGrpSpPr>
          <p:cNvPr id="44199" name="Group 1455"/>
          <p:cNvGrpSpPr/>
          <p:nvPr/>
        </p:nvGrpSpPr>
        <p:grpSpPr>
          <a:xfrm>
            <a:off x="5805488" y="1833563"/>
            <a:ext cx="457200" cy="631825"/>
            <a:chOff x="742" y="2409"/>
            <a:chExt cx="576" cy="881"/>
          </a:xfrm>
        </p:grpSpPr>
        <p:grpSp>
          <p:nvGrpSpPr>
            <p:cNvPr id="44200" name="Group 1456"/>
            <p:cNvGrpSpPr/>
            <p:nvPr/>
          </p:nvGrpSpPr>
          <p:grpSpPr>
            <a:xfrm>
              <a:off x="832" y="2643"/>
              <a:ext cx="376" cy="647"/>
              <a:chOff x="3130" y="3288"/>
              <a:chExt cx="410" cy="742"/>
            </a:xfrm>
          </p:grpSpPr>
          <p:sp>
            <p:nvSpPr>
              <p:cNvPr id="44201" name="Line 270"/>
              <p:cNvSpPr/>
              <p:nvPr/>
            </p:nvSpPr>
            <p:spPr>
              <a:xfrm flipH="1">
                <a:off x="3130" y="3288"/>
                <a:ext cx="205" cy="672"/>
              </a:xfrm>
              <a:prstGeom prst="line">
                <a:avLst/>
              </a:prstGeom>
              <a:ln w="19050" cap="flat" cmpd="sng">
                <a:solidFill>
                  <a:schemeClr val="tx1"/>
                </a:solidFill>
                <a:prstDash val="solid"/>
                <a:round/>
                <a:headEnd type="none" w="med" len="med"/>
                <a:tailEnd type="none" w="med" len="med"/>
              </a:ln>
            </p:spPr>
          </p:sp>
          <p:sp>
            <p:nvSpPr>
              <p:cNvPr id="44202" name="Line 271"/>
              <p:cNvSpPr/>
              <p:nvPr/>
            </p:nvSpPr>
            <p:spPr>
              <a:xfrm>
                <a:off x="3335" y="3288"/>
                <a:ext cx="205" cy="669"/>
              </a:xfrm>
              <a:prstGeom prst="line">
                <a:avLst/>
              </a:prstGeom>
              <a:ln w="19050" cap="flat" cmpd="sng">
                <a:solidFill>
                  <a:schemeClr val="tx1"/>
                </a:solidFill>
                <a:prstDash val="solid"/>
                <a:round/>
                <a:headEnd type="none" w="med" len="med"/>
                <a:tailEnd type="none" w="med" len="med"/>
              </a:ln>
            </p:spPr>
          </p:sp>
          <p:sp>
            <p:nvSpPr>
              <p:cNvPr id="44203" name="Line 272"/>
              <p:cNvSpPr/>
              <p:nvPr/>
            </p:nvSpPr>
            <p:spPr>
              <a:xfrm>
                <a:off x="3130" y="3957"/>
                <a:ext cx="205" cy="73"/>
              </a:xfrm>
              <a:prstGeom prst="line">
                <a:avLst/>
              </a:prstGeom>
              <a:ln w="19050" cap="flat" cmpd="sng">
                <a:solidFill>
                  <a:schemeClr val="tx1"/>
                </a:solidFill>
                <a:prstDash val="solid"/>
                <a:round/>
                <a:headEnd type="none" w="med" len="med"/>
                <a:tailEnd type="none" w="med" len="med"/>
              </a:ln>
            </p:spPr>
          </p:sp>
          <p:sp>
            <p:nvSpPr>
              <p:cNvPr id="44204" name="Line 273"/>
              <p:cNvSpPr/>
              <p:nvPr/>
            </p:nvSpPr>
            <p:spPr>
              <a:xfrm flipH="1">
                <a:off x="3335" y="3957"/>
                <a:ext cx="205" cy="73"/>
              </a:xfrm>
              <a:prstGeom prst="line">
                <a:avLst/>
              </a:prstGeom>
              <a:ln w="19050" cap="flat" cmpd="sng">
                <a:solidFill>
                  <a:schemeClr val="tx1"/>
                </a:solidFill>
                <a:prstDash val="solid"/>
                <a:round/>
                <a:headEnd type="none" w="med" len="med"/>
                <a:tailEnd type="none" w="med" len="med"/>
              </a:ln>
            </p:spPr>
          </p:sp>
          <p:sp>
            <p:nvSpPr>
              <p:cNvPr id="44205" name="Line 274"/>
              <p:cNvSpPr/>
              <p:nvPr/>
            </p:nvSpPr>
            <p:spPr>
              <a:xfrm>
                <a:off x="3335" y="3303"/>
                <a:ext cx="0" cy="727"/>
              </a:xfrm>
              <a:prstGeom prst="line">
                <a:avLst/>
              </a:prstGeom>
              <a:ln w="19050" cap="flat" cmpd="sng">
                <a:solidFill>
                  <a:schemeClr val="tx1"/>
                </a:solidFill>
                <a:prstDash val="solid"/>
                <a:round/>
                <a:headEnd type="none" w="med" len="med"/>
                <a:tailEnd type="none" w="med" len="med"/>
              </a:ln>
            </p:spPr>
          </p:sp>
          <p:sp>
            <p:nvSpPr>
              <p:cNvPr id="44206" name="Line 275"/>
              <p:cNvSpPr/>
              <p:nvPr/>
            </p:nvSpPr>
            <p:spPr>
              <a:xfrm flipV="1">
                <a:off x="3130" y="3888"/>
                <a:ext cx="205" cy="72"/>
              </a:xfrm>
              <a:prstGeom prst="line">
                <a:avLst/>
              </a:prstGeom>
              <a:ln w="19050" cap="flat" cmpd="sng">
                <a:solidFill>
                  <a:schemeClr val="tx1"/>
                </a:solidFill>
                <a:prstDash val="solid"/>
                <a:round/>
                <a:headEnd type="none" w="med" len="med"/>
                <a:tailEnd type="none" w="med" len="med"/>
              </a:ln>
            </p:spPr>
          </p:sp>
          <p:sp>
            <p:nvSpPr>
              <p:cNvPr id="44207" name="Line 276"/>
              <p:cNvSpPr/>
              <p:nvPr/>
            </p:nvSpPr>
            <p:spPr>
              <a:xfrm flipH="1" flipV="1">
                <a:off x="3335" y="3888"/>
                <a:ext cx="205" cy="69"/>
              </a:xfrm>
              <a:prstGeom prst="line">
                <a:avLst/>
              </a:prstGeom>
              <a:ln w="19050" cap="flat" cmpd="sng">
                <a:solidFill>
                  <a:schemeClr val="tx1"/>
                </a:solidFill>
                <a:prstDash val="solid"/>
                <a:round/>
                <a:headEnd type="none" w="med" len="med"/>
                <a:tailEnd type="none" w="med" len="med"/>
              </a:ln>
            </p:spPr>
          </p:sp>
          <p:sp>
            <p:nvSpPr>
              <p:cNvPr id="44208" name="Line 277"/>
              <p:cNvSpPr/>
              <p:nvPr/>
            </p:nvSpPr>
            <p:spPr>
              <a:xfrm>
                <a:off x="3217" y="3668"/>
                <a:ext cx="118" cy="55"/>
              </a:xfrm>
              <a:prstGeom prst="line">
                <a:avLst/>
              </a:prstGeom>
              <a:ln w="19050" cap="flat" cmpd="sng">
                <a:solidFill>
                  <a:schemeClr val="tx1"/>
                </a:solidFill>
                <a:prstDash val="solid"/>
                <a:round/>
                <a:headEnd type="none" w="med" len="med"/>
                <a:tailEnd type="none" w="med" len="med"/>
              </a:ln>
            </p:spPr>
          </p:sp>
          <p:sp>
            <p:nvSpPr>
              <p:cNvPr id="44209" name="Line 278"/>
              <p:cNvSpPr/>
              <p:nvPr/>
            </p:nvSpPr>
            <p:spPr>
              <a:xfrm flipV="1">
                <a:off x="3335" y="3668"/>
                <a:ext cx="124" cy="55"/>
              </a:xfrm>
              <a:prstGeom prst="line">
                <a:avLst/>
              </a:prstGeom>
              <a:ln w="19050" cap="flat" cmpd="sng">
                <a:solidFill>
                  <a:schemeClr val="tx1"/>
                </a:solidFill>
                <a:prstDash val="solid"/>
                <a:round/>
                <a:headEnd type="none" w="med" len="med"/>
                <a:tailEnd type="none" w="med" len="med"/>
              </a:ln>
            </p:spPr>
          </p:sp>
          <p:sp>
            <p:nvSpPr>
              <p:cNvPr id="44210" name="Line 279"/>
              <p:cNvSpPr/>
              <p:nvPr/>
            </p:nvSpPr>
            <p:spPr>
              <a:xfrm>
                <a:off x="3178" y="3766"/>
                <a:ext cx="152" cy="75"/>
              </a:xfrm>
              <a:prstGeom prst="line">
                <a:avLst/>
              </a:prstGeom>
              <a:ln w="19050" cap="flat" cmpd="sng">
                <a:solidFill>
                  <a:schemeClr val="tx1"/>
                </a:solidFill>
                <a:prstDash val="solid"/>
                <a:round/>
                <a:headEnd type="none" w="med" len="med"/>
                <a:tailEnd type="none" w="med" len="med"/>
              </a:ln>
            </p:spPr>
          </p:sp>
          <p:sp>
            <p:nvSpPr>
              <p:cNvPr id="44211" name="Line 280"/>
              <p:cNvSpPr/>
              <p:nvPr/>
            </p:nvSpPr>
            <p:spPr>
              <a:xfrm flipV="1">
                <a:off x="3335" y="3781"/>
                <a:ext cx="153" cy="66"/>
              </a:xfrm>
              <a:prstGeom prst="line">
                <a:avLst/>
              </a:prstGeom>
              <a:ln w="19050" cap="flat" cmpd="sng">
                <a:solidFill>
                  <a:schemeClr val="tx1"/>
                </a:solidFill>
                <a:prstDash val="solid"/>
                <a:round/>
                <a:headEnd type="none" w="med" len="med"/>
                <a:tailEnd type="none" w="med" len="med"/>
              </a:ln>
            </p:spPr>
          </p:sp>
          <p:sp>
            <p:nvSpPr>
              <p:cNvPr id="44212" name="Line 281"/>
              <p:cNvSpPr/>
              <p:nvPr/>
            </p:nvSpPr>
            <p:spPr>
              <a:xfrm flipV="1">
                <a:off x="3335" y="3567"/>
                <a:ext cx="78" cy="27"/>
              </a:xfrm>
              <a:prstGeom prst="line">
                <a:avLst/>
              </a:prstGeom>
              <a:ln w="19050" cap="flat" cmpd="sng">
                <a:solidFill>
                  <a:schemeClr val="tx1"/>
                </a:solidFill>
                <a:prstDash val="solid"/>
                <a:round/>
                <a:headEnd type="none" w="med" len="med"/>
                <a:tailEnd type="none" w="med" len="med"/>
              </a:ln>
            </p:spPr>
          </p:sp>
          <p:sp>
            <p:nvSpPr>
              <p:cNvPr id="44213" name="Line 282"/>
              <p:cNvSpPr/>
              <p:nvPr/>
            </p:nvSpPr>
            <p:spPr>
              <a:xfrm flipV="1">
                <a:off x="3335" y="3428"/>
                <a:ext cx="49" cy="21"/>
              </a:xfrm>
              <a:prstGeom prst="line">
                <a:avLst/>
              </a:prstGeom>
              <a:ln w="19050" cap="flat" cmpd="sng">
                <a:solidFill>
                  <a:schemeClr val="tx1"/>
                </a:solidFill>
                <a:prstDash val="solid"/>
                <a:round/>
                <a:headEnd type="none" w="med" len="med"/>
                <a:tailEnd type="none" w="med" len="med"/>
              </a:ln>
            </p:spPr>
          </p:sp>
          <p:sp>
            <p:nvSpPr>
              <p:cNvPr id="44214" name="Line 283"/>
              <p:cNvSpPr/>
              <p:nvPr/>
            </p:nvSpPr>
            <p:spPr>
              <a:xfrm>
                <a:off x="3247" y="3558"/>
                <a:ext cx="95" cy="36"/>
              </a:xfrm>
              <a:prstGeom prst="line">
                <a:avLst/>
              </a:prstGeom>
              <a:ln w="19050" cap="flat" cmpd="sng">
                <a:solidFill>
                  <a:schemeClr val="tx1"/>
                </a:solidFill>
                <a:prstDash val="solid"/>
                <a:round/>
                <a:headEnd type="none" w="med" len="med"/>
                <a:tailEnd type="none" w="med" len="med"/>
              </a:ln>
            </p:spPr>
          </p:sp>
          <p:sp>
            <p:nvSpPr>
              <p:cNvPr id="44215" name="Line 284"/>
              <p:cNvSpPr/>
              <p:nvPr/>
            </p:nvSpPr>
            <p:spPr>
              <a:xfrm>
                <a:off x="3289" y="3422"/>
                <a:ext cx="55" cy="36"/>
              </a:xfrm>
              <a:prstGeom prst="line">
                <a:avLst/>
              </a:prstGeom>
              <a:ln w="19050" cap="flat" cmpd="sng">
                <a:solidFill>
                  <a:schemeClr val="tx1"/>
                </a:solidFill>
                <a:prstDash val="solid"/>
                <a:round/>
                <a:headEnd type="none" w="med" len="med"/>
                <a:tailEnd type="none" w="med" len="med"/>
              </a:ln>
            </p:spPr>
          </p:sp>
        </p:grpSp>
        <p:pic>
          <p:nvPicPr>
            <p:cNvPr id="44216" name="Picture 1472" descr="cell_tower_radiation copy"/>
            <p:cNvPicPr>
              <a:picLocks noChangeAspect="1"/>
            </p:cNvPicPr>
            <p:nvPr/>
          </p:nvPicPr>
          <p:blipFill>
            <a:blip r:embed="rId10"/>
            <a:stretch>
              <a:fillRect/>
            </a:stretch>
          </p:blipFill>
          <p:spPr>
            <a:xfrm>
              <a:off x="742" y="2409"/>
              <a:ext cx="576" cy="464"/>
            </a:xfrm>
            <a:prstGeom prst="rect">
              <a:avLst/>
            </a:prstGeom>
            <a:noFill/>
            <a:ln w="9525">
              <a:noFill/>
            </a:ln>
          </p:spPr>
        </p:pic>
        <p:sp>
          <p:nvSpPr>
            <p:cNvPr id="44217" name="Oval 1473"/>
            <p:cNvSpPr/>
            <p:nvPr/>
          </p:nvSpPr>
          <p:spPr>
            <a:xfrm>
              <a:off x="986" y="2597"/>
              <a:ext cx="66" cy="69"/>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4218" name="Group 1474"/>
          <p:cNvGrpSpPr/>
          <p:nvPr/>
        </p:nvGrpSpPr>
        <p:grpSpPr>
          <a:xfrm>
            <a:off x="7985125" y="4991100"/>
            <a:ext cx="227013" cy="481013"/>
            <a:chOff x="4140" y="429"/>
            <a:chExt cx="1425" cy="2396"/>
          </a:xfrm>
        </p:grpSpPr>
        <p:sp>
          <p:nvSpPr>
            <p:cNvPr id="44219" name="Freeform 1475"/>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44220" name="Rectangle 1476"/>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21" name="Freeform 1477"/>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44222" name="Freeform 1478"/>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23" name="Rectangle 1479"/>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24" name="Group 1480"/>
            <p:cNvGrpSpPr/>
            <p:nvPr/>
          </p:nvGrpSpPr>
          <p:grpSpPr>
            <a:xfrm>
              <a:off x="4749" y="668"/>
              <a:ext cx="581" cy="145"/>
              <a:chOff x="614" y="2568"/>
              <a:chExt cx="725" cy="139"/>
            </a:xfrm>
          </p:grpSpPr>
          <p:sp>
            <p:nvSpPr>
              <p:cNvPr id="44225" name="AutoShape 1481"/>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26" name="AutoShape 1482"/>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27" name="Rectangle 1483"/>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28" name="Group 1484"/>
            <p:cNvGrpSpPr/>
            <p:nvPr/>
          </p:nvGrpSpPr>
          <p:grpSpPr>
            <a:xfrm>
              <a:off x="4747" y="994"/>
              <a:ext cx="581" cy="134"/>
              <a:chOff x="614" y="2568"/>
              <a:chExt cx="725" cy="139"/>
            </a:xfrm>
          </p:grpSpPr>
          <p:sp>
            <p:nvSpPr>
              <p:cNvPr id="44229" name="AutoShape 1485"/>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30" name="AutoShape 1486"/>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31" name="Rectangle 1487"/>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32" name="Rectangle 1488"/>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33" name="Group 1489"/>
            <p:cNvGrpSpPr/>
            <p:nvPr/>
          </p:nvGrpSpPr>
          <p:grpSpPr>
            <a:xfrm>
              <a:off x="4735" y="1627"/>
              <a:ext cx="582" cy="151"/>
              <a:chOff x="614" y="2568"/>
              <a:chExt cx="725" cy="139"/>
            </a:xfrm>
          </p:grpSpPr>
          <p:sp>
            <p:nvSpPr>
              <p:cNvPr id="44234" name="AutoShape 1490"/>
              <p:cNvSpPr/>
              <p:nvPr/>
            </p:nvSpPr>
            <p:spPr>
              <a:xfrm>
                <a:off x="618" y="2579"/>
                <a:ext cx="720" cy="131"/>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35" name="AutoShape 1491"/>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36" name="Freeform 1492"/>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44237" name="Group 1493"/>
            <p:cNvGrpSpPr/>
            <p:nvPr/>
          </p:nvGrpSpPr>
          <p:grpSpPr>
            <a:xfrm>
              <a:off x="4739" y="1327"/>
              <a:ext cx="582" cy="139"/>
              <a:chOff x="614" y="2568"/>
              <a:chExt cx="725" cy="139"/>
            </a:xfrm>
          </p:grpSpPr>
          <p:sp>
            <p:nvSpPr>
              <p:cNvPr id="44238" name="AutoShape 1494"/>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39" name="AutoShape 1495"/>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40" name="Rectangle 1496"/>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1" name="Freeform 1497"/>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42" name="Freeform 1498"/>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43" name="Oval 1499"/>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4" name="Freeform 1500"/>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44245" name="AutoShape 1501"/>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6" name="AutoShape 1502"/>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7" name="Oval 1503"/>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8" name="Oval 1504"/>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44249" name="Oval 1505"/>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50" name="Rectangle 1506"/>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4251" name="Group 1507"/>
          <p:cNvGrpSpPr/>
          <p:nvPr/>
        </p:nvGrpSpPr>
        <p:grpSpPr>
          <a:xfrm>
            <a:off x="7669213" y="5292725"/>
            <a:ext cx="227012" cy="481013"/>
            <a:chOff x="4140" y="429"/>
            <a:chExt cx="1425" cy="2396"/>
          </a:xfrm>
        </p:grpSpPr>
        <p:sp>
          <p:nvSpPr>
            <p:cNvPr id="44252" name="Freeform 1508"/>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44253" name="Rectangle 1509"/>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54" name="Freeform 1510"/>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44255" name="Freeform 1511"/>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56" name="Rectangle 1512"/>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57" name="Group 1513"/>
            <p:cNvGrpSpPr/>
            <p:nvPr/>
          </p:nvGrpSpPr>
          <p:grpSpPr>
            <a:xfrm>
              <a:off x="4749" y="668"/>
              <a:ext cx="581" cy="145"/>
              <a:chOff x="614" y="2568"/>
              <a:chExt cx="725" cy="139"/>
            </a:xfrm>
          </p:grpSpPr>
          <p:sp>
            <p:nvSpPr>
              <p:cNvPr id="44258" name="AutoShape 1514"/>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59" name="AutoShape 1515"/>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60" name="Rectangle 1516"/>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61" name="Group 1517"/>
            <p:cNvGrpSpPr/>
            <p:nvPr/>
          </p:nvGrpSpPr>
          <p:grpSpPr>
            <a:xfrm>
              <a:off x="4747" y="994"/>
              <a:ext cx="581" cy="134"/>
              <a:chOff x="614" y="2568"/>
              <a:chExt cx="725" cy="139"/>
            </a:xfrm>
          </p:grpSpPr>
          <p:sp>
            <p:nvSpPr>
              <p:cNvPr id="44262" name="AutoShape 1518"/>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63" name="AutoShape 1519"/>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64" name="Rectangle 1520"/>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65" name="Rectangle 1521"/>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66" name="Group 1522"/>
            <p:cNvGrpSpPr/>
            <p:nvPr/>
          </p:nvGrpSpPr>
          <p:grpSpPr>
            <a:xfrm>
              <a:off x="4735" y="1627"/>
              <a:ext cx="582" cy="151"/>
              <a:chOff x="614" y="2568"/>
              <a:chExt cx="725" cy="139"/>
            </a:xfrm>
          </p:grpSpPr>
          <p:sp>
            <p:nvSpPr>
              <p:cNvPr id="44267" name="AutoShape 1523"/>
              <p:cNvSpPr/>
              <p:nvPr/>
            </p:nvSpPr>
            <p:spPr>
              <a:xfrm>
                <a:off x="618" y="2579"/>
                <a:ext cx="720" cy="131"/>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68" name="AutoShape 1524"/>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69" name="Freeform 1525"/>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44270" name="Group 1526"/>
            <p:cNvGrpSpPr/>
            <p:nvPr/>
          </p:nvGrpSpPr>
          <p:grpSpPr>
            <a:xfrm>
              <a:off x="4739" y="1327"/>
              <a:ext cx="582" cy="139"/>
              <a:chOff x="614" y="2568"/>
              <a:chExt cx="725" cy="139"/>
            </a:xfrm>
          </p:grpSpPr>
          <p:sp>
            <p:nvSpPr>
              <p:cNvPr id="44271" name="AutoShape 1527"/>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72" name="AutoShape 1528"/>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73" name="Rectangle 1529"/>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74" name="Freeform 1530"/>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75" name="Freeform 1531"/>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76" name="Oval 1532"/>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77" name="Freeform 1533"/>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44278" name="AutoShape 1534"/>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79" name="AutoShape 1535"/>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80" name="Oval 1536"/>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81" name="Oval 1537"/>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44282" name="Oval 1538"/>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83" name="Rectangle 1539"/>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4284" name="Group 1540"/>
          <p:cNvGrpSpPr/>
          <p:nvPr/>
        </p:nvGrpSpPr>
        <p:grpSpPr>
          <a:xfrm>
            <a:off x="5046663" y="2032000"/>
            <a:ext cx="534987" cy="407988"/>
            <a:chOff x="877" y="1008"/>
            <a:chExt cx="2747" cy="2591"/>
          </a:xfrm>
        </p:grpSpPr>
        <p:pic>
          <p:nvPicPr>
            <p:cNvPr id="44285" name="Picture 1541" descr="antenna_stylized"/>
            <p:cNvPicPr>
              <a:picLocks noChangeAspect="1"/>
            </p:cNvPicPr>
            <p:nvPr/>
          </p:nvPicPr>
          <p:blipFill>
            <a:blip r:embed="rId11"/>
            <a:stretch>
              <a:fillRect/>
            </a:stretch>
          </p:blipFill>
          <p:spPr>
            <a:xfrm>
              <a:off x="877" y="1008"/>
              <a:ext cx="2725" cy="1421"/>
            </a:xfrm>
            <a:prstGeom prst="rect">
              <a:avLst/>
            </a:prstGeom>
            <a:noFill/>
            <a:ln w="9525">
              <a:noFill/>
            </a:ln>
          </p:spPr>
        </p:pic>
        <p:pic>
          <p:nvPicPr>
            <p:cNvPr id="44286" name="Picture 1542" descr="laptop_keyboard"/>
            <p:cNvPicPr>
              <a:picLocks noChangeAspect="1"/>
            </p:cNvPicPr>
            <p:nvPr/>
          </p:nvPicPr>
          <p:blipFill>
            <a:blip r:embed="rId12"/>
            <a:stretch>
              <a:fillRect/>
            </a:stretch>
          </p:blipFill>
          <p:spPr>
            <a:xfrm rot="109064" flipH="1">
              <a:off x="1009" y="2586"/>
              <a:ext cx="2245" cy="1013"/>
            </a:xfrm>
            <a:prstGeom prst="rect">
              <a:avLst/>
            </a:prstGeom>
            <a:noFill/>
            <a:ln w="9525">
              <a:noFill/>
            </a:ln>
          </p:spPr>
        </p:pic>
        <p:sp>
          <p:nvSpPr>
            <p:cNvPr id="44287" name="Freeform 1543"/>
            <p:cNvSpPr/>
            <p:nvPr/>
          </p:nvSpPr>
          <p:spPr>
            <a:xfrm>
              <a:off x="1753" y="1603"/>
              <a:ext cx="1807" cy="1322"/>
            </a:xfrm>
            <a:custGeom>
              <a:avLst/>
              <a:gdLst/>
              <a:ahLst/>
              <a:cxnLst>
                <a:cxn ang="0">
                  <a:pos x="1" y="0"/>
                </a:cxn>
                <a:cxn ang="0">
                  <a:pos x="0" y="1"/>
                </a:cxn>
                <a:cxn ang="0">
                  <a:pos x="2" y="1"/>
                </a:cxn>
                <a:cxn ang="0">
                  <a:pos x="2" y="1"/>
                </a:cxn>
                <a:cxn ang="0">
                  <a:pos x="1"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44288" name="Picture 1544" descr="screen"/>
            <p:cNvPicPr>
              <a:picLocks noChangeAspect="1"/>
            </p:cNvPicPr>
            <p:nvPr/>
          </p:nvPicPr>
          <p:blipFill>
            <a:blip r:embed="rId13"/>
            <a:stretch>
              <a:fillRect/>
            </a:stretch>
          </p:blipFill>
          <p:spPr>
            <a:xfrm>
              <a:off x="1842" y="1637"/>
              <a:ext cx="1642" cy="1203"/>
            </a:xfrm>
            <a:prstGeom prst="rect">
              <a:avLst/>
            </a:prstGeom>
            <a:noFill/>
            <a:ln w="9525">
              <a:noFill/>
            </a:ln>
          </p:spPr>
        </p:pic>
        <p:sp>
          <p:nvSpPr>
            <p:cNvPr id="44289" name="Freeform 1545"/>
            <p:cNvSpPr/>
            <p:nvPr/>
          </p:nvSpPr>
          <p:spPr>
            <a:xfrm>
              <a:off x="2082" y="1564"/>
              <a:ext cx="1531" cy="246"/>
            </a:xfrm>
            <a:custGeom>
              <a:avLst/>
              <a:gdLst/>
              <a:ahLst/>
              <a:cxnLst>
                <a:cxn ang="0">
                  <a:pos x="1" y="0"/>
                </a:cxn>
                <a:cxn ang="0">
                  <a:pos x="2" y="1"/>
                </a:cxn>
                <a:cxn ang="0">
                  <a:pos x="2" y="1"/>
                </a:cxn>
                <a:cxn ang="0">
                  <a:pos x="0" y="1"/>
                </a:cxn>
                <a:cxn ang="0">
                  <a:pos x="1"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44290" name="Freeform 1546"/>
            <p:cNvSpPr/>
            <p:nvPr/>
          </p:nvSpPr>
          <p:spPr>
            <a:xfrm>
              <a:off x="1737" y="1562"/>
              <a:ext cx="425" cy="1024"/>
            </a:xfrm>
            <a:custGeom>
              <a:avLst/>
              <a:gdLst/>
              <a:ahLst/>
              <a:cxnLst>
                <a:cxn ang="0">
                  <a:pos x="1" y="0"/>
                </a:cxn>
                <a:cxn ang="0">
                  <a:pos x="0" y="1"/>
                </a:cxn>
                <a:cxn ang="0">
                  <a:pos x="1" y="1"/>
                </a:cxn>
                <a:cxn ang="0">
                  <a:pos x="1" y="1"/>
                </a:cxn>
                <a:cxn ang="0">
                  <a:pos x="1"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44291" name="Freeform 1547"/>
            <p:cNvSpPr/>
            <p:nvPr/>
          </p:nvSpPr>
          <p:spPr>
            <a:xfrm>
              <a:off x="3144" y="1745"/>
              <a:ext cx="458" cy="1182"/>
            </a:xfrm>
            <a:custGeom>
              <a:avLst/>
              <a:gdLst/>
              <a:ahLst/>
              <a:cxnLst>
                <a:cxn ang="0">
                  <a:pos x="1" y="0"/>
                </a:cxn>
                <a:cxn ang="0">
                  <a:pos x="1" y="1"/>
                </a:cxn>
                <a:cxn ang="0">
                  <a:pos x="0" y="1"/>
                </a:cxn>
                <a:cxn ang="0">
                  <a:pos x="1" y="1"/>
                </a:cxn>
                <a:cxn ang="0">
                  <a:pos x="1"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44292" name="Freeform 1548"/>
            <p:cNvSpPr/>
            <p:nvPr/>
          </p:nvSpPr>
          <p:spPr>
            <a:xfrm>
              <a:off x="1732" y="2534"/>
              <a:ext cx="1680" cy="399"/>
            </a:xfrm>
            <a:custGeom>
              <a:avLst/>
              <a:gdLst/>
              <a:ahLst/>
              <a:cxnLst>
                <a:cxn ang="0">
                  <a:pos x="1" y="0"/>
                </a:cxn>
                <a:cxn ang="0">
                  <a:pos x="0" y="1"/>
                </a:cxn>
                <a:cxn ang="0">
                  <a:pos x="2" y="1"/>
                </a:cxn>
                <a:cxn ang="0">
                  <a:pos x="2" y="1"/>
                </a:cxn>
                <a:cxn ang="0">
                  <a:pos x="1"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44293" name="Freeform 1549"/>
            <p:cNvSpPr/>
            <p:nvPr/>
          </p:nvSpPr>
          <p:spPr>
            <a:xfrm>
              <a:off x="3195" y="1755"/>
              <a:ext cx="429" cy="1187"/>
            </a:xfrm>
            <a:custGeom>
              <a:avLst/>
              <a:gdLst/>
              <a:ahLst/>
              <a:cxnLst>
                <a:cxn ang="0">
                  <a:pos x="2" y="0"/>
                </a:cxn>
                <a:cxn ang="0">
                  <a:pos x="2" y="0"/>
                </a:cxn>
                <a:cxn ang="0">
                  <a:pos x="1" y="15"/>
                </a:cxn>
                <a:cxn ang="0">
                  <a:pos x="0" y="15"/>
                </a:cxn>
                <a:cxn ang="0">
                  <a:pos x="2"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44294" name="Freeform 1550"/>
            <p:cNvSpPr/>
            <p:nvPr/>
          </p:nvSpPr>
          <p:spPr>
            <a:xfrm>
              <a:off x="1734" y="2587"/>
              <a:ext cx="1494" cy="394"/>
            </a:xfrm>
            <a:custGeom>
              <a:avLst/>
              <a:gdLst/>
              <a:ahLst/>
              <a:cxnLst>
                <a:cxn ang="0">
                  <a:pos x="0" y="0"/>
                </a:cxn>
                <a:cxn ang="0">
                  <a:pos x="1" y="1"/>
                </a:cxn>
                <a:cxn ang="0">
                  <a:pos x="9" y="5"/>
                </a:cxn>
                <a:cxn ang="0">
                  <a:pos x="9" y="4"/>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44295" name="Group 1551"/>
            <p:cNvGrpSpPr/>
            <p:nvPr/>
          </p:nvGrpSpPr>
          <p:grpSpPr>
            <a:xfrm>
              <a:off x="1709" y="3008"/>
              <a:ext cx="507" cy="234"/>
              <a:chOff x="1740" y="2642"/>
              <a:chExt cx="752" cy="327"/>
            </a:xfrm>
          </p:grpSpPr>
          <p:sp>
            <p:nvSpPr>
              <p:cNvPr id="44296" name="Freeform 1552"/>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44297" name="Freeform 1553"/>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44298" name="Freeform 1554"/>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44299" name="Freeform 1555"/>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44300" name="Freeform 1556"/>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44301" name="Freeform 1557"/>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44302" name="Freeform 1558"/>
            <p:cNvSpPr/>
            <p:nvPr/>
          </p:nvSpPr>
          <p:spPr>
            <a:xfrm>
              <a:off x="2577" y="3043"/>
              <a:ext cx="614" cy="514"/>
            </a:xfrm>
            <a:custGeom>
              <a:avLst/>
              <a:gdLst/>
              <a:ahLst/>
              <a:cxnLst>
                <a:cxn ang="0">
                  <a:pos x="1" y="2"/>
                </a:cxn>
                <a:cxn ang="0">
                  <a:pos x="1" y="0"/>
                </a:cxn>
                <a:cxn ang="0">
                  <a:pos x="1" y="1"/>
                </a:cxn>
                <a:cxn ang="0">
                  <a:pos x="0" y="2"/>
                </a:cxn>
                <a:cxn ang="0">
                  <a:pos x="1" y="2"/>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44303" name="Freeform 1559"/>
            <p:cNvSpPr/>
            <p:nvPr/>
          </p:nvSpPr>
          <p:spPr>
            <a:xfrm>
              <a:off x="1010" y="3084"/>
              <a:ext cx="1571" cy="469"/>
            </a:xfrm>
            <a:custGeom>
              <a:avLst/>
              <a:gdLst/>
              <a:ahLst/>
              <a:cxnLst>
                <a:cxn ang="0">
                  <a:pos x="1" y="0"/>
                </a:cxn>
                <a:cxn ang="0">
                  <a:pos x="1" y="0"/>
                </a:cxn>
                <a:cxn ang="0">
                  <a:pos x="4" y="2"/>
                </a:cxn>
                <a:cxn ang="0">
                  <a:pos x="4" y="2"/>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04" name="Freeform 1560"/>
            <p:cNvSpPr/>
            <p:nvPr/>
          </p:nvSpPr>
          <p:spPr>
            <a:xfrm>
              <a:off x="1011" y="2998"/>
              <a:ext cx="17" cy="95"/>
            </a:xfrm>
            <a:custGeom>
              <a:avLst/>
              <a:gdLst/>
              <a:ahLst/>
              <a:cxnLst>
                <a:cxn ang="0">
                  <a:pos x="1" y="1"/>
                </a:cxn>
                <a:cxn ang="0">
                  <a:pos x="1" y="1"/>
                </a:cxn>
                <a:cxn ang="0">
                  <a:pos x="0" y="1"/>
                </a:cxn>
                <a:cxn ang="0">
                  <a:pos x="1" y="0"/>
                </a:cxn>
                <a:cxn ang="0">
                  <a:pos x="1" y="1"/>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44305" name="Freeform 1561"/>
            <p:cNvSpPr/>
            <p:nvPr/>
          </p:nvSpPr>
          <p:spPr>
            <a:xfrm>
              <a:off x="1012" y="2611"/>
              <a:ext cx="730" cy="393"/>
            </a:xfrm>
            <a:custGeom>
              <a:avLst/>
              <a:gdLst/>
              <a:ahLst/>
              <a:cxnLst>
                <a:cxn ang="0">
                  <a:pos x="1" y="0"/>
                </a:cxn>
                <a:cxn ang="0">
                  <a:pos x="0" y="1"/>
                </a:cxn>
                <a:cxn ang="0">
                  <a:pos x="1" y="1"/>
                </a:cxn>
                <a:cxn ang="0">
                  <a:pos x="1" y="1"/>
                </a:cxn>
                <a:cxn ang="0">
                  <a:pos x="1"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44306" name="Freeform 1562"/>
            <p:cNvSpPr/>
            <p:nvPr/>
          </p:nvSpPr>
          <p:spPr>
            <a:xfrm>
              <a:off x="1061" y="3018"/>
              <a:ext cx="1490" cy="451"/>
            </a:xfrm>
            <a:custGeom>
              <a:avLst/>
              <a:gdLst/>
              <a:ahLst/>
              <a:cxnLst>
                <a:cxn ang="0">
                  <a:pos x="1" y="0"/>
                </a:cxn>
                <a:cxn ang="0">
                  <a:pos x="1" y="0"/>
                </a:cxn>
                <a:cxn ang="0">
                  <a:pos x="1" y="1"/>
                </a:cxn>
                <a:cxn ang="0">
                  <a:pos x="1" y="1"/>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07" name="Freeform 1563"/>
            <p:cNvSpPr/>
            <p:nvPr/>
          </p:nvSpPr>
          <p:spPr>
            <a:xfrm flipV="1">
              <a:off x="2549" y="2986"/>
              <a:ext cx="608" cy="467"/>
            </a:xfrm>
            <a:custGeom>
              <a:avLst/>
              <a:gdLst/>
              <a:ahLst/>
              <a:cxnLst>
                <a:cxn ang="0">
                  <a:pos x="0" y="0"/>
                </a:cxn>
                <a:cxn ang="0">
                  <a:pos x="0" y="0"/>
                </a:cxn>
                <a:cxn ang="0">
                  <a:pos x="0" y="2"/>
                </a:cxn>
                <a:cxn ang="0">
                  <a:pos x="0" y="2"/>
                </a:cxn>
                <a:cxn ang="0">
                  <a:pos x="0" y="1"/>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grpSp>
        <p:nvGrpSpPr>
          <p:cNvPr id="44308" name="Group 1564"/>
          <p:cNvGrpSpPr/>
          <p:nvPr/>
        </p:nvGrpSpPr>
        <p:grpSpPr>
          <a:xfrm>
            <a:off x="6616700" y="5475288"/>
            <a:ext cx="474663" cy="407987"/>
            <a:chOff x="877" y="1008"/>
            <a:chExt cx="2747" cy="2591"/>
          </a:xfrm>
        </p:grpSpPr>
        <p:pic>
          <p:nvPicPr>
            <p:cNvPr id="44309" name="Picture 1565" descr="antenna_stylized"/>
            <p:cNvPicPr>
              <a:picLocks noChangeAspect="1"/>
            </p:cNvPicPr>
            <p:nvPr/>
          </p:nvPicPr>
          <p:blipFill>
            <a:blip r:embed="rId14"/>
            <a:stretch>
              <a:fillRect/>
            </a:stretch>
          </p:blipFill>
          <p:spPr>
            <a:xfrm>
              <a:off x="877" y="1008"/>
              <a:ext cx="2725" cy="1421"/>
            </a:xfrm>
            <a:prstGeom prst="rect">
              <a:avLst/>
            </a:prstGeom>
            <a:noFill/>
            <a:ln w="9525">
              <a:noFill/>
            </a:ln>
          </p:spPr>
        </p:pic>
        <p:pic>
          <p:nvPicPr>
            <p:cNvPr id="44310" name="Picture 1566" descr="laptop_keyboard"/>
            <p:cNvPicPr>
              <a:picLocks noChangeAspect="1"/>
            </p:cNvPicPr>
            <p:nvPr/>
          </p:nvPicPr>
          <p:blipFill>
            <a:blip r:embed="rId15"/>
            <a:stretch>
              <a:fillRect/>
            </a:stretch>
          </p:blipFill>
          <p:spPr>
            <a:xfrm rot="109064" flipH="1">
              <a:off x="1009" y="2586"/>
              <a:ext cx="2245" cy="1013"/>
            </a:xfrm>
            <a:prstGeom prst="rect">
              <a:avLst/>
            </a:prstGeom>
            <a:noFill/>
            <a:ln w="9525">
              <a:noFill/>
            </a:ln>
          </p:spPr>
        </p:pic>
        <p:sp>
          <p:nvSpPr>
            <p:cNvPr id="44311" name="Freeform 1567"/>
            <p:cNvSpPr/>
            <p:nvPr/>
          </p:nvSpPr>
          <p:spPr>
            <a:xfrm>
              <a:off x="1753" y="1603"/>
              <a:ext cx="1807" cy="1322"/>
            </a:xfrm>
            <a:custGeom>
              <a:avLst/>
              <a:gdLst/>
              <a:ahLst/>
              <a:cxnLst>
                <a:cxn ang="0">
                  <a:pos x="1" y="0"/>
                </a:cxn>
                <a:cxn ang="0">
                  <a:pos x="0" y="1"/>
                </a:cxn>
                <a:cxn ang="0">
                  <a:pos x="2" y="1"/>
                </a:cxn>
                <a:cxn ang="0">
                  <a:pos x="2" y="1"/>
                </a:cxn>
                <a:cxn ang="0">
                  <a:pos x="1"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44312" name="Picture 1568" descr="screen"/>
            <p:cNvPicPr>
              <a:picLocks noChangeAspect="1"/>
            </p:cNvPicPr>
            <p:nvPr/>
          </p:nvPicPr>
          <p:blipFill>
            <a:blip r:embed="rId16"/>
            <a:stretch>
              <a:fillRect/>
            </a:stretch>
          </p:blipFill>
          <p:spPr>
            <a:xfrm>
              <a:off x="1842" y="1637"/>
              <a:ext cx="1642" cy="1203"/>
            </a:xfrm>
            <a:prstGeom prst="rect">
              <a:avLst/>
            </a:prstGeom>
            <a:noFill/>
            <a:ln w="9525">
              <a:noFill/>
            </a:ln>
          </p:spPr>
        </p:pic>
        <p:sp>
          <p:nvSpPr>
            <p:cNvPr id="44313" name="Freeform 1569"/>
            <p:cNvSpPr/>
            <p:nvPr/>
          </p:nvSpPr>
          <p:spPr>
            <a:xfrm>
              <a:off x="2082" y="1564"/>
              <a:ext cx="1531" cy="246"/>
            </a:xfrm>
            <a:custGeom>
              <a:avLst/>
              <a:gdLst/>
              <a:ahLst/>
              <a:cxnLst>
                <a:cxn ang="0">
                  <a:pos x="1" y="0"/>
                </a:cxn>
                <a:cxn ang="0">
                  <a:pos x="2" y="1"/>
                </a:cxn>
                <a:cxn ang="0">
                  <a:pos x="2" y="1"/>
                </a:cxn>
                <a:cxn ang="0">
                  <a:pos x="0" y="1"/>
                </a:cxn>
                <a:cxn ang="0">
                  <a:pos x="1"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44314" name="Freeform 1570"/>
            <p:cNvSpPr/>
            <p:nvPr/>
          </p:nvSpPr>
          <p:spPr>
            <a:xfrm>
              <a:off x="1737" y="1562"/>
              <a:ext cx="425" cy="1024"/>
            </a:xfrm>
            <a:custGeom>
              <a:avLst/>
              <a:gdLst/>
              <a:ahLst/>
              <a:cxnLst>
                <a:cxn ang="0">
                  <a:pos x="1" y="0"/>
                </a:cxn>
                <a:cxn ang="0">
                  <a:pos x="0" y="1"/>
                </a:cxn>
                <a:cxn ang="0">
                  <a:pos x="1" y="1"/>
                </a:cxn>
                <a:cxn ang="0">
                  <a:pos x="1" y="1"/>
                </a:cxn>
                <a:cxn ang="0">
                  <a:pos x="1"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44315" name="Freeform 1571"/>
            <p:cNvSpPr/>
            <p:nvPr/>
          </p:nvSpPr>
          <p:spPr>
            <a:xfrm>
              <a:off x="3144" y="1745"/>
              <a:ext cx="458" cy="1182"/>
            </a:xfrm>
            <a:custGeom>
              <a:avLst/>
              <a:gdLst/>
              <a:ahLst/>
              <a:cxnLst>
                <a:cxn ang="0">
                  <a:pos x="1" y="0"/>
                </a:cxn>
                <a:cxn ang="0">
                  <a:pos x="1" y="1"/>
                </a:cxn>
                <a:cxn ang="0">
                  <a:pos x="0" y="1"/>
                </a:cxn>
                <a:cxn ang="0">
                  <a:pos x="1" y="1"/>
                </a:cxn>
                <a:cxn ang="0">
                  <a:pos x="1"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44316" name="Freeform 1572"/>
            <p:cNvSpPr/>
            <p:nvPr/>
          </p:nvSpPr>
          <p:spPr>
            <a:xfrm>
              <a:off x="1732" y="2534"/>
              <a:ext cx="1680" cy="399"/>
            </a:xfrm>
            <a:custGeom>
              <a:avLst/>
              <a:gdLst/>
              <a:ahLst/>
              <a:cxnLst>
                <a:cxn ang="0">
                  <a:pos x="1" y="0"/>
                </a:cxn>
                <a:cxn ang="0">
                  <a:pos x="0" y="1"/>
                </a:cxn>
                <a:cxn ang="0">
                  <a:pos x="2" y="1"/>
                </a:cxn>
                <a:cxn ang="0">
                  <a:pos x="2" y="1"/>
                </a:cxn>
                <a:cxn ang="0">
                  <a:pos x="1"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44317" name="Freeform 1573"/>
            <p:cNvSpPr/>
            <p:nvPr/>
          </p:nvSpPr>
          <p:spPr>
            <a:xfrm>
              <a:off x="3195" y="1755"/>
              <a:ext cx="429" cy="1187"/>
            </a:xfrm>
            <a:custGeom>
              <a:avLst/>
              <a:gdLst/>
              <a:ahLst/>
              <a:cxnLst>
                <a:cxn ang="0">
                  <a:pos x="2" y="0"/>
                </a:cxn>
                <a:cxn ang="0">
                  <a:pos x="2" y="0"/>
                </a:cxn>
                <a:cxn ang="0">
                  <a:pos x="1" y="15"/>
                </a:cxn>
                <a:cxn ang="0">
                  <a:pos x="0" y="15"/>
                </a:cxn>
                <a:cxn ang="0">
                  <a:pos x="2"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44318" name="Freeform 1574"/>
            <p:cNvSpPr/>
            <p:nvPr/>
          </p:nvSpPr>
          <p:spPr>
            <a:xfrm>
              <a:off x="1734" y="2587"/>
              <a:ext cx="1494" cy="394"/>
            </a:xfrm>
            <a:custGeom>
              <a:avLst/>
              <a:gdLst/>
              <a:ahLst/>
              <a:cxnLst>
                <a:cxn ang="0">
                  <a:pos x="0" y="0"/>
                </a:cxn>
                <a:cxn ang="0">
                  <a:pos x="1" y="1"/>
                </a:cxn>
                <a:cxn ang="0">
                  <a:pos x="9" y="5"/>
                </a:cxn>
                <a:cxn ang="0">
                  <a:pos x="9" y="4"/>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44319" name="Group 1575"/>
            <p:cNvGrpSpPr/>
            <p:nvPr/>
          </p:nvGrpSpPr>
          <p:grpSpPr>
            <a:xfrm>
              <a:off x="1709" y="3008"/>
              <a:ext cx="507" cy="234"/>
              <a:chOff x="1740" y="2642"/>
              <a:chExt cx="752" cy="327"/>
            </a:xfrm>
          </p:grpSpPr>
          <p:sp>
            <p:nvSpPr>
              <p:cNvPr id="44320" name="Freeform 1576"/>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44321" name="Freeform 1577"/>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44322" name="Freeform 1578"/>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44323" name="Freeform 1579"/>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44324" name="Freeform 1580"/>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44325" name="Freeform 1581"/>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44326" name="Freeform 1582"/>
            <p:cNvSpPr/>
            <p:nvPr/>
          </p:nvSpPr>
          <p:spPr>
            <a:xfrm>
              <a:off x="2577" y="3043"/>
              <a:ext cx="614" cy="514"/>
            </a:xfrm>
            <a:custGeom>
              <a:avLst/>
              <a:gdLst/>
              <a:ahLst/>
              <a:cxnLst>
                <a:cxn ang="0">
                  <a:pos x="1" y="2"/>
                </a:cxn>
                <a:cxn ang="0">
                  <a:pos x="1" y="0"/>
                </a:cxn>
                <a:cxn ang="0">
                  <a:pos x="1" y="1"/>
                </a:cxn>
                <a:cxn ang="0">
                  <a:pos x="0" y="2"/>
                </a:cxn>
                <a:cxn ang="0">
                  <a:pos x="1" y="2"/>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44327" name="Freeform 1583"/>
            <p:cNvSpPr/>
            <p:nvPr/>
          </p:nvSpPr>
          <p:spPr>
            <a:xfrm>
              <a:off x="1010" y="3084"/>
              <a:ext cx="1571" cy="469"/>
            </a:xfrm>
            <a:custGeom>
              <a:avLst/>
              <a:gdLst/>
              <a:ahLst/>
              <a:cxnLst>
                <a:cxn ang="0">
                  <a:pos x="1" y="0"/>
                </a:cxn>
                <a:cxn ang="0">
                  <a:pos x="1" y="0"/>
                </a:cxn>
                <a:cxn ang="0">
                  <a:pos x="4" y="2"/>
                </a:cxn>
                <a:cxn ang="0">
                  <a:pos x="4" y="2"/>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28" name="Freeform 1584"/>
            <p:cNvSpPr/>
            <p:nvPr/>
          </p:nvSpPr>
          <p:spPr>
            <a:xfrm>
              <a:off x="1011" y="2998"/>
              <a:ext cx="17" cy="95"/>
            </a:xfrm>
            <a:custGeom>
              <a:avLst/>
              <a:gdLst/>
              <a:ahLst/>
              <a:cxnLst>
                <a:cxn ang="0">
                  <a:pos x="1" y="1"/>
                </a:cxn>
                <a:cxn ang="0">
                  <a:pos x="1" y="1"/>
                </a:cxn>
                <a:cxn ang="0">
                  <a:pos x="0" y="1"/>
                </a:cxn>
                <a:cxn ang="0">
                  <a:pos x="1" y="0"/>
                </a:cxn>
                <a:cxn ang="0">
                  <a:pos x="1" y="1"/>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44329" name="Freeform 1585"/>
            <p:cNvSpPr/>
            <p:nvPr/>
          </p:nvSpPr>
          <p:spPr>
            <a:xfrm>
              <a:off x="1012" y="2611"/>
              <a:ext cx="730" cy="393"/>
            </a:xfrm>
            <a:custGeom>
              <a:avLst/>
              <a:gdLst/>
              <a:ahLst/>
              <a:cxnLst>
                <a:cxn ang="0">
                  <a:pos x="1" y="0"/>
                </a:cxn>
                <a:cxn ang="0">
                  <a:pos x="0" y="1"/>
                </a:cxn>
                <a:cxn ang="0">
                  <a:pos x="1" y="1"/>
                </a:cxn>
                <a:cxn ang="0">
                  <a:pos x="1" y="1"/>
                </a:cxn>
                <a:cxn ang="0">
                  <a:pos x="1"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44330" name="Freeform 1586"/>
            <p:cNvSpPr/>
            <p:nvPr/>
          </p:nvSpPr>
          <p:spPr>
            <a:xfrm>
              <a:off x="1061" y="3018"/>
              <a:ext cx="1490" cy="451"/>
            </a:xfrm>
            <a:custGeom>
              <a:avLst/>
              <a:gdLst/>
              <a:ahLst/>
              <a:cxnLst>
                <a:cxn ang="0">
                  <a:pos x="1" y="0"/>
                </a:cxn>
                <a:cxn ang="0">
                  <a:pos x="1" y="0"/>
                </a:cxn>
                <a:cxn ang="0">
                  <a:pos x="1" y="1"/>
                </a:cxn>
                <a:cxn ang="0">
                  <a:pos x="1" y="1"/>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31" name="Freeform 1587"/>
            <p:cNvSpPr/>
            <p:nvPr/>
          </p:nvSpPr>
          <p:spPr>
            <a:xfrm flipV="1">
              <a:off x="2549" y="2986"/>
              <a:ext cx="608" cy="467"/>
            </a:xfrm>
            <a:custGeom>
              <a:avLst/>
              <a:gdLst/>
              <a:ahLst/>
              <a:cxnLst>
                <a:cxn ang="0">
                  <a:pos x="0" y="0"/>
                </a:cxn>
                <a:cxn ang="0">
                  <a:pos x="0" y="0"/>
                </a:cxn>
                <a:cxn ang="0">
                  <a:pos x="0" y="2"/>
                </a:cxn>
                <a:cxn ang="0">
                  <a:pos x="0" y="2"/>
                </a:cxn>
                <a:cxn ang="0">
                  <a:pos x="0" y="1"/>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grpSp>
        <p:nvGrpSpPr>
          <p:cNvPr id="44332" name="Group 1588"/>
          <p:cNvGrpSpPr/>
          <p:nvPr/>
        </p:nvGrpSpPr>
        <p:grpSpPr>
          <a:xfrm>
            <a:off x="5305425" y="3030538"/>
            <a:ext cx="444500" cy="407987"/>
            <a:chOff x="877" y="1008"/>
            <a:chExt cx="2747" cy="2591"/>
          </a:xfrm>
        </p:grpSpPr>
        <p:pic>
          <p:nvPicPr>
            <p:cNvPr id="44333" name="Picture 1589" descr="antenna_stylized"/>
            <p:cNvPicPr>
              <a:picLocks noChangeAspect="1"/>
            </p:cNvPicPr>
            <p:nvPr/>
          </p:nvPicPr>
          <p:blipFill>
            <a:blip r:embed="rId17"/>
            <a:stretch>
              <a:fillRect/>
            </a:stretch>
          </p:blipFill>
          <p:spPr>
            <a:xfrm>
              <a:off x="877" y="1008"/>
              <a:ext cx="2725" cy="1421"/>
            </a:xfrm>
            <a:prstGeom prst="rect">
              <a:avLst/>
            </a:prstGeom>
            <a:noFill/>
            <a:ln w="9525">
              <a:noFill/>
            </a:ln>
          </p:spPr>
        </p:pic>
        <p:pic>
          <p:nvPicPr>
            <p:cNvPr id="44334" name="Picture 1590" descr="laptop_keyboard"/>
            <p:cNvPicPr>
              <a:picLocks noChangeAspect="1"/>
            </p:cNvPicPr>
            <p:nvPr/>
          </p:nvPicPr>
          <p:blipFill>
            <a:blip r:embed="rId18"/>
            <a:stretch>
              <a:fillRect/>
            </a:stretch>
          </p:blipFill>
          <p:spPr>
            <a:xfrm rot="109064" flipH="1">
              <a:off x="1009" y="2586"/>
              <a:ext cx="2245" cy="1013"/>
            </a:xfrm>
            <a:prstGeom prst="rect">
              <a:avLst/>
            </a:prstGeom>
            <a:noFill/>
            <a:ln w="9525">
              <a:noFill/>
            </a:ln>
          </p:spPr>
        </p:pic>
        <p:sp>
          <p:nvSpPr>
            <p:cNvPr id="44335" name="Freeform 1591"/>
            <p:cNvSpPr/>
            <p:nvPr/>
          </p:nvSpPr>
          <p:spPr>
            <a:xfrm>
              <a:off x="1753" y="1603"/>
              <a:ext cx="1807" cy="1322"/>
            </a:xfrm>
            <a:custGeom>
              <a:avLst/>
              <a:gdLst/>
              <a:ahLst/>
              <a:cxnLst>
                <a:cxn ang="0">
                  <a:pos x="1" y="0"/>
                </a:cxn>
                <a:cxn ang="0">
                  <a:pos x="0" y="1"/>
                </a:cxn>
                <a:cxn ang="0">
                  <a:pos x="2" y="1"/>
                </a:cxn>
                <a:cxn ang="0">
                  <a:pos x="2" y="1"/>
                </a:cxn>
                <a:cxn ang="0">
                  <a:pos x="1"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44336" name="Picture 1592" descr="screen"/>
            <p:cNvPicPr>
              <a:picLocks noChangeAspect="1"/>
            </p:cNvPicPr>
            <p:nvPr/>
          </p:nvPicPr>
          <p:blipFill>
            <a:blip r:embed="rId19"/>
            <a:stretch>
              <a:fillRect/>
            </a:stretch>
          </p:blipFill>
          <p:spPr>
            <a:xfrm>
              <a:off x="1842" y="1637"/>
              <a:ext cx="1642" cy="1203"/>
            </a:xfrm>
            <a:prstGeom prst="rect">
              <a:avLst/>
            </a:prstGeom>
            <a:noFill/>
            <a:ln w="9525">
              <a:noFill/>
            </a:ln>
          </p:spPr>
        </p:pic>
        <p:sp>
          <p:nvSpPr>
            <p:cNvPr id="44337" name="Freeform 1593"/>
            <p:cNvSpPr/>
            <p:nvPr/>
          </p:nvSpPr>
          <p:spPr>
            <a:xfrm>
              <a:off x="2082" y="1564"/>
              <a:ext cx="1531" cy="246"/>
            </a:xfrm>
            <a:custGeom>
              <a:avLst/>
              <a:gdLst/>
              <a:ahLst/>
              <a:cxnLst>
                <a:cxn ang="0">
                  <a:pos x="1" y="0"/>
                </a:cxn>
                <a:cxn ang="0">
                  <a:pos x="2" y="1"/>
                </a:cxn>
                <a:cxn ang="0">
                  <a:pos x="2" y="1"/>
                </a:cxn>
                <a:cxn ang="0">
                  <a:pos x="0" y="1"/>
                </a:cxn>
                <a:cxn ang="0">
                  <a:pos x="1"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44338" name="Freeform 1594"/>
            <p:cNvSpPr/>
            <p:nvPr/>
          </p:nvSpPr>
          <p:spPr>
            <a:xfrm>
              <a:off x="1737" y="1562"/>
              <a:ext cx="425" cy="1024"/>
            </a:xfrm>
            <a:custGeom>
              <a:avLst/>
              <a:gdLst/>
              <a:ahLst/>
              <a:cxnLst>
                <a:cxn ang="0">
                  <a:pos x="1" y="0"/>
                </a:cxn>
                <a:cxn ang="0">
                  <a:pos x="0" y="1"/>
                </a:cxn>
                <a:cxn ang="0">
                  <a:pos x="1" y="1"/>
                </a:cxn>
                <a:cxn ang="0">
                  <a:pos x="1" y="1"/>
                </a:cxn>
                <a:cxn ang="0">
                  <a:pos x="1"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44339" name="Freeform 1595"/>
            <p:cNvSpPr/>
            <p:nvPr/>
          </p:nvSpPr>
          <p:spPr>
            <a:xfrm>
              <a:off x="3144" y="1745"/>
              <a:ext cx="458" cy="1182"/>
            </a:xfrm>
            <a:custGeom>
              <a:avLst/>
              <a:gdLst/>
              <a:ahLst/>
              <a:cxnLst>
                <a:cxn ang="0">
                  <a:pos x="1" y="0"/>
                </a:cxn>
                <a:cxn ang="0">
                  <a:pos x="1" y="1"/>
                </a:cxn>
                <a:cxn ang="0">
                  <a:pos x="0" y="1"/>
                </a:cxn>
                <a:cxn ang="0">
                  <a:pos x="1" y="1"/>
                </a:cxn>
                <a:cxn ang="0">
                  <a:pos x="1"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44340" name="Freeform 1596"/>
            <p:cNvSpPr/>
            <p:nvPr/>
          </p:nvSpPr>
          <p:spPr>
            <a:xfrm>
              <a:off x="1732" y="2534"/>
              <a:ext cx="1680" cy="399"/>
            </a:xfrm>
            <a:custGeom>
              <a:avLst/>
              <a:gdLst/>
              <a:ahLst/>
              <a:cxnLst>
                <a:cxn ang="0">
                  <a:pos x="1" y="0"/>
                </a:cxn>
                <a:cxn ang="0">
                  <a:pos x="0" y="1"/>
                </a:cxn>
                <a:cxn ang="0">
                  <a:pos x="2" y="1"/>
                </a:cxn>
                <a:cxn ang="0">
                  <a:pos x="2" y="1"/>
                </a:cxn>
                <a:cxn ang="0">
                  <a:pos x="1"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44341" name="Freeform 1597"/>
            <p:cNvSpPr/>
            <p:nvPr/>
          </p:nvSpPr>
          <p:spPr>
            <a:xfrm>
              <a:off x="3195" y="1755"/>
              <a:ext cx="429" cy="1187"/>
            </a:xfrm>
            <a:custGeom>
              <a:avLst/>
              <a:gdLst/>
              <a:ahLst/>
              <a:cxnLst>
                <a:cxn ang="0">
                  <a:pos x="2" y="0"/>
                </a:cxn>
                <a:cxn ang="0">
                  <a:pos x="2" y="0"/>
                </a:cxn>
                <a:cxn ang="0">
                  <a:pos x="1" y="15"/>
                </a:cxn>
                <a:cxn ang="0">
                  <a:pos x="0" y="15"/>
                </a:cxn>
                <a:cxn ang="0">
                  <a:pos x="2"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44342" name="Freeform 1598"/>
            <p:cNvSpPr/>
            <p:nvPr/>
          </p:nvSpPr>
          <p:spPr>
            <a:xfrm>
              <a:off x="1734" y="2587"/>
              <a:ext cx="1494" cy="394"/>
            </a:xfrm>
            <a:custGeom>
              <a:avLst/>
              <a:gdLst/>
              <a:ahLst/>
              <a:cxnLst>
                <a:cxn ang="0">
                  <a:pos x="0" y="0"/>
                </a:cxn>
                <a:cxn ang="0">
                  <a:pos x="1" y="1"/>
                </a:cxn>
                <a:cxn ang="0">
                  <a:pos x="9" y="5"/>
                </a:cxn>
                <a:cxn ang="0">
                  <a:pos x="9" y="4"/>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44343" name="Group 1599"/>
            <p:cNvGrpSpPr/>
            <p:nvPr/>
          </p:nvGrpSpPr>
          <p:grpSpPr>
            <a:xfrm>
              <a:off x="1709" y="3008"/>
              <a:ext cx="507" cy="234"/>
              <a:chOff x="1740" y="2642"/>
              <a:chExt cx="752" cy="327"/>
            </a:xfrm>
          </p:grpSpPr>
          <p:sp>
            <p:nvSpPr>
              <p:cNvPr id="44344" name="Freeform 1600"/>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44345" name="Freeform 1601"/>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44346" name="Freeform 1602"/>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44347" name="Freeform 1603"/>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44348" name="Freeform 1604"/>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44349" name="Freeform 1605"/>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44350" name="Freeform 1606"/>
            <p:cNvSpPr/>
            <p:nvPr/>
          </p:nvSpPr>
          <p:spPr>
            <a:xfrm>
              <a:off x="2577" y="3043"/>
              <a:ext cx="614" cy="514"/>
            </a:xfrm>
            <a:custGeom>
              <a:avLst/>
              <a:gdLst/>
              <a:ahLst/>
              <a:cxnLst>
                <a:cxn ang="0">
                  <a:pos x="1" y="2"/>
                </a:cxn>
                <a:cxn ang="0">
                  <a:pos x="1" y="0"/>
                </a:cxn>
                <a:cxn ang="0">
                  <a:pos x="1" y="1"/>
                </a:cxn>
                <a:cxn ang="0">
                  <a:pos x="0" y="2"/>
                </a:cxn>
                <a:cxn ang="0">
                  <a:pos x="1" y="2"/>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44351" name="Freeform 1607"/>
            <p:cNvSpPr/>
            <p:nvPr/>
          </p:nvSpPr>
          <p:spPr>
            <a:xfrm>
              <a:off x="1010" y="3084"/>
              <a:ext cx="1571" cy="469"/>
            </a:xfrm>
            <a:custGeom>
              <a:avLst/>
              <a:gdLst/>
              <a:ahLst/>
              <a:cxnLst>
                <a:cxn ang="0">
                  <a:pos x="1" y="0"/>
                </a:cxn>
                <a:cxn ang="0">
                  <a:pos x="1" y="0"/>
                </a:cxn>
                <a:cxn ang="0">
                  <a:pos x="4" y="2"/>
                </a:cxn>
                <a:cxn ang="0">
                  <a:pos x="4" y="2"/>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52" name="Freeform 1608"/>
            <p:cNvSpPr/>
            <p:nvPr/>
          </p:nvSpPr>
          <p:spPr>
            <a:xfrm>
              <a:off x="1011" y="2998"/>
              <a:ext cx="17" cy="95"/>
            </a:xfrm>
            <a:custGeom>
              <a:avLst/>
              <a:gdLst/>
              <a:ahLst/>
              <a:cxnLst>
                <a:cxn ang="0">
                  <a:pos x="1" y="1"/>
                </a:cxn>
                <a:cxn ang="0">
                  <a:pos x="1" y="1"/>
                </a:cxn>
                <a:cxn ang="0">
                  <a:pos x="0" y="1"/>
                </a:cxn>
                <a:cxn ang="0">
                  <a:pos x="1" y="0"/>
                </a:cxn>
                <a:cxn ang="0">
                  <a:pos x="1" y="1"/>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44353" name="Freeform 1609"/>
            <p:cNvSpPr/>
            <p:nvPr/>
          </p:nvSpPr>
          <p:spPr>
            <a:xfrm>
              <a:off x="1012" y="2611"/>
              <a:ext cx="730" cy="393"/>
            </a:xfrm>
            <a:custGeom>
              <a:avLst/>
              <a:gdLst/>
              <a:ahLst/>
              <a:cxnLst>
                <a:cxn ang="0">
                  <a:pos x="1" y="0"/>
                </a:cxn>
                <a:cxn ang="0">
                  <a:pos x="0" y="1"/>
                </a:cxn>
                <a:cxn ang="0">
                  <a:pos x="1" y="1"/>
                </a:cxn>
                <a:cxn ang="0">
                  <a:pos x="1" y="1"/>
                </a:cxn>
                <a:cxn ang="0">
                  <a:pos x="1"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44354" name="Freeform 1610"/>
            <p:cNvSpPr/>
            <p:nvPr/>
          </p:nvSpPr>
          <p:spPr>
            <a:xfrm>
              <a:off x="1061" y="3018"/>
              <a:ext cx="1490" cy="451"/>
            </a:xfrm>
            <a:custGeom>
              <a:avLst/>
              <a:gdLst/>
              <a:ahLst/>
              <a:cxnLst>
                <a:cxn ang="0">
                  <a:pos x="1" y="0"/>
                </a:cxn>
                <a:cxn ang="0">
                  <a:pos x="1" y="0"/>
                </a:cxn>
                <a:cxn ang="0">
                  <a:pos x="1" y="1"/>
                </a:cxn>
                <a:cxn ang="0">
                  <a:pos x="1" y="1"/>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55" name="Freeform 1611"/>
            <p:cNvSpPr/>
            <p:nvPr/>
          </p:nvSpPr>
          <p:spPr>
            <a:xfrm flipV="1">
              <a:off x="2549" y="2986"/>
              <a:ext cx="608" cy="467"/>
            </a:xfrm>
            <a:custGeom>
              <a:avLst/>
              <a:gdLst/>
              <a:ahLst/>
              <a:cxnLst>
                <a:cxn ang="0">
                  <a:pos x="0" y="0"/>
                </a:cxn>
                <a:cxn ang="0">
                  <a:pos x="0" y="0"/>
                </a:cxn>
                <a:cxn ang="0">
                  <a:pos x="0" y="2"/>
                </a:cxn>
                <a:cxn ang="0">
                  <a:pos x="0" y="2"/>
                </a:cxn>
                <a:cxn ang="0">
                  <a:pos x="0" y="1"/>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grpSp>
        <p:nvGrpSpPr>
          <p:cNvPr id="44356" name="Group 1612"/>
          <p:cNvGrpSpPr/>
          <p:nvPr/>
        </p:nvGrpSpPr>
        <p:grpSpPr>
          <a:xfrm flipH="1">
            <a:off x="5684838" y="3211513"/>
            <a:ext cx="414337" cy="373062"/>
            <a:chOff x="2839" y="3501"/>
            <a:chExt cx="755" cy="803"/>
          </a:xfrm>
        </p:grpSpPr>
        <p:pic>
          <p:nvPicPr>
            <p:cNvPr id="44357" name="Picture 1613" descr="desktop_computer_stylized_medium"/>
            <p:cNvPicPr>
              <a:picLocks noChangeAspect="1"/>
            </p:cNvPicPr>
            <p:nvPr/>
          </p:nvPicPr>
          <p:blipFill>
            <a:blip r:embed="rId1"/>
            <a:stretch>
              <a:fillRect/>
            </a:stretch>
          </p:blipFill>
          <p:spPr>
            <a:xfrm>
              <a:off x="2839" y="3501"/>
              <a:ext cx="755" cy="803"/>
            </a:xfrm>
            <a:prstGeom prst="rect">
              <a:avLst/>
            </a:prstGeom>
            <a:noFill/>
            <a:ln w="9525">
              <a:noFill/>
            </a:ln>
          </p:spPr>
        </p:pic>
        <p:sp>
          <p:nvSpPr>
            <p:cNvPr id="44358" name="Freeform 1614"/>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44359" name="Group 1615"/>
          <p:cNvGrpSpPr/>
          <p:nvPr/>
        </p:nvGrpSpPr>
        <p:grpSpPr>
          <a:xfrm>
            <a:off x="7051675" y="5411788"/>
            <a:ext cx="474663" cy="407987"/>
            <a:chOff x="877" y="1008"/>
            <a:chExt cx="2747" cy="2591"/>
          </a:xfrm>
        </p:grpSpPr>
        <p:pic>
          <p:nvPicPr>
            <p:cNvPr id="44360" name="Picture 1616" descr="antenna_stylized"/>
            <p:cNvPicPr>
              <a:picLocks noChangeAspect="1"/>
            </p:cNvPicPr>
            <p:nvPr/>
          </p:nvPicPr>
          <p:blipFill>
            <a:blip r:embed="rId14"/>
            <a:stretch>
              <a:fillRect/>
            </a:stretch>
          </p:blipFill>
          <p:spPr>
            <a:xfrm>
              <a:off x="877" y="1008"/>
              <a:ext cx="2725" cy="1421"/>
            </a:xfrm>
            <a:prstGeom prst="rect">
              <a:avLst/>
            </a:prstGeom>
            <a:noFill/>
            <a:ln w="9525">
              <a:noFill/>
            </a:ln>
          </p:spPr>
        </p:pic>
        <p:pic>
          <p:nvPicPr>
            <p:cNvPr id="44361" name="Picture 1617" descr="laptop_keyboard"/>
            <p:cNvPicPr>
              <a:picLocks noChangeAspect="1"/>
            </p:cNvPicPr>
            <p:nvPr/>
          </p:nvPicPr>
          <p:blipFill>
            <a:blip r:embed="rId15"/>
            <a:stretch>
              <a:fillRect/>
            </a:stretch>
          </p:blipFill>
          <p:spPr>
            <a:xfrm rot="109064" flipH="1">
              <a:off x="1009" y="2586"/>
              <a:ext cx="2245" cy="1013"/>
            </a:xfrm>
            <a:prstGeom prst="rect">
              <a:avLst/>
            </a:prstGeom>
            <a:noFill/>
            <a:ln w="9525">
              <a:noFill/>
            </a:ln>
          </p:spPr>
        </p:pic>
        <p:sp>
          <p:nvSpPr>
            <p:cNvPr id="44362" name="Freeform 1618"/>
            <p:cNvSpPr/>
            <p:nvPr/>
          </p:nvSpPr>
          <p:spPr>
            <a:xfrm>
              <a:off x="1753" y="1603"/>
              <a:ext cx="1807" cy="1322"/>
            </a:xfrm>
            <a:custGeom>
              <a:avLst/>
              <a:gdLst/>
              <a:ahLst/>
              <a:cxnLst>
                <a:cxn ang="0">
                  <a:pos x="1" y="0"/>
                </a:cxn>
                <a:cxn ang="0">
                  <a:pos x="0" y="1"/>
                </a:cxn>
                <a:cxn ang="0">
                  <a:pos x="2" y="1"/>
                </a:cxn>
                <a:cxn ang="0">
                  <a:pos x="2" y="1"/>
                </a:cxn>
                <a:cxn ang="0">
                  <a:pos x="1"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44363" name="Picture 1619" descr="screen"/>
            <p:cNvPicPr>
              <a:picLocks noChangeAspect="1"/>
            </p:cNvPicPr>
            <p:nvPr/>
          </p:nvPicPr>
          <p:blipFill>
            <a:blip r:embed="rId16"/>
            <a:stretch>
              <a:fillRect/>
            </a:stretch>
          </p:blipFill>
          <p:spPr>
            <a:xfrm>
              <a:off x="1842" y="1637"/>
              <a:ext cx="1642" cy="1203"/>
            </a:xfrm>
            <a:prstGeom prst="rect">
              <a:avLst/>
            </a:prstGeom>
            <a:noFill/>
            <a:ln w="9525">
              <a:noFill/>
            </a:ln>
          </p:spPr>
        </p:pic>
        <p:sp>
          <p:nvSpPr>
            <p:cNvPr id="44364" name="Freeform 1620"/>
            <p:cNvSpPr/>
            <p:nvPr/>
          </p:nvSpPr>
          <p:spPr>
            <a:xfrm>
              <a:off x="2082" y="1564"/>
              <a:ext cx="1531" cy="246"/>
            </a:xfrm>
            <a:custGeom>
              <a:avLst/>
              <a:gdLst/>
              <a:ahLst/>
              <a:cxnLst>
                <a:cxn ang="0">
                  <a:pos x="1" y="0"/>
                </a:cxn>
                <a:cxn ang="0">
                  <a:pos x="2" y="1"/>
                </a:cxn>
                <a:cxn ang="0">
                  <a:pos x="2" y="1"/>
                </a:cxn>
                <a:cxn ang="0">
                  <a:pos x="0" y="1"/>
                </a:cxn>
                <a:cxn ang="0">
                  <a:pos x="1"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44365" name="Freeform 1621"/>
            <p:cNvSpPr/>
            <p:nvPr/>
          </p:nvSpPr>
          <p:spPr>
            <a:xfrm>
              <a:off x="1737" y="1562"/>
              <a:ext cx="425" cy="1024"/>
            </a:xfrm>
            <a:custGeom>
              <a:avLst/>
              <a:gdLst/>
              <a:ahLst/>
              <a:cxnLst>
                <a:cxn ang="0">
                  <a:pos x="1" y="0"/>
                </a:cxn>
                <a:cxn ang="0">
                  <a:pos x="0" y="1"/>
                </a:cxn>
                <a:cxn ang="0">
                  <a:pos x="1" y="1"/>
                </a:cxn>
                <a:cxn ang="0">
                  <a:pos x="1" y="1"/>
                </a:cxn>
                <a:cxn ang="0">
                  <a:pos x="1"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44366" name="Freeform 1622"/>
            <p:cNvSpPr/>
            <p:nvPr/>
          </p:nvSpPr>
          <p:spPr>
            <a:xfrm>
              <a:off x="3144" y="1745"/>
              <a:ext cx="458" cy="1182"/>
            </a:xfrm>
            <a:custGeom>
              <a:avLst/>
              <a:gdLst/>
              <a:ahLst/>
              <a:cxnLst>
                <a:cxn ang="0">
                  <a:pos x="1" y="0"/>
                </a:cxn>
                <a:cxn ang="0">
                  <a:pos x="1" y="1"/>
                </a:cxn>
                <a:cxn ang="0">
                  <a:pos x="0" y="1"/>
                </a:cxn>
                <a:cxn ang="0">
                  <a:pos x="1" y="1"/>
                </a:cxn>
                <a:cxn ang="0">
                  <a:pos x="1"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44367" name="Freeform 1623"/>
            <p:cNvSpPr/>
            <p:nvPr/>
          </p:nvSpPr>
          <p:spPr>
            <a:xfrm>
              <a:off x="1732" y="2534"/>
              <a:ext cx="1680" cy="399"/>
            </a:xfrm>
            <a:custGeom>
              <a:avLst/>
              <a:gdLst/>
              <a:ahLst/>
              <a:cxnLst>
                <a:cxn ang="0">
                  <a:pos x="1" y="0"/>
                </a:cxn>
                <a:cxn ang="0">
                  <a:pos x="0" y="1"/>
                </a:cxn>
                <a:cxn ang="0">
                  <a:pos x="2" y="1"/>
                </a:cxn>
                <a:cxn ang="0">
                  <a:pos x="2" y="1"/>
                </a:cxn>
                <a:cxn ang="0">
                  <a:pos x="1"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44368" name="Freeform 1624"/>
            <p:cNvSpPr/>
            <p:nvPr/>
          </p:nvSpPr>
          <p:spPr>
            <a:xfrm>
              <a:off x="3195" y="1755"/>
              <a:ext cx="429" cy="1187"/>
            </a:xfrm>
            <a:custGeom>
              <a:avLst/>
              <a:gdLst/>
              <a:ahLst/>
              <a:cxnLst>
                <a:cxn ang="0">
                  <a:pos x="2" y="0"/>
                </a:cxn>
                <a:cxn ang="0">
                  <a:pos x="2" y="0"/>
                </a:cxn>
                <a:cxn ang="0">
                  <a:pos x="1" y="15"/>
                </a:cxn>
                <a:cxn ang="0">
                  <a:pos x="0" y="15"/>
                </a:cxn>
                <a:cxn ang="0">
                  <a:pos x="2"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44369" name="Freeform 1625"/>
            <p:cNvSpPr/>
            <p:nvPr/>
          </p:nvSpPr>
          <p:spPr>
            <a:xfrm>
              <a:off x="1734" y="2587"/>
              <a:ext cx="1494" cy="394"/>
            </a:xfrm>
            <a:custGeom>
              <a:avLst/>
              <a:gdLst/>
              <a:ahLst/>
              <a:cxnLst>
                <a:cxn ang="0">
                  <a:pos x="0" y="0"/>
                </a:cxn>
                <a:cxn ang="0">
                  <a:pos x="1" y="1"/>
                </a:cxn>
                <a:cxn ang="0">
                  <a:pos x="9" y="5"/>
                </a:cxn>
                <a:cxn ang="0">
                  <a:pos x="9" y="4"/>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44370" name="Group 1626"/>
            <p:cNvGrpSpPr/>
            <p:nvPr/>
          </p:nvGrpSpPr>
          <p:grpSpPr>
            <a:xfrm>
              <a:off x="1709" y="3008"/>
              <a:ext cx="507" cy="234"/>
              <a:chOff x="1740" y="2642"/>
              <a:chExt cx="752" cy="327"/>
            </a:xfrm>
          </p:grpSpPr>
          <p:sp>
            <p:nvSpPr>
              <p:cNvPr id="44371" name="Freeform 1627"/>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44372" name="Freeform 1628"/>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44373" name="Freeform 1629"/>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44374" name="Freeform 1630"/>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44375" name="Freeform 1631"/>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44376" name="Freeform 1632"/>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44377" name="Freeform 1633"/>
            <p:cNvSpPr/>
            <p:nvPr/>
          </p:nvSpPr>
          <p:spPr>
            <a:xfrm>
              <a:off x="2577" y="3043"/>
              <a:ext cx="614" cy="514"/>
            </a:xfrm>
            <a:custGeom>
              <a:avLst/>
              <a:gdLst/>
              <a:ahLst/>
              <a:cxnLst>
                <a:cxn ang="0">
                  <a:pos x="1" y="2"/>
                </a:cxn>
                <a:cxn ang="0">
                  <a:pos x="1" y="0"/>
                </a:cxn>
                <a:cxn ang="0">
                  <a:pos x="1" y="1"/>
                </a:cxn>
                <a:cxn ang="0">
                  <a:pos x="0" y="2"/>
                </a:cxn>
                <a:cxn ang="0">
                  <a:pos x="1" y="2"/>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44378" name="Freeform 1634"/>
            <p:cNvSpPr/>
            <p:nvPr/>
          </p:nvSpPr>
          <p:spPr>
            <a:xfrm>
              <a:off x="1010" y="3084"/>
              <a:ext cx="1571" cy="469"/>
            </a:xfrm>
            <a:custGeom>
              <a:avLst/>
              <a:gdLst/>
              <a:ahLst/>
              <a:cxnLst>
                <a:cxn ang="0">
                  <a:pos x="1" y="0"/>
                </a:cxn>
                <a:cxn ang="0">
                  <a:pos x="1" y="0"/>
                </a:cxn>
                <a:cxn ang="0">
                  <a:pos x="4" y="2"/>
                </a:cxn>
                <a:cxn ang="0">
                  <a:pos x="4" y="2"/>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79" name="Freeform 1635"/>
            <p:cNvSpPr/>
            <p:nvPr/>
          </p:nvSpPr>
          <p:spPr>
            <a:xfrm>
              <a:off x="1011" y="2998"/>
              <a:ext cx="17" cy="95"/>
            </a:xfrm>
            <a:custGeom>
              <a:avLst/>
              <a:gdLst/>
              <a:ahLst/>
              <a:cxnLst>
                <a:cxn ang="0">
                  <a:pos x="1" y="1"/>
                </a:cxn>
                <a:cxn ang="0">
                  <a:pos x="1" y="1"/>
                </a:cxn>
                <a:cxn ang="0">
                  <a:pos x="0" y="1"/>
                </a:cxn>
                <a:cxn ang="0">
                  <a:pos x="1" y="0"/>
                </a:cxn>
                <a:cxn ang="0">
                  <a:pos x="1" y="1"/>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44380" name="Freeform 1636"/>
            <p:cNvSpPr/>
            <p:nvPr/>
          </p:nvSpPr>
          <p:spPr>
            <a:xfrm>
              <a:off x="1012" y="2611"/>
              <a:ext cx="730" cy="393"/>
            </a:xfrm>
            <a:custGeom>
              <a:avLst/>
              <a:gdLst/>
              <a:ahLst/>
              <a:cxnLst>
                <a:cxn ang="0">
                  <a:pos x="1" y="0"/>
                </a:cxn>
                <a:cxn ang="0">
                  <a:pos x="0" y="1"/>
                </a:cxn>
                <a:cxn ang="0">
                  <a:pos x="1" y="1"/>
                </a:cxn>
                <a:cxn ang="0">
                  <a:pos x="1" y="1"/>
                </a:cxn>
                <a:cxn ang="0">
                  <a:pos x="1"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44381" name="Freeform 1637"/>
            <p:cNvSpPr/>
            <p:nvPr/>
          </p:nvSpPr>
          <p:spPr>
            <a:xfrm>
              <a:off x="1061" y="3018"/>
              <a:ext cx="1490" cy="451"/>
            </a:xfrm>
            <a:custGeom>
              <a:avLst/>
              <a:gdLst/>
              <a:ahLst/>
              <a:cxnLst>
                <a:cxn ang="0">
                  <a:pos x="1" y="0"/>
                </a:cxn>
                <a:cxn ang="0">
                  <a:pos x="1" y="0"/>
                </a:cxn>
                <a:cxn ang="0">
                  <a:pos x="1" y="1"/>
                </a:cxn>
                <a:cxn ang="0">
                  <a:pos x="1" y="1"/>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82" name="Freeform 1638"/>
            <p:cNvSpPr/>
            <p:nvPr/>
          </p:nvSpPr>
          <p:spPr>
            <a:xfrm flipV="1">
              <a:off x="2549" y="2986"/>
              <a:ext cx="608" cy="467"/>
            </a:xfrm>
            <a:custGeom>
              <a:avLst/>
              <a:gdLst/>
              <a:ahLst/>
              <a:cxnLst>
                <a:cxn ang="0">
                  <a:pos x="0" y="0"/>
                </a:cxn>
                <a:cxn ang="0">
                  <a:pos x="0" y="0"/>
                </a:cxn>
                <a:cxn ang="0">
                  <a:pos x="0" y="2"/>
                </a:cxn>
                <a:cxn ang="0">
                  <a:pos x="0" y="2"/>
                </a:cxn>
                <a:cxn ang="0">
                  <a:pos x="0" y="1"/>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pic>
        <p:nvPicPr>
          <p:cNvPr id="44383" name="Picture 1283" descr="underline_base"/>
          <p:cNvPicPr/>
          <p:nvPr/>
        </p:nvPicPr>
        <p:blipFill>
          <a:blip r:embed="rId20"/>
          <a:stretch>
            <a:fillRect/>
          </a:stretch>
        </p:blipFill>
        <p:spPr>
          <a:xfrm>
            <a:off x="533400" y="933450"/>
            <a:ext cx="3656013" cy="173038"/>
          </a:xfrm>
          <a:prstGeom prst="rect">
            <a:avLst/>
          </a:prstGeom>
          <a:noFill/>
          <a:ln w="9525">
            <a:noFill/>
          </a:ln>
        </p:spPr>
      </p:pic>
      <p:sp>
        <p:nvSpPr>
          <p:cNvPr id="4102" name="Rectangle 2"/>
          <p:cNvSpPr>
            <a:spLocks noGrp="1" noChangeArrowheads="1"/>
          </p:cNvSpPr>
          <p:nvPr>
            <p:ph type="title"/>
          </p:nvPr>
        </p:nvSpPr>
        <p:spPr>
          <a:xfrm>
            <a:off x="460375" y="222250"/>
            <a:ext cx="8382000" cy="9429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rPr>
              <a:t>Network layer</a:t>
            </a:r>
            <a:endPar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44385" name="Rectangle 3"/>
          <p:cNvSpPr>
            <a:spLocks noGrp="1"/>
          </p:cNvSpPr>
          <p:nvPr>
            <p:ph sz="half" idx="1"/>
          </p:nvPr>
        </p:nvSpPr>
        <p:spPr>
          <a:xfrm>
            <a:off x="546100" y="1255713"/>
            <a:ext cx="4365625" cy="5100637"/>
          </a:xfrm>
        </p:spPr>
        <p:txBody>
          <a:bodyPr vert="horz" wrap="square" lIns="91440" tIns="45720" rIns="91440" bIns="45720" anchor="t" anchorCtr="0"/>
          <a:p>
            <a:pPr>
              <a:buClr>
                <a:srgbClr val="000099"/>
              </a:buClr>
              <a:buSzPct val="100000"/>
              <a:buFont typeface="Wingdings" panose="05000000000000000000" pitchFamily="2" charset="2"/>
            </a:pPr>
            <a:r>
              <a:rPr lang="en-US" altLang="zh-CN" dirty="0">
                <a:latin typeface="+mn-lt"/>
                <a:ea typeface="MS PGothic" panose="020B0600070205080204" charset="-128"/>
                <a:cs typeface="MS PGothic" panose="020B0600070205080204" charset="-128"/>
              </a:rPr>
              <a:t>transport segment</a:t>
            </a:r>
            <a:r>
              <a:rPr lang="zh-CN" altLang="en-US" sz="1800" dirty="0">
                <a:latin typeface="+mn-lt"/>
                <a:ea typeface="宋体" panose="02010600030101010101" pitchFamily="2" charset="-122"/>
                <a:cs typeface="MS PGothic" panose="020B0600070205080204" charset="-128"/>
              </a:rPr>
              <a:t>（报文段）</a:t>
            </a:r>
            <a:r>
              <a:rPr lang="en-US" altLang="zh-CN" dirty="0">
                <a:latin typeface="+mn-lt"/>
                <a:ea typeface="MS PGothic" panose="020B0600070205080204" charset="-128"/>
                <a:cs typeface="MS PGothic" panose="020B0600070205080204" charset="-128"/>
              </a:rPr>
              <a:t> from sending to receiving host </a:t>
            </a:r>
            <a:endParaRPr lang="en-US" altLang="zh-CN" dirty="0">
              <a:latin typeface="+mn-lt"/>
              <a:ea typeface="MS PGothic" panose="020B0600070205080204" charset="-128"/>
              <a:cs typeface="MS PGothic" panose="020B0600070205080204" charset="-128"/>
            </a:endParaRPr>
          </a:p>
          <a:p>
            <a:pPr>
              <a:buClr>
                <a:srgbClr val="000099"/>
              </a:buClr>
              <a:buSzTx/>
              <a:buFont typeface="Wingdings" panose="05000000000000000000" pitchFamily="2" charset="2"/>
            </a:pPr>
            <a:r>
              <a:rPr lang="en-US" altLang="zh-CN" dirty="0">
                <a:latin typeface="+mn-lt"/>
                <a:ea typeface="MS PGothic" panose="020B0600070205080204" charset="-128"/>
                <a:cs typeface="MS PGothic" panose="020B0600070205080204" charset="-128"/>
              </a:rPr>
              <a:t>on sending side encapsulates segments into datagrams</a:t>
            </a:r>
            <a:r>
              <a:rPr lang="zh-CN" altLang="en-US" sz="1800" dirty="0">
                <a:latin typeface="+mn-lt"/>
                <a:ea typeface="宋体" panose="02010600030101010101" pitchFamily="2" charset="-122"/>
                <a:cs typeface="MS PGothic" panose="020B0600070205080204" charset="-128"/>
              </a:rPr>
              <a:t>（数据报）</a:t>
            </a:r>
            <a:endParaRPr lang="zh-CN" altLang="en-US" sz="1800" dirty="0">
              <a:latin typeface="+mn-lt"/>
              <a:ea typeface="宋体" panose="02010600030101010101" pitchFamily="2" charset="-122"/>
              <a:cs typeface="MS PGothic" panose="020B0600070205080204" charset="-128"/>
            </a:endParaRPr>
          </a:p>
          <a:p>
            <a:pPr>
              <a:buClr>
                <a:srgbClr val="000099"/>
              </a:buClr>
              <a:buSzPct val="100000"/>
              <a:buFont typeface="Wingdings" panose="05000000000000000000" pitchFamily="2" charset="2"/>
            </a:pPr>
            <a:r>
              <a:rPr lang="en-US" altLang="zh-CN" dirty="0">
                <a:latin typeface="+mn-lt"/>
                <a:ea typeface="MS PGothic" panose="020B0600070205080204" charset="-128"/>
                <a:cs typeface="MS PGothic" panose="020B0600070205080204" charset="-128"/>
              </a:rPr>
              <a:t>on receiving side, delivers segments to transport layer</a:t>
            </a:r>
            <a:endParaRPr lang="en-US" altLang="zh-CN"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dirty="0">
                <a:latin typeface="+mn-lt"/>
                <a:ea typeface="MS PGothic" panose="020B0600070205080204" charset="-128"/>
                <a:cs typeface="MS PGothic" panose="020B0600070205080204" charset="-128"/>
              </a:rPr>
              <a:t>network layer protocols in </a:t>
            </a:r>
            <a:r>
              <a:rPr lang="en-US" altLang="zh-CN" i="1" dirty="0">
                <a:solidFill>
                  <a:srgbClr val="000099"/>
                </a:solidFill>
                <a:latin typeface="+mn-lt"/>
                <a:ea typeface="MS PGothic" panose="020B0600070205080204" charset="-128"/>
                <a:cs typeface="MS PGothic" panose="020B0600070205080204" charset="-128"/>
              </a:rPr>
              <a:t>every</a:t>
            </a:r>
            <a:r>
              <a:rPr lang="en-US" altLang="zh-CN" dirty="0">
                <a:solidFill>
                  <a:srgbClr val="000099"/>
                </a:solidFill>
                <a:latin typeface="+mn-lt"/>
                <a:ea typeface="MS PGothic" panose="020B0600070205080204" charset="-128"/>
                <a:cs typeface="MS PGothic" panose="020B0600070205080204" charset="-128"/>
              </a:rPr>
              <a:t> </a:t>
            </a:r>
            <a:r>
              <a:rPr lang="en-US" altLang="zh-CN" dirty="0">
                <a:latin typeface="+mn-lt"/>
                <a:ea typeface="MS PGothic" panose="020B0600070205080204" charset="-128"/>
                <a:cs typeface="MS PGothic" panose="020B0600070205080204" charset="-128"/>
              </a:rPr>
              <a:t>host, router</a:t>
            </a:r>
            <a:endParaRPr lang="en-US" altLang="zh-CN"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dirty="0">
                <a:latin typeface="+mn-lt"/>
                <a:ea typeface="MS PGothic" panose="020B0600070205080204" charset="-128"/>
                <a:cs typeface="MS PGothic" panose="020B0600070205080204" charset="-128"/>
              </a:rPr>
              <a:t>router examines header fields in all IP datagrams passing through it</a:t>
            </a:r>
            <a:endParaRPr lang="en-US" altLang="zh-CN" sz="20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grpSp>
        <p:nvGrpSpPr>
          <p:cNvPr id="19767" name="Group 1046"/>
          <p:cNvGrpSpPr/>
          <p:nvPr/>
        </p:nvGrpSpPr>
        <p:grpSpPr>
          <a:xfrm>
            <a:off x="5400675" y="1141413"/>
            <a:ext cx="1047750" cy="996950"/>
            <a:chOff x="3402" y="719"/>
            <a:chExt cx="660" cy="628"/>
          </a:xfrm>
        </p:grpSpPr>
        <p:sp>
          <p:nvSpPr>
            <p:cNvPr id="44387" name="Freeform 1030"/>
            <p:cNvSpPr/>
            <p:nvPr/>
          </p:nvSpPr>
          <p:spPr>
            <a:xfrm>
              <a:off x="3402" y="753"/>
              <a:ext cx="192" cy="594"/>
            </a:xfrm>
            <a:custGeom>
              <a:avLst/>
              <a:gdLst/>
              <a:ahLst/>
              <a:cxnLst>
                <a:cxn ang="0">
                  <a:pos x="0" y="594"/>
                </a:cxn>
                <a:cxn ang="0">
                  <a:pos x="192" y="0"/>
                </a:cxn>
                <a:cxn ang="0">
                  <a:pos x="192" y="515"/>
                </a:cxn>
                <a:cxn ang="0">
                  <a:pos x="0" y="594"/>
                </a:cxn>
              </a:cxnLst>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tileRect/>
            </a:gradFill>
            <a:ln w="9525">
              <a:noFill/>
            </a:ln>
          </p:spPr>
          <p:txBody>
            <a:bodyPr/>
            <a:p>
              <a:endParaRPr lang="zh-CN" altLang="en-US"/>
            </a:p>
          </p:txBody>
        </p:sp>
        <p:grpSp>
          <p:nvGrpSpPr>
            <p:cNvPr id="44388" name="Group 310"/>
            <p:cNvGrpSpPr/>
            <p:nvPr/>
          </p:nvGrpSpPr>
          <p:grpSpPr>
            <a:xfrm>
              <a:off x="3549" y="719"/>
              <a:ext cx="513" cy="547"/>
              <a:chOff x="2956" y="969"/>
              <a:chExt cx="513" cy="547"/>
            </a:xfrm>
          </p:grpSpPr>
          <p:sp>
            <p:nvSpPr>
              <p:cNvPr id="44389" name="Rectangle 311"/>
              <p:cNvSpPr/>
              <p:nvPr/>
            </p:nvSpPr>
            <p:spPr>
              <a:xfrm>
                <a:off x="3018" y="969"/>
                <a:ext cx="426" cy="489"/>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390" name="Rectangle 312"/>
              <p:cNvSpPr/>
              <p:nvPr/>
            </p:nvSpPr>
            <p:spPr>
              <a:xfrm>
                <a:off x="2997" y="984"/>
                <a:ext cx="435" cy="50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391" name="Rectangle 313"/>
              <p:cNvSpPr/>
              <p:nvPr/>
            </p:nvSpPr>
            <p:spPr>
              <a:xfrm>
                <a:off x="3000" y="1185"/>
                <a:ext cx="432" cy="108"/>
              </a:xfrm>
              <a:prstGeom prst="rect">
                <a:avLst/>
              </a:prstGeom>
              <a:solidFill>
                <a:srgbClr val="CC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392" name="Text Box 314"/>
              <p:cNvSpPr txBox="1"/>
              <p:nvPr/>
            </p:nvSpPr>
            <p:spPr>
              <a:xfrm>
                <a:off x="2956" y="978"/>
                <a:ext cx="513" cy="538"/>
              </a:xfrm>
              <a:prstGeom prst="rect">
                <a:avLst/>
              </a:prstGeom>
              <a:noFill/>
              <a:ln w="9525">
                <a:noFill/>
              </a:ln>
            </p:spPr>
            <p:txBody>
              <a:bodyPr anchor="t" anchorCtr="0">
                <a:spAutoFit/>
              </a:bodyPr>
              <a:p>
                <a:pPr algn="ctr" eaLnBrk="0" hangingPunct="0"/>
                <a:r>
                  <a:rPr lang="en-US" altLang="zh-CN" sz="1000" dirty="0">
                    <a:latin typeface="Arial" panose="020B0604020202020204" pitchFamily="34" charset="0"/>
                  </a:rPr>
                  <a:t>application</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transport</a:t>
                </a:r>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sp>
            <p:nvSpPr>
              <p:cNvPr id="44393" name="Line 315"/>
              <p:cNvSpPr/>
              <p:nvPr/>
            </p:nvSpPr>
            <p:spPr>
              <a:xfrm>
                <a:off x="2997" y="1194"/>
                <a:ext cx="435" cy="3"/>
              </a:xfrm>
              <a:prstGeom prst="line">
                <a:avLst/>
              </a:prstGeom>
              <a:ln w="12700" cap="flat" cmpd="sng">
                <a:solidFill>
                  <a:schemeClr val="tx1"/>
                </a:solidFill>
                <a:prstDash val="solid"/>
                <a:round/>
                <a:headEnd type="none" w="med" len="med"/>
                <a:tailEnd type="none" w="med" len="med"/>
              </a:ln>
            </p:spPr>
          </p:sp>
          <p:sp>
            <p:nvSpPr>
              <p:cNvPr id="44394" name="Line 316"/>
              <p:cNvSpPr/>
              <p:nvPr/>
            </p:nvSpPr>
            <p:spPr>
              <a:xfrm>
                <a:off x="3003" y="1290"/>
                <a:ext cx="435" cy="3"/>
              </a:xfrm>
              <a:prstGeom prst="line">
                <a:avLst/>
              </a:prstGeom>
              <a:ln w="12700" cap="flat" cmpd="sng">
                <a:solidFill>
                  <a:schemeClr val="tx1"/>
                </a:solidFill>
                <a:prstDash val="solid"/>
                <a:round/>
                <a:headEnd type="none" w="med" len="med"/>
                <a:tailEnd type="none" w="med" len="med"/>
              </a:ln>
            </p:spPr>
          </p:sp>
          <p:sp>
            <p:nvSpPr>
              <p:cNvPr id="44395" name="Line 317"/>
              <p:cNvSpPr/>
              <p:nvPr/>
            </p:nvSpPr>
            <p:spPr>
              <a:xfrm>
                <a:off x="3003" y="1374"/>
                <a:ext cx="435" cy="3"/>
              </a:xfrm>
              <a:prstGeom prst="line">
                <a:avLst/>
              </a:prstGeom>
              <a:ln w="12700" cap="flat" cmpd="sng">
                <a:solidFill>
                  <a:schemeClr val="tx1"/>
                </a:solidFill>
                <a:prstDash val="solid"/>
                <a:round/>
                <a:headEnd type="none" w="med" len="med"/>
                <a:tailEnd type="none" w="med" len="med"/>
              </a:ln>
            </p:spPr>
          </p:sp>
          <p:sp>
            <p:nvSpPr>
              <p:cNvPr id="44396" name="Line 318"/>
              <p:cNvSpPr/>
              <p:nvPr/>
            </p:nvSpPr>
            <p:spPr>
              <a:xfrm>
                <a:off x="3003" y="1092"/>
                <a:ext cx="435" cy="3"/>
              </a:xfrm>
              <a:prstGeom prst="line">
                <a:avLst/>
              </a:prstGeom>
              <a:ln w="12700" cap="flat" cmpd="sng">
                <a:solidFill>
                  <a:schemeClr val="tx1"/>
                </a:solidFill>
                <a:prstDash val="solid"/>
                <a:round/>
                <a:headEnd type="none" w="med" len="med"/>
                <a:tailEnd type="none" w="med" len="med"/>
              </a:ln>
            </p:spPr>
          </p:sp>
        </p:grpSp>
      </p:grpSp>
      <p:grpSp>
        <p:nvGrpSpPr>
          <p:cNvPr id="19769" name="Group 1047"/>
          <p:cNvGrpSpPr/>
          <p:nvPr/>
        </p:nvGrpSpPr>
        <p:grpSpPr>
          <a:xfrm>
            <a:off x="8096250" y="4148138"/>
            <a:ext cx="1047750" cy="996950"/>
            <a:chOff x="3402" y="719"/>
            <a:chExt cx="660" cy="628"/>
          </a:xfrm>
        </p:grpSpPr>
        <p:sp>
          <p:nvSpPr>
            <p:cNvPr id="44398" name="Freeform 1048"/>
            <p:cNvSpPr/>
            <p:nvPr/>
          </p:nvSpPr>
          <p:spPr>
            <a:xfrm>
              <a:off x="3402" y="753"/>
              <a:ext cx="192" cy="594"/>
            </a:xfrm>
            <a:custGeom>
              <a:avLst/>
              <a:gdLst/>
              <a:ahLst/>
              <a:cxnLst>
                <a:cxn ang="0">
                  <a:pos x="0" y="594"/>
                </a:cxn>
                <a:cxn ang="0">
                  <a:pos x="192" y="0"/>
                </a:cxn>
                <a:cxn ang="0">
                  <a:pos x="192" y="515"/>
                </a:cxn>
                <a:cxn ang="0">
                  <a:pos x="0" y="594"/>
                </a:cxn>
              </a:cxnLst>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tileRect/>
            </a:gradFill>
            <a:ln w="9525">
              <a:noFill/>
            </a:ln>
          </p:spPr>
          <p:txBody>
            <a:bodyPr/>
            <a:p>
              <a:endParaRPr lang="zh-CN" altLang="en-US"/>
            </a:p>
          </p:txBody>
        </p:sp>
        <p:grpSp>
          <p:nvGrpSpPr>
            <p:cNvPr id="44399" name="Group 1049"/>
            <p:cNvGrpSpPr/>
            <p:nvPr/>
          </p:nvGrpSpPr>
          <p:grpSpPr>
            <a:xfrm>
              <a:off x="3549" y="719"/>
              <a:ext cx="513" cy="547"/>
              <a:chOff x="2956" y="969"/>
              <a:chExt cx="513" cy="547"/>
            </a:xfrm>
          </p:grpSpPr>
          <p:sp>
            <p:nvSpPr>
              <p:cNvPr id="44400" name="Rectangle 1050"/>
              <p:cNvSpPr/>
              <p:nvPr/>
            </p:nvSpPr>
            <p:spPr>
              <a:xfrm>
                <a:off x="3018" y="969"/>
                <a:ext cx="426" cy="489"/>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01" name="Rectangle 1051"/>
              <p:cNvSpPr/>
              <p:nvPr/>
            </p:nvSpPr>
            <p:spPr>
              <a:xfrm>
                <a:off x="2997" y="984"/>
                <a:ext cx="435" cy="50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02" name="Rectangle 1052"/>
              <p:cNvSpPr/>
              <p:nvPr/>
            </p:nvSpPr>
            <p:spPr>
              <a:xfrm>
                <a:off x="3000" y="1185"/>
                <a:ext cx="432" cy="108"/>
              </a:xfrm>
              <a:prstGeom prst="rect">
                <a:avLst/>
              </a:prstGeom>
              <a:solidFill>
                <a:srgbClr val="CC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03" name="Text Box 1053"/>
              <p:cNvSpPr txBox="1"/>
              <p:nvPr/>
            </p:nvSpPr>
            <p:spPr>
              <a:xfrm>
                <a:off x="2956" y="978"/>
                <a:ext cx="513" cy="538"/>
              </a:xfrm>
              <a:prstGeom prst="rect">
                <a:avLst/>
              </a:prstGeom>
              <a:noFill/>
              <a:ln w="9525">
                <a:noFill/>
              </a:ln>
            </p:spPr>
            <p:txBody>
              <a:bodyPr anchor="t" anchorCtr="0">
                <a:spAutoFit/>
              </a:bodyPr>
              <a:p>
                <a:pPr algn="ctr" eaLnBrk="0" hangingPunct="0"/>
                <a:r>
                  <a:rPr lang="en-US" altLang="zh-CN" sz="1000" dirty="0">
                    <a:latin typeface="Arial" panose="020B0604020202020204" pitchFamily="34" charset="0"/>
                  </a:rPr>
                  <a:t>application</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transport</a:t>
                </a:r>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sp>
            <p:nvSpPr>
              <p:cNvPr id="44404" name="Line 1054"/>
              <p:cNvSpPr/>
              <p:nvPr/>
            </p:nvSpPr>
            <p:spPr>
              <a:xfrm>
                <a:off x="2997" y="1194"/>
                <a:ext cx="435" cy="3"/>
              </a:xfrm>
              <a:prstGeom prst="line">
                <a:avLst/>
              </a:prstGeom>
              <a:ln w="12700" cap="flat" cmpd="sng">
                <a:solidFill>
                  <a:schemeClr val="tx1"/>
                </a:solidFill>
                <a:prstDash val="solid"/>
                <a:round/>
                <a:headEnd type="none" w="med" len="med"/>
                <a:tailEnd type="none" w="med" len="med"/>
              </a:ln>
            </p:spPr>
          </p:sp>
          <p:sp>
            <p:nvSpPr>
              <p:cNvPr id="44405" name="Line 1055"/>
              <p:cNvSpPr/>
              <p:nvPr/>
            </p:nvSpPr>
            <p:spPr>
              <a:xfrm>
                <a:off x="3003" y="1290"/>
                <a:ext cx="435" cy="3"/>
              </a:xfrm>
              <a:prstGeom prst="line">
                <a:avLst/>
              </a:prstGeom>
              <a:ln w="12700" cap="flat" cmpd="sng">
                <a:solidFill>
                  <a:schemeClr val="tx1"/>
                </a:solidFill>
                <a:prstDash val="solid"/>
                <a:round/>
                <a:headEnd type="none" w="med" len="med"/>
                <a:tailEnd type="none" w="med" len="med"/>
              </a:ln>
            </p:spPr>
          </p:sp>
          <p:sp>
            <p:nvSpPr>
              <p:cNvPr id="44406" name="Line 1056"/>
              <p:cNvSpPr/>
              <p:nvPr/>
            </p:nvSpPr>
            <p:spPr>
              <a:xfrm>
                <a:off x="3003" y="1374"/>
                <a:ext cx="435" cy="3"/>
              </a:xfrm>
              <a:prstGeom prst="line">
                <a:avLst/>
              </a:prstGeom>
              <a:ln w="12700" cap="flat" cmpd="sng">
                <a:solidFill>
                  <a:schemeClr val="tx1"/>
                </a:solidFill>
                <a:prstDash val="solid"/>
                <a:round/>
                <a:headEnd type="none" w="med" len="med"/>
                <a:tailEnd type="none" w="med" len="med"/>
              </a:ln>
            </p:spPr>
          </p:sp>
          <p:sp>
            <p:nvSpPr>
              <p:cNvPr id="44407" name="Line 1057"/>
              <p:cNvSpPr/>
              <p:nvPr/>
            </p:nvSpPr>
            <p:spPr>
              <a:xfrm>
                <a:off x="3003" y="1092"/>
                <a:ext cx="435" cy="3"/>
              </a:xfrm>
              <a:prstGeom prst="line">
                <a:avLst/>
              </a:prstGeom>
              <a:ln w="12700" cap="flat" cmpd="sng">
                <a:solidFill>
                  <a:schemeClr val="tx1"/>
                </a:solidFill>
                <a:prstDash val="solid"/>
                <a:round/>
                <a:headEnd type="none" w="med" len="med"/>
                <a:tailEnd type="none" w="med" len="med"/>
              </a:ln>
            </p:spPr>
          </p:sp>
        </p:grpSp>
      </p:grpSp>
      <p:grpSp>
        <p:nvGrpSpPr>
          <p:cNvPr id="19771" name="Group 1278"/>
          <p:cNvGrpSpPr/>
          <p:nvPr/>
        </p:nvGrpSpPr>
        <p:grpSpPr>
          <a:xfrm>
            <a:off x="5853113" y="1763713"/>
            <a:ext cx="2546350" cy="3429000"/>
            <a:chOff x="3674" y="1148"/>
            <a:chExt cx="1604" cy="2160"/>
          </a:xfrm>
        </p:grpSpPr>
        <p:grpSp>
          <p:nvGrpSpPr>
            <p:cNvPr id="44409" name="Group 433"/>
            <p:cNvGrpSpPr/>
            <p:nvPr/>
          </p:nvGrpSpPr>
          <p:grpSpPr>
            <a:xfrm>
              <a:off x="3701" y="1305"/>
              <a:ext cx="513" cy="442"/>
              <a:chOff x="3937" y="633"/>
              <a:chExt cx="513" cy="442"/>
            </a:xfrm>
          </p:grpSpPr>
          <p:sp>
            <p:nvSpPr>
              <p:cNvPr id="44410" name="Line 434"/>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11" name="Line 435"/>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412" name="Oval 436"/>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13" name="Line 437"/>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414" name="Line 438"/>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415" name="Rectangle 439"/>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416" name="Oval 440"/>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417" name="Group 441"/>
              <p:cNvGrpSpPr/>
              <p:nvPr/>
            </p:nvGrpSpPr>
            <p:grpSpPr>
              <a:xfrm>
                <a:off x="4120" y="809"/>
                <a:ext cx="156" cy="55"/>
                <a:chOff x="2848" y="848"/>
                <a:chExt cx="140" cy="98"/>
              </a:xfrm>
            </p:grpSpPr>
            <p:sp>
              <p:nvSpPr>
                <p:cNvPr id="44418" name="Line 442"/>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19" name="Line 443"/>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20" name="Line 444"/>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421" name="Group 445"/>
              <p:cNvGrpSpPr/>
              <p:nvPr/>
            </p:nvGrpSpPr>
            <p:grpSpPr>
              <a:xfrm flipV="1">
                <a:off x="4120" y="808"/>
                <a:ext cx="156" cy="56"/>
                <a:chOff x="2848" y="848"/>
                <a:chExt cx="140" cy="98"/>
              </a:xfrm>
            </p:grpSpPr>
            <p:sp>
              <p:nvSpPr>
                <p:cNvPr id="44422" name="Line 446"/>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23" name="Line 447"/>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24" name="Line 448"/>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425" name="Rectangle 449"/>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26" name="Rectangle 450"/>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27" name="Line 451"/>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428" name="Line 452"/>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429" name="Rectangle 453"/>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dirty="0">
                  <a:solidFill>
                    <a:srgbClr val="CC0000"/>
                  </a:solidFill>
                  <a:latin typeface="Comic Sans MS" panose="030F0702030302020204" charset="0"/>
                  <a:ea typeface="MS PGothic" panose="020B0600070205080204" charset="-128"/>
                </a:endParaRPr>
              </a:p>
            </p:txBody>
          </p:sp>
          <p:sp>
            <p:nvSpPr>
              <p:cNvPr id="44430" name="Text Box 454"/>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431" name="Group 1058"/>
            <p:cNvGrpSpPr/>
            <p:nvPr/>
          </p:nvGrpSpPr>
          <p:grpSpPr>
            <a:xfrm>
              <a:off x="4207" y="1532"/>
              <a:ext cx="513" cy="442"/>
              <a:chOff x="3937" y="633"/>
              <a:chExt cx="513" cy="442"/>
            </a:xfrm>
          </p:grpSpPr>
          <p:sp>
            <p:nvSpPr>
              <p:cNvPr id="44432" name="Line 1059"/>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33" name="Line 1060"/>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434" name="Oval 1061"/>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35" name="Line 1062"/>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436" name="Line 1063"/>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437" name="Rectangle 1064"/>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438" name="Oval 1065"/>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439" name="Group 1066"/>
              <p:cNvGrpSpPr/>
              <p:nvPr/>
            </p:nvGrpSpPr>
            <p:grpSpPr>
              <a:xfrm>
                <a:off x="4120" y="809"/>
                <a:ext cx="156" cy="55"/>
                <a:chOff x="2848" y="848"/>
                <a:chExt cx="140" cy="98"/>
              </a:xfrm>
            </p:grpSpPr>
            <p:sp>
              <p:nvSpPr>
                <p:cNvPr id="44440" name="Line 1067"/>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41" name="Line 1068"/>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42" name="Line 1069"/>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443" name="Group 1070"/>
              <p:cNvGrpSpPr/>
              <p:nvPr/>
            </p:nvGrpSpPr>
            <p:grpSpPr>
              <a:xfrm flipV="1">
                <a:off x="4120" y="808"/>
                <a:ext cx="156" cy="56"/>
                <a:chOff x="2848" y="848"/>
                <a:chExt cx="140" cy="98"/>
              </a:xfrm>
            </p:grpSpPr>
            <p:sp>
              <p:nvSpPr>
                <p:cNvPr id="44444" name="Line 1071"/>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45" name="Line 1072"/>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46" name="Line 1073"/>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447" name="Rectangle 1074"/>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48" name="Rectangle 1075"/>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49" name="Line 1076"/>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450" name="Line 1077"/>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451" name="Rectangle 1078"/>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52" name="Text Box 1079"/>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453" name="Group 1080"/>
            <p:cNvGrpSpPr/>
            <p:nvPr/>
          </p:nvGrpSpPr>
          <p:grpSpPr>
            <a:xfrm>
              <a:off x="4661" y="1148"/>
              <a:ext cx="513" cy="442"/>
              <a:chOff x="3937" y="633"/>
              <a:chExt cx="513" cy="442"/>
            </a:xfrm>
          </p:grpSpPr>
          <p:sp>
            <p:nvSpPr>
              <p:cNvPr id="44454" name="Line 1081"/>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55" name="Line 1082"/>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456" name="Oval 1083"/>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57" name="Line 1084"/>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458" name="Line 1085"/>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459" name="Rectangle 1086"/>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460" name="Oval 1087"/>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461" name="Group 1088"/>
              <p:cNvGrpSpPr/>
              <p:nvPr/>
            </p:nvGrpSpPr>
            <p:grpSpPr>
              <a:xfrm>
                <a:off x="4120" y="809"/>
                <a:ext cx="156" cy="55"/>
                <a:chOff x="2848" y="848"/>
                <a:chExt cx="140" cy="98"/>
              </a:xfrm>
            </p:grpSpPr>
            <p:sp>
              <p:nvSpPr>
                <p:cNvPr id="44462" name="Line 1089"/>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63" name="Line 1090"/>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64" name="Line 1091"/>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465" name="Group 1092"/>
              <p:cNvGrpSpPr/>
              <p:nvPr/>
            </p:nvGrpSpPr>
            <p:grpSpPr>
              <a:xfrm flipV="1">
                <a:off x="4120" y="808"/>
                <a:ext cx="156" cy="56"/>
                <a:chOff x="2848" y="848"/>
                <a:chExt cx="140" cy="98"/>
              </a:xfrm>
            </p:grpSpPr>
            <p:sp>
              <p:nvSpPr>
                <p:cNvPr id="44466" name="Line 1093"/>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67" name="Line 1094"/>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68" name="Line 1095"/>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469" name="Rectangle 1096"/>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70" name="Rectangle 1097"/>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71" name="Line 1098"/>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472" name="Line 1099"/>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473" name="Rectangle 1100"/>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74" name="Text Box 1101"/>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475" name="Group 1102"/>
            <p:cNvGrpSpPr/>
            <p:nvPr/>
          </p:nvGrpSpPr>
          <p:grpSpPr>
            <a:xfrm>
              <a:off x="4702" y="1523"/>
              <a:ext cx="513" cy="442"/>
              <a:chOff x="3937" y="633"/>
              <a:chExt cx="513" cy="442"/>
            </a:xfrm>
          </p:grpSpPr>
          <p:sp>
            <p:nvSpPr>
              <p:cNvPr id="44476" name="Line 1103"/>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77" name="Line 1104"/>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478" name="Oval 1105"/>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79" name="Line 1106"/>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480" name="Line 1107"/>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481" name="Rectangle 1108"/>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482" name="Oval 1109"/>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483" name="Group 1110"/>
              <p:cNvGrpSpPr/>
              <p:nvPr/>
            </p:nvGrpSpPr>
            <p:grpSpPr>
              <a:xfrm>
                <a:off x="4120" y="809"/>
                <a:ext cx="156" cy="55"/>
                <a:chOff x="2848" y="848"/>
                <a:chExt cx="140" cy="98"/>
              </a:xfrm>
            </p:grpSpPr>
            <p:sp>
              <p:nvSpPr>
                <p:cNvPr id="44484" name="Line 1111"/>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85" name="Line 1112"/>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86" name="Line 1113"/>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487" name="Group 1114"/>
              <p:cNvGrpSpPr/>
              <p:nvPr/>
            </p:nvGrpSpPr>
            <p:grpSpPr>
              <a:xfrm flipV="1">
                <a:off x="4120" y="808"/>
                <a:ext cx="156" cy="56"/>
                <a:chOff x="2848" y="848"/>
                <a:chExt cx="140" cy="98"/>
              </a:xfrm>
            </p:grpSpPr>
            <p:sp>
              <p:nvSpPr>
                <p:cNvPr id="44488" name="Line 1115"/>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89" name="Line 1116"/>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90" name="Line 1117"/>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491" name="Rectangle 1118"/>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92" name="Rectangle 1119"/>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93" name="Line 1120"/>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494" name="Line 1121"/>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495" name="Rectangle 1122"/>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96" name="Text Box 1123"/>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497" name="Group 1124"/>
            <p:cNvGrpSpPr/>
            <p:nvPr/>
          </p:nvGrpSpPr>
          <p:grpSpPr>
            <a:xfrm>
              <a:off x="4197" y="1157"/>
              <a:ext cx="513" cy="442"/>
              <a:chOff x="3937" y="633"/>
              <a:chExt cx="513" cy="442"/>
            </a:xfrm>
          </p:grpSpPr>
          <p:sp>
            <p:nvSpPr>
              <p:cNvPr id="44498" name="Line 1125"/>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99" name="Line 1126"/>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00" name="Oval 1127"/>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01" name="Line 1128"/>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02" name="Line 1129"/>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03" name="Rectangle 1130"/>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04" name="Oval 1131"/>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05" name="Group 1132"/>
              <p:cNvGrpSpPr/>
              <p:nvPr/>
            </p:nvGrpSpPr>
            <p:grpSpPr>
              <a:xfrm>
                <a:off x="4120" y="809"/>
                <a:ext cx="156" cy="55"/>
                <a:chOff x="2848" y="848"/>
                <a:chExt cx="140" cy="98"/>
              </a:xfrm>
            </p:grpSpPr>
            <p:sp>
              <p:nvSpPr>
                <p:cNvPr id="44506" name="Line 1133"/>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07" name="Line 1134"/>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08" name="Line 1135"/>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09" name="Group 1136"/>
              <p:cNvGrpSpPr/>
              <p:nvPr/>
            </p:nvGrpSpPr>
            <p:grpSpPr>
              <a:xfrm flipV="1">
                <a:off x="4120" y="808"/>
                <a:ext cx="156" cy="56"/>
                <a:chOff x="2848" y="848"/>
                <a:chExt cx="140" cy="98"/>
              </a:xfrm>
            </p:grpSpPr>
            <p:sp>
              <p:nvSpPr>
                <p:cNvPr id="44510" name="Line 1137"/>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11" name="Line 1138"/>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12" name="Line 1139"/>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513" name="Rectangle 1140"/>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14" name="Rectangle 1141"/>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15" name="Line 1142"/>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516" name="Line 1143"/>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517" name="Rectangle 1144"/>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18" name="Text Box 1145"/>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519" name="Group 1146"/>
            <p:cNvGrpSpPr/>
            <p:nvPr/>
          </p:nvGrpSpPr>
          <p:grpSpPr>
            <a:xfrm>
              <a:off x="4389" y="2239"/>
              <a:ext cx="513" cy="442"/>
              <a:chOff x="3937" y="633"/>
              <a:chExt cx="513" cy="442"/>
            </a:xfrm>
          </p:grpSpPr>
          <p:sp>
            <p:nvSpPr>
              <p:cNvPr id="44520" name="Line 1147"/>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521" name="Line 1148"/>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22" name="Oval 1149"/>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23" name="Line 1150"/>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24" name="Line 1151"/>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25" name="Rectangle 1152"/>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26" name="Oval 1153"/>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27" name="Group 1154"/>
              <p:cNvGrpSpPr/>
              <p:nvPr/>
            </p:nvGrpSpPr>
            <p:grpSpPr>
              <a:xfrm>
                <a:off x="4120" y="809"/>
                <a:ext cx="156" cy="55"/>
                <a:chOff x="2848" y="848"/>
                <a:chExt cx="140" cy="98"/>
              </a:xfrm>
            </p:grpSpPr>
            <p:sp>
              <p:nvSpPr>
                <p:cNvPr id="44528" name="Line 1155"/>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29" name="Line 1156"/>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30" name="Line 1157"/>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31" name="Group 1158"/>
              <p:cNvGrpSpPr/>
              <p:nvPr/>
            </p:nvGrpSpPr>
            <p:grpSpPr>
              <a:xfrm flipV="1">
                <a:off x="4120" y="808"/>
                <a:ext cx="156" cy="56"/>
                <a:chOff x="2848" y="848"/>
                <a:chExt cx="140" cy="98"/>
              </a:xfrm>
            </p:grpSpPr>
            <p:sp>
              <p:nvSpPr>
                <p:cNvPr id="44532" name="Line 1159"/>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33" name="Line 1160"/>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34" name="Line 1161"/>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535" name="Rectangle 1162"/>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36" name="Rectangle 1163"/>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37" name="Line 1164"/>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538" name="Line 1165"/>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539" name="Rectangle 1166"/>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40" name="Text Box 1167"/>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541" name="Group 1168"/>
            <p:cNvGrpSpPr/>
            <p:nvPr/>
          </p:nvGrpSpPr>
          <p:grpSpPr>
            <a:xfrm>
              <a:off x="4765" y="1995"/>
              <a:ext cx="513" cy="442"/>
              <a:chOff x="3937" y="633"/>
              <a:chExt cx="513" cy="442"/>
            </a:xfrm>
          </p:grpSpPr>
          <p:sp>
            <p:nvSpPr>
              <p:cNvPr id="44542" name="Line 1169"/>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543" name="Line 1170"/>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44" name="Oval 1171"/>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45" name="Line 1172"/>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46" name="Line 1173"/>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47" name="Rectangle 1174"/>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48" name="Oval 1175"/>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49" name="Group 1176"/>
              <p:cNvGrpSpPr/>
              <p:nvPr/>
            </p:nvGrpSpPr>
            <p:grpSpPr>
              <a:xfrm>
                <a:off x="4120" y="809"/>
                <a:ext cx="156" cy="55"/>
                <a:chOff x="2848" y="848"/>
                <a:chExt cx="140" cy="98"/>
              </a:xfrm>
            </p:grpSpPr>
            <p:sp>
              <p:nvSpPr>
                <p:cNvPr id="44550" name="Line 1177"/>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51" name="Line 1178"/>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52" name="Line 1179"/>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53" name="Group 1180"/>
              <p:cNvGrpSpPr/>
              <p:nvPr/>
            </p:nvGrpSpPr>
            <p:grpSpPr>
              <a:xfrm flipV="1">
                <a:off x="4120" y="808"/>
                <a:ext cx="156" cy="56"/>
                <a:chOff x="2848" y="848"/>
                <a:chExt cx="140" cy="98"/>
              </a:xfrm>
            </p:grpSpPr>
            <p:sp>
              <p:nvSpPr>
                <p:cNvPr id="44554" name="Line 1181"/>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55" name="Line 1182"/>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56" name="Line 1183"/>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557" name="Rectangle 1184"/>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58" name="Rectangle 1185"/>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59" name="Line 1186"/>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560" name="Line 1187"/>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561" name="Rectangle 1188"/>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62" name="Text Box 1189"/>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563" name="Group 1190"/>
            <p:cNvGrpSpPr/>
            <p:nvPr/>
          </p:nvGrpSpPr>
          <p:grpSpPr>
            <a:xfrm>
              <a:off x="4128" y="2003"/>
              <a:ext cx="513" cy="442"/>
              <a:chOff x="3937" y="633"/>
              <a:chExt cx="513" cy="442"/>
            </a:xfrm>
          </p:grpSpPr>
          <p:sp>
            <p:nvSpPr>
              <p:cNvPr id="44564" name="Line 1191"/>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565" name="Line 1192"/>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66" name="Oval 1193"/>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67" name="Line 1194"/>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68" name="Line 1195"/>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69" name="Rectangle 1196"/>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70" name="Oval 1197"/>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71" name="Group 1198"/>
              <p:cNvGrpSpPr/>
              <p:nvPr/>
            </p:nvGrpSpPr>
            <p:grpSpPr>
              <a:xfrm>
                <a:off x="4120" y="809"/>
                <a:ext cx="156" cy="55"/>
                <a:chOff x="2848" y="848"/>
                <a:chExt cx="140" cy="98"/>
              </a:xfrm>
            </p:grpSpPr>
            <p:sp>
              <p:nvSpPr>
                <p:cNvPr id="44572" name="Line 1199"/>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73" name="Line 1200"/>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74" name="Line 1201"/>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75" name="Group 1202"/>
              <p:cNvGrpSpPr/>
              <p:nvPr/>
            </p:nvGrpSpPr>
            <p:grpSpPr>
              <a:xfrm flipV="1">
                <a:off x="4120" y="808"/>
                <a:ext cx="156" cy="56"/>
                <a:chOff x="2848" y="848"/>
                <a:chExt cx="140" cy="98"/>
              </a:xfrm>
            </p:grpSpPr>
            <p:sp>
              <p:nvSpPr>
                <p:cNvPr id="44576" name="Line 1203"/>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77" name="Line 1204"/>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78" name="Line 1205"/>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579" name="Rectangle 1206"/>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80" name="Rectangle 1207"/>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81" name="Line 1208"/>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582" name="Line 1209"/>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583" name="Rectangle 1210"/>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84" name="Text Box 1211"/>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585" name="Group 1212"/>
            <p:cNvGrpSpPr/>
            <p:nvPr/>
          </p:nvGrpSpPr>
          <p:grpSpPr>
            <a:xfrm>
              <a:off x="4608" y="2771"/>
              <a:ext cx="513" cy="442"/>
              <a:chOff x="3937" y="633"/>
              <a:chExt cx="513" cy="442"/>
            </a:xfrm>
          </p:grpSpPr>
          <p:sp>
            <p:nvSpPr>
              <p:cNvPr id="44586" name="Line 1213"/>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587" name="Line 1214"/>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88" name="Oval 1215"/>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89" name="Line 1216"/>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90" name="Line 1217"/>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91" name="Rectangle 1218"/>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92" name="Oval 1219"/>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93" name="Group 1220"/>
              <p:cNvGrpSpPr/>
              <p:nvPr/>
            </p:nvGrpSpPr>
            <p:grpSpPr>
              <a:xfrm>
                <a:off x="4120" y="809"/>
                <a:ext cx="156" cy="55"/>
                <a:chOff x="2848" y="848"/>
                <a:chExt cx="140" cy="98"/>
              </a:xfrm>
            </p:grpSpPr>
            <p:sp>
              <p:nvSpPr>
                <p:cNvPr id="44594" name="Line 1221"/>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95" name="Line 1222"/>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96" name="Line 1223"/>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97" name="Group 1224"/>
              <p:cNvGrpSpPr/>
              <p:nvPr/>
            </p:nvGrpSpPr>
            <p:grpSpPr>
              <a:xfrm flipV="1">
                <a:off x="4120" y="808"/>
                <a:ext cx="156" cy="56"/>
                <a:chOff x="2848" y="848"/>
                <a:chExt cx="140" cy="98"/>
              </a:xfrm>
            </p:grpSpPr>
            <p:sp>
              <p:nvSpPr>
                <p:cNvPr id="44598" name="Line 1225"/>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99" name="Line 1226"/>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00" name="Line 1227"/>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601" name="Rectangle 1228"/>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02" name="Rectangle 1229"/>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03" name="Line 1230"/>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604" name="Line 1231"/>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605" name="Rectangle 1232"/>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06" name="Text Box 1233"/>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607" name="Group 1234"/>
            <p:cNvGrpSpPr/>
            <p:nvPr/>
          </p:nvGrpSpPr>
          <p:grpSpPr>
            <a:xfrm>
              <a:off x="4119" y="2640"/>
              <a:ext cx="513" cy="442"/>
              <a:chOff x="3937" y="633"/>
              <a:chExt cx="513" cy="442"/>
            </a:xfrm>
          </p:grpSpPr>
          <p:sp>
            <p:nvSpPr>
              <p:cNvPr id="44608" name="Line 1235"/>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609" name="Line 1236"/>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610" name="Oval 1237"/>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11" name="Line 1238"/>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612" name="Line 1239"/>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613" name="Rectangle 1240"/>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614" name="Oval 1241"/>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615" name="Group 1242"/>
              <p:cNvGrpSpPr/>
              <p:nvPr/>
            </p:nvGrpSpPr>
            <p:grpSpPr>
              <a:xfrm>
                <a:off x="4120" y="809"/>
                <a:ext cx="156" cy="55"/>
                <a:chOff x="2848" y="848"/>
                <a:chExt cx="140" cy="98"/>
              </a:xfrm>
            </p:grpSpPr>
            <p:sp>
              <p:nvSpPr>
                <p:cNvPr id="44616" name="Line 1243"/>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617" name="Line 1244"/>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18" name="Line 1245"/>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619" name="Group 1246"/>
              <p:cNvGrpSpPr/>
              <p:nvPr/>
            </p:nvGrpSpPr>
            <p:grpSpPr>
              <a:xfrm flipV="1">
                <a:off x="4120" y="808"/>
                <a:ext cx="156" cy="56"/>
                <a:chOff x="2848" y="848"/>
                <a:chExt cx="140" cy="98"/>
              </a:xfrm>
            </p:grpSpPr>
            <p:sp>
              <p:nvSpPr>
                <p:cNvPr id="44620" name="Line 1247"/>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621" name="Line 1248"/>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22" name="Line 1249"/>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623" name="Rectangle 1250"/>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24" name="Rectangle 1251"/>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25" name="Line 1252"/>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626" name="Line 1253"/>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627" name="Rectangle 1254"/>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28" name="Text Box 1255"/>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629" name="Group 1256"/>
            <p:cNvGrpSpPr/>
            <p:nvPr/>
          </p:nvGrpSpPr>
          <p:grpSpPr>
            <a:xfrm>
              <a:off x="3674" y="2866"/>
              <a:ext cx="513" cy="442"/>
              <a:chOff x="3937" y="633"/>
              <a:chExt cx="513" cy="442"/>
            </a:xfrm>
          </p:grpSpPr>
          <p:sp>
            <p:nvSpPr>
              <p:cNvPr id="44630" name="Line 1257"/>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631" name="Line 1258"/>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632" name="Oval 1259"/>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33" name="Line 1260"/>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634" name="Line 1261"/>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635" name="Rectangle 1262"/>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636" name="Oval 1263"/>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637" name="Group 1264"/>
              <p:cNvGrpSpPr/>
              <p:nvPr/>
            </p:nvGrpSpPr>
            <p:grpSpPr>
              <a:xfrm>
                <a:off x="4120" y="809"/>
                <a:ext cx="156" cy="55"/>
                <a:chOff x="2848" y="848"/>
                <a:chExt cx="140" cy="98"/>
              </a:xfrm>
            </p:grpSpPr>
            <p:sp>
              <p:nvSpPr>
                <p:cNvPr id="44638" name="Line 1265"/>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639" name="Line 1266"/>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40" name="Line 1267"/>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641" name="Group 1268"/>
              <p:cNvGrpSpPr/>
              <p:nvPr/>
            </p:nvGrpSpPr>
            <p:grpSpPr>
              <a:xfrm flipV="1">
                <a:off x="4120" y="808"/>
                <a:ext cx="156" cy="56"/>
                <a:chOff x="2848" y="848"/>
                <a:chExt cx="140" cy="98"/>
              </a:xfrm>
            </p:grpSpPr>
            <p:sp>
              <p:nvSpPr>
                <p:cNvPr id="44642" name="Line 1269"/>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643" name="Line 1270"/>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44" name="Line 1271"/>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645" name="Rectangle 1272"/>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46" name="Rectangle 1273"/>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47" name="Line 1274"/>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648" name="Line 1275"/>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649" name="Rectangle 1276"/>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50" name="Text Box 1277"/>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sp>
        <p:nvSpPr>
          <p:cNvPr id="632064" name="Rectangle 1280"/>
          <p:cNvSpPr/>
          <p:nvPr/>
        </p:nvSpPr>
        <p:spPr>
          <a:xfrm>
            <a:off x="5721350" y="858838"/>
            <a:ext cx="388938" cy="1381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2065" name="Rectangle 1281"/>
          <p:cNvSpPr/>
          <p:nvPr/>
        </p:nvSpPr>
        <p:spPr>
          <a:xfrm>
            <a:off x="5651500" y="1509713"/>
            <a:ext cx="596900" cy="1381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2066" name="Rectangle 1282"/>
          <p:cNvSpPr/>
          <p:nvPr/>
        </p:nvSpPr>
        <p:spPr>
          <a:xfrm>
            <a:off x="8477250" y="4487863"/>
            <a:ext cx="388938" cy="1381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54"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465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767"/>
                                        </p:tgtEl>
                                        <p:attrNameLst>
                                          <p:attrName>style.visibility</p:attrName>
                                        </p:attrNameLst>
                                      </p:cBhvr>
                                      <p:to>
                                        <p:strVal val="visible"/>
                                      </p:to>
                                    </p:set>
                                    <p:animEffect transition="in" filter="wipe(left)">
                                      <p:cBhvr>
                                        <p:cTn id="7" dur="500"/>
                                        <p:tgtEl>
                                          <p:spTgt spid="19767"/>
                                        </p:tgtEl>
                                      </p:cBhvr>
                                    </p:animEffect>
                                  </p:childTnLst>
                                </p:cTn>
                              </p:par>
                              <p:par>
                                <p:cTn id="8" presetID="22" presetClass="entr" presetSubtype="8" fill="hold" nodeType="withEffect">
                                  <p:stCondLst>
                                    <p:cond delay="0"/>
                                  </p:stCondLst>
                                  <p:childTnLst>
                                    <p:set>
                                      <p:cBhvr>
                                        <p:cTn id="9" dur="1" fill="hold">
                                          <p:stCondLst>
                                            <p:cond delay="0"/>
                                          </p:stCondLst>
                                        </p:cTn>
                                        <p:tgtEl>
                                          <p:spTgt spid="19769"/>
                                        </p:tgtEl>
                                        <p:attrNameLst>
                                          <p:attrName>style.visibility</p:attrName>
                                        </p:attrNameLst>
                                      </p:cBhvr>
                                      <p:to>
                                        <p:strVal val="visible"/>
                                      </p:to>
                                    </p:set>
                                    <p:animEffect transition="in" filter="wipe(left)">
                                      <p:cBhvr>
                                        <p:cTn id="10" dur="500"/>
                                        <p:tgtEl>
                                          <p:spTgt spid="1976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9771"/>
                                        </p:tgtEl>
                                        <p:attrNameLst>
                                          <p:attrName>style.visibility</p:attrName>
                                        </p:attrNameLst>
                                      </p:cBhvr>
                                      <p:to>
                                        <p:strVal val="visible"/>
                                      </p:to>
                                    </p:set>
                                    <p:animEffect transition="in" filter="dissolve">
                                      <p:cBhvr>
                                        <p:cTn id="15" dur="1000"/>
                                        <p:tgtEl>
                                          <p:spTgt spid="1977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100" y="4100"/>
                                    </p:animMotion>
                                  </p:childTnLst>
                                </p:cTn>
                              </p:par>
                            </p:childTnLst>
                          </p:cTn>
                        </p:par>
                        <p:par>
                          <p:cTn id="23" fill="hold">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100" y="-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064" grpId="0" animBg="1"/>
      <p:bldP spid="632064" grpId="1" animBg="1"/>
      <p:bldP spid="632064" grpId="2" animBg="1"/>
      <p:bldP spid="632065" grpId="0" animBg="1"/>
      <p:bldP spid="632065" grpId="1" animBg="1"/>
      <p:bldP spid="632065" grpId="2" animBg="1"/>
      <p:bldP spid="632066" grpId="0" animBg="1"/>
      <p:bldP spid="632066" grpId="1" animBg="1"/>
      <p:bldP spid="632066"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Freeform 2"/>
          <p:cNvSpPr/>
          <p:nvPr/>
        </p:nvSpPr>
        <p:spPr>
          <a:xfrm>
            <a:off x="6115050" y="2819400"/>
            <a:ext cx="1268413" cy="14636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w="9525">
            <a:noFill/>
          </a:ln>
        </p:spPr>
        <p:txBody>
          <a:bodyPr/>
          <a:p>
            <a:endParaRPr lang="zh-CN" altLang="en-US"/>
          </a:p>
        </p:txBody>
      </p:sp>
      <p:sp>
        <p:nvSpPr>
          <p:cNvPr id="91138" name="Freeform 3"/>
          <p:cNvSpPr/>
          <p:nvPr/>
        </p:nvSpPr>
        <p:spPr>
          <a:xfrm>
            <a:off x="4819650" y="4330700"/>
            <a:ext cx="2257425" cy="3270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w="9525">
            <a:noFill/>
          </a:ln>
        </p:spPr>
        <p:txBody>
          <a:bodyPr/>
          <a:p>
            <a:endParaRPr lang="zh-CN" altLang="en-US"/>
          </a:p>
        </p:txBody>
      </p:sp>
      <p:sp>
        <p:nvSpPr>
          <p:cNvPr id="91139" name="Freeform 4"/>
          <p:cNvSpPr/>
          <p:nvPr/>
        </p:nvSpPr>
        <p:spPr>
          <a:xfrm>
            <a:off x="4562475" y="2743200"/>
            <a:ext cx="1158875" cy="15478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w="9525">
            <a:noFill/>
          </a:ln>
        </p:spPr>
        <p:txBody>
          <a:bodyPr/>
          <a:p>
            <a:endParaRPr lang="zh-CN" altLang="en-US"/>
          </a:p>
        </p:txBody>
      </p:sp>
      <p:sp>
        <p:nvSpPr>
          <p:cNvPr id="91140" name="Freeform 5"/>
          <p:cNvSpPr/>
          <p:nvPr/>
        </p:nvSpPr>
        <p:spPr>
          <a:xfrm rot="5265760">
            <a:off x="5276850" y="506413"/>
            <a:ext cx="1612900" cy="21621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41992" name="Rectangle 7"/>
          <p:cNvSpPr>
            <a:spLocks noGrp="1" noChangeArrowheads="1"/>
          </p:cNvSpPr>
          <p:nvPr>
            <p:ph sz="half" idx="1"/>
          </p:nvPr>
        </p:nvSpPr>
        <p:spPr>
          <a:xfrm>
            <a:off x="582613" y="1336675"/>
            <a:ext cx="36957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how many?</a:t>
            </a:r>
            <a:endPar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endParaRPr>
          </a:p>
        </p:txBody>
      </p:sp>
      <p:sp>
        <p:nvSpPr>
          <p:cNvPr id="91142" name="Line 10"/>
          <p:cNvSpPr/>
          <p:nvPr/>
        </p:nvSpPr>
        <p:spPr>
          <a:xfrm flipH="1" flipV="1">
            <a:off x="6727825" y="1401763"/>
            <a:ext cx="3175" cy="165100"/>
          </a:xfrm>
          <a:prstGeom prst="line">
            <a:avLst/>
          </a:prstGeom>
          <a:ln w="19050" cap="flat" cmpd="sng">
            <a:solidFill>
              <a:schemeClr val="tx1"/>
            </a:solidFill>
            <a:prstDash val="solid"/>
            <a:round/>
            <a:headEnd type="none" w="med" len="med"/>
            <a:tailEnd type="none" w="med" len="med"/>
          </a:ln>
        </p:spPr>
      </p:sp>
      <p:sp>
        <p:nvSpPr>
          <p:cNvPr id="91143" name="Line 11"/>
          <p:cNvSpPr/>
          <p:nvPr/>
        </p:nvSpPr>
        <p:spPr>
          <a:xfrm flipH="1">
            <a:off x="5227638" y="1347788"/>
            <a:ext cx="3175" cy="225425"/>
          </a:xfrm>
          <a:prstGeom prst="line">
            <a:avLst/>
          </a:prstGeom>
          <a:ln w="19050" cap="flat" cmpd="sng">
            <a:solidFill>
              <a:schemeClr val="tx1"/>
            </a:solidFill>
            <a:prstDash val="solid"/>
            <a:round/>
            <a:headEnd type="none" w="med" len="med"/>
            <a:tailEnd type="none" w="med" len="med"/>
          </a:ln>
        </p:spPr>
      </p:sp>
      <p:sp>
        <p:nvSpPr>
          <p:cNvPr id="91144" name="Line 14"/>
          <p:cNvSpPr/>
          <p:nvPr/>
        </p:nvSpPr>
        <p:spPr>
          <a:xfrm flipH="1">
            <a:off x="5856288" y="1790700"/>
            <a:ext cx="3175" cy="592138"/>
          </a:xfrm>
          <a:prstGeom prst="line">
            <a:avLst/>
          </a:prstGeom>
          <a:ln w="19050" cap="flat" cmpd="sng">
            <a:solidFill>
              <a:schemeClr val="tx1"/>
            </a:solidFill>
            <a:prstDash val="solid"/>
            <a:round/>
            <a:headEnd type="none" w="med" len="med"/>
            <a:tailEnd type="none" w="med" len="med"/>
          </a:ln>
        </p:spPr>
      </p:sp>
      <p:sp>
        <p:nvSpPr>
          <p:cNvPr id="91145" name="Text Box 15"/>
          <p:cNvSpPr txBox="1"/>
          <p:nvPr/>
        </p:nvSpPr>
        <p:spPr>
          <a:xfrm>
            <a:off x="4237038" y="1346200"/>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223.1.1.1</a:t>
            </a:r>
            <a:endParaRPr lang="en-US" altLang="zh-CN" dirty="0">
              <a:latin typeface="Comic Sans MS" panose="030F0702030302020204" charset="0"/>
            </a:endParaRPr>
          </a:p>
        </p:txBody>
      </p:sp>
      <p:sp>
        <p:nvSpPr>
          <p:cNvPr id="91146" name="Rectangle 16"/>
          <p:cNvSpPr/>
          <p:nvPr/>
        </p:nvSpPr>
        <p:spPr>
          <a:xfrm>
            <a:off x="5729288" y="2052638"/>
            <a:ext cx="309562" cy="180975"/>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1147" name="Text Box 17"/>
          <p:cNvSpPr txBox="1"/>
          <p:nvPr/>
        </p:nvSpPr>
        <p:spPr>
          <a:xfrm>
            <a:off x="5372100" y="195421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223.1.1.3</a:t>
            </a:r>
            <a:endParaRPr lang="en-US" altLang="zh-CN" dirty="0">
              <a:latin typeface="Comic Sans MS" panose="030F0702030302020204" charset="0"/>
            </a:endParaRPr>
          </a:p>
        </p:txBody>
      </p:sp>
      <p:sp>
        <p:nvSpPr>
          <p:cNvPr id="91148" name="Text Box 18"/>
          <p:cNvSpPr txBox="1"/>
          <p:nvPr/>
        </p:nvSpPr>
        <p:spPr>
          <a:xfrm>
            <a:off x="6684963" y="13509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223.1.1.4</a:t>
            </a:r>
            <a:endParaRPr lang="en-US" altLang="zh-CN" dirty="0">
              <a:latin typeface="Comic Sans MS" panose="030F0702030302020204" charset="0"/>
            </a:endParaRPr>
          </a:p>
        </p:txBody>
      </p:sp>
      <p:sp>
        <p:nvSpPr>
          <p:cNvPr id="91149" name="Freeform 19"/>
          <p:cNvSpPr/>
          <p:nvPr/>
        </p:nvSpPr>
        <p:spPr>
          <a:xfrm>
            <a:off x="3622675" y="4437063"/>
            <a:ext cx="1539875" cy="16589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w="9525">
            <a:noFill/>
          </a:ln>
        </p:spPr>
        <p:txBody>
          <a:bodyPr/>
          <a:p>
            <a:endParaRPr lang="zh-CN" altLang="en-US"/>
          </a:p>
        </p:txBody>
      </p:sp>
      <p:sp>
        <p:nvSpPr>
          <p:cNvPr id="91150" name="Line 34"/>
          <p:cNvSpPr/>
          <p:nvPr/>
        </p:nvSpPr>
        <p:spPr>
          <a:xfrm>
            <a:off x="4378325" y="4667250"/>
            <a:ext cx="7938" cy="561975"/>
          </a:xfrm>
          <a:prstGeom prst="line">
            <a:avLst/>
          </a:prstGeom>
          <a:ln w="19050" cap="flat" cmpd="sng">
            <a:solidFill>
              <a:schemeClr val="tx1"/>
            </a:solidFill>
            <a:prstDash val="solid"/>
            <a:round/>
            <a:headEnd type="none" w="med" len="med"/>
            <a:tailEnd type="none" w="med" len="med"/>
          </a:ln>
        </p:spPr>
      </p:sp>
      <p:sp>
        <p:nvSpPr>
          <p:cNvPr id="91151" name="Line 36"/>
          <p:cNvSpPr/>
          <p:nvPr/>
        </p:nvSpPr>
        <p:spPr>
          <a:xfrm flipH="1" flipV="1">
            <a:off x="3870325" y="5387975"/>
            <a:ext cx="3175" cy="169863"/>
          </a:xfrm>
          <a:prstGeom prst="line">
            <a:avLst/>
          </a:prstGeom>
          <a:ln w="19050" cap="flat" cmpd="sng">
            <a:solidFill>
              <a:schemeClr val="tx1"/>
            </a:solidFill>
            <a:prstDash val="solid"/>
            <a:round/>
            <a:headEnd type="none" w="med" len="med"/>
            <a:tailEnd type="none" w="med" len="med"/>
          </a:ln>
        </p:spPr>
      </p:sp>
      <p:sp>
        <p:nvSpPr>
          <p:cNvPr id="91152" name="Line 37"/>
          <p:cNvSpPr/>
          <p:nvPr/>
        </p:nvSpPr>
        <p:spPr>
          <a:xfrm flipH="1" flipV="1">
            <a:off x="4865688" y="5373688"/>
            <a:ext cx="3175" cy="241300"/>
          </a:xfrm>
          <a:prstGeom prst="line">
            <a:avLst/>
          </a:prstGeom>
          <a:ln w="19050" cap="flat" cmpd="sng">
            <a:solidFill>
              <a:schemeClr val="tx1"/>
            </a:solidFill>
            <a:prstDash val="solid"/>
            <a:round/>
            <a:headEnd type="none" w="med" len="med"/>
            <a:tailEnd type="none" w="med" len="med"/>
          </a:ln>
        </p:spPr>
      </p:sp>
      <p:sp>
        <p:nvSpPr>
          <p:cNvPr id="91153" name="Text Box 40"/>
          <p:cNvSpPr txBox="1"/>
          <p:nvPr/>
        </p:nvSpPr>
        <p:spPr>
          <a:xfrm>
            <a:off x="4813300" y="5260975"/>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223.1.2.2</a:t>
            </a:r>
            <a:endParaRPr lang="en-US" altLang="zh-CN" dirty="0">
              <a:latin typeface="Comic Sans MS" panose="030F0702030302020204" charset="0"/>
            </a:endParaRPr>
          </a:p>
        </p:txBody>
      </p:sp>
      <p:sp>
        <p:nvSpPr>
          <p:cNvPr id="91154" name="Text Box 41"/>
          <p:cNvSpPr txBox="1"/>
          <p:nvPr/>
        </p:nvSpPr>
        <p:spPr>
          <a:xfrm>
            <a:off x="2917825" y="525621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223.1.2.1</a:t>
            </a:r>
            <a:endParaRPr lang="en-US" altLang="zh-CN" dirty="0">
              <a:latin typeface="Comic Sans MS" panose="030F0702030302020204" charset="0"/>
            </a:endParaRPr>
          </a:p>
        </p:txBody>
      </p:sp>
      <p:sp>
        <p:nvSpPr>
          <p:cNvPr id="91155" name="Rectangle 42"/>
          <p:cNvSpPr/>
          <p:nvPr/>
        </p:nvSpPr>
        <p:spPr>
          <a:xfrm>
            <a:off x="4319588" y="4767263"/>
            <a:ext cx="128587" cy="180975"/>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1156" name="Text Box 43"/>
          <p:cNvSpPr txBox="1"/>
          <p:nvPr/>
        </p:nvSpPr>
        <p:spPr>
          <a:xfrm>
            <a:off x="3876675" y="47069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223.1.2.6</a:t>
            </a:r>
            <a:endParaRPr lang="en-US" altLang="zh-CN" dirty="0">
              <a:latin typeface="Comic Sans MS" panose="030F0702030302020204" charset="0"/>
            </a:endParaRPr>
          </a:p>
        </p:txBody>
      </p:sp>
      <p:sp>
        <p:nvSpPr>
          <p:cNvPr id="91157" name="Freeform 45"/>
          <p:cNvSpPr/>
          <p:nvPr/>
        </p:nvSpPr>
        <p:spPr>
          <a:xfrm>
            <a:off x="6640513" y="4416425"/>
            <a:ext cx="1539875" cy="16700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w="9525">
            <a:noFill/>
          </a:ln>
        </p:spPr>
        <p:txBody>
          <a:bodyPr/>
          <a:p>
            <a:endParaRPr lang="zh-CN" altLang="en-US"/>
          </a:p>
        </p:txBody>
      </p:sp>
      <p:sp>
        <p:nvSpPr>
          <p:cNvPr id="91158" name="Line 60"/>
          <p:cNvSpPr/>
          <p:nvPr/>
        </p:nvSpPr>
        <p:spPr>
          <a:xfrm>
            <a:off x="7407275" y="4686300"/>
            <a:ext cx="1588" cy="520700"/>
          </a:xfrm>
          <a:prstGeom prst="line">
            <a:avLst/>
          </a:prstGeom>
          <a:ln w="19050" cap="flat" cmpd="sng">
            <a:solidFill>
              <a:schemeClr val="tx1"/>
            </a:solidFill>
            <a:prstDash val="solid"/>
            <a:round/>
            <a:headEnd type="none" w="med" len="med"/>
            <a:tailEnd type="none" w="med" len="med"/>
          </a:ln>
        </p:spPr>
      </p:sp>
      <p:sp>
        <p:nvSpPr>
          <p:cNvPr id="91159" name="Line 62"/>
          <p:cNvSpPr/>
          <p:nvPr/>
        </p:nvSpPr>
        <p:spPr>
          <a:xfrm flipH="1" flipV="1">
            <a:off x="6899275" y="5407025"/>
            <a:ext cx="3175" cy="169863"/>
          </a:xfrm>
          <a:prstGeom prst="line">
            <a:avLst/>
          </a:prstGeom>
          <a:ln w="19050" cap="flat" cmpd="sng">
            <a:solidFill>
              <a:schemeClr val="tx1"/>
            </a:solidFill>
            <a:prstDash val="solid"/>
            <a:round/>
            <a:headEnd type="none" w="med" len="med"/>
            <a:tailEnd type="none" w="med" len="med"/>
          </a:ln>
        </p:spPr>
      </p:sp>
      <p:sp>
        <p:nvSpPr>
          <p:cNvPr id="91160" name="Line 63"/>
          <p:cNvSpPr/>
          <p:nvPr/>
        </p:nvSpPr>
        <p:spPr>
          <a:xfrm flipH="1" flipV="1">
            <a:off x="7894638" y="5392738"/>
            <a:ext cx="3175" cy="241300"/>
          </a:xfrm>
          <a:prstGeom prst="line">
            <a:avLst/>
          </a:prstGeom>
          <a:ln w="19050" cap="flat" cmpd="sng">
            <a:solidFill>
              <a:schemeClr val="tx1"/>
            </a:solidFill>
            <a:prstDash val="solid"/>
            <a:round/>
            <a:headEnd type="none" w="med" len="med"/>
            <a:tailEnd type="none" w="med" len="med"/>
          </a:ln>
        </p:spPr>
      </p:sp>
      <p:sp>
        <p:nvSpPr>
          <p:cNvPr id="91161" name="Text Box 66"/>
          <p:cNvSpPr txBox="1"/>
          <p:nvPr/>
        </p:nvSpPr>
        <p:spPr>
          <a:xfrm>
            <a:off x="7842250" y="5280025"/>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a:t>
            </a:r>
            <a:endParaRPr lang="en-US" altLang="zh-CN" dirty="0">
              <a:latin typeface="Comic Sans MS" panose="030F0702030302020204" charset="0"/>
            </a:endParaRPr>
          </a:p>
        </p:txBody>
      </p:sp>
      <p:sp>
        <p:nvSpPr>
          <p:cNvPr id="91162" name="Text Box 67"/>
          <p:cNvSpPr txBox="1"/>
          <p:nvPr/>
        </p:nvSpPr>
        <p:spPr>
          <a:xfrm>
            <a:off x="5946775" y="52752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223.1.3.1</a:t>
            </a:r>
            <a:endParaRPr lang="en-US" altLang="zh-CN" dirty="0">
              <a:latin typeface="Comic Sans MS" panose="030F0702030302020204" charset="0"/>
            </a:endParaRPr>
          </a:p>
        </p:txBody>
      </p:sp>
      <p:sp>
        <p:nvSpPr>
          <p:cNvPr id="91163" name="Rectangle 68"/>
          <p:cNvSpPr/>
          <p:nvPr/>
        </p:nvSpPr>
        <p:spPr>
          <a:xfrm>
            <a:off x="7348538" y="4786313"/>
            <a:ext cx="128587" cy="180975"/>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1164" name="Text Box 69"/>
          <p:cNvSpPr txBox="1"/>
          <p:nvPr/>
        </p:nvSpPr>
        <p:spPr>
          <a:xfrm>
            <a:off x="6899275" y="4751388"/>
            <a:ext cx="1144588"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223.1.3.27</a:t>
            </a:r>
            <a:endParaRPr lang="en-US" altLang="zh-CN" dirty="0">
              <a:latin typeface="Comic Sans MS" panose="030F0702030302020204" charset="0"/>
            </a:endParaRPr>
          </a:p>
        </p:txBody>
      </p:sp>
      <p:sp>
        <p:nvSpPr>
          <p:cNvPr id="91165" name="Line 84"/>
          <p:cNvSpPr/>
          <p:nvPr/>
        </p:nvSpPr>
        <p:spPr>
          <a:xfrm flipH="1" flipV="1">
            <a:off x="6108700" y="1306513"/>
            <a:ext cx="3175" cy="265112"/>
          </a:xfrm>
          <a:prstGeom prst="line">
            <a:avLst/>
          </a:prstGeom>
          <a:ln w="19050" cap="flat" cmpd="sng">
            <a:solidFill>
              <a:schemeClr val="tx1"/>
            </a:solidFill>
            <a:prstDash val="solid"/>
            <a:round/>
            <a:headEnd type="none" w="med" len="med"/>
            <a:tailEnd type="none" w="med" len="med"/>
          </a:ln>
        </p:spPr>
      </p:sp>
      <p:sp>
        <p:nvSpPr>
          <p:cNvPr id="91166" name="Text Box 86"/>
          <p:cNvSpPr txBox="1"/>
          <p:nvPr/>
        </p:nvSpPr>
        <p:spPr>
          <a:xfrm>
            <a:off x="5618163" y="55721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223.1.1.2</a:t>
            </a:r>
            <a:endParaRPr lang="en-US" altLang="zh-CN" sz="1600" dirty="0">
              <a:latin typeface="Comic Sans MS" panose="030F0702030302020204" charset="0"/>
            </a:endParaRPr>
          </a:p>
        </p:txBody>
      </p:sp>
      <p:sp>
        <p:nvSpPr>
          <p:cNvPr id="91167" name="Line 87"/>
          <p:cNvSpPr/>
          <p:nvPr/>
        </p:nvSpPr>
        <p:spPr>
          <a:xfrm flipV="1">
            <a:off x="4591050" y="2762250"/>
            <a:ext cx="1114425" cy="1543050"/>
          </a:xfrm>
          <a:prstGeom prst="line">
            <a:avLst/>
          </a:prstGeom>
          <a:ln w="28575" cap="flat" cmpd="sng">
            <a:solidFill>
              <a:schemeClr val="tx1"/>
            </a:solidFill>
            <a:prstDash val="solid"/>
            <a:round/>
            <a:headEnd type="none" w="med" len="med"/>
            <a:tailEnd type="none" w="med" len="med"/>
          </a:ln>
        </p:spPr>
      </p:sp>
      <p:sp>
        <p:nvSpPr>
          <p:cNvPr id="91168" name="Line 88"/>
          <p:cNvSpPr/>
          <p:nvPr/>
        </p:nvSpPr>
        <p:spPr>
          <a:xfrm flipH="1" flipV="1">
            <a:off x="6105525" y="2743200"/>
            <a:ext cx="1276350" cy="1543050"/>
          </a:xfrm>
          <a:prstGeom prst="line">
            <a:avLst/>
          </a:prstGeom>
          <a:ln w="28575" cap="flat" cmpd="sng">
            <a:solidFill>
              <a:schemeClr val="tx1"/>
            </a:solidFill>
            <a:prstDash val="solid"/>
            <a:round/>
            <a:headEnd type="none" w="med" len="med"/>
            <a:tailEnd type="none" w="med" len="med"/>
          </a:ln>
        </p:spPr>
      </p:sp>
      <p:sp>
        <p:nvSpPr>
          <p:cNvPr id="91169" name="Line 89"/>
          <p:cNvSpPr/>
          <p:nvPr/>
        </p:nvSpPr>
        <p:spPr>
          <a:xfrm flipH="1" flipV="1">
            <a:off x="4781550" y="4505325"/>
            <a:ext cx="2305050" cy="9525"/>
          </a:xfrm>
          <a:prstGeom prst="line">
            <a:avLst/>
          </a:prstGeom>
          <a:ln w="28575" cap="flat" cmpd="sng">
            <a:solidFill>
              <a:schemeClr val="tx1"/>
            </a:solidFill>
            <a:prstDash val="solid"/>
            <a:round/>
            <a:headEnd type="none" w="med" len="med"/>
            <a:tailEnd type="none" w="med" len="med"/>
          </a:ln>
        </p:spPr>
      </p:sp>
      <p:sp>
        <p:nvSpPr>
          <p:cNvPr id="91170" name="Text Box 90"/>
          <p:cNvSpPr txBox="1"/>
          <p:nvPr/>
        </p:nvSpPr>
        <p:spPr>
          <a:xfrm>
            <a:off x="6184900" y="265588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223.1.7.0</a:t>
            </a:r>
            <a:endParaRPr lang="en-US" altLang="zh-CN" dirty="0">
              <a:latin typeface="Comic Sans MS" panose="030F0702030302020204" charset="0"/>
            </a:endParaRPr>
          </a:p>
        </p:txBody>
      </p:sp>
      <p:sp>
        <p:nvSpPr>
          <p:cNvPr id="91171" name="Text Box 91"/>
          <p:cNvSpPr txBox="1"/>
          <p:nvPr/>
        </p:nvSpPr>
        <p:spPr>
          <a:xfrm>
            <a:off x="7261225" y="39417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223.1.7.1</a:t>
            </a:r>
            <a:endParaRPr lang="en-US" altLang="zh-CN" dirty="0">
              <a:latin typeface="Comic Sans MS" panose="030F0702030302020204" charset="0"/>
            </a:endParaRPr>
          </a:p>
        </p:txBody>
      </p:sp>
      <p:sp>
        <p:nvSpPr>
          <p:cNvPr id="91172" name="Text Box 92"/>
          <p:cNvSpPr txBox="1"/>
          <p:nvPr/>
        </p:nvSpPr>
        <p:spPr>
          <a:xfrm>
            <a:off x="6022975" y="41989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223.1.8.0</a:t>
            </a:r>
            <a:endParaRPr lang="en-US" altLang="zh-CN" dirty="0">
              <a:latin typeface="Comic Sans MS" panose="030F0702030302020204" charset="0"/>
            </a:endParaRPr>
          </a:p>
        </p:txBody>
      </p:sp>
      <p:sp>
        <p:nvSpPr>
          <p:cNvPr id="91173" name="Text Box 93"/>
          <p:cNvSpPr txBox="1"/>
          <p:nvPr/>
        </p:nvSpPr>
        <p:spPr>
          <a:xfrm>
            <a:off x="4775200" y="41989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223.1.8.1</a:t>
            </a:r>
            <a:endParaRPr lang="en-US" altLang="zh-CN" dirty="0">
              <a:latin typeface="Comic Sans MS" panose="030F0702030302020204" charset="0"/>
            </a:endParaRPr>
          </a:p>
        </p:txBody>
      </p:sp>
      <p:sp>
        <p:nvSpPr>
          <p:cNvPr id="91174" name="Text Box 94"/>
          <p:cNvSpPr txBox="1"/>
          <p:nvPr/>
        </p:nvSpPr>
        <p:spPr>
          <a:xfrm>
            <a:off x="3698875" y="39036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223.1.9.1</a:t>
            </a:r>
            <a:endParaRPr lang="en-US" altLang="zh-CN" dirty="0">
              <a:latin typeface="Comic Sans MS" panose="030F0702030302020204" charset="0"/>
            </a:endParaRPr>
          </a:p>
        </p:txBody>
      </p:sp>
      <p:sp>
        <p:nvSpPr>
          <p:cNvPr id="91175" name="Text Box 95"/>
          <p:cNvSpPr txBox="1"/>
          <p:nvPr/>
        </p:nvSpPr>
        <p:spPr>
          <a:xfrm>
            <a:off x="4565650" y="266541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223.1.9.2</a:t>
            </a:r>
            <a:endParaRPr lang="en-US" altLang="zh-CN" dirty="0">
              <a:latin typeface="Comic Sans MS" panose="030F0702030302020204" charset="0"/>
            </a:endParaRPr>
          </a:p>
        </p:txBody>
      </p:sp>
      <p:sp>
        <p:nvSpPr>
          <p:cNvPr id="42031" name="Rectangle 98"/>
          <p:cNvSpPr>
            <a:spLocks noGrp="1" noChangeArrowheads="1"/>
          </p:cNvSpPr>
          <p:nvPr>
            <p:ph type="title"/>
          </p:nvPr>
        </p:nvSpPr>
        <p:spPr>
          <a:xfrm>
            <a:off x="533400" y="228600"/>
            <a:ext cx="3702050" cy="76358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Subnets</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91177" name="Picture 99" descr="underline_base"/>
          <p:cNvPicPr/>
          <p:nvPr/>
        </p:nvPicPr>
        <p:blipFill>
          <a:blip r:embed="rId1"/>
          <a:stretch>
            <a:fillRect/>
          </a:stretch>
        </p:blipFill>
        <p:spPr>
          <a:xfrm>
            <a:off x="622300" y="855663"/>
            <a:ext cx="2011363" cy="173037"/>
          </a:xfrm>
          <a:prstGeom prst="rect">
            <a:avLst/>
          </a:prstGeom>
          <a:noFill/>
          <a:ln w="9525">
            <a:noFill/>
          </a:ln>
        </p:spPr>
      </p:pic>
      <p:grpSp>
        <p:nvGrpSpPr>
          <p:cNvPr id="91178" name="Group 100"/>
          <p:cNvGrpSpPr/>
          <p:nvPr/>
        </p:nvGrpSpPr>
        <p:grpSpPr>
          <a:xfrm>
            <a:off x="5545138" y="2379663"/>
            <a:ext cx="742950" cy="388937"/>
            <a:chOff x="4396" y="1245"/>
            <a:chExt cx="672" cy="248"/>
          </a:xfrm>
        </p:grpSpPr>
        <p:sp>
          <p:nvSpPr>
            <p:cNvPr id="91179"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91180"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91181"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91182" name="Group 104"/>
            <p:cNvGrpSpPr/>
            <p:nvPr/>
          </p:nvGrpSpPr>
          <p:grpSpPr>
            <a:xfrm>
              <a:off x="4530" y="1287"/>
              <a:ext cx="377" cy="75"/>
              <a:chOff x="2468" y="1332"/>
              <a:chExt cx="310" cy="60"/>
            </a:xfrm>
          </p:grpSpPr>
          <p:sp>
            <p:nvSpPr>
              <p:cNvPr id="91183" name="Freeform 10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1184" name="Freeform 10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1185" name="Line 107"/>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1186" name="Line 108"/>
            <p:cNvSpPr/>
            <p:nvPr/>
          </p:nvSpPr>
          <p:spPr>
            <a:xfrm>
              <a:off x="5064" y="1326"/>
              <a:ext cx="0" cy="107"/>
            </a:xfrm>
            <a:prstGeom prst="line">
              <a:avLst/>
            </a:prstGeom>
            <a:ln w="19050" cap="flat" cmpd="sng">
              <a:solidFill>
                <a:srgbClr val="000000"/>
              </a:solidFill>
              <a:prstDash val="solid"/>
              <a:round/>
              <a:headEnd type="none" w="med" len="med"/>
              <a:tailEnd type="none" w="med" len="med"/>
            </a:ln>
          </p:spPr>
        </p:sp>
      </p:grpSp>
      <p:grpSp>
        <p:nvGrpSpPr>
          <p:cNvPr id="91187" name="Group 109"/>
          <p:cNvGrpSpPr/>
          <p:nvPr/>
        </p:nvGrpSpPr>
        <p:grpSpPr>
          <a:xfrm>
            <a:off x="7080250" y="4271963"/>
            <a:ext cx="742950" cy="388937"/>
            <a:chOff x="4396" y="1245"/>
            <a:chExt cx="672" cy="248"/>
          </a:xfrm>
        </p:grpSpPr>
        <p:sp>
          <p:nvSpPr>
            <p:cNvPr id="91188"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91189"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91190"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91191" name="Group 113"/>
            <p:cNvGrpSpPr/>
            <p:nvPr/>
          </p:nvGrpSpPr>
          <p:grpSpPr>
            <a:xfrm>
              <a:off x="4530" y="1287"/>
              <a:ext cx="377" cy="75"/>
              <a:chOff x="2468" y="1332"/>
              <a:chExt cx="310" cy="60"/>
            </a:xfrm>
          </p:grpSpPr>
          <p:sp>
            <p:nvSpPr>
              <p:cNvPr id="91192" name="Freeform 11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1193" name="Freeform 11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1194" name="Line 116"/>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1195" name="Line 117"/>
            <p:cNvSpPr/>
            <p:nvPr/>
          </p:nvSpPr>
          <p:spPr>
            <a:xfrm>
              <a:off x="5064" y="1326"/>
              <a:ext cx="0" cy="107"/>
            </a:xfrm>
            <a:prstGeom prst="line">
              <a:avLst/>
            </a:prstGeom>
            <a:ln w="19050" cap="flat" cmpd="sng">
              <a:solidFill>
                <a:srgbClr val="000000"/>
              </a:solidFill>
              <a:prstDash val="solid"/>
              <a:round/>
              <a:headEnd type="none" w="med" len="med"/>
              <a:tailEnd type="none" w="med" len="med"/>
            </a:ln>
          </p:spPr>
        </p:sp>
      </p:grpSp>
      <p:grpSp>
        <p:nvGrpSpPr>
          <p:cNvPr id="91196" name="Group 118"/>
          <p:cNvGrpSpPr/>
          <p:nvPr/>
        </p:nvGrpSpPr>
        <p:grpSpPr>
          <a:xfrm>
            <a:off x="4087813" y="4279900"/>
            <a:ext cx="742950" cy="388938"/>
            <a:chOff x="4396" y="1245"/>
            <a:chExt cx="672" cy="248"/>
          </a:xfrm>
        </p:grpSpPr>
        <p:sp>
          <p:nvSpPr>
            <p:cNvPr id="9119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9119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9119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91200" name="Group 122"/>
            <p:cNvGrpSpPr/>
            <p:nvPr/>
          </p:nvGrpSpPr>
          <p:grpSpPr>
            <a:xfrm>
              <a:off x="4530" y="1287"/>
              <a:ext cx="377" cy="75"/>
              <a:chOff x="2468" y="1332"/>
              <a:chExt cx="310" cy="60"/>
            </a:xfrm>
          </p:grpSpPr>
          <p:sp>
            <p:nvSpPr>
              <p:cNvPr id="91201" name="Freeform 12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1202" name="Freeform 12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1203" name="Line 125"/>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1204" name="Line 126"/>
            <p:cNvSpPr/>
            <p:nvPr/>
          </p:nvSpPr>
          <p:spPr>
            <a:xfrm>
              <a:off x="5064" y="1326"/>
              <a:ext cx="0" cy="107"/>
            </a:xfrm>
            <a:prstGeom prst="line">
              <a:avLst/>
            </a:prstGeom>
            <a:ln w="19050" cap="flat" cmpd="sng">
              <a:solidFill>
                <a:srgbClr val="000000"/>
              </a:solidFill>
              <a:prstDash val="solid"/>
              <a:round/>
              <a:headEnd type="none" w="med" len="med"/>
              <a:tailEnd type="none" w="med" len="med"/>
            </a:ln>
          </p:spPr>
        </p:sp>
      </p:grpSp>
      <p:grpSp>
        <p:nvGrpSpPr>
          <p:cNvPr id="91205" name="Group 127"/>
          <p:cNvGrpSpPr/>
          <p:nvPr/>
        </p:nvGrpSpPr>
        <p:grpSpPr>
          <a:xfrm>
            <a:off x="6315075" y="881063"/>
            <a:ext cx="641350" cy="558800"/>
            <a:chOff x="-44" y="1473"/>
            <a:chExt cx="981" cy="1105"/>
          </a:xfrm>
        </p:grpSpPr>
        <p:pic>
          <p:nvPicPr>
            <p:cNvPr id="91206" name="Picture 128"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07" name="Freeform 12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08" name="Group 130"/>
          <p:cNvGrpSpPr/>
          <p:nvPr/>
        </p:nvGrpSpPr>
        <p:grpSpPr>
          <a:xfrm>
            <a:off x="4918075" y="898525"/>
            <a:ext cx="641350" cy="558800"/>
            <a:chOff x="-44" y="1473"/>
            <a:chExt cx="981" cy="1105"/>
          </a:xfrm>
        </p:grpSpPr>
        <p:pic>
          <p:nvPicPr>
            <p:cNvPr id="91209" name="Picture 131"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10" name="Freeform 13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11" name="Group 133"/>
          <p:cNvGrpSpPr/>
          <p:nvPr/>
        </p:nvGrpSpPr>
        <p:grpSpPr>
          <a:xfrm>
            <a:off x="5749925" y="849313"/>
            <a:ext cx="641350" cy="558800"/>
            <a:chOff x="-44" y="1473"/>
            <a:chExt cx="981" cy="1105"/>
          </a:xfrm>
        </p:grpSpPr>
        <p:pic>
          <p:nvPicPr>
            <p:cNvPr id="91212" name="Picture 134"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13" name="Freeform 13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14" name="Group 136"/>
          <p:cNvGrpSpPr/>
          <p:nvPr/>
        </p:nvGrpSpPr>
        <p:grpSpPr>
          <a:xfrm>
            <a:off x="7473950" y="5551488"/>
            <a:ext cx="641350" cy="558800"/>
            <a:chOff x="-44" y="1473"/>
            <a:chExt cx="981" cy="1105"/>
          </a:xfrm>
        </p:grpSpPr>
        <p:pic>
          <p:nvPicPr>
            <p:cNvPr id="91215" name="Picture 137"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16" name="Freeform 13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17" name="Group 139"/>
          <p:cNvGrpSpPr/>
          <p:nvPr/>
        </p:nvGrpSpPr>
        <p:grpSpPr>
          <a:xfrm>
            <a:off x="6523038" y="5514975"/>
            <a:ext cx="641350" cy="558800"/>
            <a:chOff x="-44" y="1473"/>
            <a:chExt cx="981" cy="1105"/>
          </a:xfrm>
        </p:grpSpPr>
        <p:pic>
          <p:nvPicPr>
            <p:cNvPr id="91218" name="Picture 14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19" name="Freeform 14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20" name="Group 142"/>
          <p:cNvGrpSpPr/>
          <p:nvPr/>
        </p:nvGrpSpPr>
        <p:grpSpPr>
          <a:xfrm>
            <a:off x="3497263" y="5522913"/>
            <a:ext cx="641350" cy="558800"/>
            <a:chOff x="-44" y="1473"/>
            <a:chExt cx="981" cy="1105"/>
          </a:xfrm>
        </p:grpSpPr>
        <p:pic>
          <p:nvPicPr>
            <p:cNvPr id="91221" name="Picture 143"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22" name="Freeform 14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23" name="Group 145"/>
          <p:cNvGrpSpPr/>
          <p:nvPr/>
        </p:nvGrpSpPr>
        <p:grpSpPr>
          <a:xfrm>
            <a:off x="4419600" y="5564188"/>
            <a:ext cx="641350" cy="558800"/>
            <a:chOff x="-44" y="1473"/>
            <a:chExt cx="981" cy="1105"/>
          </a:xfrm>
        </p:grpSpPr>
        <p:pic>
          <p:nvPicPr>
            <p:cNvPr id="91224" name="Picture 14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25" name="Freeform 14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9122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122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3185" name="Picture 13" descr="underline_base"/>
          <p:cNvPicPr/>
          <p:nvPr/>
        </p:nvPicPr>
        <p:blipFill>
          <a:blip r:embed="rId1"/>
          <a:stretch>
            <a:fillRect/>
          </a:stretch>
        </p:blipFill>
        <p:spPr>
          <a:xfrm>
            <a:off x="541338" y="873125"/>
            <a:ext cx="5027612" cy="173038"/>
          </a:xfrm>
          <a:prstGeom prst="rect">
            <a:avLst/>
          </a:prstGeom>
          <a:noFill/>
          <a:ln w="9525">
            <a:noFill/>
          </a:ln>
        </p:spPr>
      </p:pic>
      <p:sp>
        <p:nvSpPr>
          <p:cNvPr id="43013" name="Rectangle 2"/>
          <p:cNvSpPr>
            <a:spLocks noGrp="1" noChangeArrowheads="1"/>
          </p:cNvSpPr>
          <p:nvPr>
            <p:ph type="title"/>
          </p:nvPr>
        </p:nvSpPr>
        <p:spPr>
          <a:xfrm>
            <a:off x="500063" y="195263"/>
            <a:ext cx="7772400" cy="8509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IP addressing: CIDR </a:t>
            </a:r>
            <a:r>
              <a:rPr kumimoji="0" lang="zh-CN" altLang="en-US" sz="2400" b="0" i="0" u="none" strike="noStrike" kern="0" cap="none" spc="0" normalizeH="0" baseline="0" noProof="0">
                <a:ln>
                  <a:noFill/>
                </a:ln>
                <a:solidFill>
                  <a:srgbClr val="000099"/>
                </a:solidFill>
                <a:effectLst/>
                <a:uLnTx/>
                <a:uFillTx/>
                <a:latin typeface="+mj-lt"/>
                <a:ea typeface="宋体" panose="02010600030101010101" pitchFamily="2" charset="-122"/>
                <a:cs typeface="+mj-cs"/>
              </a:rPr>
              <a:t>无类别域间路由选择</a:t>
            </a:r>
            <a:endParaRPr kumimoji="0" lang="zh-CN" altLang="en-US" sz="24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43014" name="Rectangle 3"/>
          <p:cNvSpPr>
            <a:spLocks noGrp="1" noChangeArrowheads="1"/>
          </p:cNvSpPr>
          <p:nvPr>
            <p:ph idx="1"/>
          </p:nvPr>
        </p:nvSpPr>
        <p:spPr>
          <a:xfrm>
            <a:off x="565150" y="1528763"/>
            <a:ext cx="8107363" cy="3171825"/>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CIDR:</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 </a:t>
            </a: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C</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lassless </a:t>
            </a: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I</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nter</a:t>
            </a: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D</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omain </a:t>
            </a: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R</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outing</a:t>
            </a:r>
            <a:endPar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subnet portion of address of arbitrary length</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address format: </a:t>
            </a:r>
            <a:r>
              <a:rPr kumimoji="0" lang="en-US" sz="2800" b="0" i="0" u="none" strike="noStrike" kern="0" cap="none" spc="0" normalizeH="0" baseline="0" noProof="0">
                <a:ln>
                  <a:noFill/>
                </a:ln>
                <a:solidFill>
                  <a:srgbClr val="CC0000"/>
                </a:solidFill>
                <a:effectLst/>
                <a:uLnTx/>
                <a:uFillTx/>
                <a:latin typeface="Gill Sans MT" panose="020B0502020104020203"/>
                <a:ea typeface="MS PGothic" panose="020B0600070205080204" charset="-128"/>
                <a:cs typeface="Gill Sans MT" panose="020B0502020104020203"/>
              </a:rPr>
              <a:t>a.b.c.d/x</a:t>
            </a: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 where x is # bits in subnet portion of address</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p:txBody>
      </p:sp>
      <p:sp>
        <p:nvSpPr>
          <p:cNvPr id="93188" name="Text Box 5"/>
          <p:cNvSpPr txBox="1"/>
          <p:nvPr/>
        </p:nvSpPr>
        <p:spPr>
          <a:xfrm>
            <a:off x="1323975" y="4459288"/>
            <a:ext cx="6124575" cy="457200"/>
          </a:xfrm>
          <a:prstGeom prst="rect">
            <a:avLst/>
          </a:prstGeom>
          <a:noFill/>
          <a:ln w="9525">
            <a:noFill/>
          </a:ln>
        </p:spPr>
        <p:txBody>
          <a:bodyPr wrap="none" anchor="t" anchorCtr="0">
            <a:spAutoFit/>
          </a:bodyPr>
          <a:p>
            <a:pPr eaLnBrk="0" hangingPunct="0"/>
            <a:r>
              <a:rPr lang="en-US" altLang="zh-CN" sz="2400" dirty="0">
                <a:solidFill>
                  <a:srgbClr val="000099"/>
                </a:solidFill>
                <a:latin typeface="Arial" panose="020B0604020202020204" pitchFamily="34" charset="0"/>
              </a:rPr>
              <a:t>11001000  00010111  0001000</a:t>
            </a:r>
            <a:r>
              <a:rPr lang="en-US" altLang="zh-CN" sz="2400" dirty="0">
                <a:latin typeface="Arial" panose="020B0604020202020204" pitchFamily="34" charset="0"/>
              </a:rPr>
              <a:t>0  00000000</a:t>
            </a:r>
            <a:endParaRPr lang="en-US" altLang="zh-CN" sz="2400" dirty="0">
              <a:latin typeface="Times New Roman" panose="02020603050405020304" charset="0"/>
            </a:endParaRPr>
          </a:p>
        </p:txBody>
      </p:sp>
      <p:sp>
        <p:nvSpPr>
          <p:cNvPr id="93189" name="Text Box 6"/>
          <p:cNvSpPr txBox="1"/>
          <p:nvPr/>
        </p:nvSpPr>
        <p:spPr>
          <a:xfrm>
            <a:off x="2986088" y="3914775"/>
            <a:ext cx="869950" cy="641350"/>
          </a:xfrm>
          <a:prstGeom prst="rect">
            <a:avLst/>
          </a:prstGeom>
          <a:noFill/>
          <a:ln w="9525">
            <a:noFill/>
          </a:ln>
        </p:spPr>
        <p:txBody>
          <a:bodyPr wrap="none" anchor="t" anchorCtr="0">
            <a:spAutoFit/>
          </a:bodyPr>
          <a:p>
            <a:pPr algn="ctr" eaLnBrk="0" hangingPunct="0"/>
            <a:r>
              <a:rPr lang="en-US" altLang="zh-CN" dirty="0">
                <a:solidFill>
                  <a:srgbClr val="000099"/>
                </a:solidFill>
                <a:latin typeface="Arial" panose="020B0604020202020204" pitchFamily="34" charset="0"/>
              </a:rPr>
              <a:t>subnet</a:t>
            </a:r>
            <a:endParaRPr lang="en-US" altLang="zh-CN" dirty="0">
              <a:solidFill>
                <a:srgbClr val="000099"/>
              </a:solidFill>
              <a:latin typeface="Arial" panose="020B0604020202020204" pitchFamily="34" charset="0"/>
            </a:endParaRPr>
          </a:p>
          <a:p>
            <a:pPr algn="ctr" eaLnBrk="0" hangingPunct="0"/>
            <a:r>
              <a:rPr lang="en-US" altLang="zh-CN" dirty="0">
                <a:solidFill>
                  <a:srgbClr val="000099"/>
                </a:solidFill>
                <a:latin typeface="Arial" panose="020B0604020202020204" pitchFamily="34" charset="0"/>
              </a:rPr>
              <a:t>part</a:t>
            </a:r>
            <a:endParaRPr lang="en-US" altLang="zh-CN" dirty="0">
              <a:solidFill>
                <a:srgbClr val="000099"/>
              </a:solidFill>
              <a:latin typeface="Arial" panose="020B0604020202020204" pitchFamily="34" charset="0"/>
            </a:endParaRPr>
          </a:p>
        </p:txBody>
      </p:sp>
      <p:sp>
        <p:nvSpPr>
          <p:cNvPr id="93190" name="Text Box 7"/>
          <p:cNvSpPr txBox="1"/>
          <p:nvPr/>
        </p:nvSpPr>
        <p:spPr>
          <a:xfrm>
            <a:off x="6265863" y="3878263"/>
            <a:ext cx="615950" cy="641350"/>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host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part</a:t>
            </a:r>
            <a:endParaRPr lang="en-US" altLang="zh-CN" dirty="0">
              <a:latin typeface="Arial" panose="020B0604020202020204" pitchFamily="34" charset="0"/>
            </a:endParaRPr>
          </a:p>
        </p:txBody>
      </p:sp>
      <p:sp>
        <p:nvSpPr>
          <p:cNvPr id="93191" name="Line 8"/>
          <p:cNvSpPr/>
          <p:nvPr/>
        </p:nvSpPr>
        <p:spPr>
          <a:xfrm>
            <a:off x="3992563" y="4224338"/>
            <a:ext cx="1620837" cy="0"/>
          </a:xfrm>
          <a:prstGeom prst="line">
            <a:avLst/>
          </a:prstGeom>
          <a:ln w="28575" cap="flat" cmpd="sng">
            <a:solidFill>
              <a:srgbClr val="000099"/>
            </a:solidFill>
            <a:prstDash val="solid"/>
            <a:round/>
            <a:headEnd type="none" w="med" len="med"/>
            <a:tailEnd type="triangle" w="med" len="med"/>
          </a:ln>
        </p:spPr>
      </p:sp>
      <p:sp>
        <p:nvSpPr>
          <p:cNvPr id="93192" name="Line 11"/>
          <p:cNvSpPr/>
          <p:nvPr/>
        </p:nvSpPr>
        <p:spPr>
          <a:xfrm flipV="1">
            <a:off x="6783388" y="4213225"/>
            <a:ext cx="595312" cy="0"/>
          </a:xfrm>
          <a:prstGeom prst="line">
            <a:avLst/>
          </a:prstGeom>
          <a:ln w="28575" cap="flat" cmpd="sng">
            <a:solidFill>
              <a:schemeClr val="tx1"/>
            </a:solidFill>
            <a:prstDash val="solid"/>
            <a:round/>
            <a:headEnd type="none" w="med" len="med"/>
            <a:tailEnd type="triangle" w="med" len="med"/>
          </a:ln>
        </p:spPr>
      </p:sp>
      <p:sp>
        <p:nvSpPr>
          <p:cNvPr id="93193" name="Text Box 12"/>
          <p:cNvSpPr txBox="1"/>
          <p:nvPr/>
        </p:nvSpPr>
        <p:spPr>
          <a:xfrm>
            <a:off x="3260725" y="5045075"/>
            <a:ext cx="2219325" cy="457200"/>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200.23.16.0/23</a:t>
            </a:r>
            <a:endParaRPr lang="en-US" altLang="zh-CN" dirty="0">
              <a:latin typeface="Arial" panose="020B0604020202020204" pitchFamily="34" charset="0"/>
            </a:endParaRPr>
          </a:p>
        </p:txBody>
      </p:sp>
      <p:sp>
        <p:nvSpPr>
          <p:cNvPr id="93194" name="Line 14"/>
          <p:cNvSpPr/>
          <p:nvPr/>
        </p:nvSpPr>
        <p:spPr>
          <a:xfrm flipH="1">
            <a:off x="1393825" y="4214813"/>
            <a:ext cx="1438275" cy="0"/>
          </a:xfrm>
          <a:prstGeom prst="line">
            <a:avLst/>
          </a:prstGeom>
          <a:ln w="28575" cap="flat" cmpd="sng">
            <a:solidFill>
              <a:srgbClr val="000099"/>
            </a:solidFill>
            <a:prstDash val="solid"/>
            <a:round/>
            <a:headEnd type="none" w="med" len="med"/>
            <a:tailEnd type="triangle" w="med" len="med"/>
          </a:ln>
        </p:spPr>
      </p:sp>
      <p:sp>
        <p:nvSpPr>
          <p:cNvPr id="93195" name="Line 15"/>
          <p:cNvSpPr/>
          <p:nvPr/>
        </p:nvSpPr>
        <p:spPr>
          <a:xfrm flipH="1">
            <a:off x="5653088" y="4225925"/>
            <a:ext cx="647700" cy="0"/>
          </a:xfrm>
          <a:prstGeom prst="line">
            <a:avLst/>
          </a:prstGeom>
          <a:ln w="19050" cap="flat" cmpd="sng">
            <a:solidFill>
              <a:schemeClr val="tx1"/>
            </a:solidFill>
            <a:prstDash val="solid"/>
            <a:round/>
            <a:headEnd type="none" w="med" len="med"/>
            <a:tailEnd type="triangle" w="med" len="med"/>
          </a:ln>
        </p:spPr>
      </p:sp>
      <p:sp>
        <p:nvSpPr>
          <p:cNvPr id="9319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319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4209" name="Picture 4" descr="underline_base"/>
          <p:cNvPicPr/>
          <p:nvPr/>
        </p:nvPicPr>
        <p:blipFill>
          <a:blip r:embed="rId1"/>
          <a:stretch>
            <a:fillRect/>
          </a:stretch>
        </p:blipFill>
        <p:spPr>
          <a:xfrm>
            <a:off x="568325" y="1047750"/>
            <a:ext cx="6856413" cy="173038"/>
          </a:xfrm>
          <a:prstGeom prst="rect">
            <a:avLst/>
          </a:prstGeom>
          <a:noFill/>
          <a:ln w="9525">
            <a:noFill/>
          </a:ln>
        </p:spPr>
      </p:pic>
      <p:sp>
        <p:nvSpPr>
          <p:cNvPr id="94210" name="Rectangle 2"/>
          <p:cNvSpPr>
            <a:spLocks noGrp="1"/>
          </p:cNvSpPr>
          <p:nvPr>
            <p:ph type="title"/>
          </p:nvPr>
        </p:nvSpPr>
        <p:spPr/>
        <p:txBody>
          <a:bodyPr vert="horz" wrap="square" lIns="91440" tIns="45720" rIns="91440" bIns="45720" anchor="ctr" anchorCtr="0"/>
          <a:p>
            <a:r>
              <a:rPr lang="en-US" altLang="zh-CN" dirty="0"/>
              <a:t>IP addresses: how to get one?</a:t>
            </a:r>
            <a:endParaRPr lang="en-US" altLang="zh-CN" sz="4800" dirty="0"/>
          </a:p>
        </p:txBody>
      </p:sp>
      <p:sp>
        <p:nvSpPr>
          <p:cNvPr id="94211" name="Rectangle 3"/>
          <p:cNvSpPr>
            <a:spLocks noGrp="1"/>
          </p:cNvSpPr>
          <p:nvPr>
            <p:ph idx="1"/>
          </p:nvPr>
        </p:nvSpPr>
        <p:spPr>
          <a:xfrm>
            <a:off x="511175" y="1508125"/>
            <a:ext cx="8034338" cy="3359150"/>
          </a:xfrm>
        </p:spPr>
        <p:txBody>
          <a:bodyPr vert="horz" wrap="square" lIns="91440" tIns="45720" rIns="91440" bIns="45720" anchor="t" anchorCtr="0"/>
          <a:p>
            <a:pPr>
              <a:buNone/>
            </a:pPr>
            <a:r>
              <a:rPr lang="en-US" altLang="zh-CN" dirty="0">
                <a:solidFill>
                  <a:srgbClr val="CC0000"/>
                </a:solidFill>
              </a:rPr>
              <a:t>Q:</a:t>
            </a:r>
            <a:r>
              <a:rPr lang="en-US" altLang="zh-CN" dirty="0"/>
              <a:t> How does a </a:t>
            </a:r>
            <a:r>
              <a:rPr lang="en-US" altLang="zh-CN" i="1" dirty="0"/>
              <a:t>host</a:t>
            </a:r>
            <a:r>
              <a:rPr lang="en-US" altLang="zh-CN" dirty="0"/>
              <a:t> get IP address?</a:t>
            </a:r>
            <a:endParaRPr lang="en-US" altLang="zh-CN" dirty="0"/>
          </a:p>
          <a:p>
            <a:pPr>
              <a:buNone/>
            </a:pPr>
            <a:endParaRPr lang="en-US" altLang="zh-CN" dirty="0"/>
          </a:p>
          <a:p>
            <a:r>
              <a:rPr lang="en-US" altLang="zh-CN" dirty="0"/>
              <a:t>hard-coded by system admin in a file</a:t>
            </a:r>
            <a:endParaRPr lang="en-US" altLang="zh-CN" dirty="0"/>
          </a:p>
          <a:p>
            <a:pPr lvl="1"/>
            <a:r>
              <a:rPr lang="en-US" altLang="zh-CN" dirty="0"/>
              <a:t>Windows: control-panel-&gt;network-&gt;configuration-&gt;tcp/ip-&gt;properties</a:t>
            </a:r>
            <a:endParaRPr lang="en-US" altLang="zh-CN" dirty="0"/>
          </a:p>
          <a:p>
            <a:pPr lvl="1"/>
            <a:r>
              <a:rPr lang="en-US" altLang="zh-CN" dirty="0"/>
              <a:t>UNIX: /etc/rc.config</a:t>
            </a:r>
            <a:endParaRPr lang="en-US" altLang="zh-CN" dirty="0"/>
          </a:p>
          <a:p>
            <a:r>
              <a:rPr lang="en-US" altLang="zh-CN" dirty="0">
                <a:solidFill>
                  <a:srgbClr val="CC0000"/>
                </a:solidFill>
              </a:rPr>
              <a:t>DHCP:</a:t>
            </a:r>
            <a:r>
              <a:rPr lang="en-US" altLang="zh-CN" dirty="0"/>
              <a:t> </a:t>
            </a:r>
            <a:r>
              <a:rPr lang="en-US" altLang="zh-CN" dirty="0">
                <a:solidFill>
                  <a:srgbClr val="CC0000"/>
                </a:solidFill>
              </a:rPr>
              <a:t>D</a:t>
            </a:r>
            <a:r>
              <a:rPr lang="en-US" altLang="zh-CN" dirty="0"/>
              <a:t>ynamic </a:t>
            </a:r>
            <a:r>
              <a:rPr lang="en-US" altLang="zh-CN" dirty="0">
                <a:solidFill>
                  <a:srgbClr val="CC0000"/>
                </a:solidFill>
              </a:rPr>
              <a:t>H</a:t>
            </a:r>
            <a:r>
              <a:rPr lang="en-US" altLang="zh-CN" dirty="0"/>
              <a:t>ost </a:t>
            </a:r>
            <a:r>
              <a:rPr lang="en-US" altLang="zh-CN" dirty="0">
                <a:solidFill>
                  <a:srgbClr val="CC0000"/>
                </a:solidFill>
              </a:rPr>
              <a:t>C</a:t>
            </a:r>
            <a:r>
              <a:rPr lang="en-US" altLang="zh-CN" dirty="0"/>
              <a:t>onfiguration </a:t>
            </a:r>
            <a:r>
              <a:rPr lang="en-US" altLang="zh-CN" dirty="0">
                <a:solidFill>
                  <a:srgbClr val="CC0000"/>
                </a:solidFill>
              </a:rPr>
              <a:t>P</a:t>
            </a:r>
            <a:r>
              <a:rPr lang="en-US" altLang="zh-CN" dirty="0"/>
              <a:t>rotocol: dynamically get address from as server</a:t>
            </a:r>
            <a:endParaRPr lang="en-US" altLang="zh-CN" dirty="0"/>
          </a:p>
          <a:p>
            <a:pPr lvl="1"/>
            <a:r>
              <a:rPr lang="ja-JP" altLang="en-US" dirty="0"/>
              <a:t>“</a:t>
            </a:r>
            <a:r>
              <a:rPr lang="en-US" altLang="ja-JP" dirty="0"/>
              <a:t>plug-and-play</a:t>
            </a:r>
            <a:r>
              <a:rPr lang="ja-JP" altLang="en-US" sz="2800" dirty="0"/>
              <a:t>”</a:t>
            </a:r>
            <a:r>
              <a:rPr lang="en-US" altLang="ja-JP" sz="2800" dirty="0"/>
              <a:t> </a:t>
            </a:r>
            <a:r>
              <a:rPr lang="zh-CN" altLang="en-US" sz="2800" dirty="0">
                <a:ea typeface="宋体" panose="02010600030101010101" pitchFamily="2" charset="-122"/>
              </a:rPr>
              <a:t>（即插即用协议）</a:t>
            </a:r>
            <a:endParaRPr lang="en-US" altLang="ja-JP" sz="2800" dirty="0"/>
          </a:p>
          <a:p>
            <a:pPr>
              <a:buNone/>
            </a:pPr>
            <a:endParaRPr lang="en-US" altLang="zh-CN" dirty="0"/>
          </a:p>
          <a:p>
            <a:endParaRPr lang="en-US" altLang="zh-CN" sz="2400" dirty="0"/>
          </a:p>
        </p:txBody>
      </p:sp>
      <p:sp>
        <p:nvSpPr>
          <p:cNvPr id="9421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421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5233" name="Picture 4" descr="underline_base"/>
          <p:cNvPicPr>
            <a:picLocks noChangeAspect="1"/>
          </p:cNvPicPr>
          <p:nvPr/>
        </p:nvPicPr>
        <p:blipFill>
          <a:blip r:embed="rId1"/>
          <a:stretch>
            <a:fillRect/>
          </a:stretch>
        </p:blipFill>
        <p:spPr>
          <a:xfrm>
            <a:off x="207963" y="1025525"/>
            <a:ext cx="8228012" cy="173038"/>
          </a:xfrm>
          <a:prstGeom prst="rect">
            <a:avLst/>
          </a:prstGeom>
          <a:noFill/>
          <a:ln w="9525">
            <a:noFill/>
          </a:ln>
        </p:spPr>
      </p:pic>
      <p:sp>
        <p:nvSpPr>
          <p:cNvPr id="45061" name="Rectangle 2"/>
          <p:cNvSpPr>
            <a:spLocks noGrp="1" noChangeArrowheads="1"/>
          </p:cNvSpPr>
          <p:nvPr>
            <p:ph type="title"/>
          </p:nvPr>
        </p:nvSpPr>
        <p:spPr>
          <a:xfrm>
            <a:off x="177800" y="268288"/>
            <a:ext cx="8826500"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DHCP: </a:t>
            </a:r>
            <a:r>
              <a:rPr kumimoji="0" lang="en-US" sz="3400" b="0" i="0" u="none" strike="noStrike" kern="0" cap="none" spc="0" normalizeH="0" baseline="0" noProof="0">
                <a:ln>
                  <a:noFill/>
                </a:ln>
                <a:solidFill>
                  <a:srgbClr val="000099"/>
                </a:solidFill>
                <a:effectLst/>
                <a:uLnTx/>
                <a:uFillTx/>
                <a:latin typeface="+mj-lt"/>
                <a:ea typeface="MS PGothic" panose="020B0600070205080204" charset="-128"/>
                <a:cs typeface="+mj-cs"/>
              </a:rPr>
              <a:t>Dynamic Host Configuration Protocol</a:t>
            </a:r>
            <a:endParaRPr kumimoji="0" lang="en-US" sz="3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95235" name="Rectangle 3"/>
          <p:cNvSpPr>
            <a:spLocks noGrp="1"/>
          </p:cNvSpPr>
          <p:nvPr>
            <p:ph idx="1"/>
          </p:nvPr>
        </p:nvSpPr>
        <p:spPr>
          <a:xfrm>
            <a:off x="511175" y="1587500"/>
            <a:ext cx="8632825" cy="3359150"/>
          </a:xfrm>
        </p:spPr>
        <p:txBody>
          <a:bodyPr vert="horz" wrap="square" lIns="91440" tIns="45720" rIns="91440" bIns="45720" anchor="t" anchorCtr="0"/>
          <a:p>
            <a:pPr>
              <a:buNone/>
            </a:pPr>
            <a:r>
              <a:rPr lang="en-US" altLang="zh-CN" i="1" dirty="0">
                <a:solidFill>
                  <a:srgbClr val="CC0000"/>
                </a:solidFill>
              </a:rPr>
              <a:t>goal:</a:t>
            </a:r>
            <a:r>
              <a:rPr lang="en-US" altLang="zh-CN" sz="2400" dirty="0"/>
              <a:t> allow host to </a:t>
            </a:r>
            <a:r>
              <a:rPr lang="en-US" altLang="zh-CN" sz="2400" i="1" dirty="0"/>
              <a:t>dynamically </a:t>
            </a:r>
            <a:r>
              <a:rPr lang="en-US" altLang="zh-CN" sz="2400" dirty="0"/>
              <a:t>obtain its IP address from network server when it joins network</a:t>
            </a:r>
            <a:endParaRPr lang="en-US" altLang="zh-CN" sz="2400" dirty="0"/>
          </a:p>
          <a:p>
            <a:pPr lvl="1"/>
            <a:r>
              <a:rPr lang="en-US" altLang="zh-CN" dirty="0"/>
              <a:t>can renew its lease on address in use</a:t>
            </a:r>
            <a:endParaRPr lang="en-US" altLang="zh-CN" dirty="0"/>
          </a:p>
          <a:p>
            <a:pPr lvl="1"/>
            <a:r>
              <a:rPr lang="en-US" altLang="zh-CN" dirty="0"/>
              <a:t>allows reuse of addresses (only hold address while connected/</a:t>
            </a:r>
            <a:r>
              <a:rPr lang="ja-JP" altLang="en-US" dirty="0"/>
              <a:t>“</a:t>
            </a:r>
            <a:r>
              <a:rPr lang="en-US" altLang="ja-JP" dirty="0"/>
              <a:t>on</a:t>
            </a:r>
            <a:r>
              <a:rPr lang="ja-JP" altLang="en-US" dirty="0"/>
              <a:t>”</a:t>
            </a:r>
            <a:r>
              <a:rPr lang="en-US" altLang="ja-JP" dirty="0"/>
              <a:t>)</a:t>
            </a:r>
            <a:endParaRPr lang="en-US" altLang="ja-JP" dirty="0"/>
          </a:p>
          <a:p>
            <a:pPr lvl="1"/>
            <a:r>
              <a:rPr lang="en-US" altLang="zh-CN" dirty="0"/>
              <a:t>support for mobile users who want to join network (more shortly)</a:t>
            </a:r>
            <a:endParaRPr lang="en-US" altLang="zh-CN" dirty="0"/>
          </a:p>
          <a:p>
            <a:pPr>
              <a:buNone/>
            </a:pPr>
            <a:r>
              <a:rPr lang="en-US" altLang="zh-CN" i="1" dirty="0">
                <a:solidFill>
                  <a:srgbClr val="CC0000"/>
                </a:solidFill>
              </a:rPr>
              <a:t>DHCP overview:</a:t>
            </a:r>
            <a:endParaRPr lang="en-US" altLang="zh-CN" i="1" dirty="0">
              <a:solidFill>
                <a:srgbClr val="CC0000"/>
              </a:solidFill>
            </a:endParaRPr>
          </a:p>
          <a:p>
            <a:pPr lvl="1"/>
            <a:r>
              <a:rPr lang="en-US" altLang="zh-CN" dirty="0"/>
              <a:t>host broadcasts </a:t>
            </a:r>
            <a:r>
              <a:rPr lang="ja-JP" altLang="en-US" dirty="0">
                <a:solidFill>
                  <a:srgbClr val="CC0000"/>
                </a:solidFill>
              </a:rPr>
              <a:t>“</a:t>
            </a:r>
            <a:r>
              <a:rPr lang="en-US" altLang="ja-JP" dirty="0">
                <a:solidFill>
                  <a:srgbClr val="CC0000"/>
                </a:solidFill>
              </a:rPr>
              <a:t>DHCP discover</a:t>
            </a:r>
            <a:r>
              <a:rPr lang="ja-JP" altLang="en-US" dirty="0">
                <a:solidFill>
                  <a:srgbClr val="CC0000"/>
                </a:solidFill>
              </a:rPr>
              <a:t>”</a:t>
            </a:r>
            <a:r>
              <a:rPr lang="en-US" altLang="ja-JP" dirty="0"/>
              <a:t> msg [optional]</a:t>
            </a:r>
            <a:endParaRPr lang="en-US" altLang="ja-JP" dirty="0"/>
          </a:p>
          <a:p>
            <a:pPr lvl="1"/>
            <a:r>
              <a:rPr lang="en-US" altLang="zh-CN" dirty="0"/>
              <a:t>DHCP server responds with </a:t>
            </a:r>
            <a:r>
              <a:rPr lang="ja-JP" altLang="en-US" dirty="0">
                <a:solidFill>
                  <a:srgbClr val="CC0000"/>
                </a:solidFill>
              </a:rPr>
              <a:t>“</a:t>
            </a:r>
            <a:r>
              <a:rPr lang="en-US" altLang="ja-JP" dirty="0">
                <a:solidFill>
                  <a:srgbClr val="CC0000"/>
                </a:solidFill>
              </a:rPr>
              <a:t>DHCP offer</a:t>
            </a:r>
            <a:r>
              <a:rPr lang="ja-JP" altLang="en-US" dirty="0">
                <a:solidFill>
                  <a:srgbClr val="CC0000"/>
                </a:solidFill>
              </a:rPr>
              <a:t>”</a:t>
            </a:r>
            <a:r>
              <a:rPr lang="en-US" altLang="ja-JP" dirty="0"/>
              <a:t> msg [optional]</a:t>
            </a:r>
            <a:endParaRPr lang="en-US" altLang="ja-JP" dirty="0"/>
          </a:p>
          <a:p>
            <a:pPr lvl="1"/>
            <a:r>
              <a:rPr lang="en-US" altLang="zh-CN" dirty="0"/>
              <a:t>host requests IP address: </a:t>
            </a:r>
            <a:r>
              <a:rPr lang="ja-JP" altLang="en-US" dirty="0">
                <a:solidFill>
                  <a:srgbClr val="CC0000"/>
                </a:solidFill>
              </a:rPr>
              <a:t>“</a:t>
            </a:r>
            <a:r>
              <a:rPr lang="en-US" altLang="ja-JP" dirty="0">
                <a:solidFill>
                  <a:srgbClr val="CC0000"/>
                </a:solidFill>
              </a:rPr>
              <a:t>DHCP request</a:t>
            </a:r>
            <a:r>
              <a:rPr lang="ja-JP" altLang="en-US" dirty="0">
                <a:solidFill>
                  <a:srgbClr val="CC0000"/>
                </a:solidFill>
              </a:rPr>
              <a:t>”</a:t>
            </a:r>
            <a:r>
              <a:rPr lang="en-US" altLang="ja-JP" dirty="0"/>
              <a:t> msg</a:t>
            </a:r>
            <a:endParaRPr lang="en-US" altLang="ja-JP" dirty="0"/>
          </a:p>
          <a:p>
            <a:pPr lvl="1"/>
            <a:r>
              <a:rPr lang="en-US" altLang="zh-CN" dirty="0"/>
              <a:t>DHCP server sends address: </a:t>
            </a:r>
            <a:r>
              <a:rPr lang="ja-JP" altLang="en-US" dirty="0">
                <a:solidFill>
                  <a:srgbClr val="CC0000"/>
                </a:solidFill>
              </a:rPr>
              <a:t>“</a:t>
            </a:r>
            <a:r>
              <a:rPr lang="en-US" altLang="ja-JP" dirty="0">
                <a:solidFill>
                  <a:srgbClr val="CC0000"/>
                </a:solidFill>
              </a:rPr>
              <a:t>DHCP ack</a:t>
            </a:r>
            <a:r>
              <a:rPr lang="ja-JP" altLang="en-US" dirty="0">
                <a:solidFill>
                  <a:srgbClr val="CC0000"/>
                </a:solidFill>
              </a:rPr>
              <a:t>”</a:t>
            </a:r>
            <a:r>
              <a:rPr lang="en-US" altLang="ja-JP" dirty="0"/>
              <a:t> msg </a:t>
            </a:r>
            <a:endParaRPr lang="en-US" altLang="ja-JP" dirty="0"/>
          </a:p>
          <a:p>
            <a:endParaRPr lang="en-US" altLang="zh-CN" dirty="0"/>
          </a:p>
        </p:txBody>
      </p:sp>
      <p:sp>
        <p:nvSpPr>
          <p:cNvPr id="9523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523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4" name="Rectangle 2"/>
          <p:cNvSpPr>
            <a:spLocks noGrp="1" noChangeArrowheads="1"/>
          </p:cNvSpPr>
          <p:nvPr>
            <p:ph type="title"/>
          </p:nvPr>
        </p:nvSpPr>
        <p:spPr>
          <a:xfrm>
            <a:off x="438150" y="255588"/>
            <a:ext cx="6824663" cy="8985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rPr>
              <a:t>DHCP client-server scenario</a:t>
            </a:r>
            <a:endPar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97282" name="Rectangle 3"/>
          <p:cNvSpPr/>
          <p:nvPr/>
        </p:nvSpPr>
        <p:spPr>
          <a:xfrm>
            <a:off x="2408238" y="6037263"/>
            <a:ext cx="4978400" cy="319087"/>
          </a:xfrm>
          <a:prstGeom prst="rect">
            <a:avLst/>
          </a:prstGeom>
          <a:solidFill>
            <a:schemeClr val="bg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7283" name="Text Box 97"/>
          <p:cNvSpPr txBox="1"/>
          <p:nvPr/>
        </p:nvSpPr>
        <p:spPr>
          <a:xfrm>
            <a:off x="869950" y="1903413"/>
            <a:ext cx="1314450" cy="336550"/>
          </a:xfrm>
          <a:prstGeom prst="rect">
            <a:avLst/>
          </a:prstGeom>
          <a:noFill/>
          <a:ln w="9525">
            <a:noFill/>
          </a:ln>
        </p:spPr>
        <p:txBody>
          <a:bodyPr wrap="none" anchor="t" anchorCtr="0">
            <a:spAutoFit/>
          </a:bodyPr>
          <a:p>
            <a:pPr eaLnBrk="0" hangingPunct="0"/>
            <a:r>
              <a:rPr lang="en-US" altLang="zh-CN" sz="1600" b="1" i="1" dirty="0">
                <a:latin typeface="Arial" panose="020B0604020202020204" pitchFamily="34" charset="0"/>
              </a:rPr>
              <a:t>223.1.1.0/24</a:t>
            </a:r>
            <a:endParaRPr lang="en-US" altLang="zh-CN" sz="1600" b="1" i="1" dirty="0">
              <a:latin typeface="Arial" panose="020B0604020202020204" pitchFamily="34" charset="0"/>
            </a:endParaRPr>
          </a:p>
        </p:txBody>
      </p:sp>
      <p:sp>
        <p:nvSpPr>
          <p:cNvPr id="97284" name="Text Box 98"/>
          <p:cNvSpPr txBox="1"/>
          <p:nvPr/>
        </p:nvSpPr>
        <p:spPr>
          <a:xfrm>
            <a:off x="4348163" y="4398963"/>
            <a:ext cx="1314450" cy="336550"/>
          </a:xfrm>
          <a:prstGeom prst="rect">
            <a:avLst/>
          </a:prstGeom>
          <a:noFill/>
          <a:ln w="9525">
            <a:noFill/>
          </a:ln>
        </p:spPr>
        <p:txBody>
          <a:bodyPr wrap="none" anchor="t" anchorCtr="0">
            <a:spAutoFit/>
          </a:bodyPr>
          <a:p>
            <a:pPr eaLnBrk="0" hangingPunct="0"/>
            <a:r>
              <a:rPr lang="en-US" altLang="zh-CN" sz="1600" b="1" i="1" dirty="0">
                <a:latin typeface="Arial" panose="020B0604020202020204" pitchFamily="34" charset="0"/>
              </a:rPr>
              <a:t>223.1.2.0/24</a:t>
            </a:r>
            <a:endParaRPr lang="en-US" altLang="zh-CN" sz="1600" b="1" i="1" dirty="0">
              <a:latin typeface="Arial" panose="020B0604020202020204" pitchFamily="34" charset="0"/>
            </a:endParaRPr>
          </a:p>
        </p:txBody>
      </p:sp>
      <p:sp>
        <p:nvSpPr>
          <p:cNvPr id="97285" name="Text Box 99"/>
          <p:cNvSpPr txBox="1"/>
          <p:nvPr/>
        </p:nvSpPr>
        <p:spPr>
          <a:xfrm>
            <a:off x="2651125" y="5992813"/>
            <a:ext cx="1314450" cy="336550"/>
          </a:xfrm>
          <a:prstGeom prst="rect">
            <a:avLst/>
          </a:prstGeom>
          <a:noFill/>
          <a:ln w="9525">
            <a:noFill/>
          </a:ln>
        </p:spPr>
        <p:txBody>
          <a:bodyPr wrap="none" anchor="t" anchorCtr="0">
            <a:spAutoFit/>
          </a:bodyPr>
          <a:p>
            <a:pPr eaLnBrk="0" hangingPunct="0"/>
            <a:r>
              <a:rPr lang="en-US" altLang="zh-CN" sz="1600" b="1" i="1" dirty="0">
                <a:latin typeface="Arial" panose="020B0604020202020204" pitchFamily="34" charset="0"/>
              </a:rPr>
              <a:t>223.1.3.0/24</a:t>
            </a:r>
            <a:endParaRPr lang="en-US" altLang="zh-CN" sz="1600" b="1" i="1" dirty="0">
              <a:latin typeface="Arial" panose="020B0604020202020204" pitchFamily="34" charset="0"/>
            </a:endParaRPr>
          </a:p>
        </p:txBody>
      </p:sp>
      <p:sp>
        <p:nvSpPr>
          <p:cNvPr id="97286" name="Rectangle 100"/>
          <p:cNvSpPr/>
          <p:nvPr/>
        </p:nvSpPr>
        <p:spPr>
          <a:xfrm>
            <a:off x="1663700" y="4233863"/>
            <a:ext cx="847725" cy="180975"/>
          </a:xfrm>
          <a:prstGeom prst="rect">
            <a:avLst/>
          </a:prstGeom>
          <a:solidFill>
            <a:schemeClr val="bg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7287" name="Freeform 101"/>
          <p:cNvSpPr/>
          <p:nvPr/>
        </p:nvSpPr>
        <p:spPr>
          <a:xfrm>
            <a:off x="1076325" y="2173288"/>
            <a:ext cx="1941513" cy="20494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97288" name="Freeform 102"/>
          <p:cNvSpPr/>
          <p:nvPr/>
        </p:nvSpPr>
        <p:spPr>
          <a:xfrm>
            <a:off x="3603625" y="2482850"/>
            <a:ext cx="1906588" cy="19589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w="9525">
            <a:noFill/>
          </a:ln>
        </p:spPr>
        <p:txBody>
          <a:bodyPr/>
          <a:p>
            <a:endParaRPr lang="zh-CN" altLang="en-US"/>
          </a:p>
        </p:txBody>
      </p:sp>
      <p:sp>
        <p:nvSpPr>
          <p:cNvPr id="97289" name="Freeform 103"/>
          <p:cNvSpPr/>
          <p:nvPr/>
        </p:nvSpPr>
        <p:spPr>
          <a:xfrm>
            <a:off x="2276475" y="3916363"/>
            <a:ext cx="2041525" cy="19796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w="9525">
            <a:noFill/>
          </a:ln>
        </p:spPr>
        <p:txBody>
          <a:bodyPr/>
          <a:p>
            <a:endParaRPr lang="zh-CN" altLang="en-US"/>
          </a:p>
        </p:txBody>
      </p:sp>
      <p:sp>
        <p:nvSpPr>
          <p:cNvPr id="97290" name="Line 104"/>
          <p:cNvSpPr/>
          <p:nvPr/>
        </p:nvSpPr>
        <p:spPr>
          <a:xfrm>
            <a:off x="1625600" y="2695575"/>
            <a:ext cx="277813" cy="1588"/>
          </a:xfrm>
          <a:prstGeom prst="line">
            <a:avLst/>
          </a:prstGeom>
          <a:ln w="19050" cap="flat" cmpd="sng">
            <a:solidFill>
              <a:schemeClr val="tx1"/>
            </a:solidFill>
            <a:prstDash val="solid"/>
            <a:round/>
            <a:headEnd type="none" w="med" len="med"/>
            <a:tailEnd type="none" w="med" len="med"/>
          </a:ln>
        </p:spPr>
      </p:sp>
      <p:sp>
        <p:nvSpPr>
          <p:cNvPr id="97291" name="Line 106"/>
          <p:cNvSpPr/>
          <p:nvPr/>
        </p:nvSpPr>
        <p:spPr>
          <a:xfrm flipV="1">
            <a:off x="1674813" y="3416300"/>
            <a:ext cx="277812" cy="3175"/>
          </a:xfrm>
          <a:prstGeom prst="line">
            <a:avLst/>
          </a:prstGeom>
          <a:ln w="19050" cap="flat" cmpd="sng">
            <a:solidFill>
              <a:schemeClr val="tx1"/>
            </a:solidFill>
            <a:prstDash val="solid"/>
            <a:round/>
            <a:headEnd type="none" w="med" len="med"/>
            <a:tailEnd type="none" w="med" len="med"/>
          </a:ln>
        </p:spPr>
      </p:sp>
      <p:sp>
        <p:nvSpPr>
          <p:cNvPr id="97292" name="Line 107"/>
          <p:cNvSpPr/>
          <p:nvPr/>
        </p:nvSpPr>
        <p:spPr>
          <a:xfrm>
            <a:off x="1635125" y="3967163"/>
            <a:ext cx="273050" cy="1587"/>
          </a:xfrm>
          <a:prstGeom prst="line">
            <a:avLst/>
          </a:prstGeom>
          <a:ln w="19050" cap="flat" cmpd="sng">
            <a:solidFill>
              <a:schemeClr val="tx1"/>
            </a:solidFill>
            <a:prstDash val="solid"/>
            <a:round/>
            <a:headEnd type="none" w="med" len="med"/>
            <a:tailEnd type="none" w="med" len="med"/>
          </a:ln>
        </p:spPr>
      </p:sp>
      <p:sp>
        <p:nvSpPr>
          <p:cNvPr id="97293" name="Line 108"/>
          <p:cNvSpPr/>
          <p:nvPr/>
        </p:nvSpPr>
        <p:spPr>
          <a:xfrm flipV="1">
            <a:off x="2478088" y="3544888"/>
            <a:ext cx="561975" cy="1587"/>
          </a:xfrm>
          <a:prstGeom prst="line">
            <a:avLst/>
          </a:prstGeom>
          <a:ln w="19050" cap="flat" cmpd="sng">
            <a:solidFill>
              <a:schemeClr val="tx1"/>
            </a:solidFill>
            <a:prstDash val="solid"/>
            <a:round/>
            <a:headEnd type="none" w="med" len="med"/>
            <a:tailEnd type="none" w="med" len="med"/>
          </a:ln>
        </p:spPr>
      </p:sp>
      <p:sp>
        <p:nvSpPr>
          <p:cNvPr id="97294" name="Text Box 109"/>
          <p:cNvSpPr txBox="1"/>
          <p:nvPr/>
        </p:nvSpPr>
        <p:spPr>
          <a:xfrm>
            <a:off x="1673225" y="2370138"/>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223.1.1.1</a:t>
            </a:r>
            <a:endParaRPr lang="en-US" altLang="zh-CN" sz="1400" dirty="0">
              <a:latin typeface="Comic Sans MS" panose="030F0702030302020204" charset="0"/>
            </a:endParaRPr>
          </a:p>
        </p:txBody>
      </p:sp>
      <p:sp>
        <p:nvSpPr>
          <p:cNvPr id="97295" name="Text Box 111"/>
          <p:cNvSpPr txBox="1"/>
          <p:nvPr/>
        </p:nvSpPr>
        <p:spPr>
          <a:xfrm>
            <a:off x="1558925" y="3995738"/>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223.1.1.3</a:t>
            </a:r>
            <a:endParaRPr lang="en-US" altLang="zh-CN" sz="1400" dirty="0">
              <a:latin typeface="Comic Sans MS" panose="030F0702030302020204" charset="0"/>
            </a:endParaRPr>
          </a:p>
        </p:txBody>
      </p:sp>
      <p:sp>
        <p:nvSpPr>
          <p:cNvPr id="97296" name="Text Box 112"/>
          <p:cNvSpPr txBox="1"/>
          <p:nvPr/>
        </p:nvSpPr>
        <p:spPr>
          <a:xfrm>
            <a:off x="2305050" y="3235325"/>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223.1.1.4</a:t>
            </a:r>
            <a:endParaRPr lang="en-US" altLang="zh-CN" sz="1400" dirty="0">
              <a:latin typeface="Comic Sans MS" panose="030F0702030302020204" charset="0"/>
            </a:endParaRPr>
          </a:p>
        </p:txBody>
      </p:sp>
      <p:sp>
        <p:nvSpPr>
          <p:cNvPr id="97297" name="Line 113"/>
          <p:cNvSpPr/>
          <p:nvPr/>
        </p:nvSpPr>
        <p:spPr>
          <a:xfrm flipV="1">
            <a:off x="3552825" y="3546475"/>
            <a:ext cx="533400" cy="1588"/>
          </a:xfrm>
          <a:prstGeom prst="line">
            <a:avLst/>
          </a:prstGeom>
          <a:ln w="19050" cap="flat" cmpd="sng">
            <a:solidFill>
              <a:schemeClr val="tx1"/>
            </a:solidFill>
            <a:prstDash val="solid"/>
            <a:round/>
            <a:headEnd type="none" w="med" len="med"/>
            <a:tailEnd type="none" w="med" len="med"/>
          </a:ln>
        </p:spPr>
      </p:sp>
      <p:sp>
        <p:nvSpPr>
          <p:cNvPr id="97298" name="Text Box 114"/>
          <p:cNvSpPr txBox="1"/>
          <p:nvPr/>
        </p:nvSpPr>
        <p:spPr>
          <a:xfrm>
            <a:off x="3425825" y="3236913"/>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223.1.2.9</a:t>
            </a:r>
            <a:endParaRPr lang="en-US" altLang="zh-CN" sz="1400" dirty="0">
              <a:latin typeface="Comic Sans MS" panose="030F0702030302020204" charset="0"/>
            </a:endParaRPr>
          </a:p>
        </p:txBody>
      </p:sp>
      <p:sp>
        <p:nvSpPr>
          <p:cNvPr id="97299" name="Line 116"/>
          <p:cNvSpPr/>
          <p:nvPr/>
        </p:nvSpPr>
        <p:spPr>
          <a:xfrm>
            <a:off x="4745038" y="2857500"/>
            <a:ext cx="234950" cy="6350"/>
          </a:xfrm>
          <a:prstGeom prst="line">
            <a:avLst/>
          </a:prstGeom>
          <a:ln w="19050" cap="flat" cmpd="sng">
            <a:solidFill>
              <a:schemeClr val="tx1"/>
            </a:solidFill>
            <a:prstDash val="solid"/>
            <a:round/>
            <a:headEnd type="none" w="med" len="med"/>
            <a:tailEnd type="none" w="med" len="med"/>
          </a:ln>
        </p:spPr>
      </p:sp>
      <p:sp>
        <p:nvSpPr>
          <p:cNvPr id="97300" name="Line 117"/>
          <p:cNvSpPr/>
          <p:nvPr/>
        </p:nvSpPr>
        <p:spPr>
          <a:xfrm>
            <a:off x="4799013" y="4133850"/>
            <a:ext cx="234950" cy="6350"/>
          </a:xfrm>
          <a:prstGeom prst="line">
            <a:avLst/>
          </a:prstGeom>
          <a:ln w="19050" cap="flat" cmpd="sng">
            <a:solidFill>
              <a:schemeClr val="tx1"/>
            </a:solidFill>
            <a:prstDash val="solid"/>
            <a:round/>
            <a:headEnd type="none" w="med" len="med"/>
            <a:tailEnd type="none" w="med" len="med"/>
          </a:ln>
        </p:spPr>
      </p:sp>
      <p:sp>
        <p:nvSpPr>
          <p:cNvPr id="97301" name="Line 120"/>
          <p:cNvSpPr/>
          <p:nvPr/>
        </p:nvSpPr>
        <p:spPr>
          <a:xfrm flipH="1">
            <a:off x="3311525" y="3886200"/>
            <a:ext cx="3175" cy="708025"/>
          </a:xfrm>
          <a:prstGeom prst="line">
            <a:avLst/>
          </a:prstGeom>
          <a:ln w="19050" cap="flat" cmpd="sng">
            <a:solidFill>
              <a:schemeClr val="tx1"/>
            </a:solidFill>
            <a:prstDash val="solid"/>
            <a:round/>
            <a:headEnd type="none" w="med" len="med"/>
            <a:tailEnd type="none" w="med" len="med"/>
          </a:ln>
        </p:spPr>
      </p:sp>
      <p:sp>
        <p:nvSpPr>
          <p:cNvPr id="97302" name="Line 122"/>
          <p:cNvSpPr/>
          <p:nvPr/>
        </p:nvSpPr>
        <p:spPr>
          <a:xfrm flipH="1" flipV="1">
            <a:off x="2736850" y="5230813"/>
            <a:ext cx="3175" cy="241300"/>
          </a:xfrm>
          <a:prstGeom prst="line">
            <a:avLst/>
          </a:prstGeom>
          <a:ln w="19050" cap="flat" cmpd="sng">
            <a:solidFill>
              <a:schemeClr val="tx1"/>
            </a:solidFill>
            <a:prstDash val="solid"/>
            <a:round/>
            <a:headEnd type="none" w="med" len="med"/>
            <a:tailEnd type="none" w="med" len="med"/>
          </a:ln>
        </p:spPr>
      </p:sp>
      <p:sp>
        <p:nvSpPr>
          <p:cNvPr id="97303" name="Line 123"/>
          <p:cNvSpPr/>
          <p:nvPr/>
        </p:nvSpPr>
        <p:spPr>
          <a:xfrm flipH="1" flipV="1">
            <a:off x="3878263" y="5164138"/>
            <a:ext cx="3175" cy="241300"/>
          </a:xfrm>
          <a:prstGeom prst="line">
            <a:avLst/>
          </a:prstGeom>
          <a:ln w="19050" cap="flat" cmpd="sng">
            <a:solidFill>
              <a:schemeClr val="tx1"/>
            </a:solidFill>
            <a:prstDash val="solid"/>
            <a:round/>
            <a:headEnd type="none" w="med" len="med"/>
            <a:tailEnd type="none" w="med" len="med"/>
          </a:ln>
        </p:spPr>
      </p:sp>
      <p:sp>
        <p:nvSpPr>
          <p:cNvPr id="97304" name="Text Box 124"/>
          <p:cNvSpPr txBox="1"/>
          <p:nvPr/>
        </p:nvSpPr>
        <p:spPr>
          <a:xfrm>
            <a:off x="3849688" y="5041900"/>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223.1.3.2</a:t>
            </a:r>
            <a:endParaRPr lang="en-US" altLang="zh-CN" sz="1400" dirty="0">
              <a:latin typeface="Comic Sans MS" panose="030F0702030302020204" charset="0"/>
            </a:endParaRPr>
          </a:p>
        </p:txBody>
      </p:sp>
      <p:sp>
        <p:nvSpPr>
          <p:cNvPr id="97305" name="Text Box 127"/>
          <p:cNvSpPr txBox="1"/>
          <p:nvPr/>
        </p:nvSpPr>
        <p:spPr>
          <a:xfrm>
            <a:off x="1701800" y="5053013"/>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223.1.3.1</a:t>
            </a:r>
            <a:endParaRPr lang="en-US" altLang="zh-CN" sz="1400" dirty="0">
              <a:latin typeface="Comic Sans MS" panose="030F0702030302020204" charset="0"/>
            </a:endParaRPr>
          </a:p>
        </p:txBody>
      </p:sp>
      <p:grpSp>
        <p:nvGrpSpPr>
          <p:cNvPr id="97306" name="Group 129"/>
          <p:cNvGrpSpPr/>
          <p:nvPr/>
        </p:nvGrpSpPr>
        <p:grpSpPr>
          <a:xfrm>
            <a:off x="1071563" y="2397125"/>
            <a:ext cx="641350" cy="558800"/>
            <a:chOff x="-44" y="1473"/>
            <a:chExt cx="981" cy="1105"/>
          </a:xfrm>
        </p:grpSpPr>
        <p:pic>
          <p:nvPicPr>
            <p:cNvPr id="97307" name="Picture 130"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08" name="Freeform 13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09" name="Group 132"/>
          <p:cNvGrpSpPr/>
          <p:nvPr/>
        </p:nvGrpSpPr>
        <p:grpSpPr>
          <a:xfrm>
            <a:off x="1066800" y="3006725"/>
            <a:ext cx="641350" cy="558800"/>
            <a:chOff x="-44" y="1473"/>
            <a:chExt cx="981" cy="1105"/>
          </a:xfrm>
        </p:grpSpPr>
        <p:pic>
          <p:nvPicPr>
            <p:cNvPr id="97310" name="Picture 133"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11" name="Freeform 13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12" name="Group 135"/>
          <p:cNvGrpSpPr/>
          <p:nvPr/>
        </p:nvGrpSpPr>
        <p:grpSpPr>
          <a:xfrm>
            <a:off x="1095375" y="3616325"/>
            <a:ext cx="641350" cy="558800"/>
            <a:chOff x="-44" y="1473"/>
            <a:chExt cx="981" cy="1105"/>
          </a:xfrm>
        </p:grpSpPr>
        <p:pic>
          <p:nvPicPr>
            <p:cNvPr id="97313" name="Picture 136"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14" name="Freeform 13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15" name="Group 138"/>
          <p:cNvGrpSpPr/>
          <p:nvPr/>
        </p:nvGrpSpPr>
        <p:grpSpPr>
          <a:xfrm flipH="1">
            <a:off x="4803775" y="2565400"/>
            <a:ext cx="641350" cy="558800"/>
            <a:chOff x="-44" y="1473"/>
            <a:chExt cx="981" cy="1105"/>
          </a:xfrm>
        </p:grpSpPr>
        <p:pic>
          <p:nvPicPr>
            <p:cNvPr id="97316" name="Picture 139"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17" name="Freeform 140"/>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18" name="Group 141"/>
          <p:cNvGrpSpPr/>
          <p:nvPr/>
        </p:nvGrpSpPr>
        <p:grpSpPr>
          <a:xfrm flipH="1">
            <a:off x="4878388" y="3844925"/>
            <a:ext cx="641350" cy="558800"/>
            <a:chOff x="-44" y="1473"/>
            <a:chExt cx="981" cy="1105"/>
          </a:xfrm>
        </p:grpSpPr>
        <p:pic>
          <p:nvPicPr>
            <p:cNvPr id="97319" name="Picture 142"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20" name="Freeform 143"/>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21" name="Group 144"/>
          <p:cNvGrpSpPr/>
          <p:nvPr/>
        </p:nvGrpSpPr>
        <p:grpSpPr>
          <a:xfrm flipH="1">
            <a:off x="3670300" y="5368925"/>
            <a:ext cx="641350" cy="558800"/>
            <a:chOff x="-44" y="1473"/>
            <a:chExt cx="981" cy="1105"/>
          </a:xfrm>
        </p:grpSpPr>
        <p:pic>
          <p:nvPicPr>
            <p:cNvPr id="97322" name="Picture 145"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23" name="Freeform 146"/>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24" name="Group 147"/>
          <p:cNvGrpSpPr/>
          <p:nvPr/>
        </p:nvGrpSpPr>
        <p:grpSpPr>
          <a:xfrm flipH="1">
            <a:off x="2506663" y="5410200"/>
            <a:ext cx="641350" cy="558800"/>
            <a:chOff x="-44" y="1473"/>
            <a:chExt cx="981" cy="1105"/>
          </a:xfrm>
        </p:grpSpPr>
        <p:pic>
          <p:nvPicPr>
            <p:cNvPr id="97325" name="Picture 148"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26" name="Freeform 14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27" name="Group 150"/>
          <p:cNvGrpSpPr/>
          <p:nvPr/>
        </p:nvGrpSpPr>
        <p:grpSpPr>
          <a:xfrm>
            <a:off x="2935288" y="3503613"/>
            <a:ext cx="698500" cy="355600"/>
            <a:chOff x="4396" y="1245"/>
            <a:chExt cx="672" cy="248"/>
          </a:xfrm>
        </p:grpSpPr>
        <p:sp>
          <p:nvSpPr>
            <p:cNvPr id="97328"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400" dirty="0">
                <a:latin typeface="Times New Roman" panose="02020603050405020304" charset="0"/>
                <a:ea typeface="Arial" panose="020B0604020202020204" pitchFamily="34" charset="0"/>
              </a:endParaRPr>
            </a:p>
          </p:txBody>
        </p:sp>
        <p:sp>
          <p:nvSpPr>
            <p:cNvPr id="97329"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1400" dirty="0">
                <a:latin typeface="Times New Roman" panose="02020603050405020304" charset="0"/>
                <a:ea typeface="Arial" panose="020B0604020202020204" pitchFamily="34" charset="0"/>
              </a:endParaRPr>
            </a:p>
          </p:txBody>
        </p:sp>
        <p:sp>
          <p:nvSpPr>
            <p:cNvPr id="97330"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400" dirty="0">
                <a:latin typeface="Times New Roman" panose="02020603050405020304" charset="0"/>
                <a:ea typeface="Arial" panose="020B0604020202020204" pitchFamily="34" charset="0"/>
              </a:endParaRPr>
            </a:p>
          </p:txBody>
        </p:sp>
        <p:grpSp>
          <p:nvGrpSpPr>
            <p:cNvPr id="97331" name="Group 154"/>
            <p:cNvGrpSpPr/>
            <p:nvPr/>
          </p:nvGrpSpPr>
          <p:grpSpPr>
            <a:xfrm>
              <a:off x="4530" y="1287"/>
              <a:ext cx="377" cy="75"/>
              <a:chOff x="2468" y="1332"/>
              <a:chExt cx="310" cy="60"/>
            </a:xfrm>
          </p:grpSpPr>
          <p:sp>
            <p:nvSpPr>
              <p:cNvPr id="97332" name="Freeform 15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7333" name="Freeform 15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7334" name="Line 157"/>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7335" name="Line 158"/>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sp>
        <p:nvSpPr>
          <p:cNvPr id="97336" name="Rectangle 162"/>
          <p:cNvSpPr/>
          <p:nvPr/>
        </p:nvSpPr>
        <p:spPr>
          <a:xfrm>
            <a:off x="1789113" y="3119438"/>
            <a:ext cx="288925" cy="233362"/>
          </a:xfrm>
          <a:prstGeom prst="rect">
            <a:avLst/>
          </a:prstGeom>
          <a:solidFill>
            <a:srgbClr val="66CCFF"/>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37" name="Text Box 110"/>
          <p:cNvSpPr txBox="1"/>
          <p:nvPr/>
        </p:nvSpPr>
        <p:spPr>
          <a:xfrm>
            <a:off x="1624013" y="3025775"/>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223.1.1.2</a:t>
            </a:r>
            <a:endParaRPr lang="en-US" altLang="zh-CN" sz="1400" dirty="0">
              <a:latin typeface="Comic Sans MS" panose="030F0702030302020204" charset="0"/>
            </a:endParaRPr>
          </a:p>
        </p:txBody>
      </p:sp>
      <p:sp>
        <p:nvSpPr>
          <p:cNvPr id="97338" name="Rectangle 165"/>
          <p:cNvSpPr/>
          <p:nvPr/>
        </p:nvSpPr>
        <p:spPr>
          <a:xfrm>
            <a:off x="4530725" y="3829050"/>
            <a:ext cx="288925" cy="233363"/>
          </a:xfrm>
          <a:prstGeom prst="rect">
            <a:avLst/>
          </a:prstGeom>
          <a:solidFill>
            <a:srgbClr val="66CCFF"/>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39" name="Rectangle 166"/>
          <p:cNvSpPr/>
          <p:nvPr/>
        </p:nvSpPr>
        <p:spPr>
          <a:xfrm>
            <a:off x="3178175" y="4014788"/>
            <a:ext cx="288925" cy="233362"/>
          </a:xfrm>
          <a:prstGeom prst="rect">
            <a:avLst/>
          </a:prstGeom>
          <a:solidFill>
            <a:srgbClr val="66CCFF"/>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40" name="Text Box 128"/>
          <p:cNvSpPr txBox="1"/>
          <p:nvPr/>
        </p:nvSpPr>
        <p:spPr>
          <a:xfrm>
            <a:off x="2801938" y="3976688"/>
            <a:ext cx="1033462"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223.1.3.27</a:t>
            </a:r>
            <a:endParaRPr lang="en-US" altLang="zh-CN" sz="1400" dirty="0">
              <a:latin typeface="Comic Sans MS" panose="030F0702030302020204" charset="0"/>
            </a:endParaRPr>
          </a:p>
        </p:txBody>
      </p:sp>
      <p:sp>
        <p:nvSpPr>
          <p:cNvPr id="97341" name="Text Box 118"/>
          <p:cNvSpPr txBox="1"/>
          <p:nvPr/>
        </p:nvSpPr>
        <p:spPr>
          <a:xfrm>
            <a:off x="3900488" y="3843338"/>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223.1.2.2</a:t>
            </a:r>
            <a:endParaRPr lang="en-US" altLang="zh-CN" sz="1400" dirty="0">
              <a:latin typeface="Comic Sans MS" panose="030F0702030302020204" charset="0"/>
            </a:endParaRPr>
          </a:p>
        </p:txBody>
      </p:sp>
      <p:sp>
        <p:nvSpPr>
          <p:cNvPr id="97342" name="Text Box 119"/>
          <p:cNvSpPr txBox="1"/>
          <p:nvPr/>
        </p:nvSpPr>
        <p:spPr>
          <a:xfrm>
            <a:off x="4730750" y="2327275"/>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223.1.2.1</a:t>
            </a:r>
            <a:endParaRPr lang="en-US" altLang="zh-CN" sz="1400" dirty="0">
              <a:latin typeface="Comic Sans MS" panose="030F0702030302020204" charset="0"/>
            </a:endParaRPr>
          </a:p>
        </p:txBody>
      </p:sp>
      <p:sp>
        <p:nvSpPr>
          <p:cNvPr id="97343" name="Text Box 168"/>
          <p:cNvSpPr txBox="1"/>
          <p:nvPr/>
        </p:nvSpPr>
        <p:spPr>
          <a:xfrm>
            <a:off x="3465513" y="1760538"/>
            <a:ext cx="906462" cy="609600"/>
          </a:xfrm>
          <a:prstGeom prst="rect">
            <a:avLst/>
          </a:prstGeom>
          <a:noFill/>
          <a:ln w="9525">
            <a:noFill/>
          </a:ln>
        </p:spPr>
        <p:txBody>
          <a:bodyPr wrap="none" anchor="t" anchorCtr="0">
            <a:spAutoFit/>
          </a:bodyPr>
          <a:p>
            <a:pPr eaLnBrk="0" hangingPunct="0">
              <a:lnSpc>
                <a:spcPct val="85000"/>
              </a:lnSpc>
            </a:pPr>
            <a:r>
              <a:rPr lang="en-US" altLang="zh-CN" sz="2000" i="1" dirty="0">
                <a:solidFill>
                  <a:srgbClr val="CC0000"/>
                </a:solidFill>
                <a:latin typeface="Arial" panose="020B0604020202020204" pitchFamily="34" charset="0"/>
              </a:rPr>
              <a:t>DHCP</a:t>
            </a:r>
            <a:endParaRPr lang="en-US" altLang="zh-CN" sz="2000" i="1" dirty="0">
              <a:solidFill>
                <a:srgbClr val="CC0000"/>
              </a:solidFill>
              <a:latin typeface="Arial" panose="020B0604020202020204" pitchFamily="34" charset="0"/>
            </a:endParaRPr>
          </a:p>
          <a:p>
            <a:pPr eaLnBrk="0" hangingPunct="0">
              <a:lnSpc>
                <a:spcPct val="85000"/>
              </a:lnSpc>
            </a:pPr>
            <a:r>
              <a:rPr lang="en-US" altLang="zh-CN" sz="2000" i="1" dirty="0">
                <a:solidFill>
                  <a:srgbClr val="CC0000"/>
                </a:solidFill>
                <a:latin typeface="Arial" panose="020B0604020202020204" pitchFamily="34" charset="0"/>
              </a:rPr>
              <a:t>server</a:t>
            </a:r>
            <a:endParaRPr lang="en-US" altLang="zh-CN" sz="2000" i="1" dirty="0">
              <a:solidFill>
                <a:srgbClr val="CC0000"/>
              </a:solidFill>
              <a:latin typeface="Arial" panose="020B0604020202020204" pitchFamily="34" charset="0"/>
            </a:endParaRPr>
          </a:p>
        </p:txBody>
      </p:sp>
      <p:sp>
        <p:nvSpPr>
          <p:cNvPr id="97344" name="Text Box 170"/>
          <p:cNvSpPr txBox="1"/>
          <p:nvPr/>
        </p:nvSpPr>
        <p:spPr>
          <a:xfrm>
            <a:off x="6627813" y="3059113"/>
            <a:ext cx="1820862" cy="1127125"/>
          </a:xfrm>
          <a:prstGeom prst="rect">
            <a:avLst/>
          </a:prstGeom>
          <a:noFill/>
          <a:ln w="9525">
            <a:noFill/>
          </a:ln>
        </p:spPr>
        <p:txBody>
          <a:bodyPr wrap="none" anchor="t" anchorCtr="0">
            <a:spAutoFit/>
          </a:bodyPr>
          <a:p>
            <a:pPr eaLnBrk="0" hangingPunct="0">
              <a:lnSpc>
                <a:spcPct val="85000"/>
              </a:lnSpc>
            </a:pPr>
            <a:r>
              <a:rPr lang="en-US" altLang="zh-CN" sz="2000" i="1" dirty="0">
                <a:latin typeface="Arial" panose="020B0604020202020204" pitchFamily="34" charset="0"/>
              </a:rPr>
              <a:t>arriving </a:t>
            </a:r>
            <a:r>
              <a:rPr lang="en-US" altLang="zh-CN" sz="2000" i="1" dirty="0">
                <a:solidFill>
                  <a:srgbClr val="CC0000"/>
                </a:solidFill>
                <a:latin typeface="Arial" panose="020B0604020202020204" pitchFamily="34" charset="0"/>
              </a:rPr>
              <a:t>DHCP</a:t>
            </a:r>
            <a:endParaRPr lang="en-US" altLang="zh-CN" sz="2000" i="1" dirty="0">
              <a:solidFill>
                <a:srgbClr val="CC0000"/>
              </a:solidFill>
              <a:latin typeface="Arial" panose="020B0604020202020204" pitchFamily="34" charset="0"/>
            </a:endParaRPr>
          </a:p>
          <a:p>
            <a:pPr eaLnBrk="0" hangingPunct="0">
              <a:lnSpc>
                <a:spcPct val="85000"/>
              </a:lnSpc>
            </a:pPr>
            <a:r>
              <a:rPr lang="en-US" altLang="zh-CN" sz="2000" i="1" dirty="0">
                <a:solidFill>
                  <a:srgbClr val="CC0000"/>
                </a:solidFill>
                <a:latin typeface="Arial" panose="020B0604020202020204" pitchFamily="34" charset="0"/>
              </a:rPr>
              <a:t>client</a:t>
            </a:r>
            <a:r>
              <a:rPr lang="en-US" altLang="zh-CN" sz="2000" i="1" dirty="0">
                <a:latin typeface="Arial" panose="020B0604020202020204" pitchFamily="34" charset="0"/>
              </a:rPr>
              <a:t> needs </a:t>
            </a:r>
            <a:endParaRPr lang="en-US" altLang="zh-CN" sz="2000" i="1" dirty="0">
              <a:latin typeface="Arial" panose="020B0604020202020204" pitchFamily="34" charset="0"/>
            </a:endParaRPr>
          </a:p>
          <a:p>
            <a:pPr eaLnBrk="0" hangingPunct="0">
              <a:lnSpc>
                <a:spcPct val="85000"/>
              </a:lnSpc>
            </a:pPr>
            <a:r>
              <a:rPr lang="en-US" altLang="zh-CN" sz="2000" i="1" dirty="0">
                <a:latin typeface="Arial" panose="020B0604020202020204" pitchFamily="34" charset="0"/>
              </a:rPr>
              <a:t>address in this</a:t>
            </a:r>
            <a:endParaRPr lang="en-US" altLang="zh-CN" sz="2000" i="1" dirty="0">
              <a:latin typeface="Arial" panose="020B0604020202020204" pitchFamily="34" charset="0"/>
            </a:endParaRPr>
          </a:p>
          <a:p>
            <a:pPr eaLnBrk="0" hangingPunct="0">
              <a:lnSpc>
                <a:spcPct val="85000"/>
              </a:lnSpc>
            </a:pPr>
            <a:r>
              <a:rPr lang="en-US" altLang="zh-CN" sz="2000" i="1" dirty="0">
                <a:latin typeface="Arial" panose="020B0604020202020204" pitchFamily="34" charset="0"/>
              </a:rPr>
              <a:t>network</a:t>
            </a:r>
            <a:endParaRPr lang="en-US" altLang="zh-CN" sz="2000" i="1" dirty="0">
              <a:latin typeface="Arial" panose="020B0604020202020204" pitchFamily="34" charset="0"/>
            </a:endParaRPr>
          </a:p>
        </p:txBody>
      </p:sp>
      <p:grpSp>
        <p:nvGrpSpPr>
          <p:cNvPr id="97345" name="Group 195"/>
          <p:cNvGrpSpPr/>
          <p:nvPr/>
        </p:nvGrpSpPr>
        <p:grpSpPr>
          <a:xfrm>
            <a:off x="3873500" y="2395538"/>
            <a:ext cx="401638" cy="681037"/>
            <a:chOff x="4140" y="429"/>
            <a:chExt cx="1425" cy="2396"/>
          </a:xfrm>
        </p:grpSpPr>
        <p:sp>
          <p:nvSpPr>
            <p:cNvPr id="97346" name="Freeform 196"/>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97347" name="Rectangle 197"/>
            <p:cNvSpPr/>
            <p:nvPr/>
          </p:nvSpPr>
          <p:spPr>
            <a:xfrm>
              <a:off x="4208" y="429"/>
              <a:ext cx="1048" cy="2284"/>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48" name="Freeform 198"/>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97349" name="Freeform 199"/>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7350" name="Rectangle 200"/>
            <p:cNvSpPr/>
            <p:nvPr/>
          </p:nvSpPr>
          <p:spPr>
            <a:xfrm>
              <a:off x="4213" y="691"/>
              <a:ext cx="597"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nvGrpSpPr>
            <p:cNvPr id="97351" name="Group 201"/>
            <p:cNvGrpSpPr/>
            <p:nvPr/>
          </p:nvGrpSpPr>
          <p:grpSpPr>
            <a:xfrm>
              <a:off x="4749" y="668"/>
              <a:ext cx="581" cy="145"/>
              <a:chOff x="614" y="2568"/>
              <a:chExt cx="725" cy="139"/>
            </a:xfrm>
          </p:grpSpPr>
          <p:sp>
            <p:nvSpPr>
              <p:cNvPr id="97352" name="AutoShape 202"/>
              <p:cNvSpPr/>
              <p:nvPr/>
            </p:nvSpPr>
            <p:spPr>
              <a:xfrm>
                <a:off x="613" y="2569"/>
                <a:ext cx="724" cy="139"/>
              </a:xfrm>
              <a:prstGeom prst="roundRect">
                <a:avLst>
                  <a:gd name="adj" fmla="val 50000"/>
                </a:avLst>
              </a:prstGeom>
              <a:solidFill>
                <a:schemeClr val="tx1"/>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53" name="AutoShape 203"/>
              <p:cNvSpPr/>
              <p:nvPr/>
            </p:nvSpPr>
            <p:spPr>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sp>
          <p:nvSpPr>
            <p:cNvPr id="97354" name="Rectangle 204"/>
            <p:cNvSpPr/>
            <p:nvPr/>
          </p:nvSpPr>
          <p:spPr>
            <a:xfrm>
              <a:off x="4224" y="1021"/>
              <a:ext cx="597" cy="4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nvGrpSpPr>
            <p:cNvPr id="97355" name="Group 205"/>
            <p:cNvGrpSpPr/>
            <p:nvPr/>
          </p:nvGrpSpPr>
          <p:grpSpPr>
            <a:xfrm>
              <a:off x="4747" y="994"/>
              <a:ext cx="581" cy="134"/>
              <a:chOff x="614" y="2568"/>
              <a:chExt cx="725" cy="139"/>
            </a:xfrm>
          </p:grpSpPr>
          <p:sp>
            <p:nvSpPr>
              <p:cNvPr id="97356" name="AutoShape 206"/>
              <p:cNvSpPr/>
              <p:nvPr/>
            </p:nvSpPr>
            <p:spPr>
              <a:xfrm>
                <a:off x="616" y="2567"/>
                <a:ext cx="724" cy="139"/>
              </a:xfrm>
              <a:prstGeom prst="roundRect">
                <a:avLst>
                  <a:gd name="adj" fmla="val 50000"/>
                </a:avLst>
              </a:prstGeom>
              <a:solidFill>
                <a:schemeClr val="tx1"/>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57" name="AutoShape 207"/>
              <p:cNvSpPr/>
              <p:nvPr/>
            </p:nvSpPr>
            <p:spPr>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sp>
          <p:nvSpPr>
            <p:cNvPr id="97358" name="Rectangle 208"/>
            <p:cNvSpPr/>
            <p:nvPr/>
          </p:nvSpPr>
          <p:spPr>
            <a:xfrm>
              <a:off x="4219" y="1356"/>
              <a:ext cx="591"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59" name="Rectangle 209"/>
            <p:cNvSpPr/>
            <p:nvPr/>
          </p:nvSpPr>
          <p:spPr>
            <a:xfrm>
              <a:off x="4230" y="1658"/>
              <a:ext cx="591" cy="4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nvGrpSpPr>
            <p:cNvPr id="97360" name="Group 210"/>
            <p:cNvGrpSpPr/>
            <p:nvPr/>
          </p:nvGrpSpPr>
          <p:grpSpPr>
            <a:xfrm>
              <a:off x="4735" y="1627"/>
              <a:ext cx="582" cy="151"/>
              <a:chOff x="614" y="2568"/>
              <a:chExt cx="725" cy="139"/>
            </a:xfrm>
          </p:grpSpPr>
          <p:sp>
            <p:nvSpPr>
              <p:cNvPr id="97361" name="AutoShape 211"/>
              <p:cNvSpPr/>
              <p:nvPr/>
            </p:nvSpPr>
            <p:spPr>
              <a:xfrm>
                <a:off x="617" y="2576"/>
                <a:ext cx="723" cy="139"/>
              </a:xfrm>
              <a:prstGeom prst="roundRect">
                <a:avLst>
                  <a:gd name="adj" fmla="val 50000"/>
                </a:avLst>
              </a:prstGeom>
              <a:solidFill>
                <a:schemeClr val="tx1"/>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62" name="AutoShape 212"/>
              <p:cNvSpPr/>
              <p:nvPr/>
            </p:nvSpPr>
            <p:spPr>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sp>
          <p:nvSpPr>
            <p:cNvPr id="97363" name="Freeform 213"/>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97364" name="Group 214"/>
            <p:cNvGrpSpPr/>
            <p:nvPr/>
          </p:nvGrpSpPr>
          <p:grpSpPr>
            <a:xfrm>
              <a:off x="4739" y="1327"/>
              <a:ext cx="582" cy="139"/>
              <a:chOff x="614" y="2568"/>
              <a:chExt cx="725" cy="139"/>
            </a:xfrm>
          </p:grpSpPr>
          <p:sp>
            <p:nvSpPr>
              <p:cNvPr id="97365" name="AutoShape 215"/>
              <p:cNvSpPr/>
              <p:nvPr/>
            </p:nvSpPr>
            <p:spPr>
              <a:xfrm>
                <a:off x="612" y="2569"/>
                <a:ext cx="730" cy="140"/>
              </a:xfrm>
              <a:prstGeom prst="roundRect">
                <a:avLst>
                  <a:gd name="adj" fmla="val 50000"/>
                </a:avLst>
              </a:prstGeom>
              <a:solidFill>
                <a:schemeClr val="tx1"/>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66" name="AutoShape 216"/>
              <p:cNvSpPr/>
              <p:nvPr/>
            </p:nvSpPr>
            <p:spPr>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sp>
          <p:nvSpPr>
            <p:cNvPr id="97367" name="Rectangle 217"/>
            <p:cNvSpPr/>
            <p:nvPr/>
          </p:nvSpPr>
          <p:spPr>
            <a:xfrm>
              <a:off x="5250" y="429"/>
              <a:ext cx="68" cy="2290"/>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68" name="Freeform 218"/>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7369" name="Freeform 219"/>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7370" name="Oval 220"/>
            <p:cNvSpPr/>
            <p:nvPr/>
          </p:nvSpPr>
          <p:spPr>
            <a:xfrm>
              <a:off x="5514" y="2613"/>
              <a:ext cx="51" cy="95"/>
            </a:xfrm>
            <a:prstGeom prst="ellipse">
              <a:avLst/>
            </a:prstGeom>
            <a:solidFill>
              <a:srgbClr val="333333"/>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1" name="Freeform 221"/>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97372" name="AutoShape 222"/>
            <p:cNvSpPr/>
            <p:nvPr/>
          </p:nvSpPr>
          <p:spPr>
            <a:xfrm>
              <a:off x="4140" y="2680"/>
              <a:ext cx="1200" cy="145"/>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3" name="AutoShape 223"/>
            <p:cNvSpPr/>
            <p:nvPr/>
          </p:nvSpPr>
          <p:spPr>
            <a:xfrm>
              <a:off x="4208" y="2713"/>
              <a:ext cx="1070" cy="78"/>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4" name="Oval 224"/>
            <p:cNvSpPr/>
            <p:nvPr/>
          </p:nvSpPr>
          <p:spPr>
            <a:xfrm>
              <a:off x="4309" y="2384"/>
              <a:ext cx="158" cy="140"/>
            </a:xfrm>
            <a:prstGeom prst="ellipse">
              <a:avLst/>
            </a:prstGeom>
            <a:solidFill>
              <a:srgbClr val="33CC33"/>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5" name="Oval 225"/>
            <p:cNvSpPr/>
            <p:nvPr/>
          </p:nvSpPr>
          <p:spPr>
            <a:xfrm>
              <a:off x="4484" y="2384"/>
              <a:ext cx="163" cy="145"/>
            </a:xfrm>
            <a:prstGeom prst="ellipse">
              <a:avLst/>
            </a:prstGeom>
            <a:solidFill>
              <a:srgbClr val="FF0000"/>
            </a:solidFill>
            <a:ln w="9525">
              <a:noFill/>
            </a:ln>
          </p:spPr>
          <p:txBody>
            <a:bodyPr wrap="none" anchor="ctr" anchorCtr="0"/>
            <a:p>
              <a:pPr algn="ctr"/>
              <a:endParaRPr lang="zh-CN" altLang="zh-CN" sz="1400" dirty="0">
                <a:solidFill>
                  <a:srgbClr val="FF0000"/>
                </a:solidFill>
                <a:latin typeface="Arial" panose="020B0604020202020204" pitchFamily="34" charset="0"/>
                <a:ea typeface="Arial" panose="020B0604020202020204" pitchFamily="34" charset="0"/>
              </a:endParaRPr>
            </a:p>
          </p:txBody>
        </p:sp>
        <p:sp>
          <p:nvSpPr>
            <p:cNvPr id="97376" name="Oval 226"/>
            <p:cNvSpPr/>
            <p:nvPr/>
          </p:nvSpPr>
          <p:spPr>
            <a:xfrm>
              <a:off x="4664" y="2384"/>
              <a:ext cx="158" cy="140"/>
            </a:xfrm>
            <a:prstGeom prst="ellipse">
              <a:avLst/>
            </a:prstGeom>
            <a:solidFill>
              <a:srgbClr val="33CC33"/>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7" name="Rectangle 227"/>
            <p:cNvSpPr/>
            <p:nvPr/>
          </p:nvSpPr>
          <p:spPr>
            <a:xfrm>
              <a:off x="5064" y="1836"/>
              <a:ext cx="84" cy="760"/>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grpSp>
        <p:nvGrpSpPr>
          <p:cNvPr id="97378" name="Group 231"/>
          <p:cNvGrpSpPr/>
          <p:nvPr/>
        </p:nvGrpSpPr>
        <p:grpSpPr>
          <a:xfrm>
            <a:off x="5486400" y="3141663"/>
            <a:ext cx="1101725" cy="549275"/>
            <a:chOff x="3428" y="1798"/>
            <a:chExt cx="694" cy="346"/>
          </a:xfrm>
        </p:grpSpPr>
        <p:grpSp>
          <p:nvGrpSpPr>
            <p:cNvPr id="97379" name="Group 229"/>
            <p:cNvGrpSpPr/>
            <p:nvPr/>
          </p:nvGrpSpPr>
          <p:grpSpPr>
            <a:xfrm>
              <a:off x="3628" y="1798"/>
              <a:ext cx="494" cy="346"/>
              <a:chOff x="4420" y="878"/>
              <a:chExt cx="614" cy="458"/>
            </a:xfrm>
          </p:grpSpPr>
          <p:pic>
            <p:nvPicPr>
              <p:cNvPr id="97380" name="Picture 173" descr="laptop_keyboard"/>
              <p:cNvPicPr>
                <a:picLocks noChangeAspect="1"/>
              </p:cNvPicPr>
              <p:nvPr/>
            </p:nvPicPr>
            <p:blipFill>
              <a:blip r:embed="rId2"/>
              <a:stretch>
                <a:fillRect/>
              </a:stretch>
            </p:blipFill>
            <p:spPr>
              <a:xfrm rot="109064" flipH="1">
                <a:off x="4420" y="1108"/>
                <a:ext cx="527" cy="228"/>
              </a:xfrm>
              <a:prstGeom prst="rect">
                <a:avLst/>
              </a:prstGeom>
              <a:noFill/>
              <a:ln w="9525">
                <a:noFill/>
              </a:ln>
            </p:spPr>
          </p:pic>
          <p:sp>
            <p:nvSpPr>
              <p:cNvPr id="97381" name="Freeform 174"/>
              <p:cNvSpPr/>
              <p:nvPr/>
            </p:nvSpPr>
            <p:spPr>
              <a:xfrm>
                <a:off x="4595" y="888"/>
                <a:ext cx="424" cy="297"/>
              </a:xfrm>
              <a:custGeom>
                <a:avLst/>
                <a:gdLst/>
                <a:ahLst/>
                <a:cxnLst>
                  <a:cxn ang="0">
                    <a:pos x="0" y="0"/>
                  </a:cxn>
                  <a:cxn ang="0">
                    <a:pos x="0" y="0"/>
                  </a:cxn>
                  <a:cxn ang="0">
                    <a:pos x="0" y="0"/>
                  </a:cxn>
                  <a:cxn ang="0">
                    <a:pos x="0" y="0"/>
                  </a:cxn>
                  <a:cxn ang="0">
                    <a:pos x="0"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97382" name="Picture 175" descr="screen"/>
              <p:cNvPicPr>
                <a:picLocks noChangeAspect="1"/>
              </p:cNvPicPr>
              <p:nvPr/>
            </p:nvPicPr>
            <p:blipFill>
              <a:blip r:embed="rId3"/>
              <a:stretch>
                <a:fillRect/>
              </a:stretch>
            </p:blipFill>
            <p:spPr>
              <a:xfrm>
                <a:off x="4616" y="895"/>
                <a:ext cx="385" cy="271"/>
              </a:xfrm>
              <a:prstGeom prst="rect">
                <a:avLst/>
              </a:prstGeom>
              <a:noFill/>
              <a:ln w="9525">
                <a:noFill/>
              </a:ln>
            </p:spPr>
          </p:pic>
          <p:sp>
            <p:nvSpPr>
              <p:cNvPr id="97383" name="Freeform 176"/>
              <p:cNvSpPr/>
              <p:nvPr/>
            </p:nvSpPr>
            <p:spPr>
              <a:xfrm>
                <a:off x="4672" y="879"/>
                <a:ext cx="359" cy="55"/>
              </a:xfrm>
              <a:custGeom>
                <a:avLst/>
                <a:gdLst/>
                <a:ahLst/>
                <a:cxnLst>
                  <a:cxn ang="0">
                    <a:pos x="0" y="0"/>
                  </a:cxn>
                  <a:cxn ang="0">
                    <a:pos x="0" y="0"/>
                  </a:cxn>
                  <a:cxn ang="0">
                    <a:pos x="0" y="0"/>
                  </a:cxn>
                  <a:cxn ang="0">
                    <a:pos x="0" y="0"/>
                  </a:cxn>
                  <a:cxn ang="0">
                    <a:pos x="0"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97384" name="Freeform 177"/>
              <p:cNvSpPr/>
              <p:nvPr/>
            </p:nvSpPr>
            <p:spPr>
              <a:xfrm>
                <a:off x="4591" y="878"/>
                <a:ext cx="100" cy="230"/>
              </a:xfrm>
              <a:custGeom>
                <a:avLst/>
                <a:gdLst/>
                <a:ahLst/>
                <a:cxnLst>
                  <a:cxn ang="0">
                    <a:pos x="0" y="0"/>
                  </a:cxn>
                  <a:cxn ang="0">
                    <a:pos x="0" y="0"/>
                  </a:cxn>
                  <a:cxn ang="0">
                    <a:pos x="0" y="0"/>
                  </a:cxn>
                  <a:cxn ang="0">
                    <a:pos x="0" y="0"/>
                  </a:cxn>
                  <a:cxn ang="0">
                    <a:pos x="0"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97385" name="Freeform 178"/>
              <p:cNvSpPr/>
              <p:nvPr/>
            </p:nvSpPr>
            <p:spPr>
              <a:xfrm>
                <a:off x="4921" y="920"/>
                <a:ext cx="108" cy="265"/>
              </a:xfrm>
              <a:custGeom>
                <a:avLst/>
                <a:gdLst/>
                <a:ahLst/>
                <a:cxnLst>
                  <a:cxn ang="0">
                    <a:pos x="0" y="0"/>
                  </a:cxn>
                  <a:cxn ang="0">
                    <a:pos x="0" y="0"/>
                  </a:cxn>
                  <a:cxn ang="0">
                    <a:pos x="0" y="0"/>
                  </a:cxn>
                  <a:cxn ang="0">
                    <a:pos x="0" y="0"/>
                  </a:cxn>
                  <a:cxn ang="0">
                    <a:pos x="0"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97386" name="Freeform 179"/>
              <p:cNvSpPr/>
              <p:nvPr/>
            </p:nvSpPr>
            <p:spPr>
              <a:xfrm>
                <a:off x="4590" y="1097"/>
                <a:ext cx="394" cy="89"/>
              </a:xfrm>
              <a:custGeom>
                <a:avLst/>
                <a:gdLst/>
                <a:ahLst/>
                <a:cxnLst>
                  <a:cxn ang="0">
                    <a:pos x="0" y="0"/>
                  </a:cxn>
                  <a:cxn ang="0">
                    <a:pos x="0" y="0"/>
                  </a:cxn>
                  <a:cxn ang="0">
                    <a:pos x="0" y="0"/>
                  </a:cxn>
                  <a:cxn ang="0">
                    <a:pos x="0" y="0"/>
                  </a:cxn>
                  <a:cxn ang="0">
                    <a:pos x="0"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97387" name="Freeform 180"/>
              <p:cNvSpPr/>
              <p:nvPr/>
            </p:nvSpPr>
            <p:spPr>
              <a:xfrm>
                <a:off x="4933" y="922"/>
                <a:ext cx="101" cy="266"/>
              </a:xfrm>
              <a:custGeom>
                <a:avLst/>
                <a:gdLst/>
                <a:ahLst/>
                <a:cxnLst>
                  <a:cxn ang="0">
                    <a:pos x="0" y="0"/>
                  </a:cxn>
                  <a:cxn ang="0">
                    <a:pos x="0" y="0"/>
                  </a:cxn>
                  <a:cxn ang="0">
                    <a:pos x="0" y="0"/>
                  </a:cxn>
                  <a:cxn ang="0">
                    <a:pos x="0" y="0"/>
                  </a:cxn>
                  <a:cxn ang="0">
                    <a:pos x="0"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97388" name="Freeform 181"/>
              <p:cNvSpPr/>
              <p:nvPr/>
            </p:nvSpPr>
            <p:spPr>
              <a:xfrm>
                <a:off x="4590" y="1109"/>
                <a:ext cx="351" cy="88"/>
              </a:xfrm>
              <a:custGeom>
                <a:avLst/>
                <a:gdLst/>
                <a:ahLst/>
                <a:cxnLst>
                  <a:cxn ang="0">
                    <a:pos x="0" y="0"/>
                  </a:cxn>
                  <a:cxn ang="0">
                    <a:pos x="0" y="0"/>
                  </a:cxn>
                  <a:cxn ang="0">
                    <a:pos x="0" y="0"/>
                  </a:cxn>
                  <a:cxn ang="0">
                    <a:pos x="0" y="0"/>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97389" name="Group 182"/>
              <p:cNvGrpSpPr/>
              <p:nvPr/>
            </p:nvGrpSpPr>
            <p:grpSpPr>
              <a:xfrm>
                <a:off x="4584" y="1203"/>
                <a:ext cx="119" cy="53"/>
                <a:chOff x="1740" y="2642"/>
                <a:chExt cx="752" cy="327"/>
              </a:xfrm>
            </p:grpSpPr>
            <p:sp>
              <p:nvSpPr>
                <p:cNvPr id="97390" name="Freeform 183"/>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97391" name="Freeform 184"/>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97392" name="Freeform 185"/>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97393" name="Freeform 186"/>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97394" name="Freeform 187"/>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97395" name="Freeform 188"/>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97396" name="Freeform 189"/>
              <p:cNvSpPr/>
              <p:nvPr/>
            </p:nvSpPr>
            <p:spPr>
              <a:xfrm>
                <a:off x="4788" y="1211"/>
                <a:ext cx="144" cy="116"/>
              </a:xfrm>
              <a:custGeom>
                <a:avLst/>
                <a:gdLst/>
                <a:ahLst/>
                <a:cxnLst>
                  <a:cxn ang="0">
                    <a:pos x="0" y="0"/>
                  </a:cxn>
                  <a:cxn ang="0">
                    <a:pos x="0" y="0"/>
                  </a:cxn>
                  <a:cxn ang="0">
                    <a:pos x="0" y="0"/>
                  </a:cxn>
                  <a:cxn ang="0">
                    <a:pos x="0" y="0"/>
                  </a:cxn>
                  <a:cxn ang="0">
                    <a:pos x="0" y="0"/>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97397" name="Freeform 190"/>
              <p:cNvSpPr/>
              <p:nvPr/>
            </p:nvSpPr>
            <p:spPr>
              <a:xfrm>
                <a:off x="4420" y="1220"/>
                <a:ext cx="369" cy="106"/>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97398" name="Freeform 191"/>
              <p:cNvSpPr/>
              <p:nvPr/>
            </p:nvSpPr>
            <p:spPr>
              <a:xfrm>
                <a:off x="4420" y="1201"/>
                <a:ext cx="4" cy="21"/>
              </a:xfrm>
              <a:custGeom>
                <a:avLst/>
                <a:gdLst/>
                <a:ahLst/>
                <a:cxnLst>
                  <a:cxn ang="0">
                    <a:pos x="0" y="0"/>
                  </a:cxn>
                  <a:cxn ang="0">
                    <a:pos x="0" y="0"/>
                  </a:cxn>
                  <a:cxn ang="0">
                    <a:pos x="0" y="0"/>
                  </a:cxn>
                  <a:cxn ang="0">
                    <a:pos x="0" y="0"/>
                  </a:cxn>
                  <a:cxn ang="0">
                    <a:pos x="0" y="0"/>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97399" name="Freeform 192"/>
              <p:cNvSpPr/>
              <p:nvPr/>
            </p:nvSpPr>
            <p:spPr>
              <a:xfrm>
                <a:off x="4421" y="1114"/>
                <a:ext cx="171" cy="88"/>
              </a:xfrm>
              <a:custGeom>
                <a:avLst/>
                <a:gdLst/>
                <a:ahLst/>
                <a:cxnLst>
                  <a:cxn ang="0">
                    <a:pos x="0" y="0"/>
                  </a:cxn>
                  <a:cxn ang="0">
                    <a:pos x="0" y="0"/>
                  </a:cxn>
                  <a:cxn ang="0">
                    <a:pos x="0" y="0"/>
                  </a:cxn>
                  <a:cxn ang="0">
                    <a:pos x="0" y="0"/>
                  </a:cxn>
                  <a:cxn ang="0">
                    <a:pos x="0"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97400" name="Freeform 193"/>
              <p:cNvSpPr/>
              <p:nvPr/>
            </p:nvSpPr>
            <p:spPr>
              <a:xfrm>
                <a:off x="4432" y="1205"/>
                <a:ext cx="350" cy="102"/>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97401" name="Freeform 194"/>
              <p:cNvSpPr/>
              <p:nvPr/>
            </p:nvSpPr>
            <p:spPr>
              <a:xfrm flipV="1">
                <a:off x="4782" y="1198"/>
                <a:ext cx="142" cy="105"/>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sp>
          <p:nvSpPr>
            <p:cNvPr id="97402" name="Line 230"/>
            <p:cNvSpPr/>
            <p:nvPr/>
          </p:nvSpPr>
          <p:spPr>
            <a:xfrm flipH="1">
              <a:off x="3428" y="2002"/>
              <a:ext cx="274" cy="0"/>
            </a:xfrm>
            <a:prstGeom prst="line">
              <a:avLst/>
            </a:prstGeom>
            <a:ln w="9525" cap="flat" cmpd="sng">
              <a:solidFill>
                <a:schemeClr val="tx1"/>
              </a:solidFill>
              <a:prstDash val="solid"/>
              <a:round/>
              <a:headEnd type="none" w="med" len="med"/>
              <a:tailEnd type="none" w="med" len="med"/>
            </a:ln>
          </p:spPr>
        </p:sp>
      </p:grpSp>
      <p:sp>
        <p:nvSpPr>
          <p:cNvPr id="97403" name="AutoShape 232"/>
          <p:cNvSpPr/>
          <p:nvPr/>
        </p:nvSpPr>
        <p:spPr>
          <a:xfrm>
            <a:off x="5754688" y="3698875"/>
            <a:ext cx="976312" cy="374650"/>
          </a:xfrm>
          <a:prstGeom prst="leftArrow">
            <a:avLst>
              <a:gd name="adj1" fmla="val 50000"/>
              <a:gd name="adj2" fmla="val 65027"/>
            </a:avLst>
          </a:prstGeom>
          <a:gradFill rotWithShape="1">
            <a:gsLst>
              <a:gs pos="0">
                <a:srgbClr val="CC0000"/>
              </a:gs>
              <a:gs pos="100000">
                <a:schemeClr val="bg1"/>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7404" name="Line 233"/>
          <p:cNvSpPr/>
          <p:nvPr/>
        </p:nvSpPr>
        <p:spPr>
          <a:xfrm flipH="1">
            <a:off x="4268788" y="2954338"/>
            <a:ext cx="314325" cy="4762"/>
          </a:xfrm>
          <a:prstGeom prst="line">
            <a:avLst/>
          </a:prstGeom>
          <a:ln w="19050" cap="flat" cmpd="sng">
            <a:solidFill>
              <a:schemeClr val="tx1"/>
            </a:solidFill>
            <a:prstDash val="solid"/>
            <a:round/>
            <a:headEnd type="none" w="med" len="med"/>
            <a:tailEnd type="none" w="med" len="med"/>
          </a:ln>
        </p:spPr>
      </p:sp>
      <p:pic>
        <p:nvPicPr>
          <p:cNvPr id="97405" name="Picture 235" descr="underline_base"/>
          <p:cNvPicPr/>
          <p:nvPr/>
        </p:nvPicPr>
        <p:blipFill>
          <a:blip r:embed="rId4"/>
          <a:stretch>
            <a:fillRect/>
          </a:stretch>
        </p:blipFill>
        <p:spPr>
          <a:xfrm>
            <a:off x="514350" y="931863"/>
            <a:ext cx="6399213" cy="173037"/>
          </a:xfrm>
          <a:prstGeom prst="rect">
            <a:avLst/>
          </a:prstGeom>
          <a:noFill/>
          <a:ln w="9525">
            <a:noFill/>
          </a:ln>
        </p:spPr>
      </p:pic>
      <p:sp>
        <p:nvSpPr>
          <p:cNvPr id="9740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740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Text Box 7"/>
          <p:cNvSpPr txBox="1"/>
          <p:nvPr/>
        </p:nvSpPr>
        <p:spPr>
          <a:xfrm>
            <a:off x="881063" y="1270000"/>
            <a:ext cx="2341562" cy="336550"/>
          </a:xfrm>
          <a:prstGeom prst="rect">
            <a:avLst/>
          </a:prstGeom>
          <a:noFill/>
          <a:ln w="9525">
            <a:noFill/>
          </a:ln>
        </p:spPr>
        <p:txBody>
          <a:bodyPr wrap="none" anchor="t" anchorCtr="0">
            <a:spAutoFit/>
          </a:bodyPr>
          <a:p>
            <a:pPr algn="ctr" eaLnBrk="0" hangingPunct="0"/>
            <a:r>
              <a:rPr lang="en-US" altLang="zh-CN" sz="1600" dirty="0">
                <a:solidFill>
                  <a:srgbClr val="CC0000"/>
                </a:solidFill>
                <a:latin typeface="Arial" panose="020B0604020202020204" pitchFamily="34" charset="0"/>
              </a:rPr>
              <a:t>DHCP server: 223.1.2.5</a:t>
            </a:r>
            <a:endParaRPr lang="en-US" altLang="zh-CN" sz="1600" dirty="0">
              <a:solidFill>
                <a:srgbClr val="CC0000"/>
              </a:solidFill>
              <a:latin typeface="Arial" panose="020B0604020202020204" pitchFamily="34" charset="0"/>
            </a:endParaRPr>
          </a:p>
        </p:txBody>
      </p:sp>
      <p:sp>
        <p:nvSpPr>
          <p:cNvPr id="99330" name="Text Box 8"/>
          <p:cNvSpPr txBox="1"/>
          <p:nvPr/>
        </p:nvSpPr>
        <p:spPr>
          <a:xfrm>
            <a:off x="6037263" y="1311275"/>
            <a:ext cx="849312" cy="508000"/>
          </a:xfrm>
          <a:prstGeom prst="rect">
            <a:avLst/>
          </a:prstGeom>
          <a:noFill/>
          <a:ln w="9525">
            <a:noFill/>
          </a:ln>
        </p:spPr>
        <p:txBody>
          <a:bodyPr wrap="none" anchor="t" anchorCtr="0">
            <a:spAutoFit/>
          </a:bodyPr>
          <a:p>
            <a:pPr algn="ctr" eaLnBrk="0" hangingPunct="0">
              <a:lnSpc>
                <a:spcPct val="85000"/>
              </a:lnSpc>
            </a:pPr>
            <a:r>
              <a:rPr lang="en-US" altLang="zh-CN" sz="1600" dirty="0">
                <a:solidFill>
                  <a:srgbClr val="CC0000"/>
                </a:solidFill>
                <a:latin typeface="Arial" panose="020B0604020202020204" pitchFamily="34" charset="0"/>
              </a:rPr>
              <a:t>arriving</a:t>
            </a:r>
            <a:endParaRPr lang="en-US" altLang="zh-CN" sz="1600" dirty="0">
              <a:solidFill>
                <a:srgbClr val="CC0000"/>
              </a:solidFill>
              <a:latin typeface="Arial" panose="020B0604020202020204" pitchFamily="34" charset="0"/>
            </a:endParaRPr>
          </a:p>
          <a:p>
            <a:pPr algn="ctr" eaLnBrk="0" hangingPunct="0">
              <a:lnSpc>
                <a:spcPct val="85000"/>
              </a:lnSpc>
            </a:pPr>
            <a:r>
              <a:rPr lang="en-US" altLang="zh-CN" sz="1600" dirty="0">
                <a:solidFill>
                  <a:srgbClr val="CC0000"/>
                </a:solidFill>
                <a:latin typeface="Arial" panose="020B0604020202020204" pitchFamily="34" charset="0"/>
              </a:rPr>
              <a:t> client</a:t>
            </a:r>
            <a:endParaRPr lang="en-US" altLang="zh-CN" sz="1600" dirty="0">
              <a:solidFill>
                <a:srgbClr val="CC0000"/>
              </a:solidFill>
              <a:latin typeface="Arial" panose="020B0604020202020204" pitchFamily="34" charset="0"/>
            </a:endParaRPr>
          </a:p>
        </p:txBody>
      </p:sp>
      <p:sp>
        <p:nvSpPr>
          <p:cNvPr id="99331" name="Line 10"/>
          <p:cNvSpPr/>
          <p:nvPr/>
        </p:nvSpPr>
        <p:spPr>
          <a:xfrm flipH="1">
            <a:off x="1816100" y="2163763"/>
            <a:ext cx="11113" cy="4027487"/>
          </a:xfrm>
          <a:prstGeom prst="line">
            <a:avLst/>
          </a:prstGeom>
          <a:ln w="9525" cap="flat" cmpd="sng">
            <a:solidFill>
              <a:schemeClr val="bg2"/>
            </a:solidFill>
            <a:prstDash val="solid"/>
            <a:round/>
            <a:headEnd type="none" w="med" len="med"/>
            <a:tailEnd type="triangle" w="med" len="med"/>
          </a:ln>
        </p:spPr>
      </p:sp>
      <p:sp>
        <p:nvSpPr>
          <p:cNvPr id="99332" name="Line 11"/>
          <p:cNvSpPr/>
          <p:nvPr/>
        </p:nvSpPr>
        <p:spPr>
          <a:xfrm flipH="1">
            <a:off x="6342063" y="2239963"/>
            <a:ext cx="11112" cy="4140200"/>
          </a:xfrm>
          <a:prstGeom prst="line">
            <a:avLst/>
          </a:prstGeom>
          <a:ln w="9525" cap="flat" cmpd="sng">
            <a:solidFill>
              <a:schemeClr val="bg2"/>
            </a:solidFill>
            <a:prstDash val="solid"/>
            <a:round/>
            <a:headEnd type="none" w="med" len="med"/>
            <a:tailEnd type="triangle" w="med" len="med"/>
          </a:ln>
        </p:spPr>
      </p:sp>
      <p:grpSp>
        <p:nvGrpSpPr>
          <p:cNvPr id="6" name="Group 5"/>
          <p:cNvGrpSpPr/>
          <p:nvPr/>
        </p:nvGrpSpPr>
        <p:grpSpPr>
          <a:xfrm>
            <a:off x="1860550" y="1343025"/>
            <a:ext cx="4395788" cy="1401763"/>
            <a:chOff x="1860550" y="1343025"/>
            <a:chExt cx="4395788" cy="1401763"/>
          </a:xfrm>
        </p:grpSpPr>
        <p:sp>
          <p:nvSpPr>
            <p:cNvPr id="99334" name="Line 9"/>
            <p:cNvSpPr/>
            <p:nvPr/>
          </p:nvSpPr>
          <p:spPr>
            <a:xfrm flipH="1">
              <a:off x="1860550" y="2208213"/>
              <a:ext cx="4395788" cy="536575"/>
            </a:xfrm>
            <a:prstGeom prst="line">
              <a:avLst/>
            </a:prstGeom>
            <a:ln w="19050" cap="flat" cmpd="sng">
              <a:solidFill>
                <a:srgbClr val="000000"/>
              </a:solidFill>
              <a:prstDash val="solid"/>
              <a:round/>
              <a:headEnd type="none" w="med" len="med"/>
              <a:tailEnd type="triangle" w="med" len="med"/>
            </a:ln>
          </p:spPr>
        </p:sp>
        <p:grpSp>
          <p:nvGrpSpPr>
            <p:cNvPr id="99335" name="Group 23"/>
            <p:cNvGrpSpPr/>
            <p:nvPr/>
          </p:nvGrpSpPr>
          <p:grpSpPr>
            <a:xfrm>
              <a:off x="3389313" y="1343025"/>
              <a:ext cx="2673350" cy="1116013"/>
              <a:chOff x="11865" y="3885"/>
              <a:chExt cx="3720" cy="1260"/>
            </a:xfrm>
          </p:grpSpPr>
          <p:sp>
            <p:nvSpPr>
              <p:cNvPr id="99336" name="Text Box 24"/>
              <p:cNvSpPr txBox="1"/>
              <p:nvPr/>
            </p:nvSpPr>
            <p:spPr>
              <a:xfrm>
                <a:off x="11865" y="3885"/>
                <a:ext cx="2062" cy="490"/>
              </a:xfrm>
              <a:prstGeom prst="rect">
                <a:avLst/>
              </a:prstGeom>
              <a:solidFill>
                <a:srgbClr val="FFFFFF"/>
              </a:solidFill>
              <a:ln w="9525">
                <a:noFill/>
              </a:ln>
            </p:spPr>
            <p:txBody>
              <a:bodyPr anchor="t" anchorCtr="0"/>
              <a:p>
                <a:pPr algn="ctr" eaLnBrk="0" hangingPunct="0"/>
                <a:r>
                  <a:rPr lang="en-US" altLang="zh-CN" sz="1200" b="1" dirty="0">
                    <a:solidFill>
                      <a:srgbClr val="000000"/>
                    </a:solidFill>
                    <a:latin typeface="Arial" panose="020B0604020202020204" pitchFamily="34" charset="0"/>
                  </a:rPr>
                  <a:t>DHCP discover</a:t>
                </a:r>
                <a:endParaRPr lang="en-US" altLang="zh-CN" sz="1200" b="1" dirty="0">
                  <a:solidFill>
                    <a:srgbClr val="000000"/>
                  </a:solidFill>
                  <a:latin typeface="Comic Sans MS" panose="030F0702030302020204" charset="0"/>
                </a:endParaRPr>
              </a:p>
            </p:txBody>
          </p:sp>
          <p:sp>
            <p:nvSpPr>
              <p:cNvPr id="99337" name="Text Box 25"/>
              <p:cNvSpPr txBox="1"/>
              <p:nvPr/>
            </p:nvSpPr>
            <p:spPr>
              <a:xfrm>
                <a:off x="12015" y="4231"/>
                <a:ext cx="3570" cy="91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solidFill>
                      <a:srgbClr val="000000"/>
                    </a:solidFill>
                    <a:latin typeface="Arial" panose="020B0604020202020204" pitchFamily="34" charset="0"/>
                  </a:rPr>
                  <a:t>src : 0.0.0.0, 68     </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dest.: 255.255.255.255,67</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yiaddr:    0.0.0.0</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transaction ID: 654</a:t>
                </a:r>
                <a:endParaRPr lang="en-US" altLang="zh-CN" sz="1600" dirty="0">
                  <a:solidFill>
                    <a:srgbClr val="000000"/>
                  </a:solidFill>
                  <a:latin typeface="Comic Sans MS" panose="030F0702030302020204" charset="0"/>
                </a:endParaRPr>
              </a:p>
            </p:txBody>
          </p:sp>
        </p:grpSp>
      </p:grpSp>
      <p:sp>
        <p:nvSpPr>
          <p:cNvPr id="34825" name="Line 26"/>
          <p:cNvSpPr/>
          <p:nvPr/>
        </p:nvSpPr>
        <p:spPr>
          <a:xfrm>
            <a:off x="1903413" y="3194050"/>
            <a:ext cx="4395787" cy="538163"/>
          </a:xfrm>
          <a:prstGeom prst="line">
            <a:avLst/>
          </a:prstGeom>
          <a:ln w="19050" cap="flat" cmpd="sng">
            <a:solidFill>
              <a:srgbClr val="000000"/>
            </a:solidFill>
            <a:prstDash val="solid"/>
            <a:round/>
            <a:headEnd type="none" w="med" len="med"/>
            <a:tailEnd type="triangle" w="med" len="med"/>
          </a:ln>
        </p:spPr>
      </p:sp>
      <p:grpSp>
        <p:nvGrpSpPr>
          <p:cNvPr id="7" name="Group 6"/>
          <p:cNvGrpSpPr/>
          <p:nvPr/>
        </p:nvGrpSpPr>
        <p:grpSpPr>
          <a:xfrm>
            <a:off x="3562350" y="2579688"/>
            <a:ext cx="2520950" cy="1217612"/>
            <a:chOff x="3562350" y="2579688"/>
            <a:chExt cx="2520950" cy="1217612"/>
          </a:xfrm>
        </p:grpSpPr>
        <p:sp>
          <p:nvSpPr>
            <p:cNvPr id="99340" name="Text Box 27"/>
            <p:cNvSpPr txBox="1"/>
            <p:nvPr/>
          </p:nvSpPr>
          <p:spPr>
            <a:xfrm>
              <a:off x="3562350" y="2579688"/>
              <a:ext cx="1379538" cy="330200"/>
            </a:xfrm>
            <a:prstGeom prst="rect">
              <a:avLst/>
            </a:prstGeom>
            <a:solidFill>
              <a:srgbClr val="FFFFFF"/>
            </a:solidFill>
            <a:ln w="9525">
              <a:noFill/>
            </a:ln>
          </p:spPr>
          <p:txBody>
            <a:bodyPr anchor="t" anchorCtr="0"/>
            <a:p>
              <a:pPr algn="ctr" eaLnBrk="0" hangingPunct="0"/>
              <a:r>
                <a:rPr lang="en-US" altLang="zh-CN" sz="1200" b="1" dirty="0">
                  <a:solidFill>
                    <a:srgbClr val="000000"/>
                  </a:solidFill>
                  <a:latin typeface="Arial" panose="020B0604020202020204" pitchFamily="34" charset="0"/>
                </a:rPr>
                <a:t>DHCP offer</a:t>
              </a:r>
              <a:endParaRPr lang="en-US" altLang="zh-CN" sz="1600" dirty="0">
                <a:solidFill>
                  <a:srgbClr val="000000"/>
                </a:solidFill>
                <a:latin typeface="Comic Sans MS" panose="030F0702030302020204" charset="0"/>
              </a:endParaRPr>
            </a:p>
          </p:txBody>
        </p:sp>
        <p:sp>
          <p:nvSpPr>
            <p:cNvPr id="99341" name="Text Box 28"/>
            <p:cNvSpPr txBox="1"/>
            <p:nvPr/>
          </p:nvSpPr>
          <p:spPr>
            <a:xfrm>
              <a:off x="3659188" y="2832100"/>
              <a:ext cx="2424112" cy="9652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solidFill>
                    <a:srgbClr val="000000"/>
                  </a:solidFill>
                  <a:latin typeface="Arial" panose="020B0604020202020204" pitchFamily="34" charset="0"/>
                </a:rPr>
                <a:t>src: 223.1.2.5, 67      </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dest:  255.255.255.255, 68</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yiaddrr: 223.1.2.4</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transaction ID: 654</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lifetime: 3600 secs</a:t>
              </a:r>
              <a:endParaRPr lang="en-US" altLang="zh-CN" sz="800" dirty="0">
                <a:solidFill>
                  <a:srgbClr val="000000"/>
                </a:solidFill>
                <a:latin typeface="Comic Sans MS" panose="030F0702030302020204" charset="0"/>
              </a:endParaRPr>
            </a:p>
          </p:txBody>
        </p:sp>
      </p:grpSp>
      <p:sp>
        <p:nvSpPr>
          <p:cNvPr id="34828" name="Line 29"/>
          <p:cNvSpPr/>
          <p:nvPr/>
        </p:nvSpPr>
        <p:spPr>
          <a:xfrm flipH="1">
            <a:off x="1795463" y="4422775"/>
            <a:ext cx="4395787" cy="536575"/>
          </a:xfrm>
          <a:prstGeom prst="line">
            <a:avLst/>
          </a:prstGeom>
          <a:ln w="19050" cap="flat" cmpd="sng">
            <a:solidFill>
              <a:srgbClr val="000000"/>
            </a:solidFill>
            <a:prstDash val="solid"/>
            <a:round/>
            <a:headEnd type="none" w="med" len="med"/>
            <a:tailEnd type="triangle" w="med" len="med"/>
          </a:ln>
        </p:spPr>
      </p:sp>
      <p:grpSp>
        <p:nvGrpSpPr>
          <p:cNvPr id="8" name="Group 7"/>
          <p:cNvGrpSpPr/>
          <p:nvPr/>
        </p:nvGrpSpPr>
        <p:grpSpPr>
          <a:xfrm>
            <a:off x="1966913" y="3765550"/>
            <a:ext cx="2887662" cy="1260475"/>
            <a:chOff x="1966913" y="3765550"/>
            <a:chExt cx="2887662" cy="1260475"/>
          </a:xfrm>
        </p:grpSpPr>
        <p:sp>
          <p:nvSpPr>
            <p:cNvPr id="99344" name="Text Box 30"/>
            <p:cNvSpPr txBox="1"/>
            <p:nvPr/>
          </p:nvSpPr>
          <p:spPr>
            <a:xfrm>
              <a:off x="1966913" y="3765550"/>
              <a:ext cx="1379537" cy="328613"/>
            </a:xfrm>
            <a:prstGeom prst="rect">
              <a:avLst/>
            </a:prstGeom>
            <a:solidFill>
              <a:srgbClr val="FFFFFF"/>
            </a:solidFill>
            <a:ln w="9525">
              <a:noFill/>
            </a:ln>
          </p:spPr>
          <p:txBody>
            <a:bodyPr anchor="t" anchorCtr="0"/>
            <a:p>
              <a:pPr algn="ctr" eaLnBrk="0" hangingPunct="0"/>
              <a:r>
                <a:rPr lang="en-US" altLang="zh-CN" sz="1200" b="1" dirty="0">
                  <a:solidFill>
                    <a:srgbClr val="000000"/>
                  </a:solidFill>
                  <a:latin typeface="Arial" panose="020B0604020202020204" pitchFamily="34" charset="0"/>
                </a:rPr>
                <a:t>DHCP request</a:t>
              </a:r>
              <a:endParaRPr lang="en-US" altLang="zh-CN" sz="1600" dirty="0">
                <a:solidFill>
                  <a:srgbClr val="000000"/>
                </a:solidFill>
                <a:latin typeface="Comic Sans MS" panose="030F0702030302020204" charset="0"/>
              </a:endParaRPr>
            </a:p>
          </p:txBody>
        </p:sp>
        <p:sp>
          <p:nvSpPr>
            <p:cNvPr id="99345" name="Text Box 31"/>
            <p:cNvSpPr txBox="1"/>
            <p:nvPr/>
          </p:nvSpPr>
          <p:spPr>
            <a:xfrm>
              <a:off x="2097088" y="4027488"/>
              <a:ext cx="2757487" cy="99853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solidFill>
                    <a:srgbClr val="000000"/>
                  </a:solidFill>
                  <a:latin typeface="Arial" panose="020B0604020202020204" pitchFamily="34" charset="0"/>
                </a:rPr>
                <a:t>src:  0.0.0.0, 68     </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dest::  255.255.255.255, 67</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yiaddrr: 223.1.2.4</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transaction ID: 655</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lifetime: 3600 secs</a:t>
              </a:r>
              <a:endParaRPr lang="en-US" altLang="zh-CN" sz="1600" dirty="0">
                <a:solidFill>
                  <a:srgbClr val="000000"/>
                </a:solidFill>
                <a:latin typeface="Comic Sans MS" panose="030F0702030302020204" charset="0"/>
              </a:endParaRPr>
            </a:p>
          </p:txBody>
        </p:sp>
      </p:grpSp>
      <p:sp>
        <p:nvSpPr>
          <p:cNvPr id="34831" name="Line 32"/>
          <p:cNvSpPr/>
          <p:nvPr/>
        </p:nvSpPr>
        <p:spPr>
          <a:xfrm>
            <a:off x="1881188" y="5453063"/>
            <a:ext cx="4395787" cy="538162"/>
          </a:xfrm>
          <a:prstGeom prst="line">
            <a:avLst/>
          </a:prstGeom>
          <a:ln w="19050" cap="flat" cmpd="sng">
            <a:solidFill>
              <a:srgbClr val="000000"/>
            </a:solidFill>
            <a:prstDash val="solid"/>
            <a:round/>
            <a:headEnd type="none" w="med" len="med"/>
            <a:tailEnd type="triangle" w="med" len="med"/>
          </a:ln>
        </p:spPr>
      </p:sp>
      <p:grpSp>
        <p:nvGrpSpPr>
          <p:cNvPr id="9" name="Group 8"/>
          <p:cNvGrpSpPr/>
          <p:nvPr/>
        </p:nvGrpSpPr>
        <p:grpSpPr>
          <a:xfrm>
            <a:off x="3519488" y="5168900"/>
            <a:ext cx="2509837" cy="1271588"/>
            <a:chOff x="3519488" y="5168900"/>
            <a:chExt cx="2509837" cy="1271588"/>
          </a:xfrm>
        </p:grpSpPr>
        <p:sp>
          <p:nvSpPr>
            <p:cNvPr id="99348" name="Text Box 33"/>
            <p:cNvSpPr txBox="1"/>
            <p:nvPr/>
          </p:nvSpPr>
          <p:spPr>
            <a:xfrm>
              <a:off x="3519488" y="5168900"/>
              <a:ext cx="1379537" cy="328613"/>
            </a:xfrm>
            <a:prstGeom prst="rect">
              <a:avLst/>
            </a:prstGeom>
            <a:solidFill>
              <a:srgbClr val="FFFFFF"/>
            </a:solidFill>
            <a:ln w="9525">
              <a:noFill/>
            </a:ln>
          </p:spPr>
          <p:txBody>
            <a:bodyPr anchor="t" anchorCtr="0"/>
            <a:p>
              <a:pPr algn="ctr" eaLnBrk="0" hangingPunct="0"/>
              <a:r>
                <a:rPr lang="en-US" altLang="zh-CN" sz="1200" b="1" dirty="0">
                  <a:solidFill>
                    <a:srgbClr val="000000"/>
                  </a:solidFill>
                  <a:latin typeface="Arial" panose="020B0604020202020204" pitchFamily="34" charset="0"/>
                </a:rPr>
                <a:t>DHCP ACK</a:t>
              </a:r>
              <a:endParaRPr lang="en-US" altLang="zh-CN" sz="1600" dirty="0">
                <a:solidFill>
                  <a:srgbClr val="000000"/>
                </a:solidFill>
                <a:latin typeface="Comic Sans MS" panose="030F0702030302020204" charset="0"/>
              </a:endParaRPr>
            </a:p>
          </p:txBody>
        </p:sp>
        <p:sp>
          <p:nvSpPr>
            <p:cNvPr id="99349" name="Text Box 34"/>
            <p:cNvSpPr txBox="1"/>
            <p:nvPr/>
          </p:nvSpPr>
          <p:spPr>
            <a:xfrm>
              <a:off x="3616325" y="5421313"/>
              <a:ext cx="2413000" cy="10191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solidFill>
                    <a:srgbClr val="000000"/>
                  </a:solidFill>
                  <a:latin typeface="Arial" panose="020B0604020202020204" pitchFamily="34" charset="0"/>
                </a:rPr>
                <a:t>src: 223.1.2.5, 67      </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dest:  255.255.255.255, 68</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yiaddrr: 223.1.2.4</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transaction ID: 655</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lifetime: 3600 secs</a:t>
              </a:r>
              <a:endParaRPr lang="en-US" altLang="zh-CN" sz="1000" dirty="0">
                <a:solidFill>
                  <a:srgbClr val="000000"/>
                </a:solidFill>
                <a:latin typeface="Comic Sans MS" panose="030F0702030302020204" charset="0"/>
              </a:endParaRPr>
            </a:p>
          </p:txBody>
        </p:sp>
      </p:grpSp>
      <p:grpSp>
        <p:nvGrpSpPr>
          <p:cNvPr id="99350" name="Group 36"/>
          <p:cNvGrpSpPr/>
          <p:nvPr/>
        </p:nvGrpSpPr>
        <p:grpSpPr>
          <a:xfrm>
            <a:off x="6294438" y="1781175"/>
            <a:ext cx="784225" cy="549275"/>
            <a:chOff x="4420" y="878"/>
            <a:chExt cx="614" cy="458"/>
          </a:xfrm>
        </p:grpSpPr>
        <p:pic>
          <p:nvPicPr>
            <p:cNvPr id="99351" name="Picture 37" descr="laptop_keyboard"/>
            <p:cNvPicPr>
              <a:picLocks noChangeAspect="1"/>
            </p:cNvPicPr>
            <p:nvPr/>
          </p:nvPicPr>
          <p:blipFill>
            <a:blip r:embed="rId1"/>
            <a:stretch>
              <a:fillRect/>
            </a:stretch>
          </p:blipFill>
          <p:spPr>
            <a:xfrm rot="109064" flipH="1">
              <a:off x="4420" y="1108"/>
              <a:ext cx="527" cy="228"/>
            </a:xfrm>
            <a:prstGeom prst="rect">
              <a:avLst/>
            </a:prstGeom>
            <a:noFill/>
            <a:ln w="9525">
              <a:noFill/>
            </a:ln>
          </p:spPr>
        </p:pic>
        <p:sp>
          <p:nvSpPr>
            <p:cNvPr id="99352" name="Freeform 38"/>
            <p:cNvSpPr/>
            <p:nvPr/>
          </p:nvSpPr>
          <p:spPr>
            <a:xfrm>
              <a:off x="4595" y="888"/>
              <a:ext cx="424" cy="297"/>
            </a:xfrm>
            <a:custGeom>
              <a:avLst/>
              <a:gdLst/>
              <a:ahLst/>
              <a:cxnLst>
                <a:cxn ang="0">
                  <a:pos x="0" y="0"/>
                </a:cxn>
                <a:cxn ang="0">
                  <a:pos x="0" y="0"/>
                </a:cxn>
                <a:cxn ang="0">
                  <a:pos x="0" y="0"/>
                </a:cxn>
                <a:cxn ang="0">
                  <a:pos x="0" y="0"/>
                </a:cxn>
                <a:cxn ang="0">
                  <a:pos x="0"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99353" name="Picture 39" descr="screen"/>
            <p:cNvPicPr>
              <a:picLocks noChangeAspect="1"/>
            </p:cNvPicPr>
            <p:nvPr/>
          </p:nvPicPr>
          <p:blipFill>
            <a:blip r:embed="rId2"/>
            <a:stretch>
              <a:fillRect/>
            </a:stretch>
          </p:blipFill>
          <p:spPr>
            <a:xfrm>
              <a:off x="4616" y="895"/>
              <a:ext cx="385" cy="271"/>
            </a:xfrm>
            <a:prstGeom prst="rect">
              <a:avLst/>
            </a:prstGeom>
            <a:noFill/>
            <a:ln w="9525">
              <a:noFill/>
            </a:ln>
          </p:spPr>
        </p:pic>
        <p:sp>
          <p:nvSpPr>
            <p:cNvPr id="99354" name="Freeform 40"/>
            <p:cNvSpPr/>
            <p:nvPr/>
          </p:nvSpPr>
          <p:spPr>
            <a:xfrm>
              <a:off x="4672" y="879"/>
              <a:ext cx="359" cy="55"/>
            </a:xfrm>
            <a:custGeom>
              <a:avLst/>
              <a:gdLst/>
              <a:ahLst/>
              <a:cxnLst>
                <a:cxn ang="0">
                  <a:pos x="0" y="0"/>
                </a:cxn>
                <a:cxn ang="0">
                  <a:pos x="0" y="0"/>
                </a:cxn>
                <a:cxn ang="0">
                  <a:pos x="0" y="0"/>
                </a:cxn>
                <a:cxn ang="0">
                  <a:pos x="0" y="0"/>
                </a:cxn>
                <a:cxn ang="0">
                  <a:pos x="0"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99355" name="Freeform 41"/>
            <p:cNvSpPr/>
            <p:nvPr/>
          </p:nvSpPr>
          <p:spPr>
            <a:xfrm>
              <a:off x="4591" y="878"/>
              <a:ext cx="100" cy="230"/>
            </a:xfrm>
            <a:custGeom>
              <a:avLst/>
              <a:gdLst/>
              <a:ahLst/>
              <a:cxnLst>
                <a:cxn ang="0">
                  <a:pos x="0" y="0"/>
                </a:cxn>
                <a:cxn ang="0">
                  <a:pos x="0" y="0"/>
                </a:cxn>
                <a:cxn ang="0">
                  <a:pos x="0" y="0"/>
                </a:cxn>
                <a:cxn ang="0">
                  <a:pos x="0" y="0"/>
                </a:cxn>
                <a:cxn ang="0">
                  <a:pos x="0"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99356" name="Freeform 42"/>
            <p:cNvSpPr/>
            <p:nvPr/>
          </p:nvSpPr>
          <p:spPr>
            <a:xfrm>
              <a:off x="4921" y="920"/>
              <a:ext cx="108" cy="265"/>
            </a:xfrm>
            <a:custGeom>
              <a:avLst/>
              <a:gdLst/>
              <a:ahLst/>
              <a:cxnLst>
                <a:cxn ang="0">
                  <a:pos x="0" y="0"/>
                </a:cxn>
                <a:cxn ang="0">
                  <a:pos x="0" y="0"/>
                </a:cxn>
                <a:cxn ang="0">
                  <a:pos x="0" y="0"/>
                </a:cxn>
                <a:cxn ang="0">
                  <a:pos x="0" y="0"/>
                </a:cxn>
                <a:cxn ang="0">
                  <a:pos x="0"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99357" name="Freeform 43"/>
            <p:cNvSpPr/>
            <p:nvPr/>
          </p:nvSpPr>
          <p:spPr>
            <a:xfrm>
              <a:off x="4590" y="1097"/>
              <a:ext cx="394" cy="89"/>
            </a:xfrm>
            <a:custGeom>
              <a:avLst/>
              <a:gdLst/>
              <a:ahLst/>
              <a:cxnLst>
                <a:cxn ang="0">
                  <a:pos x="0" y="0"/>
                </a:cxn>
                <a:cxn ang="0">
                  <a:pos x="0" y="0"/>
                </a:cxn>
                <a:cxn ang="0">
                  <a:pos x="0" y="0"/>
                </a:cxn>
                <a:cxn ang="0">
                  <a:pos x="0" y="0"/>
                </a:cxn>
                <a:cxn ang="0">
                  <a:pos x="0"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99358" name="Freeform 44"/>
            <p:cNvSpPr/>
            <p:nvPr/>
          </p:nvSpPr>
          <p:spPr>
            <a:xfrm>
              <a:off x="4933" y="922"/>
              <a:ext cx="101" cy="266"/>
            </a:xfrm>
            <a:custGeom>
              <a:avLst/>
              <a:gdLst/>
              <a:ahLst/>
              <a:cxnLst>
                <a:cxn ang="0">
                  <a:pos x="0" y="0"/>
                </a:cxn>
                <a:cxn ang="0">
                  <a:pos x="0" y="0"/>
                </a:cxn>
                <a:cxn ang="0">
                  <a:pos x="0" y="0"/>
                </a:cxn>
                <a:cxn ang="0">
                  <a:pos x="0" y="0"/>
                </a:cxn>
                <a:cxn ang="0">
                  <a:pos x="0"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99359" name="Freeform 45"/>
            <p:cNvSpPr/>
            <p:nvPr/>
          </p:nvSpPr>
          <p:spPr>
            <a:xfrm>
              <a:off x="4590" y="1109"/>
              <a:ext cx="351" cy="88"/>
            </a:xfrm>
            <a:custGeom>
              <a:avLst/>
              <a:gdLst/>
              <a:ahLst/>
              <a:cxnLst>
                <a:cxn ang="0">
                  <a:pos x="0" y="0"/>
                </a:cxn>
                <a:cxn ang="0">
                  <a:pos x="0" y="0"/>
                </a:cxn>
                <a:cxn ang="0">
                  <a:pos x="0" y="0"/>
                </a:cxn>
                <a:cxn ang="0">
                  <a:pos x="0" y="0"/>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99360" name="Group 46"/>
            <p:cNvGrpSpPr/>
            <p:nvPr/>
          </p:nvGrpSpPr>
          <p:grpSpPr>
            <a:xfrm>
              <a:off x="4584" y="1203"/>
              <a:ext cx="119" cy="53"/>
              <a:chOff x="1740" y="2642"/>
              <a:chExt cx="752" cy="327"/>
            </a:xfrm>
          </p:grpSpPr>
          <p:sp>
            <p:nvSpPr>
              <p:cNvPr id="99361" name="Freeform 47"/>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99362" name="Freeform 48"/>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99363" name="Freeform 49"/>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99364" name="Freeform 50"/>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99365" name="Freeform 51"/>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99366" name="Freeform 52"/>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99367" name="Freeform 53"/>
            <p:cNvSpPr/>
            <p:nvPr/>
          </p:nvSpPr>
          <p:spPr>
            <a:xfrm>
              <a:off x="4788" y="1211"/>
              <a:ext cx="144" cy="116"/>
            </a:xfrm>
            <a:custGeom>
              <a:avLst/>
              <a:gdLst/>
              <a:ahLst/>
              <a:cxnLst>
                <a:cxn ang="0">
                  <a:pos x="0" y="0"/>
                </a:cxn>
                <a:cxn ang="0">
                  <a:pos x="0" y="0"/>
                </a:cxn>
                <a:cxn ang="0">
                  <a:pos x="0" y="0"/>
                </a:cxn>
                <a:cxn ang="0">
                  <a:pos x="0" y="0"/>
                </a:cxn>
                <a:cxn ang="0">
                  <a:pos x="0" y="0"/>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99368" name="Freeform 54"/>
            <p:cNvSpPr/>
            <p:nvPr/>
          </p:nvSpPr>
          <p:spPr>
            <a:xfrm>
              <a:off x="4420" y="1220"/>
              <a:ext cx="369" cy="106"/>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99369" name="Freeform 55"/>
            <p:cNvSpPr/>
            <p:nvPr/>
          </p:nvSpPr>
          <p:spPr>
            <a:xfrm>
              <a:off x="4420" y="1201"/>
              <a:ext cx="4" cy="21"/>
            </a:xfrm>
            <a:custGeom>
              <a:avLst/>
              <a:gdLst/>
              <a:ahLst/>
              <a:cxnLst>
                <a:cxn ang="0">
                  <a:pos x="0" y="0"/>
                </a:cxn>
                <a:cxn ang="0">
                  <a:pos x="0" y="0"/>
                </a:cxn>
                <a:cxn ang="0">
                  <a:pos x="0" y="0"/>
                </a:cxn>
                <a:cxn ang="0">
                  <a:pos x="0" y="0"/>
                </a:cxn>
                <a:cxn ang="0">
                  <a:pos x="0" y="0"/>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99370" name="Freeform 56"/>
            <p:cNvSpPr/>
            <p:nvPr/>
          </p:nvSpPr>
          <p:spPr>
            <a:xfrm>
              <a:off x="4421" y="1114"/>
              <a:ext cx="171" cy="88"/>
            </a:xfrm>
            <a:custGeom>
              <a:avLst/>
              <a:gdLst/>
              <a:ahLst/>
              <a:cxnLst>
                <a:cxn ang="0">
                  <a:pos x="0" y="0"/>
                </a:cxn>
                <a:cxn ang="0">
                  <a:pos x="0" y="0"/>
                </a:cxn>
                <a:cxn ang="0">
                  <a:pos x="0" y="0"/>
                </a:cxn>
                <a:cxn ang="0">
                  <a:pos x="0" y="0"/>
                </a:cxn>
                <a:cxn ang="0">
                  <a:pos x="0"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99371" name="Freeform 57"/>
            <p:cNvSpPr/>
            <p:nvPr/>
          </p:nvSpPr>
          <p:spPr>
            <a:xfrm>
              <a:off x="4432" y="1205"/>
              <a:ext cx="350" cy="102"/>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99372" name="Freeform 58"/>
            <p:cNvSpPr/>
            <p:nvPr/>
          </p:nvSpPr>
          <p:spPr>
            <a:xfrm flipV="1">
              <a:off x="4782" y="1198"/>
              <a:ext cx="142" cy="105"/>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grpSp>
        <p:nvGrpSpPr>
          <p:cNvPr id="99373" name="Group 60"/>
          <p:cNvGrpSpPr/>
          <p:nvPr/>
        </p:nvGrpSpPr>
        <p:grpSpPr>
          <a:xfrm>
            <a:off x="1717675" y="1590675"/>
            <a:ext cx="334963" cy="536575"/>
            <a:chOff x="4140" y="429"/>
            <a:chExt cx="1425" cy="2396"/>
          </a:xfrm>
        </p:grpSpPr>
        <p:sp>
          <p:nvSpPr>
            <p:cNvPr id="99374" name="Freeform 61"/>
            <p:cNvSpPr/>
            <p:nvPr/>
          </p:nvSpPr>
          <p:spPr>
            <a:xfrm>
              <a:off x="5268" y="433"/>
              <a:ext cx="283" cy="2286"/>
            </a:xfrm>
            <a:custGeom>
              <a:avLst/>
              <a:gdLst/>
              <a:ahLst/>
              <a:cxnLst>
                <a:cxn ang="0">
                  <a:pos x="2" y="0"/>
                </a:cxn>
                <a:cxn ang="0">
                  <a:pos x="12" y="23"/>
                </a:cxn>
                <a:cxn ang="0">
                  <a:pos x="12" y="171"/>
                </a:cxn>
                <a:cxn ang="0">
                  <a:pos x="0" y="179"/>
                </a:cxn>
                <a:cxn ang="0">
                  <a:pos x="2"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99375" name="Rectangle 62"/>
            <p:cNvSpPr/>
            <p:nvPr/>
          </p:nvSpPr>
          <p:spPr>
            <a:xfrm>
              <a:off x="4208" y="429"/>
              <a:ext cx="1047" cy="2283"/>
            </a:xfrm>
            <a:prstGeom prst="rect">
              <a:avLst/>
            </a:prstGeom>
            <a:gradFill rotWithShape="1">
              <a:gsLst>
                <a:gs pos="0">
                  <a:srgbClr val="292929"/>
                </a:gs>
                <a:gs pos="100000">
                  <a:srgbClr val="808080"/>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76" name="Freeform 63"/>
            <p:cNvSpPr/>
            <p:nvPr/>
          </p:nvSpPr>
          <p:spPr>
            <a:xfrm>
              <a:off x="5321" y="570"/>
              <a:ext cx="169" cy="2115"/>
            </a:xfrm>
            <a:custGeom>
              <a:avLst/>
              <a:gdLst/>
              <a:ahLst/>
              <a:cxnLst>
                <a:cxn ang="0">
                  <a:pos x="2" y="0"/>
                </a:cxn>
                <a:cxn ang="0">
                  <a:pos x="7" y="15"/>
                </a:cxn>
                <a:cxn ang="0">
                  <a:pos x="2" y="163"/>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99377" name="Freeform 64"/>
            <p:cNvSpPr/>
            <p:nvPr/>
          </p:nvSpPr>
          <p:spPr>
            <a:xfrm>
              <a:off x="5284" y="1640"/>
              <a:ext cx="263" cy="189"/>
            </a:xfrm>
            <a:custGeom>
              <a:avLst/>
              <a:gdLst/>
              <a:ahLst/>
              <a:cxnLst>
                <a:cxn ang="0">
                  <a:pos x="2" y="0"/>
                </a:cxn>
                <a:cxn ang="0">
                  <a:pos x="11" y="9"/>
                </a:cxn>
                <a:cxn ang="0">
                  <a:pos x="11" y="16"/>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9378" name="Rectangle 65"/>
            <p:cNvSpPr/>
            <p:nvPr/>
          </p:nvSpPr>
          <p:spPr>
            <a:xfrm>
              <a:off x="4214" y="691"/>
              <a:ext cx="594"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nvGrpSpPr>
            <p:cNvPr id="99379" name="Group 66"/>
            <p:cNvGrpSpPr/>
            <p:nvPr/>
          </p:nvGrpSpPr>
          <p:grpSpPr>
            <a:xfrm>
              <a:off x="4749" y="668"/>
              <a:ext cx="581" cy="145"/>
              <a:chOff x="614" y="2568"/>
              <a:chExt cx="725" cy="139"/>
            </a:xfrm>
          </p:grpSpPr>
          <p:sp>
            <p:nvSpPr>
              <p:cNvPr id="99380" name="AutoShape 67"/>
              <p:cNvSpPr/>
              <p:nvPr/>
            </p:nvSpPr>
            <p:spPr>
              <a:xfrm>
                <a:off x="613" y="2570"/>
                <a:ext cx="725" cy="136"/>
              </a:xfrm>
              <a:prstGeom prst="roundRect">
                <a:avLst>
                  <a:gd name="adj" fmla="val 50000"/>
                </a:avLst>
              </a:prstGeom>
              <a:solidFill>
                <a:schemeClr val="tx1"/>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81" name="AutoShape 68"/>
              <p:cNvSpPr/>
              <p:nvPr/>
            </p:nvSpPr>
            <p:spPr>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99382" name="Rectangle 69"/>
            <p:cNvSpPr/>
            <p:nvPr/>
          </p:nvSpPr>
          <p:spPr>
            <a:xfrm>
              <a:off x="4221" y="1017"/>
              <a:ext cx="601"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nvGrpSpPr>
            <p:cNvPr id="99383" name="Group 70"/>
            <p:cNvGrpSpPr/>
            <p:nvPr/>
          </p:nvGrpSpPr>
          <p:grpSpPr>
            <a:xfrm>
              <a:off x="4747" y="994"/>
              <a:ext cx="581" cy="134"/>
              <a:chOff x="614" y="2568"/>
              <a:chExt cx="725" cy="139"/>
            </a:xfrm>
          </p:grpSpPr>
          <p:sp>
            <p:nvSpPr>
              <p:cNvPr id="99384" name="AutoShape 71"/>
              <p:cNvSpPr/>
              <p:nvPr/>
            </p:nvSpPr>
            <p:spPr>
              <a:xfrm>
                <a:off x="615" y="2570"/>
                <a:ext cx="725" cy="140"/>
              </a:xfrm>
              <a:prstGeom prst="roundRect">
                <a:avLst>
                  <a:gd name="adj" fmla="val 50000"/>
                </a:avLst>
              </a:prstGeom>
              <a:solidFill>
                <a:schemeClr val="tx1"/>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85" name="AutoShape 72"/>
              <p:cNvSpPr/>
              <p:nvPr/>
            </p:nvSpPr>
            <p:spPr>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99386" name="Rectangle 73"/>
            <p:cNvSpPr/>
            <p:nvPr/>
          </p:nvSpPr>
          <p:spPr>
            <a:xfrm>
              <a:off x="4214" y="1358"/>
              <a:ext cx="601"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87" name="Rectangle 74"/>
            <p:cNvSpPr/>
            <p:nvPr/>
          </p:nvSpPr>
          <p:spPr>
            <a:xfrm>
              <a:off x="4228" y="1655"/>
              <a:ext cx="594"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nvGrpSpPr>
            <p:cNvPr id="99388" name="Group 75"/>
            <p:cNvGrpSpPr/>
            <p:nvPr/>
          </p:nvGrpSpPr>
          <p:grpSpPr>
            <a:xfrm>
              <a:off x="4735" y="1627"/>
              <a:ext cx="582" cy="151"/>
              <a:chOff x="614" y="2568"/>
              <a:chExt cx="725" cy="139"/>
            </a:xfrm>
          </p:grpSpPr>
          <p:sp>
            <p:nvSpPr>
              <p:cNvPr id="99389" name="AutoShape 76"/>
              <p:cNvSpPr/>
              <p:nvPr/>
            </p:nvSpPr>
            <p:spPr>
              <a:xfrm>
                <a:off x="613" y="2568"/>
                <a:ext cx="724" cy="137"/>
              </a:xfrm>
              <a:prstGeom prst="roundRect">
                <a:avLst>
                  <a:gd name="adj" fmla="val 50000"/>
                </a:avLst>
              </a:prstGeom>
              <a:solidFill>
                <a:schemeClr val="tx1"/>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90" name="AutoShape 77"/>
              <p:cNvSpPr/>
              <p:nvPr/>
            </p:nvSpPr>
            <p:spPr>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99391" name="Freeform 78"/>
            <p:cNvSpPr/>
            <p:nvPr/>
          </p:nvSpPr>
          <p:spPr>
            <a:xfrm>
              <a:off x="5288" y="1354"/>
              <a:ext cx="263" cy="188"/>
            </a:xfrm>
            <a:custGeom>
              <a:avLst/>
              <a:gdLst/>
              <a:ahLst/>
              <a:cxnLst>
                <a:cxn ang="0">
                  <a:pos x="2" y="0"/>
                </a:cxn>
                <a:cxn ang="0">
                  <a:pos x="11" y="8"/>
                </a:cxn>
                <a:cxn ang="0">
                  <a:pos x="11" y="14"/>
                </a:cxn>
                <a:cxn ang="0">
                  <a:pos x="0" y="6"/>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99392" name="Group 79"/>
            <p:cNvGrpSpPr/>
            <p:nvPr/>
          </p:nvGrpSpPr>
          <p:grpSpPr>
            <a:xfrm>
              <a:off x="4739" y="1327"/>
              <a:ext cx="582" cy="139"/>
              <a:chOff x="614" y="2568"/>
              <a:chExt cx="725" cy="139"/>
            </a:xfrm>
          </p:grpSpPr>
          <p:sp>
            <p:nvSpPr>
              <p:cNvPr id="99393" name="AutoShape 80"/>
              <p:cNvSpPr/>
              <p:nvPr/>
            </p:nvSpPr>
            <p:spPr>
              <a:xfrm>
                <a:off x="617" y="2570"/>
                <a:ext cx="724" cy="135"/>
              </a:xfrm>
              <a:prstGeom prst="roundRect">
                <a:avLst>
                  <a:gd name="adj" fmla="val 50000"/>
                </a:avLst>
              </a:prstGeom>
              <a:solidFill>
                <a:schemeClr val="tx1"/>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94" name="AutoShape 81"/>
              <p:cNvSpPr/>
              <p:nvPr/>
            </p:nvSpPr>
            <p:spPr>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99395" name="Rectangle 82"/>
            <p:cNvSpPr/>
            <p:nvPr/>
          </p:nvSpPr>
          <p:spPr>
            <a:xfrm>
              <a:off x="5248" y="429"/>
              <a:ext cx="68" cy="2290"/>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96" name="Freeform 83"/>
            <p:cNvSpPr/>
            <p:nvPr/>
          </p:nvSpPr>
          <p:spPr>
            <a:xfrm>
              <a:off x="5312" y="1007"/>
              <a:ext cx="237" cy="213"/>
            </a:xfrm>
            <a:custGeom>
              <a:avLst/>
              <a:gdLst/>
              <a:ahLst/>
              <a:cxnLst>
                <a:cxn ang="0">
                  <a:pos x="2" y="0"/>
                </a:cxn>
                <a:cxn ang="0">
                  <a:pos x="11" y="8"/>
                </a:cxn>
                <a:cxn ang="0">
                  <a:pos x="11" y="16"/>
                </a:cxn>
                <a:cxn ang="0">
                  <a:pos x="0" y="6"/>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9397" name="Freeform 84"/>
            <p:cNvSpPr/>
            <p:nvPr/>
          </p:nvSpPr>
          <p:spPr>
            <a:xfrm>
              <a:off x="5315" y="680"/>
              <a:ext cx="244" cy="240"/>
            </a:xfrm>
            <a:custGeom>
              <a:avLst/>
              <a:gdLst/>
              <a:ahLst/>
              <a:cxnLst>
                <a:cxn ang="0">
                  <a:pos x="0" y="0"/>
                </a:cxn>
                <a:cxn ang="0">
                  <a:pos x="11" y="11"/>
                </a:cxn>
                <a:cxn ang="0">
                  <a:pos x="10" y="19"/>
                </a:cxn>
                <a:cxn ang="0">
                  <a:pos x="2" y="8"/>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9398" name="Oval 85"/>
            <p:cNvSpPr/>
            <p:nvPr/>
          </p:nvSpPr>
          <p:spPr>
            <a:xfrm>
              <a:off x="5518" y="2612"/>
              <a:ext cx="47" cy="92"/>
            </a:xfrm>
            <a:prstGeom prst="ellipse">
              <a:avLst/>
            </a:prstGeom>
            <a:solidFill>
              <a:srgbClr val="333333"/>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99" name="Freeform 86"/>
            <p:cNvSpPr/>
            <p:nvPr/>
          </p:nvSpPr>
          <p:spPr>
            <a:xfrm>
              <a:off x="5302" y="2614"/>
              <a:ext cx="245" cy="200"/>
            </a:xfrm>
            <a:custGeom>
              <a:avLst/>
              <a:gdLst/>
              <a:ahLst/>
              <a:cxnLst>
                <a:cxn ang="0">
                  <a:pos x="0" y="8"/>
                </a:cxn>
                <a:cxn ang="0">
                  <a:pos x="2" y="16"/>
                </a:cxn>
                <a:cxn ang="0">
                  <a:pos x="11" y="8"/>
                </a:cxn>
                <a:cxn ang="0">
                  <a:pos x="11" y="0"/>
                </a:cxn>
                <a:cxn ang="0">
                  <a:pos x="0" y="8"/>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99400" name="AutoShape 87"/>
            <p:cNvSpPr/>
            <p:nvPr/>
          </p:nvSpPr>
          <p:spPr>
            <a:xfrm>
              <a:off x="4140" y="2676"/>
              <a:ext cx="1202" cy="149"/>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01" name="AutoShape 88"/>
            <p:cNvSpPr/>
            <p:nvPr/>
          </p:nvSpPr>
          <p:spPr>
            <a:xfrm>
              <a:off x="4208" y="2712"/>
              <a:ext cx="1067" cy="78"/>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02" name="Oval 89"/>
            <p:cNvSpPr/>
            <p:nvPr/>
          </p:nvSpPr>
          <p:spPr>
            <a:xfrm>
              <a:off x="4309" y="2385"/>
              <a:ext cx="155" cy="142"/>
            </a:xfrm>
            <a:prstGeom prst="ellipse">
              <a:avLst/>
            </a:prstGeom>
            <a:solidFill>
              <a:srgbClr val="33CC33"/>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03" name="Oval 90"/>
            <p:cNvSpPr/>
            <p:nvPr/>
          </p:nvSpPr>
          <p:spPr>
            <a:xfrm>
              <a:off x="4484" y="2385"/>
              <a:ext cx="162" cy="142"/>
            </a:xfrm>
            <a:prstGeom prst="ellipse">
              <a:avLst/>
            </a:prstGeom>
            <a:solidFill>
              <a:srgbClr val="FF0000"/>
            </a:solidFill>
            <a:ln w="9525">
              <a:noFill/>
            </a:ln>
          </p:spPr>
          <p:txBody>
            <a:bodyPr wrap="none" anchor="ctr" anchorCtr="0"/>
            <a:p>
              <a:pPr algn="ctr"/>
              <a:endParaRPr lang="zh-CN" altLang="zh-CN" sz="1600" dirty="0">
                <a:solidFill>
                  <a:srgbClr val="FF0000"/>
                </a:solidFill>
                <a:latin typeface="Tahoma" panose="020B0604030504040204" charset="0"/>
                <a:ea typeface="Arial" panose="020B0604020202020204" pitchFamily="34" charset="0"/>
              </a:endParaRPr>
            </a:p>
          </p:txBody>
        </p:sp>
        <p:sp>
          <p:nvSpPr>
            <p:cNvPr id="99404" name="Oval 91"/>
            <p:cNvSpPr/>
            <p:nvPr/>
          </p:nvSpPr>
          <p:spPr>
            <a:xfrm>
              <a:off x="4660" y="2378"/>
              <a:ext cx="162" cy="142"/>
            </a:xfrm>
            <a:prstGeom prst="ellipse">
              <a:avLst/>
            </a:prstGeom>
            <a:solidFill>
              <a:srgbClr val="33CC33"/>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05" name="Rectangle 92"/>
            <p:cNvSpPr/>
            <p:nvPr/>
          </p:nvSpPr>
          <p:spPr>
            <a:xfrm>
              <a:off x="5065" y="1833"/>
              <a:ext cx="81" cy="766"/>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47125" name="Rectangle 94"/>
          <p:cNvSpPr>
            <a:spLocks noGrp="1" noChangeArrowheads="1"/>
          </p:cNvSpPr>
          <p:nvPr>
            <p:ph type="title"/>
          </p:nvPr>
        </p:nvSpPr>
        <p:spPr>
          <a:xfrm>
            <a:off x="438150" y="255588"/>
            <a:ext cx="6824663" cy="8985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DHCP client-server scenario</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99407" name="Picture 95" descr="underline_base"/>
          <p:cNvPicPr/>
          <p:nvPr/>
        </p:nvPicPr>
        <p:blipFill>
          <a:blip r:embed="rId3"/>
          <a:stretch>
            <a:fillRect/>
          </a:stretch>
        </p:blipFill>
        <p:spPr>
          <a:xfrm>
            <a:off x="514350" y="931863"/>
            <a:ext cx="6399213" cy="173037"/>
          </a:xfrm>
          <a:prstGeom prst="rect">
            <a:avLst/>
          </a:prstGeom>
          <a:noFill/>
          <a:ln w="9525">
            <a:noFill/>
          </a:ln>
        </p:spPr>
      </p:pic>
      <p:grpSp>
        <p:nvGrpSpPr>
          <p:cNvPr id="5" name="Group 4"/>
          <p:cNvGrpSpPr/>
          <p:nvPr/>
        </p:nvGrpSpPr>
        <p:grpSpPr>
          <a:xfrm>
            <a:off x="3505200" y="1663700"/>
            <a:ext cx="2540000" cy="733425"/>
            <a:chOff x="7333085" y="2736938"/>
            <a:chExt cx="2539755" cy="733428"/>
          </a:xfrm>
        </p:grpSpPr>
        <p:sp>
          <p:nvSpPr>
            <p:cNvPr id="99409" name="Rectangle 2"/>
            <p:cNvSpPr/>
            <p:nvPr/>
          </p:nvSpPr>
          <p:spPr>
            <a:xfrm>
              <a:off x="7333085" y="2736938"/>
              <a:ext cx="2521866" cy="733428"/>
            </a:xfrm>
            <a:prstGeom prst="rect">
              <a:avLst/>
            </a:prstGeom>
            <a:solidFill>
              <a:srgbClr val="FFFFFF"/>
            </a:solidFill>
            <a:ln w="9525">
              <a:noFill/>
            </a:ln>
          </p:spPr>
          <p:txBody>
            <a:bodyPr wrap="none" anchor="t"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10" name="TextBox 1"/>
            <p:cNvSpPr txBox="1"/>
            <p:nvPr/>
          </p:nvSpPr>
          <p:spPr>
            <a:xfrm>
              <a:off x="7344917" y="2797391"/>
              <a:ext cx="2527923" cy="584776"/>
            </a:xfrm>
            <a:prstGeom prst="rect">
              <a:avLst/>
            </a:prstGeom>
            <a:noFill/>
            <a:ln w="9525">
              <a:noFill/>
            </a:ln>
          </p:spPr>
          <p:txBody>
            <a:bodyPr anchor="t" anchorCtr="0">
              <a:spAutoFit/>
            </a:bodyPr>
            <a:p>
              <a:pPr algn="ctr" eaLnBrk="0" hangingPunct="0"/>
              <a:r>
                <a:rPr lang="en-US" altLang="zh-CN" sz="1600" dirty="0">
                  <a:solidFill>
                    <a:srgbClr val="FF0000"/>
                  </a:solidFill>
                  <a:latin typeface="Tahoma" panose="020B0604030504040204" charset="0"/>
                </a:rPr>
                <a:t>Broadcast: is there a DHCP server out there?</a:t>
              </a:r>
              <a:endParaRPr lang="en-US" altLang="zh-CN" sz="1600" dirty="0">
                <a:solidFill>
                  <a:srgbClr val="FF0000"/>
                </a:solidFill>
                <a:latin typeface="Tahoma" panose="020B0604030504040204" charset="0"/>
              </a:endParaRPr>
            </a:p>
          </p:txBody>
        </p:sp>
      </p:grpSp>
      <p:grpSp>
        <p:nvGrpSpPr>
          <p:cNvPr id="10" name="Group 9"/>
          <p:cNvGrpSpPr/>
          <p:nvPr/>
        </p:nvGrpSpPr>
        <p:grpSpPr>
          <a:xfrm>
            <a:off x="3670300" y="2871788"/>
            <a:ext cx="2528888" cy="884237"/>
            <a:chOff x="9144000" y="3229217"/>
            <a:chExt cx="2527923" cy="885135"/>
          </a:xfrm>
        </p:grpSpPr>
        <p:sp>
          <p:nvSpPr>
            <p:cNvPr id="99412" name="Rectangle 87"/>
            <p:cNvSpPr/>
            <p:nvPr/>
          </p:nvSpPr>
          <p:spPr>
            <a:xfrm>
              <a:off x="9144000" y="3229217"/>
              <a:ext cx="2351575" cy="885135"/>
            </a:xfrm>
            <a:prstGeom prst="rect">
              <a:avLst/>
            </a:prstGeom>
            <a:solidFill>
              <a:srgbClr val="FFFFFF"/>
            </a:solidFill>
            <a:ln w="9525">
              <a:noFill/>
            </a:ln>
          </p:spPr>
          <p:txBody>
            <a:bodyPr wrap="none" anchor="t"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13" name="TextBox 88"/>
            <p:cNvSpPr txBox="1"/>
            <p:nvPr/>
          </p:nvSpPr>
          <p:spPr>
            <a:xfrm>
              <a:off x="9144000" y="3271783"/>
              <a:ext cx="2527923" cy="830997"/>
            </a:xfrm>
            <a:prstGeom prst="rect">
              <a:avLst/>
            </a:prstGeom>
            <a:noFill/>
            <a:ln w="9525">
              <a:noFill/>
            </a:ln>
          </p:spPr>
          <p:txBody>
            <a:bodyPr anchor="t" anchorCtr="0">
              <a:spAutoFit/>
            </a:bodyPr>
            <a:p>
              <a:pPr algn="ctr" eaLnBrk="0" hangingPunct="0"/>
              <a:r>
                <a:rPr lang="en-US" altLang="zh-CN" sz="1600" dirty="0">
                  <a:solidFill>
                    <a:srgbClr val="FF0000"/>
                  </a:solidFill>
                  <a:latin typeface="Tahoma" panose="020B0604030504040204" charset="0"/>
                </a:rPr>
                <a:t>Broadcast: I</a:t>
              </a:r>
              <a:r>
                <a:rPr lang="en-US" altLang="en-US" sz="1600" dirty="0">
                  <a:solidFill>
                    <a:srgbClr val="FF0000"/>
                  </a:solidFill>
                  <a:latin typeface="Tahoma" panose="020B0604030504040204" charset="0"/>
                </a:rPr>
                <a:t>’</a:t>
              </a:r>
              <a:r>
                <a:rPr lang="en-US" altLang="zh-CN" sz="1600" dirty="0">
                  <a:solidFill>
                    <a:srgbClr val="FF0000"/>
                  </a:solidFill>
                  <a:latin typeface="Tahoma" panose="020B0604030504040204" charset="0"/>
                </a:rPr>
                <a:t>m a DHCP server! Here</a:t>
              </a:r>
              <a:r>
                <a:rPr lang="en-US" altLang="en-US" sz="1600" dirty="0">
                  <a:solidFill>
                    <a:srgbClr val="FF0000"/>
                  </a:solidFill>
                  <a:latin typeface="Tahoma" panose="020B0604030504040204" charset="0"/>
                </a:rPr>
                <a:t>’</a:t>
              </a:r>
              <a:r>
                <a:rPr lang="en-US" altLang="zh-CN" sz="1600" dirty="0">
                  <a:solidFill>
                    <a:srgbClr val="FF0000"/>
                  </a:solidFill>
                  <a:latin typeface="Tahoma" panose="020B0604030504040204" charset="0"/>
                </a:rPr>
                <a:t>s an IP address you can use </a:t>
              </a:r>
              <a:endParaRPr lang="en-US" altLang="zh-CN" sz="1600" dirty="0">
                <a:solidFill>
                  <a:srgbClr val="FF0000"/>
                </a:solidFill>
                <a:latin typeface="Tahoma" panose="020B0604030504040204" charset="0"/>
              </a:endParaRPr>
            </a:p>
          </p:txBody>
        </p:sp>
      </p:grpSp>
      <p:grpSp>
        <p:nvGrpSpPr>
          <p:cNvPr id="11" name="Group 10"/>
          <p:cNvGrpSpPr/>
          <p:nvPr/>
        </p:nvGrpSpPr>
        <p:grpSpPr>
          <a:xfrm>
            <a:off x="2286000" y="4097338"/>
            <a:ext cx="2527300" cy="884237"/>
            <a:chOff x="8956574" y="4615923"/>
            <a:chExt cx="2527923" cy="885135"/>
          </a:xfrm>
        </p:grpSpPr>
        <p:sp>
          <p:nvSpPr>
            <p:cNvPr id="99415" name="Rectangle 89"/>
            <p:cNvSpPr/>
            <p:nvPr/>
          </p:nvSpPr>
          <p:spPr>
            <a:xfrm>
              <a:off x="8956574" y="4615923"/>
              <a:ext cx="2351575" cy="885135"/>
            </a:xfrm>
            <a:prstGeom prst="rect">
              <a:avLst/>
            </a:prstGeom>
            <a:solidFill>
              <a:srgbClr val="FFFFFF"/>
            </a:solidFill>
            <a:ln w="9525">
              <a:noFill/>
            </a:ln>
          </p:spPr>
          <p:txBody>
            <a:bodyPr wrap="none" anchor="t"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16" name="TextBox 90"/>
            <p:cNvSpPr txBox="1"/>
            <p:nvPr/>
          </p:nvSpPr>
          <p:spPr>
            <a:xfrm>
              <a:off x="8956574" y="4765817"/>
              <a:ext cx="2527923" cy="584776"/>
            </a:xfrm>
            <a:prstGeom prst="rect">
              <a:avLst/>
            </a:prstGeom>
            <a:noFill/>
            <a:ln w="9525">
              <a:noFill/>
            </a:ln>
          </p:spPr>
          <p:txBody>
            <a:bodyPr anchor="t" anchorCtr="0">
              <a:spAutoFit/>
            </a:bodyPr>
            <a:p>
              <a:pPr algn="ctr" eaLnBrk="0" hangingPunct="0"/>
              <a:r>
                <a:rPr lang="en-US" altLang="zh-CN" sz="1600" dirty="0">
                  <a:solidFill>
                    <a:srgbClr val="FF0000"/>
                  </a:solidFill>
                  <a:latin typeface="Tahoma" panose="020B0604030504040204" charset="0"/>
                </a:rPr>
                <a:t>Broadcast: OK.  I</a:t>
              </a:r>
              <a:r>
                <a:rPr lang="en-US" altLang="en-US" sz="1600" dirty="0">
                  <a:solidFill>
                    <a:srgbClr val="FF0000"/>
                  </a:solidFill>
                  <a:latin typeface="Tahoma" panose="020B0604030504040204" charset="0"/>
                </a:rPr>
                <a:t>’</a:t>
              </a:r>
              <a:r>
                <a:rPr lang="en-US" altLang="zh-CN" sz="1600" dirty="0">
                  <a:solidFill>
                    <a:srgbClr val="FF0000"/>
                  </a:solidFill>
                  <a:latin typeface="Tahoma" panose="020B0604030504040204" charset="0"/>
                </a:rPr>
                <a:t>ll take that IP address!</a:t>
              </a:r>
              <a:endParaRPr lang="en-US" altLang="zh-CN" sz="1600" dirty="0">
                <a:solidFill>
                  <a:srgbClr val="FF0000"/>
                </a:solidFill>
                <a:latin typeface="Tahoma" panose="020B0604030504040204" charset="0"/>
              </a:endParaRPr>
            </a:p>
          </p:txBody>
        </p:sp>
      </p:grpSp>
      <p:grpSp>
        <p:nvGrpSpPr>
          <p:cNvPr id="12" name="Group 11"/>
          <p:cNvGrpSpPr/>
          <p:nvPr/>
        </p:nvGrpSpPr>
        <p:grpSpPr>
          <a:xfrm>
            <a:off x="3652838" y="5465763"/>
            <a:ext cx="2528887" cy="885825"/>
            <a:chOff x="9144000" y="5555417"/>
            <a:chExt cx="2527923" cy="885135"/>
          </a:xfrm>
        </p:grpSpPr>
        <p:sp>
          <p:nvSpPr>
            <p:cNvPr id="99418" name="Rectangle 91"/>
            <p:cNvSpPr/>
            <p:nvPr/>
          </p:nvSpPr>
          <p:spPr>
            <a:xfrm>
              <a:off x="9144000" y="5555417"/>
              <a:ext cx="2351575" cy="885135"/>
            </a:xfrm>
            <a:prstGeom prst="rect">
              <a:avLst/>
            </a:prstGeom>
            <a:solidFill>
              <a:srgbClr val="FFFFFF"/>
            </a:solidFill>
            <a:ln w="9525">
              <a:noFill/>
            </a:ln>
          </p:spPr>
          <p:txBody>
            <a:bodyPr wrap="none" anchor="t"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19" name="TextBox 92"/>
            <p:cNvSpPr txBox="1"/>
            <p:nvPr/>
          </p:nvSpPr>
          <p:spPr>
            <a:xfrm>
              <a:off x="9144000" y="5705311"/>
              <a:ext cx="2527923" cy="584776"/>
            </a:xfrm>
            <a:prstGeom prst="rect">
              <a:avLst/>
            </a:prstGeom>
            <a:noFill/>
            <a:ln w="9525">
              <a:noFill/>
            </a:ln>
          </p:spPr>
          <p:txBody>
            <a:bodyPr anchor="t" anchorCtr="0">
              <a:spAutoFit/>
            </a:bodyPr>
            <a:p>
              <a:pPr algn="ctr" eaLnBrk="0" hangingPunct="0"/>
              <a:r>
                <a:rPr lang="en-US" altLang="zh-CN" sz="1600" dirty="0">
                  <a:solidFill>
                    <a:srgbClr val="FF0000"/>
                  </a:solidFill>
                  <a:latin typeface="Tahoma" panose="020B0604030504040204" charset="0"/>
                </a:rPr>
                <a:t>Broadcast: OK.  You</a:t>
              </a:r>
              <a:r>
                <a:rPr lang="en-US" altLang="en-US" sz="1600" dirty="0">
                  <a:solidFill>
                    <a:srgbClr val="FF0000"/>
                  </a:solidFill>
                  <a:latin typeface="Tahoma" panose="020B0604030504040204" charset="0"/>
                </a:rPr>
                <a:t>’</a:t>
              </a:r>
              <a:r>
                <a:rPr lang="en-US" altLang="zh-CN" sz="1600" dirty="0">
                  <a:solidFill>
                    <a:srgbClr val="FF0000"/>
                  </a:solidFill>
                  <a:latin typeface="Tahoma" panose="020B0604030504040204" charset="0"/>
                </a:rPr>
                <a:t>ve got that IP address!</a:t>
              </a:r>
              <a:endParaRPr lang="en-US" altLang="zh-CN" sz="1600" dirty="0">
                <a:solidFill>
                  <a:srgbClr val="FF0000"/>
                </a:solidFill>
                <a:latin typeface="Tahoma" panose="020B0604030504040204" charset="0"/>
              </a:endParaRPr>
            </a:p>
          </p:txBody>
        </p:sp>
      </p:grpSp>
      <p:sp>
        <p:nvSpPr>
          <p:cNvPr id="99420" name="Slide Number Placeholder 5"/>
          <p:cNvSpPr>
            <a:spLocks noGrp="1"/>
          </p:cNvSpPr>
          <p:nvPr>
            <p:ph type="sldNum" sz="quarter" idx="4"/>
          </p:nvPr>
        </p:nvSpPr>
        <p:spPr>
          <a:xfrm>
            <a:off x="8456613" y="6475413"/>
            <a:ext cx="561975" cy="273050"/>
          </a:xfrm>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9421" name="Footer Placeholder 2"/>
          <p:cNvSpPr>
            <a:spLocks noGrp="1"/>
          </p:cNvSpPr>
          <p:nvPr>
            <p:ph type="ftr" sz="quarter" idx="3"/>
          </p:nvPr>
        </p:nvSpPr>
        <p:spPr>
          <a:xfrm>
            <a:off x="6375400" y="6475413"/>
            <a:ext cx="2178050" cy="241300"/>
          </a:xfrm>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wipe(left)">
                                      <p:cBhvr>
                                        <p:cTn id="23" dur="500"/>
                                        <p:tgtEl>
                                          <p:spTgt spid="34825"/>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par>
                                <p:cTn id="37" presetID="22" presetClass="entr" presetSubtype="2" fill="hold" nodeType="withEffect">
                                  <p:stCondLst>
                                    <p:cond delay="0"/>
                                  </p:stCondLst>
                                  <p:childTnLst>
                                    <p:set>
                                      <p:cBhvr>
                                        <p:cTn id="38" dur="1" fill="hold">
                                          <p:stCondLst>
                                            <p:cond delay="0"/>
                                          </p:stCondLst>
                                        </p:cTn>
                                        <p:tgtEl>
                                          <p:spTgt spid="34828"/>
                                        </p:tgtEl>
                                        <p:attrNameLst>
                                          <p:attrName>style.visibility</p:attrName>
                                        </p:attrNameLst>
                                      </p:cBhvr>
                                      <p:to>
                                        <p:strVal val="visible"/>
                                      </p:to>
                                    </p:set>
                                    <p:animEffect transition="in" filter="wipe(right)">
                                      <p:cBhvr>
                                        <p:cTn id="39" dur="500"/>
                                        <p:tgtEl>
                                          <p:spTgt spid="34828"/>
                                        </p:tgtEl>
                                      </p:cBhvr>
                                    </p:animEffect>
                                  </p:childTnLst>
                                </p:cTn>
                              </p:par>
                              <p:par>
                                <p:cTn id="40" presetID="9"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nodeType="withEffect">
                                  <p:stCondLst>
                                    <p:cond delay="0"/>
                                  </p:stCondLst>
                                  <p:childTnLst>
                                    <p:set>
                                      <p:cBhvr>
                                        <p:cTn id="54" dur="1" fill="hold">
                                          <p:stCondLst>
                                            <p:cond delay="0"/>
                                          </p:stCondLst>
                                        </p:cTn>
                                        <p:tgtEl>
                                          <p:spTgt spid="34831"/>
                                        </p:tgtEl>
                                        <p:attrNameLst>
                                          <p:attrName>style.visibility</p:attrName>
                                        </p:attrNameLst>
                                      </p:cBhvr>
                                      <p:to>
                                        <p:strVal val="visible"/>
                                      </p:to>
                                    </p:set>
                                    <p:animEffect transition="in" filter="wipe(left)">
                                      <p:cBhvr>
                                        <p:cTn id="55" dur="500"/>
                                        <p:tgtEl>
                                          <p:spTgt spid="34831"/>
                                        </p:tgtEl>
                                      </p:cBhvr>
                                    </p:animEffect>
                                  </p:childTnLst>
                                </p:cTn>
                              </p:par>
                              <p:par>
                                <p:cTn id="56" presetID="9"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DHCP: more than IP addresses</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4813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DHCP can return more than just allocated IP address on subnet:</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address of first-hop router for client </a:t>
            </a:r>
            <a:r>
              <a:rPr kumimoji="0" lang="zh-CN" altLang="en-US" sz="2400" b="0" i="0" u="none" strike="noStrike" kern="0" cap="none" spc="0" normalizeH="0" baseline="0" noProof="0">
                <a:ln>
                  <a:noFill/>
                </a:ln>
                <a:solidFill>
                  <a:schemeClr val="tx1"/>
                </a:solidFill>
                <a:effectLst/>
                <a:uLnTx/>
                <a:uFillTx/>
                <a:latin typeface="Gill Sans MT" panose="020B0502020104020203"/>
                <a:ea typeface="宋体" panose="02010600030101010101" pitchFamily="2" charset="-122"/>
                <a:cs typeface="Gill Sans MT" panose="020B0502020104020203"/>
              </a:rPr>
              <a:t>（网关）</a:t>
            </a:r>
            <a:endPar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name and IP address of DNS sever</a:t>
            </a:r>
            <a:endPar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network mask (indicating network versus host portion of address)</a:t>
            </a:r>
            <a:endPar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p:txBody>
      </p:sp>
      <p:pic>
        <p:nvPicPr>
          <p:cNvPr id="101379" name="Picture 4" descr="underline_base"/>
          <p:cNvPicPr/>
          <p:nvPr/>
        </p:nvPicPr>
        <p:blipFill>
          <a:blip r:embed="rId1"/>
          <a:stretch>
            <a:fillRect/>
          </a:stretch>
        </p:blipFill>
        <p:spPr>
          <a:xfrm>
            <a:off x="601663" y="1047750"/>
            <a:ext cx="6856412" cy="173038"/>
          </a:xfrm>
          <a:prstGeom prst="rect">
            <a:avLst/>
          </a:prstGeom>
          <a:noFill/>
          <a:ln w="9525">
            <a:noFill/>
          </a:ln>
        </p:spPr>
      </p:pic>
      <p:sp>
        <p:nvSpPr>
          <p:cNvPr id="10138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138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8195" name="Rectangle 3"/>
          <p:cNvSpPr>
            <a:spLocks noGrp="1" noChangeArrowheads="1"/>
          </p:cNvSpPr>
          <p:nvPr>
            <p:ph idx="1"/>
          </p:nvPr>
        </p:nvSpPr>
        <p:spPr>
          <a:xfrm>
            <a:off x="5037138" y="1284288"/>
            <a:ext cx="3421063" cy="1262063"/>
          </a:xfrm>
        </p:spPr>
        <p:txBody>
          <a:bodyPr vert="horz" wrap="square" lIns="91440" tIns="45720" rIns="91440" bIns="45720" numCol="1" anchor="t" anchorCtr="0" compatLnSpc="1"/>
          <a:lstStyle/>
          <a:p>
            <a:pPr marL="233680" marR="0" lvl="0" indent="-23368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200" b="0" i="0" u="none" strike="noStrike" kern="0" cap="none" spc="0" normalizeH="0" baseline="0" noProof="0" dirty="0">
                <a:ln>
                  <a:noFill/>
                </a:ln>
                <a:solidFill>
                  <a:schemeClr val="tx1"/>
                </a:solidFill>
                <a:effectLst/>
                <a:uLnTx/>
                <a:uFillTx/>
                <a:latin typeface="+mn-lt"/>
                <a:ea typeface="MS PGothic" panose="020B0600070205080204" charset="-128"/>
                <a:cs typeface="+mn-cs"/>
              </a:rPr>
              <a:t>connecting laptop needs its IP address, </a:t>
            </a:r>
            <a:r>
              <a:rPr kumimoji="0" lang="en-US" sz="2200" b="0" i="0" u="none" strike="noStrike" kern="0" cap="none" spc="0" normalizeH="0" baseline="0" noProof="0" dirty="0" err="1">
                <a:ln>
                  <a:noFill/>
                </a:ln>
                <a:solidFill>
                  <a:schemeClr val="tx1"/>
                </a:solidFill>
                <a:effectLst/>
                <a:uLnTx/>
                <a:uFillTx/>
                <a:latin typeface="+mn-lt"/>
                <a:ea typeface="MS PGothic" panose="020B0600070205080204" charset="-128"/>
                <a:cs typeface="+mn-cs"/>
              </a:rPr>
              <a:t>addr</a:t>
            </a:r>
            <a:r>
              <a:rPr kumimoji="0" lang="en-US" sz="2200" b="0" i="0" u="none" strike="noStrike" kern="0" cap="none" spc="0" normalizeH="0" baseline="0" noProof="0" dirty="0">
                <a:ln>
                  <a:noFill/>
                </a:ln>
                <a:solidFill>
                  <a:schemeClr val="tx1"/>
                </a:solidFill>
                <a:effectLst/>
                <a:uLnTx/>
                <a:uFillTx/>
                <a:latin typeface="+mn-lt"/>
                <a:ea typeface="MS PGothic" panose="020B0600070205080204" charset="-128"/>
                <a:cs typeface="+mn-cs"/>
              </a:rPr>
              <a:t> of first-hop router, </a:t>
            </a:r>
            <a:r>
              <a:rPr kumimoji="0" lang="en-US" sz="2200" b="0" i="0" u="none" strike="noStrike" kern="0" cap="none" spc="0" normalizeH="0" baseline="0" noProof="0" dirty="0" err="1">
                <a:ln>
                  <a:noFill/>
                </a:ln>
                <a:solidFill>
                  <a:schemeClr val="tx1"/>
                </a:solidFill>
                <a:effectLst/>
                <a:uLnTx/>
                <a:uFillTx/>
                <a:latin typeface="+mn-lt"/>
                <a:ea typeface="MS PGothic" panose="020B0600070205080204" charset="-128"/>
                <a:cs typeface="+mn-cs"/>
              </a:rPr>
              <a:t>addr</a:t>
            </a:r>
            <a:r>
              <a:rPr kumimoji="0" lang="en-US" sz="2200" b="0" i="0" u="none" strike="noStrike" kern="0" cap="none" spc="0" normalizeH="0" baseline="0" noProof="0" dirty="0">
                <a:ln>
                  <a:noFill/>
                </a:ln>
                <a:solidFill>
                  <a:schemeClr val="tx1"/>
                </a:solidFill>
                <a:effectLst/>
                <a:uLnTx/>
                <a:uFillTx/>
                <a:latin typeface="+mn-lt"/>
                <a:ea typeface="MS PGothic" panose="020B0600070205080204" charset="-128"/>
                <a:cs typeface="+mn-cs"/>
              </a:rPr>
              <a:t> of DNS server: use DHCP</a:t>
            </a:r>
            <a:endParaRPr kumimoji="0" lang="en-US" sz="22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p:txBody>
      </p:sp>
      <p:sp>
        <p:nvSpPr>
          <p:cNvPr id="102402" name="Freeform 3"/>
          <p:cNvSpPr/>
          <p:nvPr/>
        </p:nvSpPr>
        <p:spPr>
          <a:xfrm>
            <a:off x="773113" y="1428750"/>
            <a:ext cx="3554412" cy="27543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w="9525">
            <a:noFill/>
          </a:ln>
        </p:spPr>
        <p:txBody>
          <a:bodyPr/>
          <a:p>
            <a:endParaRPr lang="zh-CN" altLang="en-US"/>
          </a:p>
        </p:txBody>
      </p:sp>
      <p:sp>
        <p:nvSpPr>
          <p:cNvPr id="102403" name="Line 36"/>
          <p:cNvSpPr/>
          <p:nvPr/>
        </p:nvSpPr>
        <p:spPr>
          <a:xfrm flipV="1">
            <a:off x="3775075" y="2500313"/>
            <a:ext cx="155575" cy="142875"/>
          </a:xfrm>
          <a:prstGeom prst="line">
            <a:avLst/>
          </a:prstGeom>
          <a:ln w="9525" cap="flat" cmpd="sng">
            <a:solidFill>
              <a:srgbClr val="000000"/>
            </a:solidFill>
            <a:prstDash val="solid"/>
            <a:round/>
            <a:headEnd type="none" w="med" len="med"/>
            <a:tailEnd type="none" w="med" len="med"/>
          </a:ln>
        </p:spPr>
      </p:sp>
      <p:sp>
        <p:nvSpPr>
          <p:cNvPr id="102404" name="Line 43"/>
          <p:cNvSpPr/>
          <p:nvPr/>
        </p:nvSpPr>
        <p:spPr>
          <a:xfrm flipV="1">
            <a:off x="2665413" y="2673350"/>
            <a:ext cx="695325" cy="0"/>
          </a:xfrm>
          <a:prstGeom prst="line">
            <a:avLst/>
          </a:prstGeom>
          <a:ln w="9525" cap="flat" cmpd="sng">
            <a:solidFill>
              <a:srgbClr val="000000"/>
            </a:solidFill>
            <a:prstDash val="solid"/>
            <a:round/>
            <a:headEnd type="none" w="med" len="med"/>
            <a:tailEnd type="none" w="med" len="med"/>
          </a:ln>
        </p:spPr>
      </p:sp>
      <p:sp>
        <p:nvSpPr>
          <p:cNvPr id="102405" name="Line 44"/>
          <p:cNvSpPr/>
          <p:nvPr/>
        </p:nvSpPr>
        <p:spPr>
          <a:xfrm flipV="1">
            <a:off x="3924300" y="2357438"/>
            <a:ext cx="138113" cy="142875"/>
          </a:xfrm>
          <a:prstGeom prst="line">
            <a:avLst/>
          </a:prstGeom>
          <a:ln w="9525" cap="flat" cmpd="sng">
            <a:solidFill>
              <a:srgbClr val="000000"/>
            </a:solidFill>
            <a:prstDash val="dash"/>
            <a:round/>
            <a:headEnd type="none" w="med" len="med"/>
            <a:tailEnd type="none" w="med" len="med"/>
          </a:ln>
        </p:spPr>
      </p:sp>
      <p:sp>
        <p:nvSpPr>
          <p:cNvPr id="102406" name="Line 48"/>
          <p:cNvSpPr/>
          <p:nvPr/>
        </p:nvSpPr>
        <p:spPr>
          <a:xfrm flipV="1">
            <a:off x="3279775" y="2892425"/>
            <a:ext cx="512763" cy="612775"/>
          </a:xfrm>
          <a:prstGeom prst="line">
            <a:avLst/>
          </a:prstGeom>
          <a:ln w="9525" cap="flat" cmpd="sng">
            <a:solidFill>
              <a:srgbClr val="000000"/>
            </a:solidFill>
            <a:prstDash val="solid"/>
            <a:round/>
            <a:headEnd type="none" w="med" len="med"/>
            <a:tailEnd type="none" w="med" len="med"/>
          </a:ln>
        </p:spPr>
      </p:sp>
      <p:sp>
        <p:nvSpPr>
          <p:cNvPr id="102407" name="Text Box 44"/>
          <p:cNvSpPr txBox="1"/>
          <p:nvPr/>
        </p:nvSpPr>
        <p:spPr>
          <a:xfrm>
            <a:off x="2562225" y="3967163"/>
            <a:ext cx="2025650" cy="915987"/>
          </a:xfrm>
          <a:prstGeom prst="rect">
            <a:avLst/>
          </a:prstGeom>
          <a:noFill/>
          <a:ln w="9525">
            <a:noFill/>
          </a:ln>
        </p:spPr>
        <p:txBody>
          <a:bodyPr wrap="none" anchor="t" anchorCtr="0">
            <a:spAutoFit/>
          </a:bodyPr>
          <a:p>
            <a:pPr eaLnBrk="0" hangingPunct="0"/>
            <a:r>
              <a:rPr lang="en-US" altLang="zh-CN" i="1" dirty="0">
                <a:latin typeface="Arial" panose="020B0604020202020204" pitchFamily="34" charset="0"/>
              </a:rPr>
              <a:t>router with DHCP </a:t>
            </a:r>
            <a:endParaRPr lang="en-US" altLang="zh-CN" i="1" dirty="0">
              <a:latin typeface="Arial" panose="020B0604020202020204" pitchFamily="34" charset="0"/>
            </a:endParaRPr>
          </a:p>
          <a:p>
            <a:pPr eaLnBrk="0" hangingPunct="0"/>
            <a:r>
              <a:rPr lang="en-US" altLang="zh-CN" i="1" dirty="0">
                <a:latin typeface="Arial" panose="020B0604020202020204" pitchFamily="34" charset="0"/>
              </a:rPr>
              <a:t>server built into </a:t>
            </a:r>
            <a:endParaRPr lang="en-US" altLang="zh-CN" i="1" dirty="0">
              <a:latin typeface="Arial" panose="020B0604020202020204" pitchFamily="34" charset="0"/>
            </a:endParaRPr>
          </a:p>
          <a:p>
            <a:pPr eaLnBrk="0" hangingPunct="0"/>
            <a:r>
              <a:rPr lang="en-US" altLang="zh-CN" i="1" dirty="0">
                <a:latin typeface="Arial" panose="020B0604020202020204" pitchFamily="34" charset="0"/>
              </a:rPr>
              <a:t>router</a:t>
            </a:r>
            <a:endParaRPr lang="en-US" altLang="zh-CN" i="1" dirty="0">
              <a:latin typeface="Arial" panose="020B0604020202020204" pitchFamily="34" charset="0"/>
            </a:endParaRPr>
          </a:p>
        </p:txBody>
      </p:sp>
      <p:sp>
        <p:nvSpPr>
          <p:cNvPr id="648344" name="Rectangle 152"/>
          <p:cNvSpPr/>
          <p:nvPr/>
        </p:nvSpPr>
        <p:spPr>
          <a:xfrm>
            <a:off x="5037138" y="2574925"/>
            <a:ext cx="3892550" cy="1306513"/>
          </a:xfrm>
          <a:prstGeom prst="rect">
            <a:avLst/>
          </a:prstGeom>
          <a:noFill/>
          <a:ln w="9525">
            <a:noFill/>
          </a:ln>
        </p:spPr>
        <p:txBody>
          <a:bodyPr anchor="t" anchorCtr="0"/>
          <a:p>
            <a:pPr marL="233680" indent="-233680" eaLnBrk="0" hangingPunct="0">
              <a:lnSpc>
                <a:spcPct val="90000"/>
              </a:lnSpc>
              <a:spcBef>
                <a:spcPct val="20000"/>
              </a:spcBef>
              <a:buClr>
                <a:srgbClr val="000099"/>
              </a:buClr>
              <a:buFont typeface="Wingdings" panose="05000000000000000000" pitchFamily="2" charset="2"/>
              <a:buChar char="§"/>
            </a:pPr>
            <a:r>
              <a:rPr lang="en-US" altLang="zh-CN" sz="2200" dirty="0">
                <a:latin typeface="Gill Sans MT" panose="020B0502020104020203" charset="0"/>
              </a:rPr>
              <a:t>DHCP request encapsulated in UDP, encapsulated in IP, encapsulated in 802.1 Ethernet</a:t>
            </a:r>
            <a:endParaRPr lang="en-US" altLang="zh-CN" sz="2200" dirty="0">
              <a:latin typeface="Gill Sans MT" panose="020B0502020104020203" charset="0"/>
            </a:endParaRPr>
          </a:p>
        </p:txBody>
      </p:sp>
      <p:sp>
        <p:nvSpPr>
          <p:cNvPr id="648345" name="Rectangle 153"/>
          <p:cNvSpPr/>
          <p:nvPr/>
        </p:nvSpPr>
        <p:spPr>
          <a:xfrm>
            <a:off x="5056188" y="3821113"/>
            <a:ext cx="3924300" cy="1563687"/>
          </a:xfrm>
          <a:prstGeom prst="rect">
            <a:avLst/>
          </a:prstGeom>
          <a:noFill/>
          <a:ln w="9525">
            <a:noFill/>
          </a:ln>
        </p:spPr>
        <p:txBody>
          <a:bodyPr anchor="t" anchorCtr="0"/>
          <a:p>
            <a:pPr marL="233680" indent="-233680" eaLnBrk="0" hangingPunct="0">
              <a:lnSpc>
                <a:spcPct val="90000"/>
              </a:lnSpc>
              <a:spcBef>
                <a:spcPct val="20000"/>
              </a:spcBef>
              <a:buClr>
                <a:srgbClr val="000099"/>
              </a:buClr>
              <a:buFont typeface="Wingdings" panose="05000000000000000000" pitchFamily="2" charset="2"/>
              <a:buChar char="§"/>
            </a:pPr>
            <a:r>
              <a:rPr lang="en-US" altLang="zh-CN" sz="2200" dirty="0">
                <a:latin typeface="Gill Sans MT" panose="020B0502020104020203" charset="0"/>
              </a:rPr>
              <a:t>Ethernet frame broadcast (dest: </a:t>
            </a:r>
            <a:r>
              <a:rPr lang="en-US" altLang="zh-CN" sz="1600" dirty="0">
                <a:latin typeface="Gill Sans MT" panose="020B0502020104020203" charset="0"/>
              </a:rPr>
              <a:t>FFFFFFFFFFFF</a:t>
            </a:r>
            <a:r>
              <a:rPr lang="en-US" altLang="zh-CN" sz="2200" dirty="0">
                <a:latin typeface="Gill Sans MT" panose="020B0502020104020203" charset="0"/>
              </a:rPr>
              <a:t>) on LAN, received at router running DHCP server</a:t>
            </a:r>
            <a:endParaRPr lang="en-US" altLang="zh-CN" sz="2200" dirty="0">
              <a:latin typeface="Gill Sans MT" panose="020B0502020104020203" charset="0"/>
            </a:endParaRPr>
          </a:p>
        </p:txBody>
      </p:sp>
      <p:sp>
        <p:nvSpPr>
          <p:cNvPr id="648346" name="Rectangle 154"/>
          <p:cNvSpPr/>
          <p:nvPr/>
        </p:nvSpPr>
        <p:spPr>
          <a:xfrm>
            <a:off x="5033963" y="5157788"/>
            <a:ext cx="3802062" cy="1292225"/>
          </a:xfrm>
          <a:prstGeom prst="rect">
            <a:avLst/>
          </a:prstGeom>
          <a:noFill/>
          <a:ln w="9525">
            <a:noFill/>
          </a:ln>
        </p:spPr>
        <p:txBody>
          <a:bodyPr anchor="t" anchorCtr="0"/>
          <a:p>
            <a:pPr marL="233680" indent="-233680" eaLnBrk="0" hangingPunct="0">
              <a:lnSpc>
                <a:spcPct val="90000"/>
              </a:lnSpc>
              <a:spcBef>
                <a:spcPct val="20000"/>
              </a:spcBef>
              <a:buClr>
                <a:srgbClr val="000099"/>
              </a:buClr>
              <a:buFont typeface="Wingdings" panose="05000000000000000000" pitchFamily="2" charset="2"/>
              <a:buChar char="§"/>
            </a:pPr>
            <a:r>
              <a:rPr lang="en-US" altLang="zh-CN" sz="2200" dirty="0">
                <a:latin typeface="Gill Sans MT" panose="020B0502020104020203" charset="0"/>
              </a:rPr>
              <a:t>Ethernet demuxed to IP demuxed, UDP demuxed to DHCP </a:t>
            </a:r>
            <a:endParaRPr lang="en-US" altLang="zh-CN" sz="2200" dirty="0">
              <a:latin typeface="Gill Sans MT" panose="020B0502020104020203" charset="0"/>
            </a:endParaRPr>
          </a:p>
        </p:txBody>
      </p:sp>
      <p:sp>
        <p:nvSpPr>
          <p:cNvPr id="102411" name="Text Box 155"/>
          <p:cNvSpPr txBox="1"/>
          <p:nvPr/>
        </p:nvSpPr>
        <p:spPr>
          <a:xfrm>
            <a:off x="3327400" y="3284538"/>
            <a:ext cx="1047750" cy="517525"/>
          </a:xfrm>
          <a:prstGeom prst="rect">
            <a:avLst/>
          </a:prstGeom>
          <a:noFill/>
          <a:ln w="9525">
            <a:noFill/>
          </a:ln>
        </p:spPr>
        <p:txBody>
          <a:bodyPr anchor="t" anchorCtr="0">
            <a:spAutoFit/>
          </a:bodyPr>
          <a:p>
            <a:pPr eaLnBrk="0" hangingPunct="0"/>
            <a:r>
              <a:rPr lang="en-US" altLang="zh-CN" sz="1400" dirty="0">
                <a:latin typeface="Arial" panose="020B0604020202020204" pitchFamily="34" charset="0"/>
              </a:rPr>
              <a:t>168.1.1.1</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p:txBody>
      </p:sp>
      <p:grpSp>
        <p:nvGrpSpPr>
          <p:cNvPr id="102412" name="Group 186"/>
          <p:cNvGrpSpPr/>
          <p:nvPr/>
        </p:nvGrpSpPr>
        <p:grpSpPr>
          <a:xfrm>
            <a:off x="3140075" y="2598738"/>
            <a:ext cx="963613" cy="300037"/>
            <a:chOff x="4410" y="1365"/>
            <a:chExt cx="663" cy="224"/>
          </a:xfrm>
        </p:grpSpPr>
        <p:sp>
          <p:nvSpPr>
            <p:cNvPr id="102413" name="Rectangle 187"/>
            <p:cNvSpPr/>
            <p:nvPr/>
          </p:nvSpPr>
          <p:spPr>
            <a:xfrm>
              <a:off x="4410" y="1500"/>
              <a:ext cx="495" cy="87"/>
            </a:xfrm>
            <a:prstGeom prst="rect">
              <a:avLst/>
            </a:prstGeom>
            <a:gradFill rotWithShape="1">
              <a:gsLst>
                <a:gs pos="0">
                  <a:srgbClr val="009999"/>
                </a:gs>
                <a:gs pos="100000">
                  <a:srgbClr val="FFFFFF"/>
                </a:gs>
              </a:gsLst>
              <a:lin ang="0" scaled="1"/>
              <a:tileRect/>
            </a:gradFill>
            <a:ln w="9525" cap="flat" cmpd="sng">
              <a:solidFill>
                <a:srgbClr val="00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14" name="AutoShape 188"/>
            <p:cNvSpPr/>
            <p:nvPr/>
          </p:nvSpPr>
          <p:spPr>
            <a:xfrm>
              <a:off x="4410" y="1369"/>
              <a:ext cx="663" cy="134"/>
            </a:xfrm>
            <a:prstGeom prst="parallelogram">
              <a:avLst>
                <a:gd name="adj" fmla="val 122778"/>
              </a:avLst>
            </a:prstGeom>
            <a:gradFill rotWithShape="1">
              <a:gsLst>
                <a:gs pos="0">
                  <a:srgbClr val="009999"/>
                </a:gs>
                <a:gs pos="100000">
                  <a:srgbClr val="FFFFFF"/>
                </a:gs>
              </a:gsLst>
              <a:lin ang="0" scaled="1"/>
              <a:tileRect/>
            </a:gradFill>
            <a:ln w="9525" cap="flat" cmpd="sng">
              <a:solidFill>
                <a:srgbClr val="00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15" name="Freeform 189"/>
            <p:cNvSpPr/>
            <p:nvPr/>
          </p:nvSpPr>
          <p:spPr>
            <a:xfrm>
              <a:off x="4904" y="1365"/>
              <a:ext cx="169" cy="224"/>
            </a:xfrm>
            <a:custGeom>
              <a:avLst/>
              <a:gdLst/>
              <a:ahLst/>
              <a:cxnLst>
                <a:cxn ang="0">
                  <a:pos x="0" y="138"/>
                </a:cxn>
                <a:cxn ang="0">
                  <a:pos x="0" y="224"/>
                </a:cxn>
                <a:cxn ang="0">
                  <a:pos x="169" y="77"/>
                </a:cxn>
                <a:cxn ang="0">
                  <a:pos x="169" y="0"/>
                </a:cxn>
                <a:cxn ang="0">
                  <a:pos x="0" y="138"/>
                </a:cxn>
              </a:cxnLst>
              <a:pathLst>
                <a:path w="169" h="224">
                  <a:moveTo>
                    <a:pt x="0" y="138"/>
                  </a:moveTo>
                  <a:lnTo>
                    <a:pt x="0" y="224"/>
                  </a:lnTo>
                  <a:lnTo>
                    <a:pt x="169" y="77"/>
                  </a:lnTo>
                  <a:lnTo>
                    <a:pt x="169" y="0"/>
                  </a:lnTo>
                  <a:lnTo>
                    <a:pt x="0" y="138"/>
                  </a:lnTo>
                  <a:close/>
                </a:path>
              </a:pathLst>
            </a:custGeom>
            <a:solidFill>
              <a:srgbClr val="BBE0E3"/>
            </a:solidFill>
            <a:ln w="6350" cap="flat" cmpd="sng">
              <a:solidFill>
                <a:srgbClr val="000000"/>
              </a:solidFill>
              <a:prstDash val="solid"/>
              <a:round/>
              <a:headEnd type="none" w="med" len="med"/>
              <a:tailEnd type="none" w="med" len="med"/>
            </a:ln>
          </p:spPr>
          <p:txBody>
            <a:bodyPr/>
            <a:p>
              <a:endParaRPr lang="zh-CN" altLang="en-US"/>
            </a:p>
          </p:txBody>
        </p:sp>
        <p:sp>
          <p:nvSpPr>
            <p:cNvPr id="102416" name="Freeform 190"/>
            <p:cNvSpPr/>
            <p:nvPr/>
          </p:nvSpPr>
          <p:spPr>
            <a:xfrm>
              <a:off x="4475" y="1395"/>
              <a:ext cx="506" cy="80"/>
            </a:xfrm>
            <a:custGeom>
              <a:avLst/>
              <a:gdLst/>
              <a:ahLst/>
              <a:cxnLst>
                <a:cxn ang="0">
                  <a:pos x="0" y="1801"/>
                </a:cxn>
                <a:cxn ang="0">
                  <a:pos x="147159" y="1752"/>
                </a:cxn>
                <a:cxn ang="0">
                  <a:pos x="868488" y="0"/>
                </a:cxn>
                <a:cxn ang="0">
                  <a:pos x="1108812" y="0"/>
                </a:cxn>
              </a:cxnLst>
              <a:pathLst>
                <a:path w="280" h="63">
                  <a:moveTo>
                    <a:pt x="0" y="63"/>
                  </a:moveTo>
                  <a:lnTo>
                    <a:pt x="37" y="62"/>
                  </a:lnTo>
                  <a:lnTo>
                    <a:pt x="219" y="0"/>
                  </a:lnTo>
                  <a:lnTo>
                    <a:pt x="28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02417" name="Freeform 191"/>
            <p:cNvSpPr/>
            <p:nvPr/>
          </p:nvSpPr>
          <p:spPr>
            <a:xfrm>
              <a:off x="4593" y="1391"/>
              <a:ext cx="293" cy="93"/>
            </a:xfrm>
            <a:custGeom>
              <a:avLst/>
              <a:gdLst/>
              <a:ahLst/>
              <a:cxnLst>
                <a:cxn ang="0">
                  <a:pos x="0" y="0"/>
                </a:cxn>
                <a:cxn ang="0">
                  <a:pos x="67" y="1"/>
                </a:cxn>
                <a:cxn ang="0">
                  <a:pos x="195" y="93"/>
                </a:cxn>
                <a:cxn ang="0">
                  <a:pos x="293" y="93"/>
                </a:cxn>
              </a:cxnLst>
              <a:pathLst>
                <a:path w="293" h="93">
                  <a:moveTo>
                    <a:pt x="0" y="0"/>
                  </a:moveTo>
                  <a:lnTo>
                    <a:pt x="67" y="1"/>
                  </a:lnTo>
                  <a:lnTo>
                    <a:pt x="195" y="93"/>
                  </a:lnTo>
                  <a:lnTo>
                    <a:pt x="293" y="93"/>
                  </a:lnTo>
                </a:path>
              </a:pathLst>
            </a:custGeom>
            <a:noFill/>
            <a:ln w="19050" cap="flat" cmpd="sng">
              <a:solidFill>
                <a:srgbClr val="000000"/>
              </a:solidFill>
              <a:prstDash val="solid"/>
              <a:round/>
              <a:headEnd type="none" w="med" len="med"/>
              <a:tailEnd type="none" w="med" len="med"/>
            </a:ln>
          </p:spPr>
          <p:txBody>
            <a:bodyPr/>
            <a:p>
              <a:endParaRPr lang="zh-CN" altLang="en-US"/>
            </a:p>
          </p:txBody>
        </p:sp>
      </p:grpSp>
      <p:grpSp>
        <p:nvGrpSpPr>
          <p:cNvPr id="102418" name="Group 192"/>
          <p:cNvGrpSpPr/>
          <p:nvPr/>
        </p:nvGrpSpPr>
        <p:grpSpPr>
          <a:xfrm>
            <a:off x="2674938" y="3525838"/>
            <a:ext cx="1066800" cy="406400"/>
            <a:chOff x="4396" y="1245"/>
            <a:chExt cx="672" cy="248"/>
          </a:xfrm>
        </p:grpSpPr>
        <p:sp>
          <p:nvSpPr>
            <p:cNvPr id="102419"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02420"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02421"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02422" name="Group 196"/>
            <p:cNvGrpSpPr/>
            <p:nvPr/>
          </p:nvGrpSpPr>
          <p:grpSpPr>
            <a:xfrm>
              <a:off x="4530" y="1287"/>
              <a:ext cx="377" cy="75"/>
              <a:chOff x="2468" y="1332"/>
              <a:chExt cx="310" cy="60"/>
            </a:xfrm>
          </p:grpSpPr>
          <p:sp>
            <p:nvSpPr>
              <p:cNvPr id="102423" name="Freeform 19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28575" cap="flat" cmpd="sng">
                <a:solidFill>
                  <a:srgbClr val="000000"/>
                </a:solidFill>
                <a:prstDash val="solid"/>
                <a:round/>
                <a:headEnd type="none" w="med" len="med"/>
                <a:tailEnd type="none" w="med" len="med"/>
              </a:ln>
            </p:spPr>
            <p:txBody>
              <a:bodyPr/>
              <a:p>
                <a:endParaRPr lang="zh-CN" altLang="en-US"/>
              </a:p>
            </p:txBody>
          </p:sp>
          <p:sp>
            <p:nvSpPr>
              <p:cNvPr id="102424" name="Freeform 19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28575" cap="flat" cmpd="sng">
                <a:solidFill>
                  <a:srgbClr val="000000"/>
                </a:solidFill>
                <a:prstDash val="solid"/>
                <a:round/>
                <a:headEnd type="none" w="med" len="med"/>
                <a:tailEnd type="none" w="med" len="med"/>
              </a:ln>
            </p:spPr>
            <p:txBody>
              <a:bodyPr/>
              <a:p>
                <a:endParaRPr lang="zh-CN" altLang="en-US"/>
              </a:p>
            </p:txBody>
          </p:sp>
        </p:grpSp>
        <p:sp>
          <p:nvSpPr>
            <p:cNvPr id="102425" name="Line 199"/>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102426" name="Line 200"/>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102427" name="Group 201"/>
          <p:cNvGrpSpPr/>
          <p:nvPr/>
        </p:nvGrpSpPr>
        <p:grpSpPr>
          <a:xfrm>
            <a:off x="2706688" y="3330575"/>
            <a:ext cx="423862" cy="647700"/>
            <a:chOff x="4140" y="429"/>
            <a:chExt cx="1425" cy="2396"/>
          </a:xfrm>
        </p:grpSpPr>
        <p:sp>
          <p:nvSpPr>
            <p:cNvPr id="102428" name="Freeform 202"/>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102429" name="Rectangle 203"/>
            <p:cNvSpPr/>
            <p:nvPr/>
          </p:nvSpPr>
          <p:spPr>
            <a:xfrm>
              <a:off x="4204" y="429"/>
              <a:ext cx="1051" cy="2284"/>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30" name="Freeform 204"/>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102431" name="Freeform 205"/>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2432" name="Rectangle 206"/>
            <p:cNvSpPr/>
            <p:nvPr/>
          </p:nvSpPr>
          <p:spPr>
            <a:xfrm>
              <a:off x="4209" y="693"/>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2433" name="Group 207"/>
            <p:cNvGrpSpPr/>
            <p:nvPr/>
          </p:nvGrpSpPr>
          <p:grpSpPr>
            <a:xfrm>
              <a:off x="4749" y="668"/>
              <a:ext cx="581" cy="145"/>
              <a:chOff x="614" y="2568"/>
              <a:chExt cx="725" cy="139"/>
            </a:xfrm>
          </p:grpSpPr>
          <p:sp>
            <p:nvSpPr>
              <p:cNvPr id="102434" name="AutoShape 208"/>
              <p:cNvSpPr/>
              <p:nvPr/>
            </p:nvSpPr>
            <p:spPr>
              <a:xfrm>
                <a:off x="613" y="2570"/>
                <a:ext cx="726" cy="135"/>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35" name="AutoShape 209"/>
              <p:cNvSpPr/>
              <p:nvPr/>
            </p:nvSpPr>
            <p:spPr>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436" name="Rectangle 210"/>
            <p:cNvSpPr/>
            <p:nvPr/>
          </p:nvSpPr>
          <p:spPr>
            <a:xfrm>
              <a:off x="4225" y="1016"/>
              <a:ext cx="592"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2437" name="Group 211"/>
            <p:cNvGrpSpPr/>
            <p:nvPr/>
          </p:nvGrpSpPr>
          <p:grpSpPr>
            <a:xfrm>
              <a:off x="4747" y="994"/>
              <a:ext cx="581" cy="134"/>
              <a:chOff x="614" y="2568"/>
              <a:chExt cx="725" cy="139"/>
            </a:xfrm>
          </p:grpSpPr>
          <p:sp>
            <p:nvSpPr>
              <p:cNvPr id="102438" name="AutoShape 212"/>
              <p:cNvSpPr/>
              <p:nvPr/>
            </p:nvSpPr>
            <p:spPr>
              <a:xfrm>
                <a:off x="616" y="2567"/>
                <a:ext cx="726" cy="140"/>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39" name="AutoShape 213"/>
              <p:cNvSpPr/>
              <p:nvPr/>
            </p:nvSpPr>
            <p:spPr>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440" name="Rectangle 214"/>
            <p:cNvSpPr/>
            <p:nvPr/>
          </p:nvSpPr>
          <p:spPr>
            <a:xfrm>
              <a:off x="4215" y="1357"/>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41" name="Rectangle 215"/>
            <p:cNvSpPr/>
            <p:nvPr/>
          </p:nvSpPr>
          <p:spPr>
            <a:xfrm>
              <a:off x="4225" y="1656"/>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2442" name="Group 216"/>
            <p:cNvGrpSpPr/>
            <p:nvPr/>
          </p:nvGrpSpPr>
          <p:grpSpPr>
            <a:xfrm>
              <a:off x="4735" y="1627"/>
              <a:ext cx="582" cy="151"/>
              <a:chOff x="614" y="2568"/>
              <a:chExt cx="725" cy="139"/>
            </a:xfrm>
          </p:grpSpPr>
          <p:sp>
            <p:nvSpPr>
              <p:cNvPr id="102443" name="AutoShape 217"/>
              <p:cNvSpPr/>
              <p:nvPr/>
            </p:nvSpPr>
            <p:spPr>
              <a:xfrm>
                <a:off x="611" y="2568"/>
                <a:ext cx="731" cy="141"/>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44" name="AutoShape 218"/>
              <p:cNvSpPr/>
              <p:nvPr/>
            </p:nvSpPr>
            <p:spPr>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445" name="Freeform 219"/>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102446" name="Group 220"/>
            <p:cNvGrpSpPr/>
            <p:nvPr/>
          </p:nvGrpSpPr>
          <p:grpSpPr>
            <a:xfrm>
              <a:off x="4739" y="1327"/>
              <a:ext cx="582" cy="139"/>
              <a:chOff x="614" y="2568"/>
              <a:chExt cx="725" cy="139"/>
            </a:xfrm>
          </p:grpSpPr>
          <p:sp>
            <p:nvSpPr>
              <p:cNvPr id="102447" name="AutoShape 221"/>
              <p:cNvSpPr/>
              <p:nvPr/>
            </p:nvSpPr>
            <p:spPr>
              <a:xfrm>
                <a:off x="612" y="2569"/>
                <a:ext cx="725" cy="147"/>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48" name="AutoShape 222"/>
              <p:cNvSpPr/>
              <p:nvPr/>
            </p:nvSpPr>
            <p:spPr>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449" name="Rectangle 223"/>
            <p:cNvSpPr/>
            <p:nvPr/>
          </p:nvSpPr>
          <p:spPr>
            <a:xfrm>
              <a:off x="5250" y="429"/>
              <a:ext cx="69" cy="2290"/>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0" name="Freeform 224"/>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2451" name="Freeform 225"/>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2452" name="Oval 226"/>
            <p:cNvSpPr/>
            <p:nvPr/>
          </p:nvSpPr>
          <p:spPr>
            <a:xfrm>
              <a:off x="5517" y="2614"/>
              <a:ext cx="48" cy="94"/>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3" name="Freeform 227"/>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102454" name="AutoShape 228"/>
            <p:cNvSpPr/>
            <p:nvPr/>
          </p:nvSpPr>
          <p:spPr>
            <a:xfrm>
              <a:off x="4140" y="2678"/>
              <a:ext cx="1201" cy="147"/>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5" name="AutoShape 229"/>
            <p:cNvSpPr/>
            <p:nvPr/>
          </p:nvSpPr>
          <p:spPr>
            <a:xfrm>
              <a:off x="4204" y="2713"/>
              <a:ext cx="1073" cy="82"/>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6" name="Oval 230"/>
            <p:cNvSpPr/>
            <p:nvPr/>
          </p:nvSpPr>
          <p:spPr>
            <a:xfrm>
              <a:off x="4305" y="2385"/>
              <a:ext cx="160" cy="141"/>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7" name="Oval 231"/>
            <p:cNvSpPr/>
            <p:nvPr/>
          </p:nvSpPr>
          <p:spPr>
            <a:xfrm>
              <a:off x="4487" y="2385"/>
              <a:ext cx="160" cy="141"/>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102458" name="Oval 232"/>
            <p:cNvSpPr/>
            <p:nvPr/>
          </p:nvSpPr>
          <p:spPr>
            <a:xfrm>
              <a:off x="4663" y="2379"/>
              <a:ext cx="155" cy="141"/>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9" name="Rectangle 233"/>
            <p:cNvSpPr/>
            <p:nvPr/>
          </p:nvSpPr>
          <p:spPr>
            <a:xfrm>
              <a:off x="5063" y="1833"/>
              <a:ext cx="85" cy="763"/>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460" name="Group 234"/>
          <p:cNvGrpSpPr/>
          <p:nvPr/>
        </p:nvGrpSpPr>
        <p:grpSpPr>
          <a:xfrm>
            <a:off x="1978025" y="2295525"/>
            <a:ext cx="850900" cy="615950"/>
            <a:chOff x="4420" y="878"/>
            <a:chExt cx="614" cy="458"/>
          </a:xfrm>
        </p:grpSpPr>
        <p:pic>
          <p:nvPicPr>
            <p:cNvPr id="102461" name="Picture 235" descr="laptop_keyboard"/>
            <p:cNvPicPr>
              <a:picLocks noChangeAspect="1"/>
            </p:cNvPicPr>
            <p:nvPr/>
          </p:nvPicPr>
          <p:blipFill>
            <a:blip r:embed="rId1"/>
            <a:stretch>
              <a:fillRect/>
            </a:stretch>
          </p:blipFill>
          <p:spPr>
            <a:xfrm rot="109064" flipH="1">
              <a:off x="4420" y="1108"/>
              <a:ext cx="527" cy="228"/>
            </a:xfrm>
            <a:prstGeom prst="rect">
              <a:avLst/>
            </a:prstGeom>
            <a:noFill/>
            <a:ln w="9525">
              <a:noFill/>
            </a:ln>
          </p:spPr>
        </p:pic>
        <p:sp>
          <p:nvSpPr>
            <p:cNvPr id="102462" name="Freeform 236"/>
            <p:cNvSpPr/>
            <p:nvPr/>
          </p:nvSpPr>
          <p:spPr>
            <a:xfrm>
              <a:off x="4595" y="888"/>
              <a:ext cx="424" cy="297"/>
            </a:xfrm>
            <a:custGeom>
              <a:avLst/>
              <a:gdLst/>
              <a:ahLst/>
              <a:cxnLst>
                <a:cxn ang="0">
                  <a:pos x="0" y="0"/>
                </a:cxn>
                <a:cxn ang="0">
                  <a:pos x="0" y="0"/>
                </a:cxn>
                <a:cxn ang="0">
                  <a:pos x="0" y="0"/>
                </a:cxn>
                <a:cxn ang="0">
                  <a:pos x="0" y="0"/>
                </a:cxn>
                <a:cxn ang="0">
                  <a:pos x="0"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102463" name="Picture 237" descr="screen"/>
            <p:cNvPicPr>
              <a:picLocks noChangeAspect="1"/>
            </p:cNvPicPr>
            <p:nvPr/>
          </p:nvPicPr>
          <p:blipFill>
            <a:blip r:embed="rId2"/>
            <a:stretch>
              <a:fillRect/>
            </a:stretch>
          </p:blipFill>
          <p:spPr>
            <a:xfrm>
              <a:off x="4616" y="895"/>
              <a:ext cx="385" cy="271"/>
            </a:xfrm>
            <a:prstGeom prst="rect">
              <a:avLst/>
            </a:prstGeom>
            <a:noFill/>
            <a:ln w="9525">
              <a:noFill/>
            </a:ln>
          </p:spPr>
        </p:pic>
        <p:sp>
          <p:nvSpPr>
            <p:cNvPr id="102464" name="Freeform 238"/>
            <p:cNvSpPr/>
            <p:nvPr/>
          </p:nvSpPr>
          <p:spPr>
            <a:xfrm>
              <a:off x="4672" y="879"/>
              <a:ext cx="359" cy="55"/>
            </a:xfrm>
            <a:custGeom>
              <a:avLst/>
              <a:gdLst/>
              <a:ahLst/>
              <a:cxnLst>
                <a:cxn ang="0">
                  <a:pos x="0" y="0"/>
                </a:cxn>
                <a:cxn ang="0">
                  <a:pos x="0" y="0"/>
                </a:cxn>
                <a:cxn ang="0">
                  <a:pos x="0" y="0"/>
                </a:cxn>
                <a:cxn ang="0">
                  <a:pos x="0" y="0"/>
                </a:cxn>
                <a:cxn ang="0">
                  <a:pos x="0"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102465" name="Freeform 239"/>
            <p:cNvSpPr/>
            <p:nvPr/>
          </p:nvSpPr>
          <p:spPr>
            <a:xfrm>
              <a:off x="4591" y="878"/>
              <a:ext cx="100" cy="230"/>
            </a:xfrm>
            <a:custGeom>
              <a:avLst/>
              <a:gdLst/>
              <a:ahLst/>
              <a:cxnLst>
                <a:cxn ang="0">
                  <a:pos x="0" y="0"/>
                </a:cxn>
                <a:cxn ang="0">
                  <a:pos x="0" y="0"/>
                </a:cxn>
                <a:cxn ang="0">
                  <a:pos x="0" y="0"/>
                </a:cxn>
                <a:cxn ang="0">
                  <a:pos x="0" y="0"/>
                </a:cxn>
                <a:cxn ang="0">
                  <a:pos x="0"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102466" name="Freeform 240"/>
            <p:cNvSpPr/>
            <p:nvPr/>
          </p:nvSpPr>
          <p:spPr>
            <a:xfrm>
              <a:off x="4921" y="920"/>
              <a:ext cx="108" cy="265"/>
            </a:xfrm>
            <a:custGeom>
              <a:avLst/>
              <a:gdLst/>
              <a:ahLst/>
              <a:cxnLst>
                <a:cxn ang="0">
                  <a:pos x="0" y="0"/>
                </a:cxn>
                <a:cxn ang="0">
                  <a:pos x="0" y="0"/>
                </a:cxn>
                <a:cxn ang="0">
                  <a:pos x="0" y="0"/>
                </a:cxn>
                <a:cxn ang="0">
                  <a:pos x="0" y="0"/>
                </a:cxn>
                <a:cxn ang="0">
                  <a:pos x="0"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102467" name="Freeform 241"/>
            <p:cNvSpPr/>
            <p:nvPr/>
          </p:nvSpPr>
          <p:spPr>
            <a:xfrm>
              <a:off x="4590" y="1097"/>
              <a:ext cx="394" cy="89"/>
            </a:xfrm>
            <a:custGeom>
              <a:avLst/>
              <a:gdLst/>
              <a:ahLst/>
              <a:cxnLst>
                <a:cxn ang="0">
                  <a:pos x="0" y="0"/>
                </a:cxn>
                <a:cxn ang="0">
                  <a:pos x="0" y="0"/>
                </a:cxn>
                <a:cxn ang="0">
                  <a:pos x="0" y="0"/>
                </a:cxn>
                <a:cxn ang="0">
                  <a:pos x="0" y="0"/>
                </a:cxn>
                <a:cxn ang="0">
                  <a:pos x="0"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102468" name="Freeform 242"/>
            <p:cNvSpPr/>
            <p:nvPr/>
          </p:nvSpPr>
          <p:spPr>
            <a:xfrm>
              <a:off x="4933" y="922"/>
              <a:ext cx="101" cy="266"/>
            </a:xfrm>
            <a:custGeom>
              <a:avLst/>
              <a:gdLst/>
              <a:ahLst/>
              <a:cxnLst>
                <a:cxn ang="0">
                  <a:pos x="0" y="0"/>
                </a:cxn>
                <a:cxn ang="0">
                  <a:pos x="0" y="0"/>
                </a:cxn>
                <a:cxn ang="0">
                  <a:pos x="0" y="0"/>
                </a:cxn>
                <a:cxn ang="0">
                  <a:pos x="0" y="0"/>
                </a:cxn>
                <a:cxn ang="0">
                  <a:pos x="0"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102469" name="Freeform 243"/>
            <p:cNvSpPr/>
            <p:nvPr/>
          </p:nvSpPr>
          <p:spPr>
            <a:xfrm>
              <a:off x="4590" y="1109"/>
              <a:ext cx="351" cy="88"/>
            </a:xfrm>
            <a:custGeom>
              <a:avLst/>
              <a:gdLst/>
              <a:ahLst/>
              <a:cxnLst>
                <a:cxn ang="0">
                  <a:pos x="0" y="0"/>
                </a:cxn>
                <a:cxn ang="0">
                  <a:pos x="0" y="0"/>
                </a:cxn>
                <a:cxn ang="0">
                  <a:pos x="0" y="0"/>
                </a:cxn>
                <a:cxn ang="0">
                  <a:pos x="0" y="0"/>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102470" name="Group 244"/>
            <p:cNvGrpSpPr/>
            <p:nvPr/>
          </p:nvGrpSpPr>
          <p:grpSpPr>
            <a:xfrm>
              <a:off x="4584" y="1203"/>
              <a:ext cx="119" cy="53"/>
              <a:chOff x="1740" y="2642"/>
              <a:chExt cx="752" cy="327"/>
            </a:xfrm>
          </p:grpSpPr>
          <p:sp>
            <p:nvSpPr>
              <p:cNvPr id="102471" name="Freeform 245"/>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102472" name="Freeform 246"/>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102473" name="Freeform 247"/>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102474" name="Freeform 248"/>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102475" name="Freeform 249"/>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102476" name="Freeform 250"/>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102477" name="Freeform 251"/>
            <p:cNvSpPr/>
            <p:nvPr/>
          </p:nvSpPr>
          <p:spPr>
            <a:xfrm>
              <a:off x="4788" y="1211"/>
              <a:ext cx="144" cy="116"/>
            </a:xfrm>
            <a:custGeom>
              <a:avLst/>
              <a:gdLst/>
              <a:ahLst/>
              <a:cxnLst>
                <a:cxn ang="0">
                  <a:pos x="0" y="0"/>
                </a:cxn>
                <a:cxn ang="0">
                  <a:pos x="0" y="0"/>
                </a:cxn>
                <a:cxn ang="0">
                  <a:pos x="0" y="0"/>
                </a:cxn>
                <a:cxn ang="0">
                  <a:pos x="0" y="0"/>
                </a:cxn>
                <a:cxn ang="0">
                  <a:pos x="0" y="0"/>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102478" name="Freeform 252"/>
            <p:cNvSpPr/>
            <p:nvPr/>
          </p:nvSpPr>
          <p:spPr>
            <a:xfrm>
              <a:off x="4420" y="1220"/>
              <a:ext cx="369" cy="106"/>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102479" name="Freeform 253"/>
            <p:cNvSpPr/>
            <p:nvPr/>
          </p:nvSpPr>
          <p:spPr>
            <a:xfrm>
              <a:off x="4420" y="1201"/>
              <a:ext cx="4" cy="21"/>
            </a:xfrm>
            <a:custGeom>
              <a:avLst/>
              <a:gdLst/>
              <a:ahLst/>
              <a:cxnLst>
                <a:cxn ang="0">
                  <a:pos x="0" y="0"/>
                </a:cxn>
                <a:cxn ang="0">
                  <a:pos x="0" y="0"/>
                </a:cxn>
                <a:cxn ang="0">
                  <a:pos x="0" y="0"/>
                </a:cxn>
                <a:cxn ang="0">
                  <a:pos x="0" y="0"/>
                </a:cxn>
                <a:cxn ang="0">
                  <a:pos x="0" y="0"/>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102480" name="Freeform 254"/>
            <p:cNvSpPr/>
            <p:nvPr/>
          </p:nvSpPr>
          <p:spPr>
            <a:xfrm>
              <a:off x="4421" y="1114"/>
              <a:ext cx="171" cy="88"/>
            </a:xfrm>
            <a:custGeom>
              <a:avLst/>
              <a:gdLst/>
              <a:ahLst/>
              <a:cxnLst>
                <a:cxn ang="0">
                  <a:pos x="0" y="0"/>
                </a:cxn>
                <a:cxn ang="0">
                  <a:pos x="0" y="0"/>
                </a:cxn>
                <a:cxn ang="0">
                  <a:pos x="0" y="0"/>
                </a:cxn>
                <a:cxn ang="0">
                  <a:pos x="0" y="0"/>
                </a:cxn>
                <a:cxn ang="0">
                  <a:pos x="0"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102481" name="Freeform 255"/>
            <p:cNvSpPr/>
            <p:nvPr/>
          </p:nvSpPr>
          <p:spPr>
            <a:xfrm>
              <a:off x="4432" y="1205"/>
              <a:ext cx="350" cy="102"/>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102482" name="Freeform 256"/>
            <p:cNvSpPr/>
            <p:nvPr/>
          </p:nvSpPr>
          <p:spPr>
            <a:xfrm flipV="1">
              <a:off x="4782" y="1198"/>
              <a:ext cx="142" cy="105"/>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sp>
        <p:nvSpPr>
          <p:cNvPr id="648226" name="AutoShape 34"/>
          <p:cNvSpPr/>
          <p:nvPr/>
        </p:nvSpPr>
        <p:spPr>
          <a:xfrm>
            <a:off x="830263" y="2422525"/>
            <a:ext cx="976312" cy="485775"/>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noFill/>
          </a:ln>
        </p:spPr>
        <p:txBody>
          <a:bodyPr/>
          <a:p>
            <a:endParaRPr lang="zh-CN" altLang="en-US"/>
          </a:p>
        </p:txBody>
      </p:sp>
      <p:grpSp>
        <p:nvGrpSpPr>
          <p:cNvPr id="12" name="Group 45"/>
          <p:cNvGrpSpPr/>
          <p:nvPr/>
        </p:nvGrpSpPr>
        <p:grpSpPr>
          <a:xfrm>
            <a:off x="1195388" y="1258888"/>
            <a:ext cx="976312" cy="1460500"/>
            <a:chOff x="651" y="681"/>
            <a:chExt cx="615" cy="920"/>
          </a:xfrm>
        </p:grpSpPr>
        <p:sp>
          <p:nvSpPr>
            <p:cNvPr id="102485" name="Freeform 46"/>
            <p:cNvSpPr/>
            <p:nvPr/>
          </p:nvSpPr>
          <p:spPr>
            <a:xfrm>
              <a:off x="662" y="698"/>
              <a:ext cx="604" cy="903"/>
            </a:xfrm>
            <a:custGeom>
              <a:avLst/>
              <a:gdLst/>
              <a:ahLst/>
              <a:cxnLst>
                <a:cxn ang="0">
                  <a:pos x="496" y="0"/>
                </a:cxn>
                <a:cxn ang="0">
                  <a:pos x="604" y="903"/>
                </a:cxn>
                <a:cxn ang="0">
                  <a:pos x="0" y="788"/>
                </a:cxn>
                <a:cxn ang="0">
                  <a:pos x="456" y="750"/>
                </a:cxn>
                <a:cxn ang="0">
                  <a:pos x="496" y="0"/>
                </a:cxn>
              </a:cxnLst>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7000"/>
                  </a:srgbClr>
                </a:gs>
              </a:gsLst>
              <a:lin ang="2700000" scaled="1"/>
              <a:tileRect/>
            </a:gradFill>
            <a:ln w="9525">
              <a:noFill/>
            </a:ln>
          </p:spPr>
          <p:txBody>
            <a:bodyPr/>
            <a:p>
              <a:endParaRPr lang="zh-CN" altLang="en-US"/>
            </a:p>
          </p:txBody>
        </p:sp>
        <p:grpSp>
          <p:nvGrpSpPr>
            <p:cNvPr id="102486" name="Group 47"/>
            <p:cNvGrpSpPr/>
            <p:nvPr/>
          </p:nvGrpSpPr>
          <p:grpSpPr>
            <a:xfrm>
              <a:off x="651" y="681"/>
              <a:ext cx="501" cy="828"/>
              <a:chOff x="569" y="2954"/>
              <a:chExt cx="501" cy="828"/>
            </a:xfrm>
          </p:grpSpPr>
          <p:sp>
            <p:nvSpPr>
              <p:cNvPr id="102487" name="Rectangle 48"/>
              <p:cNvSpPr/>
              <p:nvPr/>
            </p:nvSpPr>
            <p:spPr>
              <a:xfrm>
                <a:off x="576" y="2973"/>
                <a:ext cx="493" cy="79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88" name="Text Box 49"/>
              <p:cNvSpPr txBox="1"/>
              <p:nvPr/>
            </p:nvSpPr>
            <p:spPr>
              <a:xfrm>
                <a:off x="593" y="2954"/>
                <a:ext cx="477" cy="828"/>
              </a:xfrm>
              <a:prstGeom prst="rect">
                <a:avLst/>
              </a:prstGeom>
              <a:noFill/>
              <a:ln w="9525">
                <a:noFill/>
              </a:ln>
            </p:spPr>
            <p:txBody>
              <a:bodyPr wrap="none" anchor="t" anchorCtr="0">
                <a:spAutoFit/>
              </a:bodyPr>
              <a:p>
                <a:pPr algn="ctr" eaLnBrk="0" hangingPunct="0"/>
                <a:r>
                  <a:rPr lang="en-US" altLang="zh-CN" sz="1600" dirty="0">
                    <a:latin typeface="Arial" panose="020B0604020202020204" pitchFamily="34" charset="0"/>
                  </a:rPr>
                  <a:t>DHCP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IP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Phy</a:t>
                </a:r>
                <a:endParaRPr lang="en-US" altLang="zh-CN" sz="1600" dirty="0">
                  <a:latin typeface="Arial" panose="020B0604020202020204" pitchFamily="34" charset="0"/>
                </a:endParaRPr>
              </a:p>
            </p:txBody>
          </p:sp>
          <p:sp>
            <p:nvSpPr>
              <p:cNvPr id="102489" name="Line 50"/>
              <p:cNvSpPr/>
              <p:nvPr/>
            </p:nvSpPr>
            <p:spPr>
              <a:xfrm>
                <a:off x="578" y="3130"/>
                <a:ext cx="489" cy="0"/>
              </a:xfrm>
              <a:prstGeom prst="line">
                <a:avLst/>
              </a:prstGeom>
              <a:ln w="9525" cap="flat" cmpd="sng">
                <a:solidFill>
                  <a:schemeClr val="tx1"/>
                </a:solidFill>
                <a:prstDash val="solid"/>
                <a:round/>
                <a:headEnd type="none" w="med" len="med"/>
                <a:tailEnd type="none" w="med" len="med"/>
              </a:ln>
            </p:spPr>
          </p:sp>
          <p:sp>
            <p:nvSpPr>
              <p:cNvPr id="102490" name="Line 51"/>
              <p:cNvSpPr/>
              <p:nvPr/>
            </p:nvSpPr>
            <p:spPr>
              <a:xfrm>
                <a:off x="575" y="3289"/>
                <a:ext cx="489" cy="0"/>
              </a:xfrm>
              <a:prstGeom prst="line">
                <a:avLst/>
              </a:prstGeom>
              <a:ln w="9525" cap="flat" cmpd="sng">
                <a:solidFill>
                  <a:schemeClr val="tx1"/>
                </a:solidFill>
                <a:prstDash val="solid"/>
                <a:round/>
                <a:headEnd type="none" w="med" len="med"/>
                <a:tailEnd type="none" w="med" len="med"/>
              </a:ln>
            </p:spPr>
          </p:sp>
          <p:sp>
            <p:nvSpPr>
              <p:cNvPr id="102491" name="Line 52"/>
              <p:cNvSpPr/>
              <p:nvPr/>
            </p:nvSpPr>
            <p:spPr>
              <a:xfrm>
                <a:off x="572" y="3448"/>
                <a:ext cx="489" cy="0"/>
              </a:xfrm>
              <a:prstGeom prst="line">
                <a:avLst/>
              </a:prstGeom>
              <a:ln w="9525" cap="flat" cmpd="sng">
                <a:solidFill>
                  <a:schemeClr val="tx1"/>
                </a:solidFill>
                <a:prstDash val="solid"/>
                <a:round/>
                <a:headEnd type="none" w="med" len="med"/>
                <a:tailEnd type="none" w="med" len="med"/>
              </a:ln>
            </p:spPr>
          </p:sp>
          <p:sp>
            <p:nvSpPr>
              <p:cNvPr id="102492" name="Line 53"/>
              <p:cNvSpPr/>
              <p:nvPr/>
            </p:nvSpPr>
            <p:spPr>
              <a:xfrm>
                <a:off x="569" y="3607"/>
                <a:ext cx="489" cy="0"/>
              </a:xfrm>
              <a:prstGeom prst="line">
                <a:avLst/>
              </a:prstGeom>
              <a:ln w="9525" cap="flat" cmpd="sng">
                <a:solidFill>
                  <a:schemeClr val="tx1"/>
                </a:solidFill>
                <a:prstDash val="solid"/>
                <a:round/>
                <a:headEnd type="none" w="med" len="med"/>
                <a:tailEnd type="none" w="med" len="med"/>
              </a:ln>
            </p:spPr>
          </p:sp>
        </p:grpSp>
      </p:grpSp>
      <p:grpSp>
        <p:nvGrpSpPr>
          <p:cNvPr id="14" name="Group 54"/>
          <p:cNvGrpSpPr/>
          <p:nvPr/>
        </p:nvGrpSpPr>
        <p:grpSpPr>
          <a:xfrm>
            <a:off x="520700" y="1317625"/>
            <a:ext cx="544513" cy="244475"/>
            <a:chOff x="844" y="3337"/>
            <a:chExt cx="343" cy="154"/>
          </a:xfrm>
        </p:grpSpPr>
        <p:sp>
          <p:nvSpPr>
            <p:cNvPr id="102494" name="Rectangle 55"/>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95" name="Text Box 56"/>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5" name="Group 57"/>
          <p:cNvGrpSpPr/>
          <p:nvPr/>
        </p:nvGrpSpPr>
        <p:grpSpPr>
          <a:xfrm>
            <a:off x="66675" y="1336675"/>
            <a:ext cx="1081088" cy="1166813"/>
            <a:chOff x="42" y="744"/>
            <a:chExt cx="681" cy="735"/>
          </a:xfrm>
        </p:grpSpPr>
        <p:grpSp>
          <p:nvGrpSpPr>
            <p:cNvPr id="102497" name="Group 58"/>
            <p:cNvGrpSpPr/>
            <p:nvPr/>
          </p:nvGrpSpPr>
          <p:grpSpPr>
            <a:xfrm>
              <a:off x="42" y="886"/>
              <a:ext cx="681" cy="468"/>
              <a:chOff x="42" y="886"/>
              <a:chExt cx="681" cy="468"/>
            </a:xfrm>
          </p:grpSpPr>
          <p:grpSp>
            <p:nvGrpSpPr>
              <p:cNvPr id="102498" name="Group 59"/>
              <p:cNvGrpSpPr/>
              <p:nvPr/>
            </p:nvGrpSpPr>
            <p:grpSpPr>
              <a:xfrm>
                <a:off x="278" y="886"/>
                <a:ext cx="397" cy="154"/>
                <a:chOff x="740" y="3209"/>
                <a:chExt cx="397" cy="154"/>
              </a:xfrm>
            </p:grpSpPr>
            <p:grpSp>
              <p:nvGrpSpPr>
                <p:cNvPr id="102499" name="Group 60"/>
                <p:cNvGrpSpPr/>
                <p:nvPr/>
              </p:nvGrpSpPr>
              <p:grpSpPr>
                <a:xfrm>
                  <a:off x="794" y="3209"/>
                  <a:ext cx="343" cy="154"/>
                  <a:chOff x="844" y="3337"/>
                  <a:chExt cx="343" cy="154"/>
                </a:xfrm>
              </p:grpSpPr>
              <p:sp>
                <p:nvSpPr>
                  <p:cNvPr id="102500" name="Rectangle 61"/>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01" name="Text Box 62"/>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sp>
              <p:nvSpPr>
                <p:cNvPr id="102502" name="Rectangle 63"/>
                <p:cNvSpPr/>
                <p:nvPr/>
              </p:nvSpPr>
              <p:spPr>
                <a:xfrm>
                  <a:off x="750" y="3244"/>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03" name="Rectangle 64"/>
                <p:cNvSpPr/>
                <p:nvPr/>
              </p:nvSpPr>
              <p:spPr>
                <a:xfrm>
                  <a:off x="740" y="3238"/>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504" name="Group 65"/>
              <p:cNvGrpSpPr/>
              <p:nvPr/>
            </p:nvGrpSpPr>
            <p:grpSpPr>
              <a:xfrm>
                <a:off x="278" y="1034"/>
                <a:ext cx="397" cy="154"/>
                <a:chOff x="836" y="3305"/>
                <a:chExt cx="397" cy="154"/>
              </a:xfrm>
            </p:grpSpPr>
            <p:grpSp>
              <p:nvGrpSpPr>
                <p:cNvPr id="102505" name="Group 66"/>
                <p:cNvGrpSpPr/>
                <p:nvPr/>
              </p:nvGrpSpPr>
              <p:grpSpPr>
                <a:xfrm>
                  <a:off x="890" y="3305"/>
                  <a:ext cx="343" cy="154"/>
                  <a:chOff x="844" y="3337"/>
                  <a:chExt cx="343" cy="154"/>
                </a:xfrm>
              </p:grpSpPr>
              <p:sp>
                <p:nvSpPr>
                  <p:cNvPr id="102506" name="Rectangle 67"/>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07" name="Text Box 68"/>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08" name="Group 69"/>
                <p:cNvGrpSpPr/>
                <p:nvPr/>
              </p:nvGrpSpPr>
              <p:grpSpPr>
                <a:xfrm>
                  <a:off x="836" y="3334"/>
                  <a:ext cx="354" cy="94"/>
                  <a:chOff x="836" y="3334"/>
                  <a:chExt cx="354" cy="94"/>
                </a:xfrm>
              </p:grpSpPr>
              <p:sp>
                <p:nvSpPr>
                  <p:cNvPr id="102509" name="Rectangle 70"/>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10" name="Rectangle 71"/>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02511" name="Group 72"/>
              <p:cNvGrpSpPr/>
              <p:nvPr/>
            </p:nvGrpSpPr>
            <p:grpSpPr>
              <a:xfrm>
                <a:off x="165" y="1054"/>
                <a:ext cx="480" cy="112"/>
                <a:chOff x="627" y="3377"/>
                <a:chExt cx="480" cy="112"/>
              </a:xfrm>
            </p:grpSpPr>
            <p:sp>
              <p:nvSpPr>
                <p:cNvPr id="102512" name="Rectangle 73"/>
                <p:cNvSpPr/>
                <p:nvPr/>
              </p:nvSpPr>
              <p:spPr>
                <a:xfrm>
                  <a:off x="636" y="3388"/>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13" name="Rectangle 74"/>
                <p:cNvSpPr/>
                <p:nvPr/>
              </p:nvSpPr>
              <p:spPr>
                <a:xfrm>
                  <a:off x="627" y="3377"/>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514" name="Group 75"/>
              <p:cNvGrpSpPr/>
              <p:nvPr/>
            </p:nvGrpSpPr>
            <p:grpSpPr>
              <a:xfrm>
                <a:off x="42" y="1200"/>
                <a:ext cx="681" cy="154"/>
                <a:chOff x="504" y="3523"/>
                <a:chExt cx="681" cy="154"/>
              </a:xfrm>
            </p:grpSpPr>
            <p:grpSp>
              <p:nvGrpSpPr>
                <p:cNvPr id="102515" name="Group 76"/>
                <p:cNvGrpSpPr/>
                <p:nvPr/>
              </p:nvGrpSpPr>
              <p:grpSpPr>
                <a:xfrm>
                  <a:off x="623" y="3523"/>
                  <a:ext cx="510" cy="154"/>
                  <a:chOff x="723" y="3453"/>
                  <a:chExt cx="510" cy="154"/>
                </a:xfrm>
              </p:grpSpPr>
              <p:grpSp>
                <p:nvGrpSpPr>
                  <p:cNvPr id="102516" name="Group 77"/>
                  <p:cNvGrpSpPr/>
                  <p:nvPr/>
                </p:nvGrpSpPr>
                <p:grpSpPr>
                  <a:xfrm>
                    <a:off x="836" y="3453"/>
                    <a:ext cx="397" cy="154"/>
                    <a:chOff x="836" y="3305"/>
                    <a:chExt cx="397" cy="154"/>
                  </a:xfrm>
                </p:grpSpPr>
                <p:grpSp>
                  <p:nvGrpSpPr>
                    <p:cNvPr id="102517" name="Group 78"/>
                    <p:cNvGrpSpPr/>
                    <p:nvPr/>
                  </p:nvGrpSpPr>
                  <p:grpSpPr>
                    <a:xfrm>
                      <a:off x="890" y="3305"/>
                      <a:ext cx="343" cy="154"/>
                      <a:chOff x="844" y="3337"/>
                      <a:chExt cx="343" cy="154"/>
                    </a:xfrm>
                  </p:grpSpPr>
                  <p:sp>
                    <p:nvSpPr>
                      <p:cNvPr id="102518" name="Rectangle 79"/>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19" name="Text Box 80"/>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20" name="Group 81"/>
                    <p:cNvGrpSpPr/>
                    <p:nvPr/>
                  </p:nvGrpSpPr>
                  <p:grpSpPr>
                    <a:xfrm>
                      <a:off x="836" y="3334"/>
                      <a:ext cx="354" cy="94"/>
                      <a:chOff x="836" y="3334"/>
                      <a:chExt cx="354" cy="94"/>
                    </a:xfrm>
                  </p:grpSpPr>
                  <p:sp>
                    <p:nvSpPr>
                      <p:cNvPr id="102521" name="Rectangle 82"/>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22" name="Rectangle 83"/>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23" name="Rectangle 84"/>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24" name="Rectangle 85"/>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525" name="Rectangle 86"/>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26" name="Rectangle 87"/>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27" name="Rectangle 88"/>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28" name="AutoShape 89"/>
            <p:cNvSpPr/>
            <p:nvPr/>
          </p:nvSpPr>
          <p:spPr>
            <a:xfrm>
              <a:off x="384" y="744"/>
              <a:ext cx="240" cy="735"/>
            </a:xfrm>
            <a:prstGeom prst="downArrow">
              <a:avLst>
                <a:gd name="adj1" fmla="val 54166"/>
                <a:gd name="adj2" fmla="val 49028"/>
              </a:avLst>
            </a:prstGeom>
            <a:gradFill rotWithShape="1">
              <a:gsLst>
                <a:gs pos="0">
                  <a:srgbClr val="FF0000">
                    <a:alpha val="25000"/>
                  </a:srgbClr>
                </a:gs>
                <a:gs pos="100000">
                  <a:srgbClr val="FF0000">
                    <a:alpha val="25000"/>
                  </a:srgbClr>
                </a:gs>
              </a:gsLst>
              <a:lin ang="540000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28" name="Group 90"/>
          <p:cNvGrpSpPr/>
          <p:nvPr/>
        </p:nvGrpSpPr>
        <p:grpSpPr>
          <a:xfrm>
            <a:off x="650875" y="2544763"/>
            <a:ext cx="1081088" cy="244475"/>
            <a:chOff x="504" y="3523"/>
            <a:chExt cx="681" cy="154"/>
          </a:xfrm>
        </p:grpSpPr>
        <p:grpSp>
          <p:nvGrpSpPr>
            <p:cNvPr id="102530" name="Group 91"/>
            <p:cNvGrpSpPr/>
            <p:nvPr/>
          </p:nvGrpSpPr>
          <p:grpSpPr>
            <a:xfrm>
              <a:off x="623" y="3523"/>
              <a:ext cx="510" cy="154"/>
              <a:chOff x="723" y="3453"/>
              <a:chExt cx="510" cy="154"/>
            </a:xfrm>
          </p:grpSpPr>
          <p:grpSp>
            <p:nvGrpSpPr>
              <p:cNvPr id="102531" name="Group 92"/>
              <p:cNvGrpSpPr/>
              <p:nvPr/>
            </p:nvGrpSpPr>
            <p:grpSpPr>
              <a:xfrm>
                <a:off x="836" y="3453"/>
                <a:ext cx="397" cy="154"/>
                <a:chOff x="836" y="3305"/>
                <a:chExt cx="397" cy="154"/>
              </a:xfrm>
            </p:grpSpPr>
            <p:grpSp>
              <p:nvGrpSpPr>
                <p:cNvPr id="102532" name="Group 93"/>
                <p:cNvGrpSpPr/>
                <p:nvPr/>
              </p:nvGrpSpPr>
              <p:grpSpPr>
                <a:xfrm>
                  <a:off x="890" y="3305"/>
                  <a:ext cx="343" cy="154"/>
                  <a:chOff x="844" y="3337"/>
                  <a:chExt cx="343" cy="154"/>
                </a:xfrm>
              </p:grpSpPr>
              <p:sp>
                <p:nvSpPr>
                  <p:cNvPr id="102533" name="Rectangle 94"/>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34" name="Text Box 95"/>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35" name="Group 96"/>
                <p:cNvGrpSpPr/>
                <p:nvPr/>
              </p:nvGrpSpPr>
              <p:grpSpPr>
                <a:xfrm>
                  <a:off x="836" y="3334"/>
                  <a:ext cx="354" cy="94"/>
                  <a:chOff x="836" y="3334"/>
                  <a:chExt cx="354" cy="94"/>
                </a:xfrm>
              </p:grpSpPr>
              <p:sp>
                <p:nvSpPr>
                  <p:cNvPr id="102536" name="Rectangle 97"/>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37" name="Rectangle 98"/>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38" name="Rectangle 99"/>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39" name="Rectangle 100"/>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540" name="Rectangle 101"/>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41" name="Rectangle 102"/>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42" name="Rectangle 103"/>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9314" name="Group 104"/>
          <p:cNvGrpSpPr/>
          <p:nvPr/>
        </p:nvGrpSpPr>
        <p:grpSpPr>
          <a:xfrm>
            <a:off x="1477963" y="3236913"/>
            <a:ext cx="1316037" cy="1314450"/>
            <a:chOff x="931" y="1941"/>
            <a:chExt cx="829" cy="828"/>
          </a:xfrm>
        </p:grpSpPr>
        <p:sp>
          <p:nvSpPr>
            <p:cNvPr id="102544" name="Freeform 105"/>
            <p:cNvSpPr/>
            <p:nvPr/>
          </p:nvSpPr>
          <p:spPr>
            <a:xfrm>
              <a:off x="1424" y="1965"/>
              <a:ext cx="336" cy="801"/>
            </a:xfrm>
            <a:custGeom>
              <a:avLst/>
              <a:gdLst/>
              <a:ahLst/>
              <a:cxnLst>
                <a:cxn ang="0">
                  <a:pos x="1" y="0"/>
                </a:cxn>
                <a:cxn ang="0">
                  <a:pos x="1" y="402"/>
                </a:cxn>
                <a:cxn ang="0">
                  <a:pos x="1" y="801"/>
                </a:cxn>
                <a:cxn ang="0">
                  <a:pos x="1" y="535"/>
                </a:cxn>
                <a:cxn ang="0">
                  <a:pos x="0" y="371"/>
                </a:cxn>
                <a:cxn ang="0">
                  <a:pos x="1" y="0"/>
                </a:cxn>
              </a:cxnLst>
              <a:pathLst>
                <a:path w="551" h="801">
                  <a:moveTo>
                    <a:pt x="14" y="0"/>
                  </a:moveTo>
                  <a:lnTo>
                    <a:pt x="551" y="402"/>
                  </a:lnTo>
                  <a:lnTo>
                    <a:pt x="6" y="801"/>
                  </a:lnTo>
                  <a:lnTo>
                    <a:pt x="13" y="535"/>
                  </a:lnTo>
                  <a:lnTo>
                    <a:pt x="0" y="371"/>
                  </a:lnTo>
                  <a:lnTo>
                    <a:pt x="14" y="0"/>
                  </a:lnTo>
                  <a:close/>
                </a:path>
              </a:pathLst>
            </a:custGeom>
            <a:gradFill rotWithShape="1">
              <a:gsLst>
                <a:gs pos="0">
                  <a:schemeClr val="bg1">
                    <a:alpha val="64998"/>
                  </a:schemeClr>
                </a:gs>
                <a:gs pos="100000">
                  <a:srgbClr val="000099">
                    <a:alpha val="64998"/>
                  </a:srgbClr>
                </a:gs>
              </a:gsLst>
              <a:lin ang="2700000" scaled="1"/>
              <a:tileRect/>
            </a:gradFill>
            <a:ln w="9525">
              <a:noFill/>
            </a:ln>
          </p:spPr>
          <p:txBody>
            <a:bodyPr/>
            <a:p>
              <a:endParaRPr lang="zh-CN" altLang="en-US"/>
            </a:p>
          </p:txBody>
        </p:sp>
        <p:grpSp>
          <p:nvGrpSpPr>
            <p:cNvPr id="102545" name="Group 106"/>
            <p:cNvGrpSpPr/>
            <p:nvPr/>
          </p:nvGrpSpPr>
          <p:grpSpPr>
            <a:xfrm>
              <a:off x="931" y="1941"/>
              <a:ext cx="501" cy="828"/>
              <a:chOff x="569" y="2954"/>
              <a:chExt cx="501" cy="828"/>
            </a:xfrm>
          </p:grpSpPr>
          <p:sp>
            <p:nvSpPr>
              <p:cNvPr id="102546" name="Rectangle 107"/>
              <p:cNvSpPr/>
              <p:nvPr/>
            </p:nvSpPr>
            <p:spPr>
              <a:xfrm>
                <a:off x="576" y="2973"/>
                <a:ext cx="493" cy="79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47" name="Text Box 108"/>
              <p:cNvSpPr txBox="1"/>
              <p:nvPr/>
            </p:nvSpPr>
            <p:spPr>
              <a:xfrm>
                <a:off x="593" y="2954"/>
                <a:ext cx="477" cy="828"/>
              </a:xfrm>
              <a:prstGeom prst="rect">
                <a:avLst/>
              </a:prstGeom>
              <a:noFill/>
              <a:ln w="9525">
                <a:noFill/>
              </a:ln>
            </p:spPr>
            <p:txBody>
              <a:bodyPr wrap="none" anchor="t" anchorCtr="0">
                <a:spAutoFit/>
              </a:bodyPr>
              <a:p>
                <a:pPr algn="ctr" eaLnBrk="0" hangingPunct="0"/>
                <a:r>
                  <a:rPr lang="en-US" altLang="zh-CN" sz="1600" dirty="0">
                    <a:latin typeface="Arial" panose="020B0604020202020204" pitchFamily="34" charset="0"/>
                  </a:rPr>
                  <a:t>DHCP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IP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Phy</a:t>
                </a:r>
                <a:endParaRPr lang="en-US" altLang="zh-CN" sz="1600" dirty="0">
                  <a:latin typeface="Arial" panose="020B0604020202020204" pitchFamily="34" charset="0"/>
                </a:endParaRPr>
              </a:p>
            </p:txBody>
          </p:sp>
          <p:sp>
            <p:nvSpPr>
              <p:cNvPr id="102548" name="Line 109"/>
              <p:cNvSpPr/>
              <p:nvPr/>
            </p:nvSpPr>
            <p:spPr>
              <a:xfrm>
                <a:off x="578" y="3130"/>
                <a:ext cx="489" cy="0"/>
              </a:xfrm>
              <a:prstGeom prst="line">
                <a:avLst/>
              </a:prstGeom>
              <a:ln w="9525" cap="flat" cmpd="sng">
                <a:solidFill>
                  <a:schemeClr val="tx1"/>
                </a:solidFill>
                <a:prstDash val="solid"/>
                <a:round/>
                <a:headEnd type="none" w="med" len="med"/>
                <a:tailEnd type="none" w="med" len="med"/>
              </a:ln>
            </p:spPr>
          </p:sp>
          <p:sp>
            <p:nvSpPr>
              <p:cNvPr id="102549" name="Line 110"/>
              <p:cNvSpPr/>
              <p:nvPr/>
            </p:nvSpPr>
            <p:spPr>
              <a:xfrm>
                <a:off x="575" y="3289"/>
                <a:ext cx="489" cy="0"/>
              </a:xfrm>
              <a:prstGeom prst="line">
                <a:avLst/>
              </a:prstGeom>
              <a:ln w="9525" cap="flat" cmpd="sng">
                <a:solidFill>
                  <a:schemeClr val="tx1"/>
                </a:solidFill>
                <a:prstDash val="solid"/>
                <a:round/>
                <a:headEnd type="none" w="med" len="med"/>
                <a:tailEnd type="none" w="med" len="med"/>
              </a:ln>
            </p:spPr>
          </p:sp>
          <p:sp>
            <p:nvSpPr>
              <p:cNvPr id="102550" name="Line 111"/>
              <p:cNvSpPr/>
              <p:nvPr/>
            </p:nvSpPr>
            <p:spPr>
              <a:xfrm>
                <a:off x="572" y="3448"/>
                <a:ext cx="489" cy="0"/>
              </a:xfrm>
              <a:prstGeom prst="line">
                <a:avLst/>
              </a:prstGeom>
              <a:ln w="9525" cap="flat" cmpd="sng">
                <a:solidFill>
                  <a:schemeClr val="tx1"/>
                </a:solidFill>
                <a:prstDash val="solid"/>
                <a:round/>
                <a:headEnd type="none" w="med" len="med"/>
                <a:tailEnd type="none" w="med" len="med"/>
              </a:ln>
            </p:spPr>
          </p:sp>
          <p:sp>
            <p:nvSpPr>
              <p:cNvPr id="102551" name="Line 112"/>
              <p:cNvSpPr/>
              <p:nvPr/>
            </p:nvSpPr>
            <p:spPr>
              <a:xfrm>
                <a:off x="569" y="3607"/>
                <a:ext cx="489" cy="0"/>
              </a:xfrm>
              <a:prstGeom prst="line">
                <a:avLst/>
              </a:prstGeom>
              <a:ln w="9525" cap="flat" cmpd="sng">
                <a:solidFill>
                  <a:schemeClr val="tx1"/>
                </a:solidFill>
                <a:prstDash val="solid"/>
                <a:round/>
                <a:headEnd type="none" w="med" len="med"/>
                <a:tailEnd type="none" w="med" len="med"/>
              </a:ln>
            </p:spPr>
          </p:sp>
        </p:grpSp>
      </p:grpSp>
      <p:grpSp>
        <p:nvGrpSpPr>
          <p:cNvPr id="49317" name="Group 113"/>
          <p:cNvGrpSpPr/>
          <p:nvPr/>
        </p:nvGrpSpPr>
        <p:grpSpPr>
          <a:xfrm>
            <a:off x="339725" y="3136900"/>
            <a:ext cx="1081088" cy="1217613"/>
            <a:chOff x="1404" y="3105"/>
            <a:chExt cx="681" cy="767"/>
          </a:xfrm>
        </p:grpSpPr>
        <p:grpSp>
          <p:nvGrpSpPr>
            <p:cNvPr id="102553" name="Group 114"/>
            <p:cNvGrpSpPr/>
            <p:nvPr/>
          </p:nvGrpSpPr>
          <p:grpSpPr>
            <a:xfrm>
              <a:off x="1404" y="3355"/>
              <a:ext cx="681" cy="468"/>
              <a:chOff x="42" y="886"/>
              <a:chExt cx="681" cy="468"/>
            </a:xfrm>
          </p:grpSpPr>
          <p:grpSp>
            <p:nvGrpSpPr>
              <p:cNvPr id="102554" name="Group 115"/>
              <p:cNvGrpSpPr/>
              <p:nvPr/>
            </p:nvGrpSpPr>
            <p:grpSpPr>
              <a:xfrm>
                <a:off x="278" y="886"/>
                <a:ext cx="397" cy="154"/>
                <a:chOff x="740" y="3209"/>
                <a:chExt cx="397" cy="154"/>
              </a:xfrm>
            </p:grpSpPr>
            <p:grpSp>
              <p:nvGrpSpPr>
                <p:cNvPr id="102555" name="Group 116"/>
                <p:cNvGrpSpPr/>
                <p:nvPr/>
              </p:nvGrpSpPr>
              <p:grpSpPr>
                <a:xfrm>
                  <a:off x="794" y="3209"/>
                  <a:ext cx="343" cy="154"/>
                  <a:chOff x="844" y="3337"/>
                  <a:chExt cx="343" cy="154"/>
                </a:xfrm>
              </p:grpSpPr>
              <p:sp>
                <p:nvSpPr>
                  <p:cNvPr id="102556" name="Rectangle 117"/>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57" name="Text Box 118"/>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sp>
              <p:nvSpPr>
                <p:cNvPr id="102558" name="Rectangle 119"/>
                <p:cNvSpPr/>
                <p:nvPr/>
              </p:nvSpPr>
              <p:spPr>
                <a:xfrm>
                  <a:off x="750" y="3244"/>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59" name="Rectangle 120"/>
                <p:cNvSpPr/>
                <p:nvPr/>
              </p:nvSpPr>
              <p:spPr>
                <a:xfrm>
                  <a:off x="740" y="3238"/>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560" name="Group 121"/>
              <p:cNvGrpSpPr/>
              <p:nvPr/>
            </p:nvGrpSpPr>
            <p:grpSpPr>
              <a:xfrm>
                <a:off x="278" y="1034"/>
                <a:ext cx="397" cy="154"/>
                <a:chOff x="836" y="3305"/>
                <a:chExt cx="397" cy="154"/>
              </a:xfrm>
            </p:grpSpPr>
            <p:grpSp>
              <p:nvGrpSpPr>
                <p:cNvPr id="102561" name="Group 122"/>
                <p:cNvGrpSpPr/>
                <p:nvPr/>
              </p:nvGrpSpPr>
              <p:grpSpPr>
                <a:xfrm>
                  <a:off x="890" y="3305"/>
                  <a:ext cx="343" cy="154"/>
                  <a:chOff x="844" y="3337"/>
                  <a:chExt cx="343" cy="154"/>
                </a:xfrm>
              </p:grpSpPr>
              <p:sp>
                <p:nvSpPr>
                  <p:cNvPr id="102562" name="Rectangle 123"/>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63" name="Text Box 124"/>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64" name="Group 125"/>
                <p:cNvGrpSpPr/>
                <p:nvPr/>
              </p:nvGrpSpPr>
              <p:grpSpPr>
                <a:xfrm>
                  <a:off x="836" y="3334"/>
                  <a:ext cx="354" cy="94"/>
                  <a:chOff x="836" y="3334"/>
                  <a:chExt cx="354" cy="94"/>
                </a:xfrm>
              </p:grpSpPr>
              <p:sp>
                <p:nvSpPr>
                  <p:cNvPr id="102565" name="Rectangle 126"/>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66" name="Rectangle 127"/>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02567" name="Group 128"/>
              <p:cNvGrpSpPr/>
              <p:nvPr/>
            </p:nvGrpSpPr>
            <p:grpSpPr>
              <a:xfrm>
                <a:off x="165" y="1054"/>
                <a:ext cx="480" cy="112"/>
                <a:chOff x="627" y="3377"/>
                <a:chExt cx="480" cy="112"/>
              </a:xfrm>
            </p:grpSpPr>
            <p:sp>
              <p:nvSpPr>
                <p:cNvPr id="102568" name="Rectangle 129"/>
                <p:cNvSpPr/>
                <p:nvPr/>
              </p:nvSpPr>
              <p:spPr>
                <a:xfrm>
                  <a:off x="636" y="3388"/>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69" name="Rectangle 130"/>
                <p:cNvSpPr/>
                <p:nvPr/>
              </p:nvSpPr>
              <p:spPr>
                <a:xfrm>
                  <a:off x="627" y="3377"/>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570" name="Group 131"/>
              <p:cNvGrpSpPr/>
              <p:nvPr/>
            </p:nvGrpSpPr>
            <p:grpSpPr>
              <a:xfrm>
                <a:off x="42" y="1200"/>
                <a:ext cx="681" cy="154"/>
                <a:chOff x="504" y="3523"/>
                <a:chExt cx="681" cy="154"/>
              </a:xfrm>
            </p:grpSpPr>
            <p:grpSp>
              <p:nvGrpSpPr>
                <p:cNvPr id="102571" name="Group 132"/>
                <p:cNvGrpSpPr/>
                <p:nvPr/>
              </p:nvGrpSpPr>
              <p:grpSpPr>
                <a:xfrm>
                  <a:off x="623" y="3523"/>
                  <a:ext cx="510" cy="154"/>
                  <a:chOff x="723" y="3453"/>
                  <a:chExt cx="510" cy="154"/>
                </a:xfrm>
              </p:grpSpPr>
              <p:grpSp>
                <p:nvGrpSpPr>
                  <p:cNvPr id="102572" name="Group 133"/>
                  <p:cNvGrpSpPr/>
                  <p:nvPr/>
                </p:nvGrpSpPr>
                <p:grpSpPr>
                  <a:xfrm>
                    <a:off x="836" y="3453"/>
                    <a:ext cx="397" cy="154"/>
                    <a:chOff x="836" y="3305"/>
                    <a:chExt cx="397" cy="154"/>
                  </a:xfrm>
                </p:grpSpPr>
                <p:grpSp>
                  <p:nvGrpSpPr>
                    <p:cNvPr id="102573" name="Group 134"/>
                    <p:cNvGrpSpPr/>
                    <p:nvPr/>
                  </p:nvGrpSpPr>
                  <p:grpSpPr>
                    <a:xfrm>
                      <a:off x="890" y="3305"/>
                      <a:ext cx="343" cy="154"/>
                      <a:chOff x="844" y="3337"/>
                      <a:chExt cx="343" cy="154"/>
                    </a:xfrm>
                  </p:grpSpPr>
                  <p:sp>
                    <p:nvSpPr>
                      <p:cNvPr id="102574" name="Rectangle 135"/>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75" name="Text Box 136"/>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76" name="Group 137"/>
                    <p:cNvGrpSpPr/>
                    <p:nvPr/>
                  </p:nvGrpSpPr>
                  <p:grpSpPr>
                    <a:xfrm>
                      <a:off x="836" y="3334"/>
                      <a:ext cx="354" cy="94"/>
                      <a:chOff x="836" y="3334"/>
                      <a:chExt cx="354" cy="94"/>
                    </a:xfrm>
                  </p:grpSpPr>
                  <p:sp>
                    <p:nvSpPr>
                      <p:cNvPr id="102577" name="Rectangle 138"/>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78" name="Rectangle 139"/>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79" name="Rectangle 140"/>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80" name="Rectangle 141"/>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581" name="Rectangle 142"/>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82" name="Rectangle 143"/>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83" name="Rectangle 144"/>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84" name="AutoShape 145"/>
            <p:cNvSpPr/>
            <p:nvPr/>
          </p:nvSpPr>
          <p:spPr>
            <a:xfrm rot="10800000">
              <a:off x="1727" y="3105"/>
              <a:ext cx="240" cy="767"/>
            </a:xfrm>
            <a:prstGeom prst="downArrow">
              <a:avLst>
                <a:gd name="adj1" fmla="val 54166"/>
                <a:gd name="adj2" fmla="val 51162"/>
              </a:avLst>
            </a:prstGeom>
            <a:gradFill rotWithShape="1">
              <a:gsLst>
                <a:gs pos="0">
                  <a:srgbClr val="FF0000">
                    <a:alpha val="25000"/>
                  </a:srgbClr>
                </a:gs>
                <a:gs pos="100000">
                  <a:srgbClr val="FF0000">
                    <a:alpha val="25000"/>
                  </a:srgbClr>
                </a:gs>
              </a:gsLst>
              <a:lin ang="540000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2585" name="Group 146"/>
            <p:cNvGrpSpPr/>
            <p:nvPr/>
          </p:nvGrpSpPr>
          <p:grpSpPr>
            <a:xfrm>
              <a:off x="1695" y="3227"/>
              <a:ext cx="343" cy="154"/>
              <a:chOff x="844" y="3337"/>
              <a:chExt cx="343" cy="154"/>
            </a:xfrm>
          </p:grpSpPr>
          <p:sp>
            <p:nvSpPr>
              <p:cNvPr id="102586" name="Rectangle 147"/>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87" name="Text Box 148"/>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grpSp>
        <p:nvGrpSpPr>
          <p:cNvPr id="49350" name="Group 149"/>
          <p:cNvGrpSpPr/>
          <p:nvPr/>
        </p:nvGrpSpPr>
        <p:grpSpPr>
          <a:xfrm>
            <a:off x="803275" y="3333750"/>
            <a:ext cx="544513" cy="244475"/>
            <a:chOff x="844" y="3337"/>
            <a:chExt cx="343" cy="154"/>
          </a:xfrm>
        </p:grpSpPr>
        <p:sp>
          <p:nvSpPr>
            <p:cNvPr id="102589" name="Rectangle 150"/>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90" name="Text Box 151"/>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pic>
        <p:nvPicPr>
          <p:cNvPr id="102591" name="Picture 258" descr="underline_base"/>
          <p:cNvPicPr/>
          <p:nvPr/>
        </p:nvPicPr>
        <p:blipFill>
          <a:blip r:embed="rId3"/>
          <a:stretch>
            <a:fillRect/>
          </a:stretch>
        </p:blipFill>
        <p:spPr>
          <a:xfrm>
            <a:off x="398463" y="722313"/>
            <a:ext cx="3198812" cy="173037"/>
          </a:xfrm>
          <a:prstGeom prst="rect">
            <a:avLst/>
          </a:prstGeom>
          <a:noFill/>
          <a:ln w="9525">
            <a:noFill/>
          </a:ln>
        </p:spPr>
      </p:pic>
      <p:sp>
        <p:nvSpPr>
          <p:cNvPr id="49180" name="Rectangle 259"/>
          <p:cNvSpPr>
            <a:spLocks noGrp="1" noChangeArrowheads="1"/>
          </p:cNvSpPr>
          <p:nvPr>
            <p:ph type="title"/>
          </p:nvPr>
        </p:nvSpPr>
        <p:spPr>
          <a:xfrm>
            <a:off x="323850" y="77788"/>
            <a:ext cx="4354513" cy="9429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DHCP: example</a:t>
            </a:r>
            <a:endPar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0259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259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8226"/>
                                        </p:tgtEl>
                                        <p:attrNameLst>
                                          <p:attrName>style.visibility</p:attrName>
                                        </p:attrNameLst>
                                      </p:cBhvr>
                                      <p:to>
                                        <p:strVal val="visible"/>
                                      </p:to>
                                    </p:set>
                                    <p:animEffect transition="in" filter="wipe(left)">
                                      <p:cBhvr>
                                        <p:cTn id="7" dur="500"/>
                                        <p:tgtEl>
                                          <p:spTgt spid="648226"/>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648226"/>
                                        </p:tgtEl>
                                      </p:cBhvr>
                                    </p:animEffect>
                                    <p:set>
                                      <p:cBhvr>
                                        <p:cTn id="11" dur="1" fill="hold">
                                          <p:stCondLst>
                                            <p:cond delay="499"/>
                                          </p:stCondLst>
                                        </p:cTn>
                                        <p:tgtEl>
                                          <p:spTgt spid="64822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648195">
                                            <p:txEl>
                                              <p:charRg st="0"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483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4"/>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5"/>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8345"/>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28"/>
                                        </p:tgtEl>
                                        <p:attrNameLst>
                                          <p:attrName>ppt_x</p:attrName>
                                          <p:attrName>ppt_y</p:attrName>
                                        </p:attrNameLst>
                                      </p:cBhvr>
                                      <p:rCtr x="12500" y="13600"/>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49314"/>
                                        </p:tgtEl>
                                        <p:attrNameLst>
                                          <p:attrName>style.visibility</p:attrName>
                                        </p:attrNameLst>
                                      </p:cBhvr>
                                      <p:to>
                                        <p:strVal val="visible"/>
                                      </p:to>
                                    </p:set>
                                    <p:animEffect transition="in" filter="wipe(right)">
                                      <p:cBhvr>
                                        <p:cTn id="47" dur="500"/>
                                        <p:tgtEl>
                                          <p:spTgt spid="493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9317"/>
                                        </p:tgtEl>
                                        <p:attrNameLst>
                                          <p:attrName>style.visibility</p:attrName>
                                        </p:attrNameLst>
                                      </p:cBhvr>
                                      <p:to>
                                        <p:strVal val="visible"/>
                                      </p:to>
                                    </p:set>
                                    <p:animEffect transition="in" filter="wipe(down)">
                                      <p:cBhvr>
                                        <p:cTn id="52" dur="1000"/>
                                        <p:tgtEl>
                                          <p:spTgt spid="49317"/>
                                        </p:tgtEl>
                                      </p:cBhvr>
                                    </p:animEffect>
                                  </p:childTnLst>
                                </p:cTn>
                              </p:par>
                              <p:par>
                                <p:cTn id="53" presetID="1" presetClass="exit" presetSubtype="0" fill="hold"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49317"/>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648346"/>
                                        </p:tgtEl>
                                        <p:attrNameLst>
                                          <p:attrName>style.visibility</p:attrName>
                                        </p:attrNameLst>
                                      </p:cBhvr>
                                      <p:to>
                                        <p:strVal val="visible"/>
                                      </p:to>
                                    </p:set>
                                  </p:childTnLst>
                                </p:cTn>
                              </p:par>
                              <p:par>
                                <p:cTn id="60" presetID="1" presetClass="entr" presetSubtype="0" fill="hold" nodeType="withEffect">
                                  <p:stCondLst>
                                    <p:cond delay="1000"/>
                                  </p:stCondLst>
                                  <p:childTnLst>
                                    <p:set>
                                      <p:cBhvr>
                                        <p:cTn id="61" dur="1" fill="hold">
                                          <p:stCondLst>
                                            <p:cond delay="0"/>
                                          </p:stCondLst>
                                        </p:cTn>
                                        <p:tgtEl>
                                          <p:spTgt spid="49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build="p"/>
      <p:bldP spid="648344" grpId="0"/>
      <p:bldP spid="648345" grpId="0"/>
      <p:bldP spid="64834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425" name="Picture 227" descr="underline_base"/>
          <p:cNvPicPr/>
          <p:nvPr/>
        </p:nvPicPr>
        <p:blipFill>
          <a:blip r:embed="rId1"/>
          <a:stretch>
            <a:fillRect/>
          </a:stretch>
        </p:blipFill>
        <p:spPr>
          <a:xfrm>
            <a:off x="398463" y="722313"/>
            <a:ext cx="3198812" cy="173037"/>
          </a:xfrm>
          <a:prstGeom prst="rect">
            <a:avLst/>
          </a:prstGeom>
          <a:noFill/>
          <a:ln w="9525">
            <a:noFill/>
          </a:ln>
        </p:spPr>
      </p:pic>
      <p:sp>
        <p:nvSpPr>
          <p:cNvPr id="649219" name="Rectangle 3"/>
          <p:cNvSpPr>
            <a:spLocks noGrp="1"/>
          </p:cNvSpPr>
          <p:nvPr>
            <p:ph idx="1"/>
          </p:nvPr>
        </p:nvSpPr>
        <p:spPr>
          <a:xfrm>
            <a:off x="5037138" y="1158875"/>
            <a:ext cx="3430587" cy="1573213"/>
          </a:xfrm>
        </p:spPr>
        <p:txBody>
          <a:bodyPr vert="horz" wrap="square" lIns="91440" tIns="45720" rIns="91440" bIns="45720" anchor="t" anchorCtr="0"/>
          <a:p>
            <a:pPr marL="233680" indent="-233680"/>
            <a:r>
              <a:rPr lang="ja-JP" altLang="en-US" sz="2200"/>
              <a:t>D</a:t>
            </a:r>
            <a:r>
              <a:rPr lang="en-US" altLang="ja-JP" sz="2200"/>
              <a:t>H</a:t>
            </a:r>
            <a:r>
              <a:rPr lang="ja-JP" altLang="en-US" sz="2200"/>
              <a:t>CP server formulates DHCP ACK containing client’</a:t>
            </a:r>
            <a:r>
              <a:rPr lang="en-US" altLang="ja-JP" sz="2200"/>
              <a:t>s IP address, IP address of first-hop router for client, name &amp; IP address of DNS server</a:t>
            </a:r>
            <a:endParaRPr lang="en-US" altLang="ja-JP" sz="2200"/>
          </a:p>
          <a:p>
            <a:pPr marL="233680" indent="-233680"/>
            <a:endParaRPr lang="en-US" altLang="zh-CN" sz="1800"/>
          </a:p>
        </p:txBody>
      </p:sp>
      <p:sp>
        <p:nvSpPr>
          <p:cNvPr id="103427" name="Freeform 3"/>
          <p:cNvSpPr/>
          <p:nvPr/>
        </p:nvSpPr>
        <p:spPr>
          <a:xfrm>
            <a:off x="773113" y="1428750"/>
            <a:ext cx="3554412" cy="27543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w="9525">
            <a:noFill/>
          </a:ln>
        </p:spPr>
        <p:txBody>
          <a:bodyPr/>
          <a:p>
            <a:endParaRPr lang="zh-CN" altLang="en-US"/>
          </a:p>
        </p:txBody>
      </p:sp>
      <p:sp>
        <p:nvSpPr>
          <p:cNvPr id="103428" name="Line 36"/>
          <p:cNvSpPr/>
          <p:nvPr/>
        </p:nvSpPr>
        <p:spPr>
          <a:xfrm flipV="1">
            <a:off x="3775075" y="2511425"/>
            <a:ext cx="155575" cy="142875"/>
          </a:xfrm>
          <a:prstGeom prst="line">
            <a:avLst/>
          </a:prstGeom>
          <a:ln w="9525" cap="flat" cmpd="sng">
            <a:solidFill>
              <a:srgbClr val="000000"/>
            </a:solidFill>
            <a:prstDash val="solid"/>
            <a:round/>
            <a:headEnd type="none" w="med" len="med"/>
            <a:tailEnd type="none" w="med" len="med"/>
          </a:ln>
        </p:spPr>
      </p:sp>
      <p:sp>
        <p:nvSpPr>
          <p:cNvPr id="103429" name="Line 43"/>
          <p:cNvSpPr/>
          <p:nvPr/>
        </p:nvSpPr>
        <p:spPr>
          <a:xfrm flipV="1">
            <a:off x="2665413" y="2673350"/>
            <a:ext cx="695325" cy="0"/>
          </a:xfrm>
          <a:prstGeom prst="line">
            <a:avLst/>
          </a:prstGeom>
          <a:ln w="9525" cap="flat" cmpd="sng">
            <a:solidFill>
              <a:srgbClr val="000000"/>
            </a:solidFill>
            <a:prstDash val="solid"/>
            <a:round/>
            <a:headEnd type="none" w="med" len="med"/>
            <a:tailEnd type="none" w="med" len="med"/>
          </a:ln>
        </p:spPr>
      </p:sp>
      <p:sp>
        <p:nvSpPr>
          <p:cNvPr id="103430" name="Line 44"/>
          <p:cNvSpPr/>
          <p:nvPr/>
        </p:nvSpPr>
        <p:spPr>
          <a:xfrm flipV="1">
            <a:off x="3924300" y="2368550"/>
            <a:ext cx="138113" cy="142875"/>
          </a:xfrm>
          <a:prstGeom prst="line">
            <a:avLst/>
          </a:prstGeom>
          <a:ln w="9525" cap="flat" cmpd="sng">
            <a:solidFill>
              <a:srgbClr val="000000"/>
            </a:solidFill>
            <a:prstDash val="dash"/>
            <a:round/>
            <a:headEnd type="none" w="med" len="med"/>
            <a:tailEnd type="none" w="med" len="med"/>
          </a:ln>
        </p:spPr>
      </p:sp>
      <p:sp>
        <p:nvSpPr>
          <p:cNvPr id="103431" name="Line 48"/>
          <p:cNvSpPr/>
          <p:nvPr/>
        </p:nvSpPr>
        <p:spPr>
          <a:xfrm flipV="1">
            <a:off x="3279775" y="2903538"/>
            <a:ext cx="512763" cy="612775"/>
          </a:xfrm>
          <a:prstGeom prst="line">
            <a:avLst/>
          </a:prstGeom>
          <a:ln w="9525" cap="flat" cmpd="sng">
            <a:solidFill>
              <a:srgbClr val="000000"/>
            </a:solidFill>
            <a:prstDash val="solid"/>
            <a:round/>
            <a:headEnd type="none" w="med" len="med"/>
            <a:tailEnd type="none" w="med" len="med"/>
          </a:ln>
        </p:spPr>
      </p:sp>
      <p:sp>
        <p:nvSpPr>
          <p:cNvPr id="649364" name="Rectangle 148"/>
          <p:cNvSpPr/>
          <p:nvPr/>
        </p:nvSpPr>
        <p:spPr>
          <a:xfrm>
            <a:off x="5030788" y="2930525"/>
            <a:ext cx="3421062" cy="1362075"/>
          </a:xfrm>
          <a:prstGeom prst="rect">
            <a:avLst/>
          </a:prstGeom>
          <a:noFill/>
          <a:ln w="9525">
            <a:noFill/>
          </a:ln>
        </p:spPr>
        <p:txBody>
          <a:bodyPr anchor="t" anchorCtr="0"/>
          <a:p>
            <a:pPr marL="233680" indent="-233680" eaLnBrk="0" hangingPunct="0">
              <a:lnSpc>
                <a:spcPct val="85000"/>
              </a:lnSpc>
              <a:spcBef>
                <a:spcPct val="20000"/>
              </a:spcBef>
              <a:buClr>
                <a:srgbClr val="000099"/>
              </a:buClr>
              <a:buFont typeface="Wingdings" panose="05000000000000000000" pitchFamily="2" charset="2"/>
              <a:buChar char="§"/>
            </a:pPr>
            <a:r>
              <a:rPr lang="en-US" altLang="zh-CN" sz="2200" dirty="0">
                <a:latin typeface="Gill Sans MT" panose="020B0502020104020203" charset="0"/>
              </a:rPr>
              <a:t>encapsulation of DHCP server, frame forwarded to client, demuxing up to DHCP at client</a:t>
            </a:r>
            <a:endParaRPr lang="en-US" altLang="zh-CN" sz="2200" dirty="0">
              <a:latin typeface="Gill Sans MT" panose="020B0502020104020203" charset="0"/>
            </a:endParaRPr>
          </a:p>
        </p:txBody>
      </p:sp>
      <p:sp>
        <p:nvSpPr>
          <p:cNvPr id="50188" name="Rectangle 152"/>
          <p:cNvSpPr>
            <a:spLocks noGrp="1" noChangeArrowheads="1"/>
          </p:cNvSpPr>
          <p:nvPr>
            <p:ph type="title"/>
          </p:nvPr>
        </p:nvSpPr>
        <p:spPr>
          <a:xfrm>
            <a:off x="323850" y="77788"/>
            <a:ext cx="4354513" cy="9429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DHCP: example</a:t>
            </a:r>
            <a:endPar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grpSp>
        <p:nvGrpSpPr>
          <p:cNvPr id="103434" name="Group 153"/>
          <p:cNvGrpSpPr/>
          <p:nvPr/>
        </p:nvGrpSpPr>
        <p:grpSpPr>
          <a:xfrm>
            <a:off x="1978025" y="2295525"/>
            <a:ext cx="850900" cy="615950"/>
            <a:chOff x="4420" y="878"/>
            <a:chExt cx="614" cy="458"/>
          </a:xfrm>
        </p:grpSpPr>
        <p:pic>
          <p:nvPicPr>
            <p:cNvPr id="103435" name="Picture 154" descr="laptop_keyboard"/>
            <p:cNvPicPr>
              <a:picLocks noChangeAspect="1"/>
            </p:cNvPicPr>
            <p:nvPr/>
          </p:nvPicPr>
          <p:blipFill>
            <a:blip r:embed="rId2"/>
            <a:stretch>
              <a:fillRect/>
            </a:stretch>
          </p:blipFill>
          <p:spPr>
            <a:xfrm rot="109064" flipH="1">
              <a:off x="4420" y="1108"/>
              <a:ext cx="527" cy="228"/>
            </a:xfrm>
            <a:prstGeom prst="rect">
              <a:avLst/>
            </a:prstGeom>
            <a:noFill/>
            <a:ln w="9525">
              <a:noFill/>
            </a:ln>
          </p:spPr>
        </p:pic>
        <p:sp>
          <p:nvSpPr>
            <p:cNvPr id="103436" name="Freeform 155"/>
            <p:cNvSpPr/>
            <p:nvPr/>
          </p:nvSpPr>
          <p:spPr>
            <a:xfrm>
              <a:off x="4595" y="888"/>
              <a:ext cx="424" cy="297"/>
            </a:xfrm>
            <a:custGeom>
              <a:avLst/>
              <a:gdLst/>
              <a:ahLst/>
              <a:cxnLst>
                <a:cxn ang="0">
                  <a:pos x="0" y="0"/>
                </a:cxn>
                <a:cxn ang="0">
                  <a:pos x="0" y="0"/>
                </a:cxn>
                <a:cxn ang="0">
                  <a:pos x="0" y="0"/>
                </a:cxn>
                <a:cxn ang="0">
                  <a:pos x="0" y="0"/>
                </a:cxn>
                <a:cxn ang="0">
                  <a:pos x="0"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103437" name="Picture 156" descr="screen"/>
            <p:cNvPicPr>
              <a:picLocks noChangeAspect="1"/>
            </p:cNvPicPr>
            <p:nvPr/>
          </p:nvPicPr>
          <p:blipFill>
            <a:blip r:embed="rId3"/>
            <a:stretch>
              <a:fillRect/>
            </a:stretch>
          </p:blipFill>
          <p:spPr>
            <a:xfrm>
              <a:off x="4616" y="895"/>
              <a:ext cx="385" cy="271"/>
            </a:xfrm>
            <a:prstGeom prst="rect">
              <a:avLst/>
            </a:prstGeom>
            <a:noFill/>
            <a:ln w="9525">
              <a:noFill/>
            </a:ln>
          </p:spPr>
        </p:pic>
        <p:sp>
          <p:nvSpPr>
            <p:cNvPr id="103438" name="Freeform 157"/>
            <p:cNvSpPr/>
            <p:nvPr/>
          </p:nvSpPr>
          <p:spPr>
            <a:xfrm>
              <a:off x="4672" y="879"/>
              <a:ext cx="359" cy="55"/>
            </a:xfrm>
            <a:custGeom>
              <a:avLst/>
              <a:gdLst/>
              <a:ahLst/>
              <a:cxnLst>
                <a:cxn ang="0">
                  <a:pos x="0" y="0"/>
                </a:cxn>
                <a:cxn ang="0">
                  <a:pos x="0" y="0"/>
                </a:cxn>
                <a:cxn ang="0">
                  <a:pos x="0" y="0"/>
                </a:cxn>
                <a:cxn ang="0">
                  <a:pos x="0" y="0"/>
                </a:cxn>
                <a:cxn ang="0">
                  <a:pos x="0"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103439" name="Freeform 158"/>
            <p:cNvSpPr/>
            <p:nvPr/>
          </p:nvSpPr>
          <p:spPr>
            <a:xfrm>
              <a:off x="4591" y="878"/>
              <a:ext cx="100" cy="230"/>
            </a:xfrm>
            <a:custGeom>
              <a:avLst/>
              <a:gdLst/>
              <a:ahLst/>
              <a:cxnLst>
                <a:cxn ang="0">
                  <a:pos x="0" y="0"/>
                </a:cxn>
                <a:cxn ang="0">
                  <a:pos x="0" y="0"/>
                </a:cxn>
                <a:cxn ang="0">
                  <a:pos x="0" y="0"/>
                </a:cxn>
                <a:cxn ang="0">
                  <a:pos x="0" y="0"/>
                </a:cxn>
                <a:cxn ang="0">
                  <a:pos x="0"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103440" name="Freeform 159"/>
            <p:cNvSpPr/>
            <p:nvPr/>
          </p:nvSpPr>
          <p:spPr>
            <a:xfrm>
              <a:off x="4921" y="920"/>
              <a:ext cx="108" cy="265"/>
            </a:xfrm>
            <a:custGeom>
              <a:avLst/>
              <a:gdLst/>
              <a:ahLst/>
              <a:cxnLst>
                <a:cxn ang="0">
                  <a:pos x="0" y="0"/>
                </a:cxn>
                <a:cxn ang="0">
                  <a:pos x="0" y="0"/>
                </a:cxn>
                <a:cxn ang="0">
                  <a:pos x="0" y="0"/>
                </a:cxn>
                <a:cxn ang="0">
                  <a:pos x="0" y="0"/>
                </a:cxn>
                <a:cxn ang="0">
                  <a:pos x="0"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103441" name="Freeform 160"/>
            <p:cNvSpPr/>
            <p:nvPr/>
          </p:nvSpPr>
          <p:spPr>
            <a:xfrm>
              <a:off x="4590" y="1097"/>
              <a:ext cx="394" cy="89"/>
            </a:xfrm>
            <a:custGeom>
              <a:avLst/>
              <a:gdLst/>
              <a:ahLst/>
              <a:cxnLst>
                <a:cxn ang="0">
                  <a:pos x="0" y="0"/>
                </a:cxn>
                <a:cxn ang="0">
                  <a:pos x="0" y="0"/>
                </a:cxn>
                <a:cxn ang="0">
                  <a:pos x="0" y="0"/>
                </a:cxn>
                <a:cxn ang="0">
                  <a:pos x="0" y="0"/>
                </a:cxn>
                <a:cxn ang="0">
                  <a:pos x="0"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103442" name="Freeform 161"/>
            <p:cNvSpPr/>
            <p:nvPr/>
          </p:nvSpPr>
          <p:spPr>
            <a:xfrm>
              <a:off x="4933" y="922"/>
              <a:ext cx="101" cy="266"/>
            </a:xfrm>
            <a:custGeom>
              <a:avLst/>
              <a:gdLst/>
              <a:ahLst/>
              <a:cxnLst>
                <a:cxn ang="0">
                  <a:pos x="0" y="0"/>
                </a:cxn>
                <a:cxn ang="0">
                  <a:pos x="0" y="0"/>
                </a:cxn>
                <a:cxn ang="0">
                  <a:pos x="0" y="0"/>
                </a:cxn>
                <a:cxn ang="0">
                  <a:pos x="0" y="0"/>
                </a:cxn>
                <a:cxn ang="0">
                  <a:pos x="0"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103443" name="Freeform 162"/>
            <p:cNvSpPr/>
            <p:nvPr/>
          </p:nvSpPr>
          <p:spPr>
            <a:xfrm>
              <a:off x="4590" y="1109"/>
              <a:ext cx="351" cy="88"/>
            </a:xfrm>
            <a:custGeom>
              <a:avLst/>
              <a:gdLst/>
              <a:ahLst/>
              <a:cxnLst>
                <a:cxn ang="0">
                  <a:pos x="0" y="0"/>
                </a:cxn>
                <a:cxn ang="0">
                  <a:pos x="0" y="0"/>
                </a:cxn>
                <a:cxn ang="0">
                  <a:pos x="0" y="0"/>
                </a:cxn>
                <a:cxn ang="0">
                  <a:pos x="0" y="0"/>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103444" name="Group 163"/>
            <p:cNvGrpSpPr/>
            <p:nvPr/>
          </p:nvGrpSpPr>
          <p:grpSpPr>
            <a:xfrm>
              <a:off x="4584" y="1203"/>
              <a:ext cx="119" cy="53"/>
              <a:chOff x="1740" y="2642"/>
              <a:chExt cx="752" cy="327"/>
            </a:xfrm>
          </p:grpSpPr>
          <p:sp>
            <p:nvSpPr>
              <p:cNvPr id="103445" name="Freeform 164"/>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103446" name="Freeform 165"/>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103447" name="Freeform 166"/>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103448" name="Freeform 167"/>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103449" name="Freeform 168"/>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103450" name="Freeform 169"/>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103451" name="Freeform 170"/>
            <p:cNvSpPr/>
            <p:nvPr/>
          </p:nvSpPr>
          <p:spPr>
            <a:xfrm>
              <a:off x="4788" y="1211"/>
              <a:ext cx="144" cy="116"/>
            </a:xfrm>
            <a:custGeom>
              <a:avLst/>
              <a:gdLst/>
              <a:ahLst/>
              <a:cxnLst>
                <a:cxn ang="0">
                  <a:pos x="0" y="0"/>
                </a:cxn>
                <a:cxn ang="0">
                  <a:pos x="0" y="0"/>
                </a:cxn>
                <a:cxn ang="0">
                  <a:pos x="0" y="0"/>
                </a:cxn>
                <a:cxn ang="0">
                  <a:pos x="0" y="0"/>
                </a:cxn>
                <a:cxn ang="0">
                  <a:pos x="0" y="0"/>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103452" name="Freeform 171"/>
            <p:cNvSpPr/>
            <p:nvPr/>
          </p:nvSpPr>
          <p:spPr>
            <a:xfrm>
              <a:off x="4420" y="1220"/>
              <a:ext cx="369" cy="106"/>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103453" name="Freeform 172"/>
            <p:cNvSpPr/>
            <p:nvPr/>
          </p:nvSpPr>
          <p:spPr>
            <a:xfrm>
              <a:off x="4420" y="1201"/>
              <a:ext cx="4" cy="21"/>
            </a:xfrm>
            <a:custGeom>
              <a:avLst/>
              <a:gdLst/>
              <a:ahLst/>
              <a:cxnLst>
                <a:cxn ang="0">
                  <a:pos x="0" y="0"/>
                </a:cxn>
                <a:cxn ang="0">
                  <a:pos x="0" y="0"/>
                </a:cxn>
                <a:cxn ang="0">
                  <a:pos x="0" y="0"/>
                </a:cxn>
                <a:cxn ang="0">
                  <a:pos x="0" y="0"/>
                </a:cxn>
                <a:cxn ang="0">
                  <a:pos x="0" y="0"/>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103454" name="Freeform 173"/>
            <p:cNvSpPr/>
            <p:nvPr/>
          </p:nvSpPr>
          <p:spPr>
            <a:xfrm>
              <a:off x="4421" y="1114"/>
              <a:ext cx="171" cy="88"/>
            </a:xfrm>
            <a:custGeom>
              <a:avLst/>
              <a:gdLst/>
              <a:ahLst/>
              <a:cxnLst>
                <a:cxn ang="0">
                  <a:pos x="0" y="0"/>
                </a:cxn>
                <a:cxn ang="0">
                  <a:pos x="0" y="0"/>
                </a:cxn>
                <a:cxn ang="0">
                  <a:pos x="0" y="0"/>
                </a:cxn>
                <a:cxn ang="0">
                  <a:pos x="0" y="0"/>
                </a:cxn>
                <a:cxn ang="0">
                  <a:pos x="0"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103455" name="Freeform 174"/>
            <p:cNvSpPr/>
            <p:nvPr/>
          </p:nvSpPr>
          <p:spPr>
            <a:xfrm>
              <a:off x="4432" y="1205"/>
              <a:ext cx="350" cy="102"/>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103456" name="Freeform 175"/>
            <p:cNvSpPr/>
            <p:nvPr/>
          </p:nvSpPr>
          <p:spPr>
            <a:xfrm flipV="1">
              <a:off x="4782" y="1198"/>
              <a:ext cx="142" cy="105"/>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sp>
        <p:nvSpPr>
          <p:cNvPr id="103457" name="Text Box 176"/>
          <p:cNvSpPr txBox="1"/>
          <p:nvPr/>
        </p:nvSpPr>
        <p:spPr>
          <a:xfrm>
            <a:off x="2562225" y="3967163"/>
            <a:ext cx="2025650" cy="915987"/>
          </a:xfrm>
          <a:prstGeom prst="rect">
            <a:avLst/>
          </a:prstGeom>
          <a:noFill/>
          <a:ln w="9525">
            <a:noFill/>
          </a:ln>
        </p:spPr>
        <p:txBody>
          <a:bodyPr wrap="none" anchor="t" anchorCtr="0">
            <a:spAutoFit/>
          </a:bodyPr>
          <a:p>
            <a:pPr eaLnBrk="0" hangingPunct="0"/>
            <a:r>
              <a:rPr lang="en-US" altLang="zh-CN" i="1" dirty="0">
                <a:latin typeface="Arial" panose="020B0604020202020204" pitchFamily="34" charset="0"/>
              </a:rPr>
              <a:t>router with DHCP </a:t>
            </a:r>
            <a:endParaRPr lang="en-US" altLang="zh-CN" i="1" dirty="0">
              <a:latin typeface="Arial" panose="020B0604020202020204" pitchFamily="34" charset="0"/>
            </a:endParaRPr>
          </a:p>
          <a:p>
            <a:pPr eaLnBrk="0" hangingPunct="0"/>
            <a:r>
              <a:rPr lang="en-US" altLang="zh-CN" i="1" dirty="0">
                <a:latin typeface="Arial" panose="020B0604020202020204" pitchFamily="34" charset="0"/>
              </a:rPr>
              <a:t>server built into </a:t>
            </a:r>
            <a:endParaRPr lang="en-US" altLang="zh-CN" i="1" dirty="0">
              <a:latin typeface="Arial" panose="020B0604020202020204" pitchFamily="34" charset="0"/>
            </a:endParaRPr>
          </a:p>
          <a:p>
            <a:pPr eaLnBrk="0" hangingPunct="0"/>
            <a:r>
              <a:rPr lang="en-US" altLang="zh-CN" i="1" dirty="0">
                <a:latin typeface="Arial" panose="020B0604020202020204" pitchFamily="34" charset="0"/>
              </a:rPr>
              <a:t>router</a:t>
            </a:r>
            <a:endParaRPr lang="en-US" altLang="zh-CN" i="1" dirty="0">
              <a:latin typeface="Arial" panose="020B0604020202020204" pitchFamily="34" charset="0"/>
            </a:endParaRPr>
          </a:p>
        </p:txBody>
      </p:sp>
      <p:grpSp>
        <p:nvGrpSpPr>
          <p:cNvPr id="103458" name="Group 177"/>
          <p:cNvGrpSpPr/>
          <p:nvPr/>
        </p:nvGrpSpPr>
        <p:grpSpPr>
          <a:xfrm>
            <a:off x="2674938" y="3525838"/>
            <a:ext cx="1066800" cy="406400"/>
            <a:chOff x="4396" y="1245"/>
            <a:chExt cx="672" cy="248"/>
          </a:xfrm>
        </p:grpSpPr>
        <p:sp>
          <p:nvSpPr>
            <p:cNvPr id="103459"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03460"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03461"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03462" name="Group 181"/>
            <p:cNvGrpSpPr/>
            <p:nvPr/>
          </p:nvGrpSpPr>
          <p:grpSpPr>
            <a:xfrm>
              <a:off x="4530" y="1287"/>
              <a:ext cx="377" cy="75"/>
              <a:chOff x="2468" y="1332"/>
              <a:chExt cx="310" cy="60"/>
            </a:xfrm>
          </p:grpSpPr>
          <p:sp>
            <p:nvSpPr>
              <p:cNvPr id="103463" name="Freeform 182"/>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28575" cap="flat" cmpd="sng">
                <a:solidFill>
                  <a:srgbClr val="000000"/>
                </a:solidFill>
                <a:prstDash val="solid"/>
                <a:round/>
                <a:headEnd type="none" w="med" len="med"/>
                <a:tailEnd type="none" w="med" len="med"/>
              </a:ln>
            </p:spPr>
            <p:txBody>
              <a:bodyPr/>
              <a:p>
                <a:endParaRPr lang="zh-CN" altLang="en-US"/>
              </a:p>
            </p:txBody>
          </p:sp>
          <p:sp>
            <p:nvSpPr>
              <p:cNvPr id="103464" name="Freeform 183"/>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28575" cap="flat" cmpd="sng">
                <a:solidFill>
                  <a:srgbClr val="000000"/>
                </a:solidFill>
                <a:prstDash val="solid"/>
                <a:round/>
                <a:headEnd type="none" w="med" len="med"/>
                <a:tailEnd type="none" w="med" len="med"/>
              </a:ln>
            </p:spPr>
            <p:txBody>
              <a:bodyPr/>
              <a:p>
                <a:endParaRPr lang="zh-CN" altLang="en-US"/>
              </a:p>
            </p:txBody>
          </p:sp>
        </p:grpSp>
        <p:sp>
          <p:nvSpPr>
            <p:cNvPr id="103465" name="Line 184"/>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103466" name="Line 185"/>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103467" name="Group 186"/>
          <p:cNvGrpSpPr/>
          <p:nvPr/>
        </p:nvGrpSpPr>
        <p:grpSpPr>
          <a:xfrm>
            <a:off x="2706688" y="3330575"/>
            <a:ext cx="423862" cy="647700"/>
            <a:chOff x="4140" y="429"/>
            <a:chExt cx="1425" cy="2396"/>
          </a:xfrm>
        </p:grpSpPr>
        <p:sp>
          <p:nvSpPr>
            <p:cNvPr id="103468" name="Freeform 187"/>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103469" name="Rectangle 188"/>
            <p:cNvSpPr/>
            <p:nvPr/>
          </p:nvSpPr>
          <p:spPr>
            <a:xfrm>
              <a:off x="4204" y="429"/>
              <a:ext cx="1051" cy="2284"/>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70" name="Freeform 189"/>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103471" name="Freeform 190"/>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3472" name="Rectangle 191"/>
            <p:cNvSpPr/>
            <p:nvPr/>
          </p:nvSpPr>
          <p:spPr>
            <a:xfrm>
              <a:off x="4209" y="693"/>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3473" name="Group 192"/>
            <p:cNvGrpSpPr/>
            <p:nvPr/>
          </p:nvGrpSpPr>
          <p:grpSpPr>
            <a:xfrm>
              <a:off x="4749" y="668"/>
              <a:ext cx="581" cy="145"/>
              <a:chOff x="614" y="2568"/>
              <a:chExt cx="725" cy="139"/>
            </a:xfrm>
          </p:grpSpPr>
          <p:sp>
            <p:nvSpPr>
              <p:cNvPr id="103474" name="AutoShape 193"/>
              <p:cNvSpPr/>
              <p:nvPr/>
            </p:nvSpPr>
            <p:spPr>
              <a:xfrm>
                <a:off x="613" y="2570"/>
                <a:ext cx="726" cy="135"/>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75" name="AutoShape 194"/>
              <p:cNvSpPr/>
              <p:nvPr/>
            </p:nvSpPr>
            <p:spPr>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476" name="Rectangle 195"/>
            <p:cNvSpPr/>
            <p:nvPr/>
          </p:nvSpPr>
          <p:spPr>
            <a:xfrm>
              <a:off x="4225" y="1016"/>
              <a:ext cx="592"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3477" name="Group 196"/>
            <p:cNvGrpSpPr/>
            <p:nvPr/>
          </p:nvGrpSpPr>
          <p:grpSpPr>
            <a:xfrm>
              <a:off x="4747" y="994"/>
              <a:ext cx="581" cy="134"/>
              <a:chOff x="614" y="2568"/>
              <a:chExt cx="725" cy="139"/>
            </a:xfrm>
          </p:grpSpPr>
          <p:sp>
            <p:nvSpPr>
              <p:cNvPr id="103478" name="AutoShape 197"/>
              <p:cNvSpPr/>
              <p:nvPr/>
            </p:nvSpPr>
            <p:spPr>
              <a:xfrm>
                <a:off x="616" y="2567"/>
                <a:ext cx="726" cy="140"/>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79" name="AutoShape 198"/>
              <p:cNvSpPr/>
              <p:nvPr/>
            </p:nvSpPr>
            <p:spPr>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480" name="Rectangle 199"/>
            <p:cNvSpPr/>
            <p:nvPr/>
          </p:nvSpPr>
          <p:spPr>
            <a:xfrm>
              <a:off x="4215" y="1357"/>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81" name="Rectangle 200"/>
            <p:cNvSpPr/>
            <p:nvPr/>
          </p:nvSpPr>
          <p:spPr>
            <a:xfrm>
              <a:off x="4225" y="1656"/>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3482" name="Group 201"/>
            <p:cNvGrpSpPr/>
            <p:nvPr/>
          </p:nvGrpSpPr>
          <p:grpSpPr>
            <a:xfrm>
              <a:off x="4735" y="1627"/>
              <a:ext cx="582" cy="151"/>
              <a:chOff x="614" y="2568"/>
              <a:chExt cx="725" cy="139"/>
            </a:xfrm>
          </p:grpSpPr>
          <p:sp>
            <p:nvSpPr>
              <p:cNvPr id="103483" name="AutoShape 202"/>
              <p:cNvSpPr/>
              <p:nvPr/>
            </p:nvSpPr>
            <p:spPr>
              <a:xfrm>
                <a:off x="611" y="2568"/>
                <a:ext cx="731" cy="141"/>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84" name="AutoShape 203"/>
              <p:cNvSpPr/>
              <p:nvPr/>
            </p:nvSpPr>
            <p:spPr>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485" name="Freeform 204"/>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103486" name="Group 205"/>
            <p:cNvGrpSpPr/>
            <p:nvPr/>
          </p:nvGrpSpPr>
          <p:grpSpPr>
            <a:xfrm>
              <a:off x="4739" y="1327"/>
              <a:ext cx="582" cy="139"/>
              <a:chOff x="614" y="2568"/>
              <a:chExt cx="725" cy="139"/>
            </a:xfrm>
          </p:grpSpPr>
          <p:sp>
            <p:nvSpPr>
              <p:cNvPr id="103487" name="AutoShape 206"/>
              <p:cNvSpPr/>
              <p:nvPr/>
            </p:nvSpPr>
            <p:spPr>
              <a:xfrm>
                <a:off x="612" y="2569"/>
                <a:ext cx="725" cy="147"/>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88" name="AutoShape 207"/>
              <p:cNvSpPr/>
              <p:nvPr/>
            </p:nvSpPr>
            <p:spPr>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489" name="Rectangle 208"/>
            <p:cNvSpPr/>
            <p:nvPr/>
          </p:nvSpPr>
          <p:spPr>
            <a:xfrm>
              <a:off x="5250" y="429"/>
              <a:ext cx="69" cy="2290"/>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0" name="Freeform 209"/>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3491" name="Freeform 210"/>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3492" name="Oval 211"/>
            <p:cNvSpPr/>
            <p:nvPr/>
          </p:nvSpPr>
          <p:spPr>
            <a:xfrm>
              <a:off x="5517" y="2614"/>
              <a:ext cx="48" cy="94"/>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3" name="Freeform 212"/>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103494" name="AutoShape 213"/>
            <p:cNvSpPr/>
            <p:nvPr/>
          </p:nvSpPr>
          <p:spPr>
            <a:xfrm>
              <a:off x="4140" y="2678"/>
              <a:ext cx="1201" cy="147"/>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5" name="AutoShape 214"/>
            <p:cNvSpPr/>
            <p:nvPr/>
          </p:nvSpPr>
          <p:spPr>
            <a:xfrm>
              <a:off x="4204" y="2713"/>
              <a:ext cx="1073" cy="82"/>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6" name="Oval 215"/>
            <p:cNvSpPr/>
            <p:nvPr/>
          </p:nvSpPr>
          <p:spPr>
            <a:xfrm>
              <a:off x="4305" y="2385"/>
              <a:ext cx="160" cy="141"/>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7" name="Oval 216"/>
            <p:cNvSpPr/>
            <p:nvPr/>
          </p:nvSpPr>
          <p:spPr>
            <a:xfrm>
              <a:off x="4487" y="2385"/>
              <a:ext cx="160" cy="141"/>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103498" name="Oval 217"/>
            <p:cNvSpPr/>
            <p:nvPr/>
          </p:nvSpPr>
          <p:spPr>
            <a:xfrm>
              <a:off x="4663" y="2379"/>
              <a:ext cx="155" cy="141"/>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9" name="Rectangle 218"/>
            <p:cNvSpPr/>
            <p:nvPr/>
          </p:nvSpPr>
          <p:spPr>
            <a:xfrm>
              <a:off x="5063" y="1833"/>
              <a:ext cx="85" cy="763"/>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500" name="Line 36"/>
          <p:cNvSpPr/>
          <p:nvPr/>
        </p:nvSpPr>
        <p:spPr>
          <a:xfrm flipV="1">
            <a:off x="3775075" y="2500313"/>
            <a:ext cx="155575" cy="142875"/>
          </a:xfrm>
          <a:prstGeom prst="line">
            <a:avLst/>
          </a:prstGeom>
          <a:ln w="9525" cap="flat" cmpd="sng">
            <a:solidFill>
              <a:srgbClr val="000000"/>
            </a:solidFill>
            <a:prstDash val="solid"/>
            <a:round/>
            <a:headEnd type="none" w="med" len="med"/>
            <a:tailEnd type="none" w="med" len="med"/>
          </a:ln>
        </p:spPr>
      </p:sp>
      <p:grpSp>
        <p:nvGrpSpPr>
          <p:cNvPr id="103501" name="Group 220"/>
          <p:cNvGrpSpPr/>
          <p:nvPr/>
        </p:nvGrpSpPr>
        <p:grpSpPr>
          <a:xfrm>
            <a:off x="3140075" y="2598738"/>
            <a:ext cx="963613" cy="300037"/>
            <a:chOff x="4410" y="1365"/>
            <a:chExt cx="663" cy="224"/>
          </a:xfrm>
        </p:grpSpPr>
        <p:sp>
          <p:nvSpPr>
            <p:cNvPr id="103502" name="Rectangle 221"/>
            <p:cNvSpPr/>
            <p:nvPr/>
          </p:nvSpPr>
          <p:spPr>
            <a:xfrm>
              <a:off x="4410" y="1500"/>
              <a:ext cx="495" cy="87"/>
            </a:xfrm>
            <a:prstGeom prst="rect">
              <a:avLst/>
            </a:prstGeom>
            <a:gradFill rotWithShape="1">
              <a:gsLst>
                <a:gs pos="0">
                  <a:srgbClr val="009999"/>
                </a:gs>
                <a:gs pos="100000">
                  <a:srgbClr val="FFFFFF"/>
                </a:gs>
              </a:gsLst>
              <a:lin ang="0" scaled="1"/>
              <a:tileRect/>
            </a:gradFill>
            <a:ln w="9525" cap="flat" cmpd="sng">
              <a:solidFill>
                <a:srgbClr val="00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03" name="AutoShape 222"/>
            <p:cNvSpPr/>
            <p:nvPr/>
          </p:nvSpPr>
          <p:spPr>
            <a:xfrm>
              <a:off x="4410" y="1369"/>
              <a:ext cx="663" cy="134"/>
            </a:xfrm>
            <a:prstGeom prst="parallelogram">
              <a:avLst>
                <a:gd name="adj" fmla="val 122778"/>
              </a:avLst>
            </a:prstGeom>
            <a:gradFill rotWithShape="1">
              <a:gsLst>
                <a:gs pos="0">
                  <a:srgbClr val="009999"/>
                </a:gs>
                <a:gs pos="100000">
                  <a:srgbClr val="FFFFFF"/>
                </a:gs>
              </a:gsLst>
              <a:lin ang="0" scaled="1"/>
              <a:tileRect/>
            </a:gradFill>
            <a:ln w="9525" cap="flat" cmpd="sng">
              <a:solidFill>
                <a:srgbClr val="00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04" name="Freeform 223"/>
            <p:cNvSpPr/>
            <p:nvPr/>
          </p:nvSpPr>
          <p:spPr>
            <a:xfrm>
              <a:off x="4904" y="1365"/>
              <a:ext cx="169" cy="224"/>
            </a:xfrm>
            <a:custGeom>
              <a:avLst/>
              <a:gdLst/>
              <a:ahLst/>
              <a:cxnLst>
                <a:cxn ang="0">
                  <a:pos x="0" y="138"/>
                </a:cxn>
                <a:cxn ang="0">
                  <a:pos x="0" y="224"/>
                </a:cxn>
                <a:cxn ang="0">
                  <a:pos x="169" y="77"/>
                </a:cxn>
                <a:cxn ang="0">
                  <a:pos x="169" y="0"/>
                </a:cxn>
                <a:cxn ang="0">
                  <a:pos x="0" y="138"/>
                </a:cxn>
              </a:cxnLst>
              <a:pathLst>
                <a:path w="169" h="224">
                  <a:moveTo>
                    <a:pt x="0" y="138"/>
                  </a:moveTo>
                  <a:lnTo>
                    <a:pt x="0" y="224"/>
                  </a:lnTo>
                  <a:lnTo>
                    <a:pt x="169" y="77"/>
                  </a:lnTo>
                  <a:lnTo>
                    <a:pt x="169" y="0"/>
                  </a:lnTo>
                  <a:lnTo>
                    <a:pt x="0" y="138"/>
                  </a:lnTo>
                  <a:close/>
                </a:path>
              </a:pathLst>
            </a:custGeom>
            <a:solidFill>
              <a:srgbClr val="BBE0E3"/>
            </a:solidFill>
            <a:ln w="6350" cap="flat" cmpd="sng">
              <a:solidFill>
                <a:srgbClr val="000000"/>
              </a:solidFill>
              <a:prstDash val="solid"/>
              <a:round/>
              <a:headEnd type="none" w="med" len="med"/>
              <a:tailEnd type="none" w="med" len="med"/>
            </a:ln>
          </p:spPr>
          <p:txBody>
            <a:bodyPr/>
            <a:p>
              <a:endParaRPr lang="zh-CN" altLang="en-US"/>
            </a:p>
          </p:txBody>
        </p:sp>
        <p:sp>
          <p:nvSpPr>
            <p:cNvPr id="103505" name="Freeform 224"/>
            <p:cNvSpPr/>
            <p:nvPr/>
          </p:nvSpPr>
          <p:spPr>
            <a:xfrm>
              <a:off x="4475" y="1395"/>
              <a:ext cx="506" cy="80"/>
            </a:xfrm>
            <a:custGeom>
              <a:avLst/>
              <a:gdLst/>
              <a:ahLst/>
              <a:cxnLst>
                <a:cxn ang="0">
                  <a:pos x="0" y="1801"/>
                </a:cxn>
                <a:cxn ang="0">
                  <a:pos x="147159" y="1752"/>
                </a:cxn>
                <a:cxn ang="0">
                  <a:pos x="868488" y="0"/>
                </a:cxn>
                <a:cxn ang="0">
                  <a:pos x="1108812" y="0"/>
                </a:cxn>
              </a:cxnLst>
              <a:pathLst>
                <a:path w="280" h="63">
                  <a:moveTo>
                    <a:pt x="0" y="63"/>
                  </a:moveTo>
                  <a:lnTo>
                    <a:pt x="37" y="62"/>
                  </a:lnTo>
                  <a:lnTo>
                    <a:pt x="219" y="0"/>
                  </a:lnTo>
                  <a:lnTo>
                    <a:pt x="28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03506" name="Freeform 225"/>
            <p:cNvSpPr/>
            <p:nvPr/>
          </p:nvSpPr>
          <p:spPr>
            <a:xfrm>
              <a:off x="4593" y="1391"/>
              <a:ext cx="293" cy="93"/>
            </a:xfrm>
            <a:custGeom>
              <a:avLst/>
              <a:gdLst/>
              <a:ahLst/>
              <a:cxnLst>
                <a:cxn ang="0">
                  <a:pos x="0" y="0"/>
                </a:cxn>
                <a:cxn ang="0">
                  <a:pos x="67" y="1"/>
                </a:cxn>
                <a:cxn ang="0">
                  <a:pos x="195" y="93"/>
                </a:cxn>
                <a:cxn ang="0">
                  <a:pos x="293" y="93"/>
                </a:cxn>
              </a:cxnLst>
              <a:pathLst>
                <a:path w="293" h="93">
                  <a:moveTo>
                    <a:pt x="0" y="0"/>
                  </a:moveTo>
                  <a:lnTo>
                    <a:pt x="67" y="1"/>
                  </a:lnTo>
                  <a:lnTo>
                    <a:pt x="195" y="93"/>
                  </a:lnTo>
                  <a:lnTo>
                    <a:pt x="293" y="93"/>
                  </a:lnTo>
                </a:path>
              </a:pathLst>
            </a:custGeom>
            <a:noFill/>
            <a:ln w="19050" cap="flat" cmpd="sng">
              <a:solidFill>
                <a:srgbClr val="000000"/>
              </a:solidFill>
              <a:prstDash val="solid"/>
              <a:round/>
              <a:headEnd type="none" w="med" len="med"/>
              <a:tailEnd type="none" w="med" len="med"/>
            </a:ln>
          </p:spPr>
          <p:txBody>
            <a:bodyPr/>
            <a:p>
              <a:endParaRPr lang="zh-CN" altLang="en-US"/>
            </a:p>
          </p:txBody>
        </p:sp>
      </p:grpSp>
      <p:grpSp>
        <p:nvGrpSpPr>
          <p:cNvPr id="12" name="Group 53"/>
          <p:cNvGrpSpPr/>
          <p:nvPr/>
        </p:nvGrpSpPr>
        <p:grpSpPr>
          <a:xfrm>
            <a:off x="352425" y="3319463"/>
            <a:ext cx="1081088" cy="1166812"/>
            <a:chOff x="42" y="744"/>
            <a:chExt cx="681" cy="735"/>
          </a:xfrm>
        </p:grpSpPr>
        <p:grpSp>
          <p:nvGrpSpPr>
            <p:cNvPr id="103508" name="Group 54"/>
            <p:cNvGrpSpPr/>
            <p:nvPr/>
          </p:nvGrpSpPr>
          <p:grpSpPr>
            <a:xfrm>
              <a:off x="42" y="886"/>
              <a:ext cx="681" cy="468"/>
              <a:chOff x="42" y="886"/>
              <a:chExt cx="681" cy="468"/>
            </a:xfrm>
          </p:grpSpPr>
          <p:grpSp>
            <p:nvGrpSpPr>
              <p:cNvPr id="103509" name="Group 55"/>
              <p:cNvGrpSpPr/>
              <p:nvPr/>
            </p:nvGrpSpPr>
            <p:grpSpPr>
              <a:xfrm>
                <a:off x="278" y="886"/>
                <a:ext cx="397" cy="154"/>
                <a:chOff x="740" y="3209"/>
                <a:chExt cx="397" cy="154"/>
              </a:xfrm>
            </p:grpSpPr>
            <p:grpSp>
              <p:nvGrpSpPr>
                <p:cNvPr id="103510" name="Group 56"/>
                <p:cNvGrpSpPr/>
                <p:nvPr/>
              </p:nvGrpSpPr>
              <p:grpSpPr>
                <a:xfrm>
                  <a:off x="794" y="3209"/>
                  <a:ext cx="343" cy="154"/>
                  <a:chOff x="844" y="3337"/>
                  <a:chExt cx="343" cy="154"/>
                </a:xfrm>
              </p:grpSpPr>
              <p:sp>
                <p:nvSpPr>
                  <p:cNvPr id="103511" name="Rectangle 57"/>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12" name="Text Box 58"/>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sp>
              <p:nvSpPr>
                <p:cNvPr id="103513" name="Rectangle 59"/>
                <p:cNvSpPr/>
                <p:nvPr/>
              </p:nvSpPr>
              <p:spPr>
                <a:xfrm>
                  <a:off x="750" y="3244"/>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14" name="Rectangle 60"/>
                <p:cNvSpPr/>
                <p:nvPr/>
              </p:nvSpPr>
              <p:spPr>
                <a:xfrm>
                  <a:off x="740" y="3238"/>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3515" name="Group 61"/>
              <p:cNvGrpSpPr/>
              <p:nvPr/>
            </p:nvGrpSpPr>
            <p:grpSpPr>
              <a:xfrm>
                <a:off x="278" y="1034"/>
                <a:ext cx="397" cy="154"/>
                <a:chOff x="836" y="3305"/>
                <a:chExt cx="397" cy="154"/>
              </a:xfrm>
            </p:grpSpPr>
            <p:grpSp>
              <p:nvGrpSpPr>
                <p:cNvPr id="103516" name="Group 62"/>
                <p:cNvGrpSpPr/>
                <p:nvPr/>
              </p:nvGrpSpPr>
              <p:grpSpPr>
                <a:xfrm>
                  <a:off x="890" y="3305"/>
                  <a:ext cx="343" cy="154"/>
                  <a:chOff x="844" y="3337"/>
                  <a:chExt cx="343" cy="154"/>
                </a:xfrm>
              </p:grpSpPr>
              <p:sp>
                <p:nvSpPr>
                  <p:cNvPr id="103517" name="Rectangle 63"/>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18" name="Text Box 64"/>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19" name="Group 65"/>
                <p:cNvGrpSpPr/>
                <p:nvPr/>
              </p:nvGrpSpPr>
              <p:grpSpPr>
                <a:xfrm>
                  <a:off x="836" y="3334"/>
                  <a:ext cx="354" cy="94"/>
                  <a:chOff x="836" y="3334"/>
                  <a:chExt cx="354" cy="94"/>
                </a:xfrm>
              </p:grpSpPr>
              <p:sp>
                <p:nvSpPr>
                  <p:cNvPr id="103520" name="Rectangle 66"/>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21" name="Rectangle 67"/>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03522" name="Group 68"/>
              <p:cNvGrpSpPr/>
              <p:nvPr/>
            </p:nvGrpSpPr>
            <p:grpSpPr>
              <a:xfrm>
                <a:off x="165" y="1054"/>
                <a:ext cx="480" cy="112"/>
                <a:chOff x="627" y="3377"/>
                <a:chExt cx="480" cy="112"/>
              </a:xfrm>
            </p:grpSpPr>
            <p:sp>
              <p:nvSpPr>
                <p:cNvPr id="103523" name="Rectangle 69"/>
                <p:cNvSpPr/>
                <p:nvPr/>
              </p:nvSpPr>
              <p:spPr>
                <a:xfrm>
                  <a:off x="636" y="3388"/>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24" name="Rectangle 70"/>
                <p:cNvSpPr/>
                <p:nvPr/>
              </p:nvSpPr>
              <p:spPr>
                <a:xfrm>
                  <a:off x="627" y="3377"/>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3525" name="Group 71"/>
              <p:cNvGrpSpPr/>
              <p:nvPr/>
            </p:nvGrpSpPr>
            <p:grpSpPr>
              <a:xfrm>
                <a:off x="42" y="1200"/>
                <a:ext cx="681" cy="154"/>
                <a:chOff x="504" y="3523"/>
                <a:chExt cx="681" cy="154"/>
              </a:xfrm>
            </p:grpSpPr>
            <p:grpSp>
              <p:nvGrpSpPr>
                <p:cNvPr id="103526" name="Group 72"/>
                <p:cNvGrpSpPr/>
                <p:nvPr/>
              </p:nvGrpSpPr>
              <p:grpSpPr>
                <a:xfrm>
                  <a:off x="623" y="3523"/>
                  <a:ext cx="510" cy="154"/>
                  <a:chOff x="723" y="3453"/>
                  <a:chExt cx="510" cy="154"/>
                </a:xfrm>
              </p:grpSpPr>
              <p:grpSp>
                <p:nvGrpSpPr>
                  <p:cNvPr id="103527" name="Group 73"/>
                  <p:cNvGrpSpPr/>
                  <p:nvPr/>
                </p:nvGrpSpPr>
                <p:grpSpPr>
                  <a:xfrm>
                    <a:off x="836" y="3453"/>
                    <a:ext cx="397" cy="154"/>
                    <a:chOff x="836" y="3305"/>
                    <a:chExt cx="397" cy="154"/>
                  </a:xfrm>
                </p:grpSpPr>
                <p:grpSp>
                  <p:nvGrpSpPr>
                    <p:cNvPr id="103528" name="Group 74"/>
                    <p:cNvGrpSpPr/>
                    <p:nvPr/>
                  </p:nvGrpSpPr>
                  <p:grpSpPr>
                    <a:xfrm>
                      <a:off x="890" y="3305"/>
                      <a:ext cx="343" cy="154"/>
                      <a:chOff x="844" y="3337"/>
                      <a:chExt cx="343" cy="154"/>
                    </a:xfrm>
                  </p:grpSpPr>
                  <p:sp>
                    <p:nvSpPr>
                      <p:cNvPr id="103529" name="Rectangle 75"/>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0" name="Text Box 76"/>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31" name="Group 77"/>
                    <p:cNvGrpSpPr/>
                    <p:nvPr/>
                  </p:nvGrpSpPr>
                  <p:grpSpPr>
                    <a:xfrm>
                      <a:off x="836" y="3334"/>
                      <a:ext cx="354" cy="94"/>
                      <a:chOff x="836" y="3334"/>
                      <a:chExt cx="354" cy="94"/>
                    </a:xfrm>
                  </p:grpSpPr>
                  <p:sp>
                    <p:nvSpPr>
                      <p:cNvPr id="103532" name="Rectangle 78"/>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3" name="Rectangle 79"/>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534" name="Rectangle 80"/>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5" name="Rectangle 81"/>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536" name="Rectangle 82"/>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7" name="Rectangle 83"/>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8" name="Rectangle 84"/>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539" name="AutoShape 85"/>
            <p:cNvSpPr/>
            <p:nvPr/>
          </p:nvSpPr>
          <p:spPr>
            <a:xfrm>
              <a:off x="384" y="744"/>
              <a:ext cx="240" cy="735"/>
            </a:xfrm>
            <a:prstGeom prst="downArrow">
              <a:avLst>
                <a:gd name="adj1" fmla="val 54166"/>
                <a:gd name="adj2" fmla="val 49028"/>
              </a:avLst>
            </a:prstGeom>
            <a:gradFill rotWithShape="1">
              <a:gsLst>
                <a:gs pos="0">
                  <a:srgbClr val="FF0000">
                    <a:alpha val="25000"/>
                  </a:srgbClr>
                </a:gs>
                <a:gs pos="100000">
                  <a:srgbClr val="FF0000">
                    <a:alpha val="25000"/>
                  </a:srgbClr>
                </a:gs>
              </a:gsLst>
              <a:lin ang="540000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25" name="Group 86"/>
          <p:cNvGrpSpPr/>
          <p:nvPr/>
        </p:nvGrpSpPr>
        <p:grpSpPr>
          <a:xfrm>
            <a:off x="449263" y="4405313"/>
            <a:ext cx="1081087" cy="244475"/>
            <a:chOff x="504" y="3523"/>
            <a:chExt cx="681" cy="154"/>
          </a:xfrm>
        </p:grpSpPr>
        <p:grpSp>
          <p:nvGrpSpPr>
            <p:cNvPr id="103541" name="Group 87"/>
            <p:cNvGrpSpPr/>
            <p:nvPr/>
          </p:nvGrpSpPr>
          <p:grpSpPr>
            <a:xfrm>
              <a:off x="623" y="3523"/>
              <a:ext cx="510" cy="154"/>
              <a:chOff x="723" y="3453"/>
              <a:chExt cx="510" cy="154"/>
            </a:xfrm>
          </p:grpSpPr>
          <p:grpSp>
            <p:nvGrpSpPr>
              <p:cNvPr id="103542" name="Group 88"/>
              <p:cNvGrpSpPr/>
              <p:nvPr/>
            </p:nvGrpSpPr>
            <p:grpSpPr>
              <a:xfrm>
                <a:off x="836" y="3453"/>
                <a:ext cx="397" cy="154"/>
                <a:chOff x="836" y="3305"/>
                <a:chExt cx="397" cy="154"/>
              </a:xfrm>
            </p:grpSpPr>
            <p:grpSp>
              <p:nvGrpSpPr>
                <p:cNvPr id="103543" name="Group 89"/>
                <p:cNvGrpSpPr/>
                <p:nvPr/>
              </p:nvGrpSpPr>
              <p:grpSpPr>
                <a:xfrm>
                  <a:off x="890" y="3305"/>
                  <a:ext cx="343" cy="154"/>
                  <a:chOff x="844" y="3337"/>
                  <a:chExt cx="343" cy="154"/>
                </a:xfrm>
              </p:grpSpPr>
              <p:sp>
                <p:nvSpPr>
                  <p:cNvPr id="103544" name="Rectangle 90"/>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45" name="Text Box 91"/>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46" name="Group 92"/>
                <p:cNvGrpSpPr/>
                <p:nvPr/>
              </p:nvGrpSpPr>
              <p:grpSpPr>
                <a:xfrm>
                  <a:off x="836" y="3334"/>
                  <a:ext cx="354" cy="94"/>
                  <a:chOff x="836" y="3334"/>
                  <a:chExt cx="354" cy="94"/>
                </a:xfrm>
              </p:grpSpPr>
              <p:sp>
                <p:nvSpPr>
                  <p:cNvPr id="103547" name="Rectangle 93"/>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48" name="Rectangle 94"/>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549" name="Rectangle 95"/>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50" name="Rectangle 96"/>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551" name="Rectangle 97"/>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52" name="Rectangle 98"/>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53" name="Rectangle 99"/>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30" name="Group 100"/>
          <p:cNvGrpSpPr/>
          <p:nvPr/>
        </p:nvGrpSpPr>
        <p:grpSpPr>
          <a:xfrm>
            <a:off x="1477963" y="3236913"/>
            <a:ext cx="1316037" cy="1314450"/>
            <a:chOff x="931" y="1941"/>
            <a:chExt cx="829" cy="828"/>
          </a:xfrm>
        </p:grpSpPr>
        <p:sp>
          <p:nvSpPr>
            <p:cNvPr id="103555" name="Freeform 101"/>
            <p:cNvSpPr/>
            <p:nvPr/>
          </p:nvSpPr>
          <p:spPr>
            <a:xfrm>
              <a:off x="1424" y="1965"/>
              <a:ext cx="336" cy="801"/>
            </a:xfrm>
            <a:custGeom>
              <a:avLst/>
              <a:gdLst/>
              <a:ahLst/>
              <a:cxnLst>
                <a:cxn ang="0">
                  <a:pos x="1" y="0"/>
                </a:cxn>
                <a:cxn ang="0">
                  <a:pos x="1" y="402"/>
                </a:cxn>
                <a:cxn ang="0">
                  <a:pos x="1" y="801"/>
                </a:cxn>
                <a:cxn ang="0">
                  <a:pos x="1" y="535"/>
                </a:cxn>
                <a:cxn ang="0">
                  <a:pos x="0" y="371"/>
                </a:cxn>
                <a:cxn ang="0">
                  <a:pos x="1" y="0"/>
                </a:cxn>
              </a:cxnLst>
              <a:pathLst>
                <a:path w="551" h="801">
                  <a:moveTo>
                    <a:pt x="14" y="0"/>
                  </a:moveTo>
                  <a:lnTo>
                    <a:pt x="551" y="402"/>
                  </a:lnTo>
                  <a:lnTo>
                    <a:pt x="6" y="801"/>
                  </a:lnTo>
                  <a:lnTo>
                    <a:pt x="13" y="535"/>
                  </a:lnTo>
                  <a:lnTo>
                    <a:pt x="0" y="371"/>
                  </a:lnTo>
                  <a:lnTo>
                    <a:pt x="14" y="0"/>
                  </a:lnTo>
                  <a:close/>
                </a:path>
              </a:pathLst>
            </a:custGeom>
            <a:gradFill rotWithShape="1">
              <a:gsLst>
                <a:gs pos="0">
                  <a:schemeClr val="bg1">
                    <a:alpha val="65999"/>
                  </a:schemeClr>
                </a:gs>
                <a:gs pos="100000">
                  <a:srgbClr val="000099">
                    <a:alpha val="65999"/>
                  </a:srgbClr>
                </a:gs>
              </a:gsLst>
              <a:lin ang="2700000" scaled="1"/>
              <a:tileRect/>
            </a:gradFill>
            <a:ln w="9525">
              <a:noFill/>
            </a:ln>
          </p:spPr>
          <p:txBody>
            <a:bodyPr/>
            <a:p>
              <a:endParaRPr lang="zh-CN" altLang="en-US"/>
            </a:p>
          </p:txBody>
        </p:sp>
        <p:grpSp>
          <p:nvGrpSpPr>
            <p:cNvPr id="103556" name="Group 102"/>
            <p:cNvGrpSpPr/>
            <p:nvPr/>
          </p:nvGrpSpPr>
          <p:grpSpPr>
            <a:xfrm>
              <a:off x="931" y="1941"/>
              <a:ext cx="501" cy="828"/>
              <a:chOff x="569" y="2954"/>
              <a:chExt cx="501" cy="828"/>
            </a:xfrm>
          </p:grpSpPr>
          <p:sp>
            <p:nvSpPr>
              <p:cNvPr id="103557" name="Rectangle 103"/>
              <p:cNvSpPr/>
              <p:nvPr/>
            </p:nvSpPr>
            <p:spPr>
              <a:xfrm>
                <a:off x="576" y="2973"/>
                <a:ext cx="493" cy="79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58" name="Text Box 104"/>
              <p:cNvSpPr txBox="1"/>
              <p:nvPr/>
            </p:nvSpPr>
            <p:spPr>
              <a:xfrm>
                <a:off x="593" y="2954"/>
                <a:ext cx="477" cy="828"/>
              </a:xfrm>
              <a:prstGeom prst="rect">
                <a:avLst/>
              </a:prstGeom>
              <a:noFill/>
              <a:ln w="9525">
                <a:noFill/>
              </a:ln>
            </p:spPr>
            <p:txBody>
              <a:bodyPr wrap="none" anchor="t" anchorCtr="0">
                <a:spAutoFit/>
              </a:bodyPr>
              <a:p>
                <a:pPr algn="ctr" eaLnBrk="0" hangingPunct="0"/>
                <a:r>
                  <a:rPr lang="en-US" altLang="zh-CN" sz="1600" dirty="0">
                    <a:latin typeface="Arial" panose="020B0604020202020204" pitchFamily="34" charset="0"/>
                  </a:rPr>
                  <a:t>DHCP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IP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Phy</a:t>
                </a:r>
                <a:endParaRPr lang="en-US" altLang="zh-CN" sz="1600" dirty="0">
                  <a:latin typeface="Arial" panose="020B0604020202020204" pitchFamily="34" charset="0"/>
                </a:endParaRPr>
              </a:p>
            </p:txBody>
          </p:sp>
          <p:sp>
            <p:nvSpPr>
              <p:cNvPr id="103559" name="Line 105"/>
              <p:cNvSpPr/>
              <p:nvPr/>
            </p:nvSpPr>
            <p:spPr>
              <a:xfrm>
                <a:off x="578" y="3130"/>
                <a:ext cx="489" cy="0"/>
              </a:xfrm>
              <a:prstGeom prst="line">
                <a:avLst/>
              </a:prstGeom>
              <a:ln w="9525" cap="flat" cmpd="sng">
                <a:solidFill>
                  <a:schemeClr val="tx1"/>
                </a:solidFill>
                <a:prstDash val="solid"/>
                <a:round/>
                <a:headEnd type="none" w="med" len="med"/>
                <a:tailEnd type="none" w="med" len="med"/>
              </a:ln>
            </p:spPr>
          </p:sp>
          <p:sp>
            <p:nvSpPr>
              <p:cNvPr id="103560" name="Line 106"/>
              <p:cNvSpPr/>
              <p:nvPr/>
            </p:nvSpPr>
            <p:spPr>
              <a:xfrm>
                <a:off x="575" y="3289"/>
                <a:ext cx="489" cy="0"/>
              </a:xfrm>
              <a:prstGeom prst="line">
                <a:avLst/>
              </a:prstGeom>
              <a:ln w="9525" cap="flat" cmpd="sng">
                <a:solidFill>
                  <a:schemeClr val="tx1"/>
                </a:solidFill>
                <a:prstDash val="solid"/>
                <a:round/>
                <a:headEnd type="none" w="med" len="med"/>
                <a:tailEnd type="none" w="med" len="med"/>
              </a:ln>
            </p:spPr>
          </p:sp>
          <p:sp>
            <p:nvSpPr>
              <p:cNvPr id="103561" name="Line 107"/>
              <p:cNvSpPr/>
              <p:nvPr/>
            </p:nvSpPr>
            <p:spPr>
              <a:xfrm>
                <a:off x="572" y="3448"/>
                <a:ext cx="489" cy="0"/>
              </a:xfrm>
              <a:prstGeom prst="line">
                <a:avLst/>
              </a:prstGeom>
              <a:ln w="9525" cap="flat" cmpd="sng">
                <a:solidFill>
                  <a:schemeClr val="tx1"/>
                </a:solidFill>
                <a:prstDash val="solid"/>
                <a:round/>
                <a:headEnd type="none" w="med" len="med"/>
                <a:tailEnd type="none" w="med" len="med"/>
              </a:ln>
            </p:spPr>
          </p:sp>
          <p:sp>
            <p:nvSpPr>
              <p:cNvPr id="103562" name="Line 108"/>
              <p:cNvSpPr/>
              <p:nvPr/>
            </p:nvSpPr>
            <p:spPr>
              <a:xfrm>
                <a:off x="569" y="3607"/>
                <a:ext cx="489" cy="0"/>
              </a:xfrm>
              <a:prstGeom prst="line">
                <a:avLst/>
              </a:prstGeom>
              <a:ln w="9525" cap="flat" cmpd="sng">
                <a:solidFill>
                  <a:schemeClr val="tx1"/>
                </a:solidFill>
                <a:prstDash val="solid"/>
                <a:round/>
                <a:headEnd type="none" w="med" len="med"/>
                <a:tailEnd type="none" w="med" len="med"/>
              </a:ln>
            </p:spPr>
          </p:sp>
        </p:grpSp>
      </p:grpSp>
      <p:grpSp>
        <p:nvGrpSpPr>
          <p:cNvPr id="649216" name="Group 145"/>
          <p:cNvGrpSpPr/>
          <p:nvPr/>
        </p:nvGrpSpPr>
        <p:grpSpPr>
          <a:xfrm>
            <a:off x="803275" y="3344863"/>
            <a:ext cx="544513" cy="244475"/>
            <a:chOff x="844" y="3337"/>
            <a:chExt cx="343" cy="154"/>
          </a:xfrm>
        </p:grpSpPr>
        <p:sp>
          <p:nvSpPr>
            <p:cNvPr id="103564" name="Rectangle 146"/>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65" name="Text Box 147"/>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649217" name="Group 44"/>
          <p:cNvGrpSpPr/>
          <p:nvPr/>
        </p:nvGrpSpPr>
        <p:grpSpPr>
          <a:xfrm>
            <a:off x="1195388" y="1247775"/>
            <a:ext cx="976312" cy="1460500"/>
            <a:chOff x="651" y="681"/>
            <a:chExt cx="615" cy="920"/>
          </a:xfrm>
        </p:grpSpPr>
        <p:sp>
          <p:nvSpPr>
            <p:cNvPr id="103567" name="Freeform 45"/>
            <p:cNvSpPr/>
            <p:nvPr/>
          </p:nvSpPr>
          <p:spPr>
            <a:xfrm>
              <a:off x="662" y="698"/>
              <a:ext cx="604" cy="903"/>
            </a:xfrm>
            <a:custGeom>
              <a:avLst/>
              <a:gdLst/>
              <a:ahLst/>
              <a:cxnLst>
                <a:cxn ang="0">
                  <a:pos x="496" y="0"/>
                </a:cxn>
                <a:cxn ang="0">
                  <a:pos x="604" y="903"/>
                </a:cxn>
                <a:cxn ang="0">
                  <a:pos x="0" y="788"/>
                </a:cxn>
                <a:cxn ang="0">
                  <a:pos x="456" y="750"/>
                </a:cxn>
                <a:cxn ang="0">
                  <a:pos x="496" y="0"/>
                </a:cxn>
              </a:cxnLst>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5999"/>
                  </a:srgbClr>
                </a:gs>
              </a:gsLst>
              <a:lin ang="2700000" scaled="1"/>
              <a:tileRect/>
            </a:gradFill>
            <a:ln w="9525">
              <a:noFill/>
            </a:ln>
          </p:spPr>
          <p:txBody>
            <a:bodyPr/>
            <a:p>
              <a:endParaRPr lang="zh-CN" altLang="en-US"/>
            </a:p>
          </p:txBody>
        </p:sp>
        <p:grpSp>
          <p:nvGrpSpPr>
            <p:cNvPr id="103568" name="Group 46"/>
            <p:cNvGrpSpPr/>
            <p:nvPr/>
          </p:nvGrpSpPr>
          <p:grpSpPr>
            <a:xfrm>
              <a:off x="651" y="681"/>
              <a:ext cx="501" cy="828"/>
              <a:chOff x="569" y="2954"/>
              <a:chExt cx="501" cy="828"/>
            </a:xfrm>
          </p:grpSpPr>
          <p:sp>
            <p:nvSpPr>
              <p:cNvPr id="103569" name="Rectangle 47"/>
              <p:cNvSpPr/>
              <p:nvPr/>
            </p:nvSpPr>
            <p:spPr>
              <a:xfrm>
                <a:off x="576" y="2973"/>
                <a:ext cx="493" cy="79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70" name="Text Box 48"/>
              <p:cNvSpPr txBox="1"/>
              <p:nvPr/>
            </p:nvSpPr>
            <p:spPr>
              <a:xfrm>
                <a:off x="593" y="2954"/>
                <a:ext cx="477" cy="828"/>
              </a:xfrm>
              <a:prstGeom prst="rect">
                <a:avLst/>
              </a:prstGeom>
              <a:noFill/>
              <a:ln w="9525">
                <a:noFill/>
              </a:ln>
            </p:spPr>
            <p:txBody>
              <a:bodyPr wrap="none" anchor="t" anchorCtr="0">
                <a:spAutoFit/>
              </a:bodyPr>
              <a:p>
                <a:pPr algn="ctr" eaLnBrk="0" hangingPunct="0"/>
                <a:r>
                  <a:rPr lang="en-US" altLang="zh-CN" sz="1600" dirty="0">
                    <a:latin typeface="Arial" panose="020B0604020202020204" pitchFamily="34" charset="0"/>
                  </a:rPr>
                  <a:t>DHCP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IP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Phy</a:t>
                </a:r>
                <a:endParaRPr lang="en-US" altLang="zh-CN" sz="1600" dirty="0">
                  <a:latin typeface="Arial" panose="020B0604020202020204" pitchFamily="34" charset="0"/>
                </a:endParaRPr>
              </a:p>
            </p:txBody>
          </p:sp>
          <p:sp>
            <p:nvSpPr>
              <p:cNvPr id="103571" name="Line 49"/>
              <p:cNvSpPr/>
              <p:nvPr/>
            </p:nvSpPr>
            <p:spPr>
              <a:xfrm>
                <a:off x="578" y="3130"/>
                <a:ext cx="489" cy="0"/>
              </a:xfrm>
              <a:prstGeom prst="line">
                <a:avLst/>
              </a:prstGeom>
              <a:ln w="9525" cap="flat" cmpd="sng">
                <a:solidFill>
                  <a:schemeClr val="tx1"/>
                </a:solidFill>
                <a:prstDash val="solid"/>
                <a:round/>
                <a:headEnd type="none" w="med" len="med"/>
                <a:tailEnd type="none" w="med" len="med"/>
              </a:ln>
            </p:spPr>
          </p:sp>
          <p:sp>
            <p:nvSpPr>
              <p:cNvPr id="103572" name="Line 50"/>
              <p:cNvSpPr/>
              <p:nvPr/>
            </p:nvSpPr>
            <p:spPr>
              <a:xfrm>
                <a:off x="575" y="3289"/>
                <a:ext cx="489" cy="0"/>
              </a:xfrm>
              <a:prstGeom prst="line">
                <a:avLst/>
              </a:prstGeom>
              <a:ln w="9525" cap="flat" cmpd="sng">
                <a:solidFill>
                  <a:schemeClr val="tx1"/>
                </a:solidFill>
                <a:prstDash val="solid"/>
                <a:round/>
                <a:headEnd type="none" w="med" len="med"/>
                <a:tailEnd type="none" w="med" len="med"/>
              </a:ln>
            </p:spPr>
          </p:sp>
          <p:sp>
            <p:nvSpPr>
              <p:cNvPr id="103573" name="Line 51"/>
              <p:cNvSpPr/>
              <p:nvPr/>
            </p:nvSpPr>
            <p:spPr>
              <a:xfrm>
                <a:off x="572" y="3448"/>
                <a:ext cx="489" cy="0"/>
              </a:xfrm>
              <a:prstGeom prst="line">
                <a:avLst/>
              </a:prstGeom>
              <a:ln w="9525" cap="flat" cmpd="sng">
                <a:solidFill>
                  <a:schemeClr val="tx1"/>
                </a:solidFill>
                <a:prstDash val="solid"/>
                <a:round/>
                <a:headEnd type="none" w="med" len="med"/>
                <a:tailEnd type="none" w="med" len="med"/>
              </a:ln>
            </p:spPr>
          </p:sp>
          <p:sp>
            <p:nvSpPr>
              <p:cNvPr id="103574" name="Line 52"/>
              <p:cNvSpPr/>
              <p:nvPr/>
            </p:nvSpPr>
            <p:spPr>
              <a:xfrm>
                <a:off x="569" y="3607"/>
                <a:ext cx="489" cy="0"/>
              </a:xfrm>
              <a:prstGeom prst="line">
                <a:avLst/>
              </a:prstGeom>
              <a:ln w="9525" cap="flat" cmpd="sng">
                <a:solidFill>
                  <a:schemeClr val="tx1"/>
                </a:solidFill>
                <a:prstDash val="solid"/>
                <a:round/>
                <a:headEnd type="none" w="med" len="med"/>
                <a:tailEnd type="none" w="med" len="med"/>
              </a:ln>
            </p:spPr>
          </p:sp>
        </p:grpSp>
      </p:grpSp>
      <p:grpSp>
        <p:nvGrpSpPr>
          <p:cNvPr id="649220" name="Group 109"/>
          <p:cNvGrpSpPr/>
          <p:nvPr/>
        </p:nvGrpSpPr>
        <p:grpSpPr>
          <a:xfrm>
            <a:off x="71438" y="1136650"/>
            <a:ext cx="1081087" cy="1217613"/>
            <a:chOff x="1404" y="3105"/>
            <a:chExt cx="681" cy="767"/>
          </a:xfrm>
        </p:grpSpPr>
        <p:grpSp>
          <p:nvGrpSpPr>
            <p:cNvPr id="103576" name="Group 110"/>
            <p:cNvGrpSpPr/>
            <p:nvPr/>
          </p:nvGrpSpPr>
          <p:grpSpPr>
            <a:xfrm>
              <a:off x="1404" y="3355"/>
              <a:ext cx="681" cy="468"/>
              <a:chOff x="42" y="886"/>
              <a:chExt cx="681" cy="468"/>
            </a:xfrm>
          </p:grpSpPr>
          <p:grpSp>
            <p:nvGrpSpPr>
              <p:cNvPr id="103577" name="Group 111"/>
              <p:cNvGrpSpPr/>
              <p:nvPr/>
            </p:nvGrpSpPr>
            <p:grpSpPr>
              <a:xfrm>
                <a:off x="278" y="886"/>
                <a:ext cx="397" cy="154"/>
                <a:chOff x="740" y="3209"/>
                <a:chExt cx="397" cy="154"/>
              </a:xfrm>
            </p:grpSpPr>
            <p:grpSp>
              <p:nvGrpSpPr>
                <p:cNvPr id="103578" name="Group 112"/>
                <p:cNvGrpSpPr/>
                <p:nvPr/>
              </p:nvGrpSpPr>
              <p:grpSpPr>
                <a:xfrm>
                  <a:off x="794" y="3209"/>
                  <a:ext cx="343" cy="154"/>
                  <a:chOff x="844" y="3337"/>
                  <a:chExt cx="343" cy="154"/>
                </a:xfrm>
              </p:grpSpPr>
              <p:sp>
                <p:nvSpPr>
                  <p:cNvPr id="103579" name="Rectangle 113"/>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80" name="Text Box 114"/>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sp>
              <p:nvSpPr>
                <p:cNvPr id="103581" name="Rectangle 115"/>
                <p:cNvSpPr/>
                <p:nvPr/>
              </p:nvSpPr>
              <p:spPr>
                <a:xfrm>
                  <a:off x="750" y="3244"/>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82" name="Rectangle 116"/>
                <p:cNvSpPr/>
                <p:nvPr/>
              </p:nvSpPr>
              <p:spPr>
                <a:xfrm>
                  <a:off x="740" y="3238"/>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3583" name="Group 117"/>
              <p:cNvGrpSpPr/>
              <p:nvPr/>
            </p:nvGrpSpPr>
            <p:grpSpPr>
              <a:xfrm>
                <a:off x="278" y="1034"/>
                <a:ext cx="397" cy="154"/>
                <a:chOff x="836" y="3305"/>
                <a:chExt cx="397" cy="154"/>
              </a:xfrm>
            </p:grpSpPr>
            <p:grpSp>
              <p:nvGrpSpPr>
                <p:cNvPr id="103584" name="Group 118"/>
                <p:cNvGrpSpPr/>
                <p:nvPr/>
              </p:nvGrpSpPr>
              <p:grpSpPr>
                <a:xfrm>
                  <a:off x="890" y="3305"/>
                  <a:ext cx="343" cy="154"/>
                  <a:chOff x="844" y="3337"/>
                  <a:chExt cx="343" cy="154"/>
                </a:xfrm>
              </p:grpSpPr>
              <p:sp>
                <p:nvSpPr>
                  <p:cNvPr id="103585" name="Rectangle 119"/>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86" name="Text Box 120"/>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87" name="Group 121"/>
                <p:cNvGrpSpPr/>
                <p:nvPr/>
              </p:nvGrpSpPr>
              <p:grpSpPr>
                <a:xfrm>
                  <a:off x="836" y="3334"/>
                  <a:ext cx="354" cy="94"/>
                  <a:chOff x="836" y="3334"/>
                  <a:chExt cx="354" cy="94"/>
                </a:xfrm>
              </p:grpSpPr>
              <p:sp>
                <p:nvSpPr>
                  <p:cNvPr id="103588" name="Rectangle 122"/>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89" name="Rectangle 123"/>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03590" name="Group 124"/>
              <p:cNvGrpSpPr/>
              <p:nvPr/>
            </p:nvGrpSpPr>
            <p:grpSpPr>
              <a:xfrm>
                <a:off x="165" y="1054"/>
                <a:ext cx="480" cy="112"/>
                <a:chOff x="627" y="3377"/>
                <a:chExt cx="480" cy="112"/>
              </a:xfrm>
            </p:grpSpPr>
            <p:sp>
              <p:nvSpPr>
                <p:cNvPr id="103591" name="Rectangle 125"/>
                <p:cNvSpPr/>
                <p:nvPr/>
              </p:nvSpPr>
              <p:spPr>
                <a:xfrm>
                  <a:off x="636" y="3388"/>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92" name="Rectangle 126"/>
                <p:cNvSpPr/>
                <p:nvPr/>
              </p:nvSpPr>
              <p:spPr>
                <a:xfrm>
                  <a:off x="627" y="3377"/>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3593" name="Group 127"/>
              <p:cNvGrpSpPr/>
              <p:nvPr/>
            </p:nvGrpSpPr>
            <p:grpSpPr>
              <a:xfrm>
                <a:off x="42" y="1200"/>
                <a:ext cx="681" cy="154"/>
                <a:chOff x="504" y="3523"/>
                <a:chExt cx="681" cy="154"/>
              </a:xfrm>
            </p:grpSpPr>
            <p:grpSp>
              <p:nvGrpSpPr>
                <p:cNvPr id="103594" name="Group 128"/>
                <p:cNvGrpSpPr/>
                <p:nvPr/>
              </p:nvGrpSpPr>
              <p:grpSpPr>
                <a:xfrm>
                  <a:off x="623" y="3523"/>
                  <a:ext cx="510" cy="154"/>
                  <a:chOff x="723" y="3453"/>
                  <a:chExt cx="510" cy="154"/>
                </a:xfrm>
              </p:grpSpPr>
              <p:grpSp>
                <p:nvGrpSpPr>
                  <p:cNvPr id="103595" name="Group 129"/>
                  <p:cNvGrpSpPr/>
                  <p:nvPr/>
                </p:nvGrpSpPr>
                <p:grpSpPr>
                  <a:xfrm>
                    <a:off x="836" y="3453"/>
                    <a:ext cx="397" cy="154"/>
                    <a:chOff x="836" y="3305"/>
                    <a:chExt cx="397" cy="154"/>
                  </a:xfrm>
                </p:grpSpPr>
                <p:grpSp>
                  <p:nvGrpSpPr>
                    <p:cNvPr id="103596" name="Group 130"/>
                    <p:cNvGrpSpPr/>
                    <p:nvPr/>
                  </p:nvGrpSpPr>
                  <p:grpSpPr>
                    <a:xfrm>
                      <a:off x="890" y="3305"/>
                      <a:ext cx="343" cy="154"/>
                      <a:chOff x="844" y="3337"/>
                      <a:chExt cx="343" cy="154"/>
                    </a:xfrm>
                  </p:grpSpPr>
                  <p:sp>
                    <p:nvSpPr>
                      <p:cNvPr id="103597" name="Rectangle 131"/>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98" name="Text Box 132"/>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99" name="Group 133"/>
                    <p:cNvGrpSpPr/>
                    <p:nvPr/>
                  </p:nvGrpSpPr>
                  <p:grpSpPr>
                    <a:xfrm>
                      <a:off x="836" y="3334"/>
                      <a:ext cx="354" cy="94"/>
                      <a:chOff x="836" y="3334"/>
                      <a:chExt cx="354" cy="94"/>
                    </a:xfrm>
                  </p:grpSpPr>
                  <p:sp>
                    <p:nvSpPr>
                      <p:cNvPr id="103600" name="Rectangle 134"/>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01" name="Rectangle 135"/>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602" name="Rectangle 136"/>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03" name="Rectangle 137"/>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604" name="Rectangle 138"/>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05" name="Rectangle 139"/>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06" name="Rectangle 140"/>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607" name="AutoShape 141"/>
            <p:cNvSpPr/>
            <p:nvPr/>
          </p:nvSpPr>
          <p:spPr>
            <a:xfrm rot="10800000">
              <a:off x="1727" y="3105"/>
              <a:ext cx="240" cy="767"/>
            </a:xfrm>
            <a:prstGeom prst="downArrow">
              <a:avLst>
                <a:gd name="adj1" fmla="val 54166"/>
                <a:gd name="adj2" fmla="val 51162"/>
              </a:avLst>
            </a:prstGeom>
            <a:gradFill rotWithShape="1">
              <a:gsLst>
                <a:gs pos="0">
                  <a:srgbClr val="FF0000">
                    <a:alpha val="25000"/>
                  </a:srgbClr>
                </a:gs>
                <a:gs pos="100000">
                  <a:srgbClr val="FF0000">
                    <a:alpha val="25000"/>
                  </a:srgbClr>
                </a:gs>
              </a:gsLst>
              <a:lin ang="540000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3608" name="Group 142"/>
            <p:cNvGrpSpPr/>
            <p:nvPr/>
          </p:nvGrpSpPr>
          <p:grpSpPr>
            <a:xfrm>
              <a:off x="1695" y="3227"/>
              <a:ext cx="343" cy="154"/>
              <a:chOff x="844" y="3337"/>
              <a:chExt cx="343" cy="154"/>
            </a:xfrm>
          </p:grpSpPr>
          <p:sp>
            <p:nvSpPr>
              <p:cNvPr id="103609" name="Rectangle 143"/>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10" name="Text Box 144"/>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sp>
        <p:nvSpPr>
          <p:cNvPr id="649442" name="Rectangle 226"/>
          <p:cNvSpPr>
            <a:spLocks noChangeArrowheads="1"/>
          </p:cNvSpPr>
          <p:nvPr/>
        </p:nvSpPr>
        <p:spPr bwMode="auto">
          <a:xfrm>
            <a:off x="5026025" y="4230688"/>
            <a:ext cx="3421063" cy="1362075"/>
          </a:xfrm>
          <a:prstGeom prst="rect">
            <a:avLst/>
          </a:prstGeom>
          <a:noFill/>
          <a:ln>
            <a:noFill/>
          </a:ln>
        </p:spPr>
        <p:txBody>
          <a:bodyPr/>
          <a:lstStyle/>
          <a:p>
            <a:pPr marL="233680" marR="0" lvl="0" indent="-23368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2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rPr>
              <a:t>client now knows its IP address, name and IP address of DSN server, IP address of its first-hop router</a:t>
            </a:r>
            <a:endParaRPr kumimoji="0" lang="en-US" sz="22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Char char="v"/>
              <a:defRPr/>
            </a:pPr>
            <a:endParaRPr kumimoji="0" lang="en-US" sz="22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sp>
        <p:nvSpPr>
          <p:cNvPr id="10361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361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92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9219">
                                            <p:txEl>
                                              <p:charRg st="0" end="13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649364">
                                            <p:txEl>
                                              <p:charRg st="0" end="87"/>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25"/>
                                        </p:tgtEl>
                                        <p:attrNameLst>
                                          <p:attrName>ppt_x</p:attrName>
                                          <p:attrName>ppt_y</p:attrName>
                                        </p:attrNameLst>
                                      </p:cBhvr>
                                      <p:rCtr x="18000" y="-15900"/>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4921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49217"/>
                                        </p:tgtEl>
                                        <p:attrNameLst>
                                          <p:attrName>style.visibility</p:attrName>
                                        </p:attrNameLst>
                                      </p:cBhvr>
                                      <p:to>
                                        <p:strVal val="visible"/>
                                      </p:to>
                                    </p:set>
                                    <p:animEffect transition="in" filter="wipe(down)">
                                      <p:cBhvr>
                                        <p:cTn id="32" dur="500"/>
                                        <p:tgtEl>
                                          <p:spTgt spid="649217"/>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649220"/>
                                        </p:tgtEl>
                                        <p:attrNameLst>
                                          <p:attrName>style.visibility</p:attrName>
                                        </p:attrNameLst>
                                      </p:cBhvr>
                                      <p:to>
                                        <p:strVal val="visible"/>
                                      </p:to>
                                    </p:set>
                                    <p:animEffect transition="in" filter="wipe(down)">
                                      <p:cBhvr>
                                        <p:cTn id="36" dur="1000"/>
                                        <p:tgtEl>
                                          <p:spTgt spid="649220"/>
                                        </p:tgtEl>
                                      </p:cBhvr>
                                    </p:animEffec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49442">
                                            <p:txEl>
                                              <p:charRg st="0" end="1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p:bldP spid="649364" grpId="0" build="p"/>
      <p:bldP spid="64944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449" name="Picture 10" descr="underline_base"/>
          <p:cNvPicPr/>
          <p:nvPr/>
        </p:nvPicPr>
        <p:blipFill>
          <a:blip r:embed="rId1"/>
          <a:stretch>
            <a:fillRect/>
          </a:stretch>
        </p:blipFill>
        <p:spPr>
          <a:xfrm>
            <a:off x="366713" y="1101725"/>
            <a:ext cx="3656012" cy="173038"/>
          </a:xfrm>
          <a:prstGeom prst="rect">
            <a:avLst/>
          </a:prstGeom>
          <a:noFill/>
          <a:ln w="9525">
            <a:noFill/>
          </a:ln>
        </p:spPr>
      </p:pic>
      <p:sp>
        <p:nvSpPr>
          <p:cNvPr id="51205" name="Rectangle 2"/>
          <p:cNvSpPr>
            <a:spLocks noGrp="1" noChangeArrowheads="1"/>
          </p:cNvSpPr>
          <p:nvPr>
            <p:ph type="title"/>
          </p:nvPr>
        </p:nvSpPr>
        <p:spPr>
          <a:xfrm>
            <a:off x="358775" y="174625"/>
            <a:ext cx="3703638" cy="1143000"/>
          </a:xfrm>
        </p:spPr>
        <p:txBody>
          <a:bodyPr vert="horz" wrap="square" lIns="91440" tIns="45720" rIns="91440" bIns="45720" numCol="1" anchor="ctr" anchorCtr="0" compatLnSpc="1"/>
          <a:lstStyle/>
          <a:p>
            <a:pPr marL="0" marR="0" lvl="0" indent="0" algn="l" defTabSz="914400" rtl="0" eaLnBrk="0" fontAlgn="base" latinLnBrk="0" hangingPunct="0">
              <a:lnSpc>
                <a:spcPct val="75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DHCP: Wireshark output </a:t>
            </a:r>
            <a:r>
              <a:rPr kumimoji="0" lang="en-US" sz="3200" b="0" i="0" u="none" strike="noStrike" kern="0" cap="none" spc="0" normalizeH="0" baseline="0" noProof="0">
                <a:ln>
                  <a:noFill/>
                </a:ln>
                <a:solidFill>
                  <a:srgbClr val="000099"/>
                </a:solidFill>
                <a:effectLst/>
                <a:uLnTx/>
                <a:uFillTx/>
                <a:latin typeface="+mj-lt"/>
                <a:ea typeface="MS PGothic" panose="020B0600070205080204" charset="-128"/>
                <a:cs typeface="+mj-cs"/>
              </a:rPr>
              <a:t>(home LAN)</a:t>
            </a:r>
            <a:endParaRPr kumimoji="0" lang="en-US" sz="32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04451" name="Text Box 4"/>
          <p:cNvSpPr txBox="1"/>
          <p:nvPr/>
        </p:nvSpPr>
        <p:spPr>
          <a:xfrm>
            <a:off x="4570413" y="500063"/>
            <a:ext cx="4492625" cy="4356100"/>
          </a:xfrm>
          <a:prstGeom prst="rect">
            <a:avLst/>
          </a:prstGeom>
          <a:noFill/>
          <a:ln w="9525">
            <a:noFill/>
          </a:ln>
        </p:spPr>
        <p:txBody>
          <a:bodyPr wrap="none" anchor="t" anchorCtr="0">
            <a:spAutoFit/>
          </a:bodyPr>
          <a:p>
            <a:pPr eaLnBrk="0" hangingPunct="0">
              <a:lnSpc>
                <a:spcPct val="90000"/>
              </a:lnSpc>
            </a:pPr>
            <a:r>
              <a:rPr lang="en-US" altLang="zh-CN" sz="1200" dirty="0">
                <a:latin typeface="Arial" panose="020B0604020202020204" pitchFamily="34" charset="0"/>
              </a:rPr>
              <a:t>Message type: </a:t>
            </a:r>
            <a:r>
              <a:rPr lang="en-US" altLang="zh-CN" sz="1200" b="1" dirty="0">
                <a:solidFill>
                  <a:srgbClr val="FF0000"/>
                </a:solidFill>
                <a:latin typeface="Arial" panose="020B0604020202020204" pitchFamily="34" charset="0"/>
              </a:rPr>
              <a:t>Boot Reply (2)</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Hardware type: Ethernet</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Hardware address length: 6</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Hops: 0</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Transaction ID: 0x6b3a11b7</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Seconds elapsed: 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Bootp flags: 0x0000 (Unicast)</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Client IP address: 192.168.1.101 (192.168.1.101)</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Your (client) IP address: 0.0.0.0 (0.0.0.0)</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Next server IP address: 192.168.1.1 (192.168.1.1)</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Relay agent IP address: 0.0.0.0 (0.0.0.0)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Client MAC address: Wistron_23:68:8a (00:16:d3:23:68:8a)</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Server host name not given</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Boot file name not given</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Magic cookie: (OK)</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(t=53,l=1) DHCP Message Type = DHCP ACK</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(t=54,l=4) Server Identifier = 192.168.1.1</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(t=1,l=4) Subnet Mask = 255.255.255.0</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(t=3,l=4) Router = 192.168.1.1</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(6) Domain Name Server</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Length: 12; Value: 445747E2445749F244574092; </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IP Address: 68.87.71.226;</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IP Address: 68.87.73.242; </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IP Address: 68.87.64.146</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(t=15,l=20) Domain Name = "hsd1.ma.comcast.net."</a:t>
            </a:r>
            <a:endParaRPr lang="en-US" altLang="zh-CN" sz="1200" b="1" dirty="0">
              <a:solidFill>
                <a:srgbClr val="FF0000"/>
              </a:solidFill>
              <a:latin typeface="Arial" panose="020B0604020202020204" pitchFamily="34" charset="0"/>
            </a:endParaRPr>
          </a:p>
          <a:p>
            <a:pPr eaLnBrk="0" hangingPunct="0">
              <a:lnSpc>
                <a:spcPct val="90000"/>
              </a:lnSpc>
            </a:pPr>
            <a:endParaRPr lang="en-US" altLang="zh-CN" sz="1000" dirty="0">
              <a:latin typeface="Arial" panose="020B0604020202020204" pitchFamily="34" charset="0"/>
            </a:endParaRPr>
          </a:p>
        </p:txBody>
      </p:sp>
      <p:sp>
        <p:nvSpPr>
          <p:cNvPr id="104452" name="Line 5"/>
          <p:cNvSpPr/>
          <p:nvPr/>
        </p:nvSpPr>
        <p:spPr>
          <a:xfrm>
            <a:off x="4522788" y="298450"/>
            <a:ext cx="9525" cy="6276975"/>
          </a:xfrm>
          <a:prstGeom prst="line">
            <a:avLst/>
          </a:prstGeom>
          <a:ln w="19050" cap="flat" cmpd="sng">
            <a:solidFill>
              <a:srgbClr val="000099"/>
            </a:solidFill>
            <a:prstDash val="solid"/>
            <a:round/>
            <a:headEnd type="none" w="med" len="med"/>
            <a:tailEnd type="none" w="med" len="med"/>
          </a:ln>
        </p:spPr>
      </p:sp>
      <p:sp>
        <p:nvSpPr>
          <p:cNvPr id="104453" name="Text Box 6"/>
          <p:cNvSpPr txBox="1"/>
          <p:nvPr/>
        </p:nvSpPr>
        <p:spPr>
          <a:xfrm>
            <a:off x="7634288" y="485775"/>
            <a:ext cx="846137" cy="457200"/>
          </a:xfrm>
          <a:prstGeom prst="rect">
            <a:avLst/>
          </a:prstGeom>
          <a:noFill/>
          <a:ln w="9525">
            <a:noFill/>
          </a:ln>
        </p:spPr>
        <p:txBody>
          <a:bodyPr wrap="none" anchor="t" anchorCtr="0">
            <a:spAutoFit/>
          </a:bodyPr>
          <a:p>
            <a:pPr eaLnBrk="0" hangingPunct="0"/>
            <a:r>
              <a:rPr lang="en-US" altLang="zh-CN" sz="2400" dirty="0">
                <a:solidFill>
                  <a:srgbClr val="CC0000"/>
                </a:solidFill>
                <a:latin typeface="Arial" panose="020B0604020202020204" pitchFamily="34" charset="0"/>
              </a:rPr>
              <a:t>reply</a:t>
            </a:r>
            <a:endParaRPr lang="en-US" altLang="zh-CN" sz="2400" dirty="0">
              <a:solidFill>
                <a:srgbClr val="CC0000"/>
              </a:solidFill>
              <a:latin typeface="Arial" panose="020B0604020202020204" pitchFamily="34" charset="0"/>
            </a:endParaRPr>
          </a:p>
        </p:txBody>
      </p:sp>
      <p:sp>
        <p:nvSpPr>
          <p:cNvPr id="104454" name="Text Box 7"/>
          <p:cNvSpPr txBox="1"/>
          <p:nvPr/>
        </p:nvSpPr>
        <p:spPr>
          <a:xfrm>
            <a:off x="157163" y="1506538"/>
            <a:ext cx="4394200" cy="4714875"/>
          </a:xfrm>
          <a:prstGeom prst="rect">
            <a:avLst/>
          </a:prstGeom>
          <a:noFill/>
          <a:ln w="9525">
            <a:noFill/>
          </a:ln>
        </p:spPr>
        <p:txBody>
          <a:bodyPr wrap="none" anchor="t" anchorCtr="0">
            <a:spAutoFit/>
          </a:bodyPr>
          <a:p>
            <a:pPr eaLnBrk="0" hangingPunct="0">
              <a:lnSpc>
                <a:spcPct val="90000"/>
              </a:lnSpc>
            </a:pPr>
            <a:r>
              <a:rPr lang="en-US" altLang="zh-CN" sz="1200" dirty="0">
                <a:latin typeface="Arial" panose="020B0604020202020204" pitchFamily="34" charset="0"/>
              </a:rPr>
              <a:t>Message type: </a:t>
            </a:r>
            <a:r>
              <a:rPr lang="en-US" altLang="zh-CN" sz="1200" b="1" u="sng" dirty="0">
                <a:solidFill>
                  <a:srgbClr val="FF0000"/>
                </a:solidFill>
                <a:latin typeface="Arial" panose="020B0604020202020204" pitchFamily="34" charset="0"/>
              </a:rPr>
              <a:t>Boot Request (1)</a:t>
            </a:r>
            <a:endParaRPr lang="en-US" altLang="zh-CN" sz="1200" b="1" u="sng"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Hardware type: Ethernet</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Hardware address length: 6</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Hops: 0</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Transaction ID: 0x6b3a11b7</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Seconds elapsed: 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Bootp flags: 0x0000 (Unicast)</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Client IP address: 0.0.0.0 (0.0.0.0)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Your (client) IP address: 0.0.0.0 (0.0.0.0)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Next server IP address: 0.0.0.0 (0.0.0.0)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Relay agent IP address: 0.0.0.0 (0.0.0.0)</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Client MAC address: Wistron_23:68:8a (00:16:d3:23:68:8a)</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Server host name not given</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Boot file name not given</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Magic cookie: (OK)</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Option: (t=53,l=1) </a:t>
            </a:r>
            <a:r>
              <a:rPr lang="en-US" altLang="zh-CN" sz="1200" b="1" dirty="0">
                <a:solidFill>
                  <a:srgbClr val="FF0000"/>
                </a:solidFill>
                <a:latin typeface="Arial" panose="020B0604020202020204" pitchFamily="34" charset="0"/>
              </a:rPr>
              <a:t>DHCP Message Type = DHCP Request</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Option: (61) Client identifier</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Length: 7; Value: 010016D323688A; </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Hardware type: Ethernet</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Client MAC address: Wistron_23:68:8a (00:16:d3:23:68:8a)</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Option: (t=50,l=4) Requested IP Address = 192.168.1.101</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Option: (t=12,l=5) Host Name = "nomad"</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(55) Parameter Request List</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     Length: 11; Value: 010F03062C2E2F1F21F92B</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a:t>
            </a:r>
            <a:r>
              <a:rPr lang="en-US" altLang="zh-CN" sz="1200" b="1" dirty="0">
                <a:solidFill>
                  <a:srgbClr val="FF0000"/>
                </a:solidFill>
                <a:latin typeface="Arial" panose="020B0604020202020204" pitchFamily="34" charset="0"/>
              </a:rPr>
              <a:t>1 = Subnet Mask; 15 = Domain Name</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3 = Router; 6 = Domain Name Server</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     44 = NetBIOS over TCP/IP Name Server</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a:t>
            </a:r>
            <a:endParaRPr lang="en-US" altLang="zh-CN" sz="1200" dirty="0">
              <a:latin typeface="Arial" panose="020B0604020202020204" pitchFamily="34" charset="0"/>
            </a:endParaRPr>
          </a:p>
        </p:txBody>
      </p:sp>
      <p:sp>
        <p:nvSpPr>
          <p:cNvPr id="104455" name="Text Box 8"/>
          <p:cNvSpPr txBox="1"/>
          <p:nvPr/>
        </p:nvSpPr>
        <p:spPr>
          <a:xfrm>
            <a:off x="2613025" y="1885950"/>
            <a:ext cx="1201738" cy="457200"/>
          </a:xfrm>
          <a:prstGeom prst="rect">
            <a:avLst/>
          </a:prstGeom>
          <a:noFill/>
          <a:ln w="9525">
            <a:noFill/>
          </a:ln>
        </p:spPr>
        <p:txBody>
          <a:bodyPr wrap="none" anchor="t" anchorCtr="0">
            <a:spAutoFit/>
          </a:bodyPr>
          <a:p>
            <a:pPr eaLnBrk="0" hangingPunct="0"/>
            <a:r>
              <a:rPr lang="en-US" altLang="zh-CN" sz="2400" dirty="0">
                <a:solidFill>
                  <a:srgbClr val="CC0000"/>
                </a:solidFill>
                <a:latin typeface="Arial" panose="020B0604020202020204" pitchFamily="34" charset="0"/>
              </a:rPr>
              <a:t>request</a:t>
            </a:r>
            <a:endParaRPr lang="en-US" altLang="zh-CN" sz="2400" dirty="0">
              <a:solidFill>
                <a:srgbClr val="CC0000"/>
              </a:solidFill>
              <a:latin typeface="Arial" panose="020B0604020202020204" pitchFamily="34" charset="0"/>
            </a:endParaRPr>
          </a:p>
        </p:txBody>
      </p:sp>
      <p:sp>
        <p:nvSpPr>
          <p:cNvPr id="10445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445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7" name="Picture 6" descr="underline_base"/>
          <p:cNvPicPr/>
          <p:nvPr/>
        </p:nvPicPr>
        <p:blipFill>
          <a:blip r:embed="rId1"/>
          <a:stretch>
            <a:fillRect/>
          </a:stretch>
        </p:blipFill>
        <p:spPr>
          <a:xfrm>
            <a:off x="631825" y="1035050"/>
            <a:ext cx="7769225" cy="173038"/>
          </a:xfrm>
          <a:prstGeom prst="rect">
            <a:avLst/>
          </a:prstGeom>
          <a:noFill/>
          <a:ln w="9525">
            <a:noFill/>
          </a:ln>
        </p:spPr>
      </p:pic>
      <p:sp>
        <p:nvSpPr>
          <p:cNvPr id="5125"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Two key network-layer functions</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45059" name="Rectangle 3"/>
          <p:cNvSpPr>
            <a:spLocks noGrp="1"/>
          </p:cNvSpPr>
          <p:nvPr>
            <p:ph idx="1"/>
          </p:nvPr>
        </p:nvSpPr>
        <p:spPr>
          <a:xfrm>
            <a:off x="625475" y="1905000"/>
            <a:ext cx="4192588" cy="3754438"/>
          </a:xfrm>
        </p:spPr>
        <p:txBody>
          <a:bodyPr vert="horz" wrap="square" lIns="91440" tIns="45720" rIns="91440" bIns="45720" anchor="t" anchorCtr="0"/>
          <a:p>
            <a:pPr marL="0" indent="0">
              <a:spcBef>
                <a:spcPts val="600"/>
              </a:spcBef>
              <a:buNone/>
            </a:pPr>
            <a:r>
              <a:rPr lang="en-US" altLang="zh-CN" i="1">
                <a:solidFill>
                  <a:srgbClr val="CC0000"/>
                </a:solidFill>
              </a:rPr>
              <a:t>network-layer functions:</a:t>
            </a:r>
            <a:endParaRPr lang="en-US" altLang="zh-CN" i="1">
              <a:solidFill>
                <a:srgbClr val="CC0000"/>
              </a:solidFill>
            </a:endParaRPr>
          </a:p>
          <a:p>
            <a:pPr marL="0" indent="0">
              <a:spcBef>
                <a:spcPts val="600"/>
              </a:spcBef>
            </a:pPr>
            <a:r>
              <a:rPr lang="en-US" altLang="zh-CN" i="1">
                <a:solidFill>
                  <a:srgbClr val="000099"/>
                </a:solidFill>
              </a:rPr>
              <a:t>forwarding: </a:t>
            </a:r>
            <a:r>
              <a:rPr lang="zh-CN" altLang="en-US" sz="2000" i="1">
                <a:solidFill>
                  <a:srgbClr val="000099"/>
                </a:solidFill>
                <a:ea typeface="宋体" panose="02010600030101010101" pitchFamily="2" charset="-122"/>
              </a:rPr>
              <a:t>转发</a:t>
            </a:r>
            <a:r>
              <a:rPr lang="ja-JP" altLang="en-US"/>
              <a:t> move packets from router’</a:t>
            </a:r>
            <a:r>
              <a:rPr lang="en-US" altLang="ja-JP"/>
              <a:t>s input to appropriate router output</a:t>
            </a:r>
            <a:endParaRPr lang="en-US" altLang="ja-JP"/>
          </a:p>
          <a:p>
            <a:pPr marL="0" indent="0">
              <a:spcBef>
                <a:spcPts val="600"/>
              </a:spcBef>
            </a:pPr>
            <a:r>
              <a:rPr lang="en-US" altLang="zh-CN" i="1">
                <a:solidFill>
                  <a:srgbClr val="000099"/>
                </a:solidFill>
              </a:rPr>
              <a:t>routing: </a:t>
            </a:r>
            <a:r>
              <a:rPr lang="zh-CN" altLang="en-US" sz="2000" i="1">
                <a:solidFill>
                  <a:srgbClr val="000099"/>
                </a:solidFill>
                <a:ea typeface="宋体" panose="02010600030101010101" pitchFamily="2" charset="-122"/>
              </a:rPr>
              <a:t>路由</a:t>
            </a:r>
            <a:r>
              <a:rPr lang="en-US" altLang="zh-CN"/>
              <a:t> determine route taken by packets from source to destination</a:t>
            </a:r>
            <a:endParaRPr lang="en-US" altLang="zh-CN"/>
          </a:p>
          <a:p>
            <a:pPr lvl="1">
              <a:spcBef>
                <a:spcPts val="600"/>
              </a:spcBef>
            </a:pPr>
            <a:r>
              <a:rPr lang="en-US" altLang="zh-CN" i="1"/>
              <a:t>routing algorithms</a:t>
            </a:r>
            <a:endParaRPr lang="en-US" altLang="zh-CN"/>
          </a:p>
          <a:p>
            <a:pPr marL="0" indent="0">
              <a:buNone/>
            </a:pPr>
            <a:endParaRPr lang="en-US" altLang="zh-CN"/>
          </a:p>
        </p:txBody>
      </p:sp>
      <p:sp>
        <p:nvSpPr>
          <p:cNvPr id="45062" name="Rectangle 4"/>
          <p:cNvSpPr>
            <a:spLocks noChangeArrowheads="1"/>
          </p:cNvSpPr>
          <p:nvPr/>
        </p:nvSpPr>
        <p:spPr bwMode="auto">
          <a:xfrm>
            <a:off x="4846638" y="1884363"/>
            <a:ext cx="4192588" cy="4362450"/>
          </a:xfrm>
          <a:prstGeom prst="rect">
            <a:avLst/>
          </a:prstGeom>
          <a:noFill/>
          <a:ln>
            <a:noFill/>
          </a:ln>
        </p:spPr>
        <p:txBody>
          <a:bodyPr/>
          <a:lstStyle/>
          <a:p>
            <a:pPr marL="342900" marR="0" lvl="0" indent="-342900" algn="l" defTabSz="914400" rtl="0" eaLnBrk="0" fontAlgn="base" latinLnBrk="0" hangingPunct="0">
              <a:lnSpc>
                <a:spcPct val="85000"/>
              </a:lnSpc>
              <a:spcBef>
                <a:spcPts val="600"/>
              </a:spcBef>
              <a:spcAft>
                <a:spcPct val="0"/>
              </a:spcAft>
              <a:buClr>
                <a:srgbClr val="000099"/>
              </a:buClr>
              <a:buSzPct val="65000"/>
              <a:buFont typeface="Wingdings" panose="05000000000000000000" charset="0"/>
              <a:buNone/>
              <a:defRPr/>
            </a:pPr>
            <a:r>
              <a:rPr kumimoji="0" lang="en-US" sz="2800" b="0" i="1" u="none" strike="noStrike" kern="1200" cap="none" spc="0" normalizeH="0" baseline="0" noProof="0" dirty="0">
                <a:ln>
                  <a:noFill/>
                </a:ln>
                <a:solidFill>
                  <a:srgbClr val="CC0000"/>
                </a:solidFill>
                <a:effectLst/>
                <a:uLnTx/>
                <a:uFillTx/>
                <a:latin typeface="Gill Sans MT" panose="020B0502020104020203" charset="0"/>
                <a:ea typeface="MS PGothic" panose="020B0600070205080204" charset="-128"/>
                <a:cs typeface="MS PGothic" panose="020B0600070205080204" charset="-128"/>
              </a:rPr>
              <a:t>analogy: taking a trip</a:t>
            </a:r>
            <a:endParaRPr kumimoji="0" lang="en-US" sz="2800" b="0" i="1" u="none" strike="noStrike" kern="1200" cap="none" spc="0" normalizeH="0" baseline="0" noProof="0" dirty="0">
              <a:ln>
                <a:noFill/>
              </a:ln>
              <a:solidFill>
                <a:srgbClr val="CC0000"/>
              </a:solidFill>
              <a:effectLst/>
              <a:uLnTx/>
              <a:uFillTx/>
              <a:latin typeface="Gill Sans MT" panose="020B0502020104020203" charset="0"/>
              <a:ea typeface="MS PGothic" panose="020B0600070205080204" charset="-128"/>
              <a:cs typeface="MS PGothic" panose="020B0600070205080204" charset="-128"/>
            </a:endParaRPr>
          </a:p>
          <a:p>
            <a:pPr marL="347980" marR="0" lvl="0" indent="-347980" algn="l" defTabSz="914400" rtl="0" eaLnBrk="0" fontAlgn="base" latinLnBrk="0" hangingPunct="0">
              <a:lnSpc>
                <a:spcPct val="85000"/>
              </a:lnSpc>
              <a:spcBef>
                <a:spcPts val="600"/>
              </a:spcBef>
              <a:spcAft>
                <a:spcPct val="0"/>
              </a:spcAft>
              <a:buClr>
                <a:srgbClr val="000099"/>
              </a:buClr>
              <a:buSzTx/>
              <a:buFont typeface="Wingdings" panose="05000000000000000000" pitchFamily="2" charset="2"/>
              <a:buChar char="§"/>
              <a:defRPr/>
            </a:pPr>
            <a:r>
              <a:rPr kumimoji="0" lang="en-US" sz="2800" b="0" i="1" u="none" strike="noStrike" kern="1200" cap="none" spc="0" normalizeH="0" baseline="0" noProof="0" dirty="0">
                <a:ln>
                  <a:noFill/>
                </a:ln>
                <a:solidFill>
                  <a:srgbClr val="000099"/>
                </a:solidFill>
                <a:effectLst/>
                <a:uLnTx/>
                <a:uFillTx/>
                <a:latin typeface="Gill Sans MT" panose="020B0502020104020203" charset="0"/>
                <a:ea typeface="MS PGothic" panose="020B0600070205080204" charset="-128"/>
                <a:cs typeface="MS PGothic" panose="020B0600070205080204" charset="-128"/>
              </a:rPr>
              <a:t>forwarding</a:t>
            </a:r>
            <a:r>
              <a:rPr kumimoji="0" lang="en-US" sz="2800" b="0" i="1" u="none" strike="noStrike" kern="1200" cap="none" spc="0" normalizeH="0" baseline="0" noProof="0" dirty="0">
                <a:ln>
                  <a:noFill/>
                </a:ln>
                <a:solidFill>
                  <a:schemeClr val="accent2"/>
                </a:solidFill>
                <a:effectLst/>
                <a:uLnTx/>
                <a:uFillTx/>
                <a:latin typeface="Gill Sans MT" panose="020B0502020104020203" charset="0"/>
                <a:ea typeface="MS PGothic" panose="020B0600070205080204" charset="-128"/>
                <a:cs typeface="MS PGothic" panose="020B0600070205080204" charset="-128"/>
              </a:rPr>
              <a:t>:</a:t>
            </a:r>
            <a:r>
              <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rPr>
              <a:t> process of getting through single interchange</a:t>
            </a: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Char char="v"/>
              <a:defRPr/>
            </a:pP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sp>
        <p:nvSpPr>
          <p:cNvPr id="8" name="Rectangle 4"/>
          <p:cNvSpPr>
            <a:spLocks noChangeArrowheads="1"/>
          </p:cNvSpPr>
          <p:nvPr/>
        </p:nvSpPr>
        <p:spPr bwMode="auto">
          <a:xfrm>
            <a:off x="4787900" y="3881438"/>
            <a:ext cx="4192588" cy="1423988"/>
          </a:xfrm>
          <a:prstGeom prst="rect">
            <a:avLst/>
          </a:prstGeom>
          <a:noFill/>
          <a:ln>
            <a:noFill/>
          </a:ln>
        </p:spPr>
        <p:txBody>
          <a:bodyPr/>
          <a:lstStyle/>
          <a:p>
            <a:pPr marL="347980" marR="0" lvl="0" indent="-347980" algn="l" defTabSz="914400" rtl="0" eaLnBrk="0" fontAlgn="base" latinLnBrk="0" hangingPunct="0">
              <a:lnSpc>
                <a:spcPct val="85000"/>
              </a:lnSpc>
              <a:spcBef>
                <a:spcPts val="600"/>
              </a:spcBef>
              <a:spcAft>
                <a:spcPct val="0"/>
              </a:spcAft>
              <a:buClr>
                <a:srgbClr val="000099"/>
              </a:buClr>
              <a:buSzTx/>
              <a:buFont typeface="Wingdings" panose="05000000000000000000" pitchFamily="2" charset="2"/>
              <a:buChar char="§"/>
              <a:defRPr/>
            </a:pPr>
            <a:r>
              <a:rPr kumimoji="0" lang="en-US" sz="2800" b="0" i="1" u="none" strike="noStrike" kern="1200" cap="none" spc="0" normalizeH="0" baseline="0" noProof="0" dirty="0">
                <a:ln>
                  <a:noFill/>
                </a:ln>
                <a:solidFill>
                  <a:srgbClr val="000099"/>
                </a:solidFill>
                <a:effectLst/>
                <a:uLnTx/>
                <a:uFillTx/>
                <a:latin typeface="Gill Sans MT" panose="020B0502020104020203" charset="0"/>
                <a:ea typeface="MS PGothic" panose="020B0600070205080204" charset="-128"/>
                <a:cs typeface="MS PGothic" panose="020B0600070205080204" charset="-128"/>
              </a:rPr>
              <a:t>routing:</a:t>
            </a:r>
            <a:r>
              <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rPr>
              <a:t> process of planning trip from source to destination</a:t>
            </a: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70000"/>
              </a:spcBef>
              <a:spcAft>
                <a:spcPct val="0"/>
              </a:spcAft>
              <a:buClr>
                <a:srgbClr val="000099"/>
              </a:buClr>
              <a:buSzPct val="65000"/>
              <a:buFont typeface="Wingdings" panose="05000000000000000000" charset="0"/>
              <a:buChar char="v"/>
              <a:defRPr/>
            </a:pP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0" marR="0" lvl="0" indent="0" algn="l" defTabSz="914400" rtl="0" eaLnBrk="0" fontAlgn="base" latinLnBrk="0" hangingPunct="0">
              <a:lnSpc>
                <a:spcPct val="85000"/>
              </a:lnSpc>
              <a:spcBef>
                <a:spcPct val="20000"/>
              </a:spcBef>
              <a:spcAft>
                <a:spcPct val="0"/>
              </a:spcAft>
              <a:buClr>
                <a:srgbClr val="000099"/>
              </a:buClr>
              <a:buSzPct val="65000"/>
              <a:buFontTx/>
              <a:buNone/>
              <a:defRPr/>
            </a:pP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sp>
        <p:nvSpPr>
          <p:cNvPr id="2"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506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473" name="Picture 5" descr="underline_base"/>
          <p:cNvPicPr/>
          <p:nvPr/>
        </p:nvPicPr>
        <p:blipFill>
          <a:blip r:embed="rId1"/>
          <a:stretch>
            <a:fillRect/>
          </a:stretch>
        </p:blipFill>
        <p:spPr>
          <a:xfrm>
            <a:off x="490538" y="857250"/>
            <a:ext cx="6856412" cy="173038"/>
          </a:xfrm>
          <a:prstGeom prst="rect">
            <a:avLst/>
          </a:prstGeom>
          <a:noFill/>
          <a:ln w="9525">
            <a:noFill/>
          </a:ln>
        </p:spPr>
      </p:pic>
      <p:sp>
        <p:nvSpPr>
          <p:cNvPr id="105474" name="Rectangle 2"/>
          <p:cNvSpPr>
            <a:spLocks noGrp="1"/>
          </p:cNvSpPr>
          <p:nvPr>
            <p:ph type="title"/>
          </p:nvPr>
        </p:nvSpPr>
        <p:spPr>
          <a:xfrm>
            <a:off x="414338" y="163513"/>
            <a:ext cx="7772400" cy="930275"/>
          </a:xfrm>
        </p:spPr>
        <p:txBody>
          <a:bodyPr vert="horz" wrap="square" lIns="91440" tIns="45720" rIns="91440" bIns="45720" anchor="ctr" anchorCtr="0"/>
          <a:p>
            <a:r>
              <a:rPr lang="en-US" altLang="zh-CN" dirty="0"/>
              <a:t>IP addresses: how to get one?</a:t>
            </a:r>
            <a:endParaRPr lang="en-US" altLang="zh-CN" sz="4800" dirty="0"/>
          </a:p>
        </p:txBody>
      </p:sp>
      <p:sp>
        <p:nvSpPr>
          <p:cNvPr id="105475" name="Rectangle 3"/>
          <p:cNvSpPr>
            <a:spLocks noGrp="1"/>
          </p:cNvSpPr>
          <p:nvPr>
            <p:ph idx="1"/>
          </p:nvPr>
        </p:nvSpPr>
        <p:spPr>
          <a:xfrm>
            <a:off x="487363" y="1343025"/>
            <a:ext cx="8077200" cy="1809750"/>
          </a:xfrm>
        </p:spPr>
        <p:txBody>
          <a:bodyPr vert="horz" wrap="square" lIns="91440" tIns="45720" rIns="91440" bIns="45720" anchor="t" anchorCtr="0"/>
          <a:p>
            <a:pPr>
              <a:buNone/>
            </a:pPr>
            <a:r>
              <a:rPr lang="en-US" altLang="zh-CN" i="1" dirty="0">
                <a:solidFill>
                  <a:srgbClr val="CC0000"/>
                </a:solidFill>
              </a:rPr>
              <a:t>Q:</a:t>
            </a:r>
            <a:r>
              <a:rPr lang="en-US" altLang="zh-CN" dirty="0"/>
              <a:t> how does </a:t>
            </a:r>
            <a:r>
              <a:rPr lang="en-US" altLang="zh-CN" i="1" dirty="0"/>
              <a:t>network</a:t>
            </a:r>
            <a:r>
              <a:rPr lang="en-US" altLang="zh-CN" dirty="0"/>
              <a:t> get subnet part of IP addr?</a:t>
            </a:r>
            <a:endParaRPr lang="en-US" altLang="zh-CN" dirty="0"/>
          </a:p>
          <a:p>
            <a:pPr>
              <a:buNone/>
            </a:pPr>
            <a:r>
              <a:rPr lang="en-US" altLang="zh-CN" i="1" dirty="0">
                <a:solidFill>
                  <a:srgbClr val="CC0000"/>
                </a:solidFill>
              </a:rPr>
              <a:t>A:</a:t>
            </a:r>
            <a:r>
              <a:rPr lang="en-US" altLang="zh-CN" dirty="0"/>
              <a:t> gets allocated portion of its provider ISP</a:t>
            </a:r>
            <a:r>
              <a:rPr lang="ja-JP" altLang="en-US" dirty="0"/>
              <a:t>’</a:t>
            </a:r>
            <a:r>
              <a:rPr lang="en-US" altLang="ja-JP" dirty="0"/>
              <a:t>s address space</a:t>
            </a:r>
            <a:endParaRPr lang="en-US" altLang="zh-CN" sz="2400" dirty="0"/>
          </a:p>
        </p:txBody>
      </p:sp>
      <p:sp>
        <p:nvSpPr>
          <p:cNvPr id="105476" name="Text Box 4"/>
          <p:cNvSpPr txBox="1"/>
          <p:nvPr/>
        </p:nvSpPr>
        <p:spPr>
          <a:xfrm>
            <a:off x="592138" y="3514725"/>
            <a:ext cx="8551862" cy="2379663"/>
          </a:xfrm>
          <a:prstGeom prst="rect">
            <a:avLst/>
          </a:prstGeom>
          <a:noFill/>
          <a:ln w="9525">
            <a:noFill/>
          </a:ln>
        </p:spPr>
        <p:txBody>
          <a:bodyPr anchor="t" anchorCtr="0">
            <a:spAutoFit/>
          </a:bodyPr>
          <a:p>
            <a:pPr eaLnBrk="0" hangingPunct="0"/>
            <a:r>
              <a:rPr lang="en-US" altLang="zh-CN" dirty="0">
                <a:solidFill>
                  <a:srgbClr val="000099"/>
                </a:solidFill>
                <a:latin typeface="Arial" panose="020B0604020202020204" pitchFamily="34" charset="0"/>
              </a:rPr>
              <a:t>ISP's block          </a:t>
            </a:r>
            <a:r>
              <a:rPr lang="en-US" altLang="zh-CN" u="sng" dirty="0">
                <a:solidFill>
                  <a:srgbClr val="000099"/>
                </a:solidFill>
                <a:latin typeface="Arial" panose="020B0604020202020204" pitchFamily="34" charset="0"/>
              </a:rPr>
              <a:t>11001000  00010111  00010000</a:t>
            </a:r>
            <a:r>
              <a:rPr lang="en-US" altLang="zh-CN" dirty="0">
                <a:solidFill>
                  <a:srgbClr val="000099"/>
                </a:solidFill>
                <a:latin typeface="Arial" panose="020B0604020202020204" pitchFamily="34" charset="0"/>
              </a:rPr>
              <a:t>  00000000    200.23.16.0/20</a:t>
            </a:r>
            <a:r>
              <a:rPr lang="en-US" altLang="zh-CN" dirty="0">
                <a:solidFill>
                  <a:schemeClr val="accent2"/>
                </a:solidFill>
                <a:latin typeface="Arial" panose="020B0604020202020204" pitchFamily="34" charset="0"/>
              </a:rPr>
              <a:t> </a:t>
            </a:r>
            <a:endParaRPr lang="en-US" altLang="zh-CN" dirty="0">
              <a:solidFill>
                <a:schemeClr val="accent2"/>
              </a:solidFill>
              <a:latin typeface="Arial" panose="020B0604020202020204" pitchFamily="34" charset="0"/>
            </a:endParaRPr>
          </a:p>
          <a:p>
            <a:pPr eaLnBrk="0" hangingPunct="0"/>
            <a:endParaRPr lang="en-US" altLang="zh-CN" dirty="0">
              <a:latin typeface="Arial" panose="020B0604020202020204" pitchFamily="34" charset="0"/>
            </a:endParaRPr>
          </a:p>
          <a:p>
            <a:pPr eaLnBrk="0" hangingPunct="0"/>
            <a:r>
              <a:rPr lang="en-US" altLang="zh-CN" dirty="0">
                <a:latin typeface="Arial" panose="020B0604020202020204" pitchFamily="34" charset="0"/>
              </a:rPr>
              <a:t>Organization 0    </a:t>
            </a:r>
            <a:r>
              <a:rPr lang="en-US" altLang="zh-CN" u="sng" dirty="0">
                <a:latin typeface="Arial" panose="020B0604020202020204" pitchFamily="34" charset="0"/>
              </a:rPr>
              <a:t>11001000  00010111  0001000</a:t>
            </a:r>
            <a:r>
              <a:rPr lang="en-US" altLang="zh-CN" dirty="0">
                <a:latin typeface="Arial" panose="020B0604020202020204" pitchFamily="34" charset="0"/>
              </a:rPr>
              <a:t>0  00000000    200.23.16.0/23 </a:t>
            </a:r>
            <a:endParaRPr lang="en-US" altLang="zh-CN" dirty="0">
              <a:latin typeface="Arial" panose="020B0604020202020204" pitchFamily="34" charset="0"/>
            </a:endParaRPr>
          </a:p>
          <a:p>
            <a:pPr eaLnBrk="0" hangingPunct="0"/>
            <a:r>
              <a:rPr lang="en-US" altLang="zh-CN" dirty="0">
                <a:latin typeface="Arial" panose="020B0604020202020204" pitchFamily="34" charset="0"/>
              </a:rPr>
              <a:t>Organization 1    </a:t>
            </a:r>
            <a:r>
              <a:rPr lang="en-US" altLang="zh-CN" u="sng" dirty="0">
                <a:latin typeface="Arial" panose="020B0604020202020204" pitchFamily="34" charset="0"/>
              </a:rPr>
              <a:t>11001000  00010111  0001001</a:t>
            </a:r>
            <a:r>
              <a:rPr lang="en-US" altLang="zh-CN" dirty="0">
                <a:latin typeface="Arial" panose="020B0604020202020204" pitchFamily="34" charset="0"/>
              </a:rPr>
              <a:t>0  00000000    200.23.18.0/23 </a:t>
            </a:r>
            <a:endParaRPr lang="en-US" altLang="zh-CN" dirty="0">
              <a:latin typeface="Arial" panose="020B0604020202020204" pitchFamily="34" charset="0"/>
            </a:endParaRPr>
          </a:p>
          <a:p>
            <a:pPr eaLnBrk="0" hangingPunct="0"/>
            <a:r>
              <a:rPr lang="en-US" altLang="zh-CN" dirty="0">
                <a:latin typeface="Arial" panose="020B0604020202020204" pitchFamily="34" charset="0"/>
              </a:rPr>
              <a:t>Organization 2    </a:t>
            </a:r>
            <a:r>
              <a:rPr lang="en-US" altLang="zh-CN" u="sng" dirty="0">
                <a:latin typeface="Arial" panose="020B0604020202020204" pitchFamily="34" charset="0"/>
              </a:rPr>
              <a:t>11001000  00010111  0001010</a:t>
            </a:r>
            <a:r>
              <a:rPr lang="en-US" altLang="zh-CN" dirty="0">
                <a:latin typeface="Arial" panose="020B0604020202020204" pitchFamily="34" charset="0"/>
              </a:rPr>
              <a:t>0  00000000    200.23.20.0/23 </a:t>
            </a:r>
            <a:endParaRPr lang="en-US" altLang="zh-CN" dirty="0">
              <a:latin typeface="Arial" panose="020B0604020202020204" pitchFamily="34" charset="0"/>
            </a:endParaRPr>
          </a:p>
          <a:p>
            <a:pPr eaLnBrk="0" hangingPunct="0"/>
            <a:r>
              <a:rPr lang="en-US" altLang="zh-CN" dirty="0">
                <a:latin typeface="Arial" panose="020B0604020202020204" pitchFamily="34" charset="0"/>
              </a:rPr>
              <a:t>   ...                                          …..                                   ….                ….</a:t>
            </a:r>
            <a:endParaRPr lang="en-US" altLang="zh-CN" dirty="0">
              <a:latin typeface="Arial" panose="020B0604020202020204" pitchFamily="34" charset="0"/>
            </a:endParaRPr>
          </a:p>
          <a:p>
            <a:pPr eaLnBrk="0" hangingPunct="0"/>
            <a:r>
              <a:rPr lang="en-US" altLang="zh-CN" dirty="0">
                <a:latin typeface="Arial" panose="020B0604020202020204" pitchFamily="34" charset="0"/>
              </a:rPr>
              <a:t>Organization 7    </a:t>
            </a:r>
            <a:r>
              <a:rPr lang="en-US" altLang="zh-CN" u="sng" dirty="0">
                <a:latin typeface="Arial" panose="020B0604020202020204" pitchFamily="34" charset="0"/>
              </a:rPr>
              <a:t>11001000  00010111  0001111</a:t>
            </a:r>
            <a:r>
              <a:rPr lang="en-US" altLang="zh-CN" dirty="0">
                <a:latin typeface="Arial" panose="020B0604020202020204" pitchFamily="34" charset="0"/>
              </a:rPr>
              <a:t>0  00000000    200.23.30.0/23</a:t>
            </a:r>
            <a:r>
              <a:rPr lang="en-US" altLang="zh-CN" sz="2400" dirty="0">
                <a:latin typeface="Times New Roman" panose="02020603050405020304" charset="0"/>
              </a:rPr>
              <a:t> </a:t>
            </a:r>
            <a:endParaRPr lang="en-US" altLang="zh-CN" sz="2400" dirty="0">
              <a:latin typeface="Times New Roman" panose="02020603050405020304" charset="0"/>
            </a:endParaRPr>
          </a:p>
          <a:p>
            <a:pPr eaLnBrk="0" hangingPunct="0"/>
            <a:endParaRPr lang="en-US" altLang="zh-CN" dirty="0">
              <a:latin typeface="Comic Sans MS" panose="030F0702030302020204" charset="0"/>
            </a:endParaRPr>
          </a:p>
        </p:txBody>
      </p:sp>
      <p:sp>
        <p:nvSpPr>
          <p:cNvPr id="10547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547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a:xfrm>
            <a:off x="533400" y="207963"/>
            <a:ext cx="8316913" cy="985837"/>
          </a:xfrm>
        </p:spPr>
        <p:txBody>
          <a:bodyPr vert="horz" wrap="square" lIns="91440" tIns="45720" rIns="91440" bIns="45720" anchor="ctr" anchorCtr="0"/>
          <a:p>
            <a:r>
              <a:rPr lang="en-US" altLang="zh-CN" sz="3600" dirty="0"/>
              <a:t>Hierarchical addressing: route aggregation</a:t>
            </a:r>
            <a:br>
              <a:rPr lang="en-US" altLang="zh-CN" sz="3600" dirty="0"/>
            </a:br>
            <a:r>
              <a:rPr lang="zh-CN" altLang="en-US" sz="3600" dirty="0">
                <a:ea typeface="宋体" panose="02010600030101010101" pitchFamily="2" charset="-122"/>
              </a:rPr>
              <a:t>路由聚合</a:t>
            </a:r>
            <a:endParaRPr lang="zh-CN" altLang="en-US" sz="3600" dirty="0">
              <a:ea typeface="宋体" panose="02010600030101010101" pitchFamily="2" charset="-122"/>
            </a:endParaRPr>
          </a:p>
        </p:txBody>
      </p:sp>
      <p:sp>
        <p:nvSpPr>
          <p:cNvPr id="106498" name="Freeform 3"/>
          <p:cNvSpPr/>
          <p:nvPr/>
        </p:nvSpPr>
        <p:spPr>
          <a:xfrm>
            <a:off x="5175250" y="4121150"/>
            <a:ext cx="2019300" cy="295275"/>
          </a:xfrm>
          <a:custGeom>
            <a:avLst/>
            <a:gdLst/>
            <a:ahLst/>
            <a:cxnLst>
              <a:cxn ang="0">
                <a:pos x="0" y="0"/>
              </a:cxn>
              <a:cxn ang="0">
                <a:pos x="2147483647" y="2147483647"/>
              </a:cxn>
            </a:cxnLst>
            <a:pathLst>
              <a:path w="1272" h="186">
                <a:moveTo>
                  <a:pt x="0" y="0"/>
                </a:moveTo>
                <a:lnTo>
                  <a:pt x="1272" y="186"/>
                </a:lnTo>
              </a:path>
            </a:pathLst>
          </a:custGeom>
          <a:noFill/>
          <a:ln w="19050" cap="flat" cmpd="sng">
            <a:solidFill>
              <a:schemeClr val="tx1"/>
            </a:solidFill>
            <a:prstDash val="solid"/>
            <a:round/>
            <a:headEnd type="none" w="med" len="med"/>
            <a:tailEnd type="arrow" w="med" len="med"/>
          </a:ln>
        </p:spPr>
        <p:txBody>
          <a:bodyPr/>
          <a:p>
            <a:endParaRPr lang="zh-CN" altLang="en-US"/>
          </a:p>
        </p:txBody>
      </p:sp>
      <p:sp>
        <p:nvSpPr>
          <p:cNvPr id="106499" name="Line 4"/>
          <p:cNvSpPr/>
          <p:nvPr/>
        </p:nvSpPr>
        <p:spPr>
          <a:xfrm flipV="1">
            <a:off x="2832100" y="4397375"/>
            <a:ext cx="895350" cy="457200"/>
          </a:xfrm>
          <a:prstGeom prst="line">
            <a:avLst/>
          </a:prstGeom>
          <a:ln w="19050" cap="flat" cmpd="sng">
            <a:solidFill>
              <a:schemeClr val="tx1"/>
            </a:solidFill>
            <a:prstDash val="solid"/>
            <a:round/>
            <a:headEnd type="none" w="med" len="med"/>
            <a:tailEnd type="none" w="med" len="med"/>
          </a:ln>
        </p:spPr>
      </p:sp>
      <p:sp>
        <p:nvSpPr>
          <p:cNvPr id="106500" name="Line 5"/>
          <p:cNvSpPr/>
          <p:nvPr/>
        </p:nvSpPr>
        <p:spPr>
          <a:xfrm>
            <a:off x="2860675" y="3768725"/>
            <a:ext cx="752475" cy="171450"/>
          </a:xfrm>
          <a:prstGeom prst="line">
            <a:avLst/>
          </a:prstGeom>
          <a:ln w="19050" cap="flat" cmpd="sng">
            <a:solidFill>
              <a:schemeClr val="tx1"/>
            </a:solidFill>
            <a:prstDash val="solid"/>
            <a:round/>
            <a:headEnd type="none" w="med" len="med"/>
            <a:tailEnd type="none" w="med" len="med"/>
          </a:ln>
        </p:spPr>
      </p:sp>
      <p:sp>
        <p:nvSpPr>
          <p:cNvPr id="106501" name="Line 6"/>
          <p:cNvSpPr/>
          <p:nvPr/>
        </p:nvSpPr>
        <p:spPr>
          <a:xfrm>
            <a:off x="2927350" y="2987675"/>
            <a:ext cx="847725" cy="762000"/>
          </a:xfrm>
          <a:prstGeom prst="line">
            <a:avLst/>
          </a:prstGeom>
          <a:ln w="19050" cap="flat" cmpd="sng">
            <a:solidFill>
              <a:schemeClr val="tx1"/>
            </a:solidFill>
            <a:prstDash val="solid"/>
            <a:round/>
            <a:headEnd type="none" w="med" len="med"/>
            <a:tailEnd type="none" w="med" len="med"/>
          </a:ln>
        </p:spPr>
      </p:sp>
      <p:sp>
        <p:nvSpPr>
          <p:cNvPr id="106502" name="Freeform 7"/>
          <p:cNvSpPr/>
          <p:nvPr/>
        </p:nvSpPr>
        <p:spPr>
          <a:xfrm>
            <a:off x="3573463" y="3567113"/>
            <a:ext cx="1773237" cy="9794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w="9525">
            <a:noFill/>
          </a:ln>
        </p:spPr>
        <p:txBody>
          <a:bodyPr/>
          <a:p>
            <a:endParaRPr lang="zh-CN" altLang="en-US"/>
          </a:p>
        </p:txBody>
      </p:sp>
      <p:sp>
        <p:nvSpPr>
          <p:cNvPr id="106503" name="Text Box 8"/>
          <p:cNvSpPr txBox="1"/>
          <p:nvPr/>
        </p:nvSpPr>
        <p:spPr>
          <a:xfrm>
            <a:off x="5407025" y="3294063"/>
            <a:ext cx="1671638" cy="942975"/>
          </a:xfrm>
          <a:prstGeom prst="rect">
            <a:avLst/>
          </a:prstGeom>
          <a:noFill/>
          <a:ln w="9525">
            <a:noFill/>
          </a:ln>
        </p:spPr>
        <p:txBody>
          <a:bodyPr wrap="none" anchor="t" anchorCtr="0">
            <a:spAutoFit/>
          </a:bodyPr>
          <a:p>
            <a:pPr eaLnBrk="0" hangingPunct="0"/>
            <a:r>
              <a:rPr lang="ja-JP" altLang="en-US" sz="1400" dirty="0">
                <a:latin typeface="Arial" panose="020B0604020202020204" pitchFamily="34" charset="0"/>
                <a:ea typeface="MS PGothic" panose="020B0600070205080204" charset="-128"/>
              </a:rPr>
              <a:t>“</a:t>
            </a:r>
            <a:r>
              <a:rPr lang="en-US" altLang="ja-JP" sz="1400" dirty="0">
                <a:latin typeface="Arial" panose="020B0604020202020204" pitchFamily="34" charset="0"/>
              </a:rPr>
              <a:t>Send me anything</a:t>
            </a:r>
            <a:endParaRPr lang="en-US" altLang="ja-JP" sz="1400" dirty="0">
              <a:latin typeface="Arial" panose="020B0604020202020204" pitchFamily="34" charset="0"/>
            </a:endParaRPr>
          </a:p>
          <a:p>
            <a:pPr eaLnBrk="0" hangingPunct="0"/>
            <a:r>
              <a:rPr lang="en-US" altLang="zh-CN" sz="1400" dirty="0">
                <a:latin typeface="Arial" panose="020B0604020202020204" pitchFamily="34" charset="0"/>
              </a:rPr>
              <a:t>with addresses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beginning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200.23.16.0/20</a:t>
            </a:r>
            <a:r>
              <a:rPr lang="ja-JP" altLang="en-US" sz="1400" dirty="0">
                <a:latin typeface="Arial" panose="020B0604020202020204" pitchFamily="34" charset="0"/>
                <a:ea typeface="MS PGothic" panose="020B0600070205080204" charset="-128"/>
              </a:rPr>
              <a:t>”</a:t>
            </a:r>
            <a:endParaRPr lang="en-US" altLang="zh-CN" sz="1400" dirty="0">
              <a:latin typeface="Arial" panose="020B0604020202020204" pitchFamily="34" charset="0"/>
            </a:endParaRPr>
          </a:p>
        </p:txBody>
      </p:sp>
      <p:grpSp>
        <p:nvGrpSpPr>
          <p:cNvPr id="106504" name="Group 9"/>
          <p:cNvGrpSpPr/>
          <p:nvPr/>
        </p:nvGrpSpPr>
        <p:grpSpPr>
          <a:xfrm>
            <a:off x="758825" y="2760663"/>
            <a:ext cx="2338388" cy="404812"/>
            <a:chOff x="1004" y="1639"/>
            <a:chExt cx="1473" cy="255"/>
          </a:xfrm>
        </p:grpSpPr>
        <p:sp>
          <p:nvSpPr>
            <p:cNvPr id="106505" name="Freeform 10"/>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6506" name="Text Box 11"/>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200.23.16.0/23</a:t>
              </a:r>
              <a:endParaRPr lang="en-US" altLang="zh-CN" dirty="0">
                <a:latin typeface="Arial" panose="020B0604020202020204" pitchFamily="34" charset="0"/>
              </a:endParaRPr>
            </a:p>
          </p:txBody>
        </p:sp>
      </p:grpSp>
      <p:grpSp>
        <p:nvGrpSpPr>
          <p:cNvPr id="106507" name="Group 12"/>
          <p:cNvGrpSpPr/>
          <p:nvPr/>
        </p:nvGrpSpPr>
        <p:grpSpPr>
          <a:xfrm>
            <a:off x="787400" y="3351213"/>
            <a:ext cx="2338388" cy="404812"/>
            <a:chOff x="1004" y="1639"/>
            <a:chExt cx="1473" cy="255"/>
          </a:xfrm>
        </p:grpSpPr>
        <p:sp>
          <p:nvSpPr>
            <p:cNvPr id="106508" name="Freeform 13"/>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6509" name="Text Box 14"/>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200.23.18.0/23</a:t>
              </a:r>
              <a:endParaRPr lang="en-US" altLang="zh-CN" dirty="0">
                <a:latin typeface="Arial" panose="020B0604020202020204" pitchFamily="34" charset="0"/>
              </a:endParaRPr>
            </a:p>
          </p:txBody>
        </p:sp>
      </p:grpSp>
      <p:grpSp>
        <p:nvGrpSpPr>
          <p:cNvPr id="106510" name="Group 15"/>
          <p:cNvGrpSpPr/>
          <p:nvPr/>
        </p:nvGrpSpPr>
        <p:grpSpPr>
          <a:xfrm>
            <a:off x="701675" y="4770438"/>
            <a:ext cx="2338388" cy="404812"/>
            <a:chOff x="1004" y="1639"/>
            <a:chExt cx="1473" cy="255"/>
          </a:xfrm>
        </p:grpSpPr>
        <p:sp>
          <p:nvSpPr>
            <p:cNvPr id="106511" name="Freeform 16"/>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6512" name="Text Box 17"/>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200.23.30.0/23</a:t>
              </a:r>
              <a:endParaRPr lang="en-US" altLang="zh-CN" dirty="0">
                <a:latin typeface="Arial" panose="020B0604020202020204" pitchFamily="34" charset="0"/>
              </a:endParaRPr>
            </a:p>
          </p:txBody>
        </p:sp>
      </p:grpSp>
      <p:sp>
        <p:nvSpPr>
          <p:cNvPr id="106513" name="Text Box 18"/>
          <p:cNvSpPr txBox="1"/>
          <p:nvPr/>
        </p:nvSpPr>
        <p:spPr>
          <a:xfrm>
            <a:off x="3606800" y="3998913"/>
            <a:ext cx="1506538"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Fly-By-Night-ISP</a:t>
            </a:r>
            <a:endParaRPr lang="en-US" altLang="zh-CN" dirty="0">
              <a:latin typeface="Arial" panose="020B0604020202020204" pitchFamily="34" charset="0"/>
            </a:endParaRPr>
          </a:p>
        </p:txBody>
      </p:sp>
      <p:sp>
        <p:nvSpPr>
          <p:cNvPr id="106514" name="Freeform 19"/>
          <p:cNvSpPr/>
          <p:nvPr/>
        </p:nvSpPr>
        <p:spPr>
          <a:xfrm>
            <a:off x="7169150" y="3095625"/>
            <a:ext cx="1444625" cy="27146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tileRect/>
          </a:gradFill>
          <a:ln w="9525">
            <a:noFill/>
          </a:ln>
        </p:spPr>
        <p:txBody>
          <a:bodyPr/>
          <a:p>
            <a:endParaRPr lang="zh-CN" altLang="en-US"/>
          </a:p>
        </p:txBody>
      </p:sp>
      <p:sp>
        <p:nvSpPr>
          <p:cNvPr id="106515" name="Text Box 20"/>
          <p:cNvSpPr txBox="1"/>
          <p:nvPr/>
        </p:nvSpPr>
        <p:spPr>
          <a:xfrm>
            <a:off x="758825" y="250348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0</a:t>
            </a:r>
            <a:endParaRPr lang="en-US" altLang="zh-CN" sz="1400" dirty="0">
              <a:latin typeface="Arial" panose="020B0604020202020204" pitchFamily="34" charset="0"/>
            </a:endParaRPr>
          </a:p>
        </p:txBody>
      </p:sp>
      <p:sp>
        <p:nvSpPr>
          <p:cNvPr id="106516" name="Text Box 21"/>
          <p:cNvSpPr txBox="1"/>
          <p:nvPr/>
        </p:nvSpPr>
        <p:spPr>
          <a:xfrm>
            <a:off x="787400" y="4513263"/>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7</a:t>
            </a:r>
            <a:endParaRPr lang="en-US" altLang="zh-CN" sz="1400" dirty="0">
              <a:latin typeface="Arial" panose="020B0604020202020204" pitchFamily="34" charset="0"/>
            </a:endParaRPr>
          </a:p>
        </p:txBody>
      </p:sp>
      <p:sp>
        <p:nvSpPr>
          <p:cNvPr id="106517" name="Text Box 22"/>
          <p:cNvSpPr txBox="1"/>
          <p:nvPr/>
        </p:nvSpPr>
        <p:spPr>
          <a:xfrm>
            <a:off x="7407275" y="4322763"/>
            <a:ext cx="78422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Internet</a:t>
            </a:r>
            <a:endParaRPr lang="en-US" altLang="zh-CN" sz="1400" dirty="0">
              <a:latin typeface="Arial" panose="020B0604020202020204" pitchFamily="34" charset="0"/>
            </a:endParaRPr>
          </a:p>
        </p:txBody>
      </p:sp>
      <p:sp>
        <p:nvSpPr>
          <p:cNvPr id="106518" name="Text Box 23"/>
          <p:cNvSpPr txBox="1"/>
          <p:nvPr/>
        </p:nvSpPr>
        <p:spPr>
          <a:xfrm>
            <a:off x="768350" y="315118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1</a:t>
            </a:r>
            <a:endParaRPr lang="en-US" altLang="zh-CN" sz="1400" dirty="0">
              <a:latin typeface="Arial" panose="020B0604020202020204" pitchFamily="34" charset="0"/>
            </a:endParaRPr>
          </a:p>
        </p:txBody>
      </p:sp>
      <p:sp>
        <p:nvSpPr>
          <p:cNvPr id="106519" name="Freeform 24"/>
          <p:cNvSpPr/>
          <p:nvPr/>
        </p:nvSpPr>
        <p:spPr>
          <a:xfrm>
            <a:off x="3516313" y="4881563"/>
            <a:ext cx="1773237" cy="9794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w="9525">
            <a:noFill/>
          </a:ln>
        </p:spPr>
        <p:txBody>
          <a:bodyPr/>
          <a:p>
            <a:endParaRPr lang="zh-CN" altLang="en-US"/>
          </a:p>
        </p:txBody>
      </p:sp>
      <p:sp>
        <p:nvSpPr>
          <p:cNvPr id="106520" name="Text Box 25"/>
          <p:cNvSpPr txBox="1"/>
          <p:nvPr/>
        </p:nvSpPr>
        <p:spPr>
          <a:xfrm>
            <a:off x="3816350" y="5256213"/>
            <a:ext cx="1023938"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ISPs-R-Us</a:t>
            </a:r>
            <a:endParaRPr lang="en-US" altLang="zh-CN" dirty="0">
              <a:latin typeface="Arial" panose="020B0604020202020204" pitchFamily="34" charset="0"/>
            </a:endParaRPr>
          </a:p>
        </p:txBody>
      </p:sp>
      <p:sp>
        <p:nvSpPr>
          <p:cNvPr id="106521" name="Freeform 26"/>
          <p:cNvSpPr/>
          <p:nvPr/>
        </p:nvSpPr>
        <p:spPr>
          <a:xfrm flipV="1">
            <a:off x="5241925" y="4902200"/>
            <a:ext cx="2019300" cy="295275"/>
          </a:xfrm>
          <a:custGeom>
            <a:avLst/>
            <a:gdLst/>
            <a:ahLst/>
            <a:cxnLst>
              <a:cxn ang="0">
                <a:pos x="0" y="0"/>
              </a:cxn>
              <a:cxn ang="0">
                <a:pos x="2147483647" y="2147483647"/>
              </a:cxn>
            </a:cxnLst>
            <a:pathLst>
              <a:path w="1272" h="186">
                <a:moveTo>
                  <a:pt x="0" y="0"/>
                </a:moveTo>
                <a:lnTo>
                  <a:pt x="1272" y="186"/>
                </a:lnTo>
              </a:path>
            </a:pathLst>
          </a:custGeom>
          <a:noFill/>
          <a:ln w="19050" cap="flat" cmpd="sng">
            <a:solidFill>
              <a:schemeClr val="tx1"/>
            </a:solidFill>
            <a:prstDash val="solid"/>
            <a:round/>
            <a:headEnd type="none" w="med" len="med"/>
            <a:tailEnd type="arrow" w="med" len="med"/>
          </a:ln>
        </p:spPr>
        <p:txBody>
          <a:bodyPr/>
          <a:p>
            <a:endParaRPr lang="zh-CN" altLang="en-US"/>
          </a:p>
        </p:txBody>
      </p:sp>
      <p:sp>
        <p:nvSpPr>
          <p:cNvPr id="106522" name="Line 27"/>
          <p:cNvSpPr/>
          <p:nvPr/>
        </p:nvSpPr>
        <p:spPr>
          <a:xfrm>
            <a:off x="3032125" y="5445125"/>
            <a:ext cx="485775" cy="0"/>
          </a:xfrm>
          <a:prstGeom prst="line">
            <a:avLst/>
          </a:prstGeom>
          <a:ln w="19050" cap="flat" cmpd="sng">
            <a:solidFill>
              <a:schemeClr val="tx1"/>
            </a:solidFill>
            <a:prstDash val="solid"/>
            <a:round/>
            <a:headEnd type="none" w="med" len="med"/>
            <a:tailEnd type="none" w="med" len="med"/>
          </a:ln>
        </p:spPr>
      </p:sp>
      <p:sp>
        <p:nvSpPr>
          <p:cNvPr id="106523" name="Line 28"/>
          <p:cNvSpPr/>
          <p:nvPr/>
        </p:nvSpPr>
        <p:spPr>
          <a:xfrm flipV="1">
            <a:off x="2879725" y="5511800"/>
            <a:ext cx="638175" cy="171450"/>
          </a:xfrm>
          <a:prstGeom prst="line">
            <a:avLst/>
          </a:prstGeom>
          <a:ln w="19050" cap="flat" cmpd="sng">
            <a:solidFill>
              <a:schemeClr val="tx1"/>
            </a:solidFill>
            <a:prstDash val="solid"/>
            <a:round/>
            <a:headEnd type="none" w="med" len="med"/>
            <a:tailEnd type="none" w="med" len="med"/>
          </a:ln>
        </p:spPr>
      </p:sp>
      <p:sp>
        <p:nvSpPr>
          <p:cNvPr id="106524" name="Line 29"/>
          <p:cNvSpPr/>
          <p:nvPr/>
        </p:nvSpPr>
        <p:spPr>
          <a:xfrm flipV="1">
            <a:off x="3317875" y="5759450"/>
            <a:ext cx="247650" cy="409575"/>
          </a:xfrm>
          <a:prstGeom prst="line">
            <a:avLst/>
          </a:prstGeom>
          <a:ln w="19050" cap="flat" cmpd="sng">
            <a:solidFill>
              <a:schemeClr val="tx1"/>
            </a:solidFill>
            <a:prstDash val="solid"/>
            <a:round/>
            <a:headEnd type="none" w="med" len="med"/>
            <a:tailEnd type="none" w="med" len="med"/>
          </a:ln>
        </p:spPr>
      </p:sp>
      <p:sp>
        <p:nvSpPr>
          <p:cNvPr id="106525" name="Text Box 30"/>
          <p:cNvSpPr txBox="1"/>
          <p:nvPr/>
        </p:nvSpPr>
        <p:spPr>
          <a:xfrm>
            <a:off x="5530850" y="5151438"/>
            <a:ext cx="1671638" cy="942975"/>
          </a:xfrm>
          <a:prstGeom prst="rect">
            <a:avLst/>
          </a:prstGeom>
          <a:noFill/>
          <a:ln w="9525">
            <a:noFill/>
          </a:ln>
        </p:spPr>
        <p:txBody>
          <a:bodyPr wrap="none" anchor="t" anchorCtr="0">
            <a:spAutoFit/>
          </a:bodyPr>
          <a:p>
            <a:pPr eaLnBrk="0" hangingPunct="0"/>
            <a:r>
              <a:rPr lang="ja-JP" altLang="en-US" sz="1400" dirty="0">
                <a:latin typeface="Arial" panose="020B0604020202020204" pitchFamily="34" charset="0"/>
                <a:ea typeface="MS PGothic" panose="020B0600070205080204" charset="-128"/>
              </a:rPr>
              <a:t>“</a:t>
            </a:r>
            <a:r>
              <a:rPr lang="en-US" altLang="ja-JP" sz="1400" dirty="0">
                <a:latin typeface="Arial" panose="020B0604020202020204" pitchFamily="34" charset="0"/>
              </a:rPr>
              <a:t>Send me anything</a:t>
            </a:r>
            <a:endParaRPr lang="en-US" altLang="ja-JP" sz="1400" dirty="0">
              <a:latin typeface="Arial" panose="020B0604020202020204" pitchFamily="34" charset="0"/>
            </a:endParaRPr>
          </a:p>
          <a:p>
            <a:pPr eaLnBrk="0" hangingPunct="0"/>
            <a:r>
              <a:rPr lang="en-US" altLang="zh-CN" sz="1400" dirty="0">
                <a:latin typeface="Arial" panose="020B0604020202020204" pitchFamily="34" charset="0"/>
              </a:rPr>
              <a:t>with addresses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beginning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199.31.0.0/16</a:t>
            </a:r>
            <a:r>
              <a:rPr lang="ja-JP" altLang="en-US" sz="1400" dirty="0">
                <a:latin typeface="Arial" panose="020B0604020202020204" pitchFamily="34" charset="0"/>
                <a:ea typeface="MS PGothic" panose="020B0600070205080204" charset="-128"/>
              </a:rPr>
              <a:t>”</a:t>
            </a:r>
            <a:endParaRPr lang="en-US" altLang="zh-CN" sz="1400" dirty="0">
              <a:latin typeface="Arial" panose="020B0604020202020204" pitchFamily="34" charset="0"/>
            </a:endParaRPr>
          </a:p>
        </p:txBody>
      </p:sp>
      <p:grpSp>
        <p:nvGrpSpPr>
          <p:cNvPr id="106526" name="Group 31"/>
          <p:cNvGrpSpPr/>
          <p:nvPr/>
        </p:nvGrpSpPr>
        <p:grpSpPr>
          <a:xfrm>
            <a:off x="806450" y="3941763"/>
            <a:ext cx="2338388" cy="404812"/>
            <a:chOff x="1004" y="1639"/>
            <a:chExt cx="1473" cy="255"/>
          </a:xfrm>
        </p:grpSpPr>
        <p:sp>
          <p:nvSpPr>
            <p:cNvPr id="106527" name="Freeform 32"/>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6528" name="Text Box 33"/>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200.23.20.0/23</a:t>
              </a:r>
              <a:endParaRPr lang="en-US" altLang="zh-CN" dirty="0">
                <a:latin typeface="Arial" panose="020B0604020202020204" pitchFamily="34" charset="0"/>
              </a:endParaRPr>
            </a:p>
          </p:txBody>
        </p:sp>
      </p:grpSp>
      <p:sp>
        <p:nvSpPr>
          <p:cNvPr id="106529" name="Text Box 34"/>
          <p:cNvSpPr txBox="1"/>
          <p:nvPr/>
        </p:nvSpPr>
        <p:spPr>
          <a:xfrm>
            <a:off x="787400" y="374173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2</a:t>
            </a:r>
            <a:endParaRPr lang="en-US" altLang="zh-CN" sz="1400" dirty="0">
              <a:latin typeface="Arial" panose="020B0604020202020204" pitchFamily="34" charset="0"/>
            </a:endParaRPr>
          </a:p>
        </p:txBody>
      </p:sp>
      <p:grpSp>
        <p:nvGrpSpPr>
          <p:cNvPr id="106530" name="Group 35"/>
          <p:cNvGrpSpPr/>
          <p:nvPr/>
        </p:nvGrpSpPr>
        <p:grpSpPr>
          <a:xfrm>
            <a:off x="2155825" y="4198938"/>
            <a:ext cx="257175" cy="663575"/>
            <a:chOff x="870" y="2941"/>
            <a:chExt cx="162" cy="418"/>
          </a:xfrm>
        </p:grpSpPr>
        <p:sp>
          <p:nvSpPr>
            <p:cNvPr id="106531" name="Text Box 36"/>
            <p:cNvSpPr txBox="1"/>
            <p:nvPr/>
          </p:nvSpPr>
          <p:spPr>
            <a:xfrm>
              <a:off x="872" y="2941"/>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6532" name="Text Box 37"/>
            <p:cNvSpPr txBox="1"/>
            <p:nvPr/>
          </p:nvSpPr>
          <p:spPr>
            <a:xfrm>
              <a:off x="870" y="3026"/>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6533" name="Text Box 38"/>
            <p:cNvSpPr txBox="1"/>
            <p:nvPr/>
          </p:nvSpPr>
          <p:spPr>
            <a:xfrm>
              <a:off x="871" y="3109"/>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grpSp>
      <p:grpSp>
        <p:nvGrpSpPr>
          <p:cNvPr id="106534" name="Group 39"/>
          <p:cNvGrpSpPr/>
          <p:nvPr/>
        </p:nvGrpSpPr>
        <p:grpSpPr>
          <a:xfrm>
            <a:off x="3184525" y="3903663"/>
            <a:ext cx="257175" cy="663575"/>
            <a:chOff x="870" y="2941"/>
            <a:chExt cx="162" cy="418"/>
          </a:xfrm>
        </p:grpSpPr>
        <p:sp>
          <p:nvSpPr>
            <p:cNvPr id="106535" name="Text Box 40"/>
            <p:cNvSpPr txBox="1"/>
            <p:nvPr/>
          </p:nvSpPr>
          <p:spPr>
            <a:xfrm>
              <a:off x="872" y="2941"/>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6536" name="Text Box 41"/>
            <p:cNvSpPr txBox="1"/>
            <p:nvPr/>
          </p:nvSpPr>
          <p:spPr>
            <a:xfrm>
              <a:off x="870" y="3026"/>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6537" name="Text Box 42"/>
            <p:cNvSpPr txBox="1"/>
            <p:nvPr/>
          </p:nvSpPr>
          <p:spPr>
            <a:xfrm>
              <a:off x="871" y="3109"/>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grpSp>
      <p:sp>
        <p:nvSpPr>
          <p:cNvPr id="106538" name="Text Box 43"/>
          <p:cNvSpPr txBox="1"/>
          <p:nvPr/>
        </p:nvSpPr>
        <p:spPr>
          <a:xfrm>
            <a:off x="566738" y="1357313"/>
            <a:ext cx="8107362" cy="822325"/>
          </a:xfrm>
          <a:prstGeom prst="rect">
            <a:avLst/>
          </a:prstGeom>
          <a:noFill/>
          <a:ln w="9525">
            <a:noFill/>
          </a:ln>
        </p:spPr>
        <p:txBody>
          <a:bodyPr wrap="none" anchor="t" anchorCtr="0">
            <a:spAutoFit/>
          </a:bodyPr>
          <a:p>
            <a:pPr eaLnBrk="0" hangingPunct="0"/>
            <a:r>
              <a:rPr lang="en-US" altLang="zh-CN" sz="2400" dirty="0">
                <a:latin typeface="Gill Sans MT" panose="020B0502020104020203" charset="0"/>
              </a:rPr>
              <a:t>hierarchical addressing allows efficient advertisement of routing </a:t>
            </a:r>
            <a:endParaRPr lang="en-US" altLang="zh-CN" sz="2400" dirty="0">
              <a:latin typeface="Gill Sans MT" panose="020B0502020104020203" charset="0"/>
            </a:endParaRPr>
          </a:p>
          <a:p>
            <a:pPr eaLnBrk="0" hangingPunct="0"/>
            <a:r>
              <a:rPr lang="en-US" altLang="zh-CN" sz="2400" dirty="0">
                <a:latin typeface="Gill Sans MT" panose="020B0502020104020203" charset="0"/>
              </a:rPr>
              <a:t>information:</a:t>
            </a:r>
            <a:endParaRPr lang="en-US" altLang="zh-CN" sz="2400" dirty="0">
              <a:latin typeface="Gill Sans MT" panose="020B0502020104020203" charset="0"/>
            </a:endParaRPr>
          </a:p>
        </p:txBody>
      </p:sp>
      <p:pic>
        <p:nvPicPr>
          <p:cNvPr id="106539" name="Picture 44" descr="underline_base"/>
          <p:cNvPicPr/>
          <p:nvPr/>
        </p:nvPicPr>
        <p:blipFill>
          <a:blip r:embed="rId1"/>
          <a:stretch>
            <a:fillRect/>
          </a:stretch>
        </p:blipFill>
        <p:spPr>
          <a:xfrm>
            <a:off x="588963" y="900113"/>
            <a:ext cx="7769225" cy="173037"/>
          </a:xfrm>
          <a:prstGeom prst="rect">
            <a:avLst/>
          </a:prstGeom>
          <a:noFill/>
          <a:ln w="9525">
            <a:noFill/>
          </a:ln>
        </p:spPr>
      </p:pic>
      <p:sp>
        <p:nvSpPr>
          <p:cNvPr id="10654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654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Freeform 45"/>
          <p:cNvSpPr/>
          <p:nvPr/>
        </p:nvSpPr>
        <p:spPr>
          <a:xfrm>
            <a:off x="7180263" y="3084513"/>
            <a:ext cx="1444625" cy="27146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tileRect/>
          </a:gradFill>
          <a:ln w="9525">
            <a:noFill/>
          </a:ln>
        </p:spPr>
        <p:txBody>
          <a:bodyPr/>
          <a:p>
            <a:endParaRPr lang="zh-CN" altLang="en-US"/>
          </a:p>
        </p:txBody>
      </p:sp>
      <p:sp>
        <p:nvSpPr>
          <p:cNvPr id="107522" name="Text Box 3"/>
          <p:cNvSpPr txBox="1"/>
          <p:nvPr/>
        </p:nvSpPr>
        <p:spPr>
          <a:xfrm>
            <a:off x="671513" y="1463675"/>
            <a:ext cx="6861175" cy="457200"/>
          </a:xfrm>
          <a:prstGeom prst="rect">
            <a:avLst/>
          </a:prstGeom>
          <a:noFill/>
          <a:ln w="9525">
            <a:noFill/>
          </a:ln>
        </p:spPr>
        <p:txBody>
          <a:bodyPr wrap="none" anchor="t" anchorCtr="0">
            <a:spAutoFit/>
          </a:bodyPr>
          <a:p>
            <a:pPr eaLnBrk="0" hangingPunct="0"/>
            <a:r>
              <a:rPr lang="en-US" altLang="zh-CN" sz="2400" dirty="0">
                <a:latin typeface="Gill Sans MT" panose="020B0502020104020203" charset="0"/>
              </a:rPr>
              <a:t>ISPs-R-Us has a more specific route to Organization 1</a:t>
            </a:r>
            <a:endParaRPr lang="en-US" altLang="zh-CN" sz="2400" dirty="0">
              <a:latin typeface="Gill Sans MT" panose="020B0502020104020203" charset="0"/>
            </a:endParaRPr>
          </a:p>
        </p:txBody>
      </p:sp>
      <p:sp>
        <p:nvSpPr>
          <p:cNvPr id="107523" name="Freeform 4"/>
          <p:cNvSpPr/>
          <p:nvPr/>
        </p:nvSpPr>
        <p:spPr>
          <a:xfrm>
            <a:off x="5175250" y="4114800"/>
            <a:ext cx="2019300" cy="295275"/>
          </a:xfrm>
          <a:custGeom>
            <a:avLst/>
            <a:gdLst/>
            <a:ahLst/>
            <a:cxnLst>
              <a:cxn ang="0">
                <a:pos x="0" y="0"/>
              </a:cxn>
              <a:cxn ang="0">
                <a:pos x="2147483647" y="2147483647"/>
              </a:cxn>
            </a:cxnLst>
            <a:pathLst>
              <a:path w="1272" h="186">
                <a:moveTo>
                  <a:pt x="0" y="0"/>
                </a:moveTo>
                <a:lnTo>
                  <a:pt x="1272" y="186"/>
                </a:lnTo>
              </a:path>
            </a:pathLst>
          </a:custGeom>
          <a:noFill/>
          <a:ln w="19050" cap="flat" cmpd="sng">
            <a:solidFill>
              <a:schemeClr val="tx1"/>
            </a:solidFill>
            <a:prstDash val="solid"/>
            <a:round/>
            <a:headEnd type="none" w="med" len="med"/>
            <a:tailEnd type="arrow" w="med" len="med"/>
          </a:ln>
        </p:spPr>
        <p:txBody>
          <a:bodyPr/>
          <a:p>
            <a:endParaRPr lang="zh-CN" altLang="en-US"/>
          </a:p>
        </p:txBody>
      </p:sp>
      <p:sp>
        <p:nvSpPr>
          <p:cNvPr id="107524" name="Line 5"/>
          <p:cNvSpPr/>
          <p:nvPr/>
        </p:nvSpPr>
        <p:spPr>
          <a:xfrm flipV="1">
            <a:off x="2832100" y="4391025"/>
            <a:ext cx="895350" cy="457200"/>
          </a:xfrm>
          <a:prstGeom prst="line">
            <a:avLst/>
          </a:prstGeom>
          <a:ln w="19050" cap="flat" cmpd="sng">
            <a:solidFill>
              <a:schemeClr val="tx1"/>
            </a:solidFill>
            <a:prstDash val="solid"/>
            <a:round/>
            <a:headEnd type="none" w="med" len="med"/>
            <a:tailEnd type="none" w="med" len="med"/>
          </a:ln>
        </p:spPr>
      </p:sp>
      <p:sp>
        <p:nvSpPr>
          <p:cNvPr id="107525" name="Line 6"/>
          <p:cNvSpPr/>
          <p:nvPr/>
        </p:nvSpPr>
        <p:spPr>
          <a:xfrm flipV="1">
            <a:off x="3194050" y="5667375"/>
            <a:ext cx="333375" cy="247650"/>
          </a:xfrm>
          <a:prstGeom prst="line">
            <a:avLst/>
          </a:prstGeom>
          <a:ln w="19050" cap="flat" cmpd="sng">
            <a:solidFill>
              <a:schemeClr val="tx1"/>
            </a:solidFill>
            <a:prstDash val="solid"/>
            <a:round/>
            <a:headEnd type="none" w="med" len="med"/>
            <a:tailEnd type="none" w="med" len="med"/>
          </a:ln>
        </p:spPr>
      </p:sp>
      <p:sp>
        <p:nvSpPr>
          <p:cNvPr id="107526" name="Line 7"/>
          <p:cNvSpPr/>
          <p:nvPr/>
        </p:nvSpPr>
        <p:spPr>
          <a:xfrm>
            <a:off x="2927350" y="2981325"/>
            <a:ext cx="847725" cy="762000"/>
          </a:xfrm>
          <a:prstGeom prst="line">
            <a:avLst/>
          </a:prstGeom>
          <a:ln w="19050" cap="flat" cmpd="sng">
            <a:solidFill>
              <a:schemeClr val="tx1"/>
            </a:solidFill>
            <a:prstDash val="solid"/>
            <a:round/>
            <a:headEnd type="none" w="med" len="med"/>
            <a:tailEnd type="none" w="med" len="med"/>
          </a:ln>
        </p:spPr>
      </p:sp>
      <p:sp>
        <p:nvSpPr>
          <p:cNvPr id="107527" name="Freeform 8"/>
          <p:cNvSpPr/>
          <p:nvPr/>
        </p:nvSpPr>
        <p:spPr>
          <a:xfrm>
            <a:off x="3573463" y="3560763"/>
            <a:ext cx="1773237" cy="9794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w="9525">
            <a:noFill/>
          </a:ln>
        </p:spPr>
        <p:txBody>
          <a:bodyPr/>
          <a:p>
            <a:endParaRPr lang="zh-CN" altLang="en-US"/>
          </a:p>
        </p:txBody>
      </p:sp>
      <p:sp>
        <p:nvSpPr>
          <p:cNvPr id="107528" name="Text Box 9"/>
          <p:cNvSpPr txBox="1"/>
          <p:nvPr/>
        </p:nvSpPr>
        <p:spPr>
          <a:xfrm>
            <a:off x="5407025" y="3287713"/>
            <a:ext cx="1671638" cy="942975"/>
          </a:xfrm>
          <a:prstGeom prst="rect">
            <a:avLst/>
          </a:prstGeom>
          <a:noFill/>
          <a:ln w="9525">
            <a:noFill/>
          </a:ln>
        </p:spPr>
        <p:txBody>
          <a:bodyPr wrap="none" anchor="t" anchorCtr="0">
            <a:spAutoFit/>
          </a:bodyPr>
          <a:p>
            <a:pPr eaLnBrk="0" hangingPunct="0"/>
            <a:r>
              <a:rPr lang="ja-JP" altLang="en-US" sz="1400" dirty="0">
                <a:latin typeface="Arial" panose="020B0604020202020204" pitchFamily="34" charset="0"/>
                <a:ea typeface="MS PGothic" panose="020B0600070205080204" charset="-128"/>
              </a:rPr>
              <a:t>“</a:t>
            </a:r>
            <a:r>
              <a:rPr lang="en-US" altLang="ja-JP" sz="1400" dirty="0">
                <a:latin typeface="Arial" panose="020B0604020202020204" pitchFamily="34" charset="0"/>
              </a:rPr>
              <a:t>Send me anything</a:t>
            </a:r>
            <a:endParaRPr lang="en-US" altLang="ja-JP" sz="1400" dirty="0">
              <a:latin typeface="Arial" panose="020B0604020202020204" pitchFamily="34" charset="0"/>
            </a:endParaRPr>
          </a:p>
          <a:p>
            <a:pPr eaLnBrk="0" hangingPunct="0"/>
            <a:r>
              <a:rPr lang="en-US" altLang="zh-CN" sz="1400" dirty="0">
                <a:latin typeface="Arial" panose="020B0604020202020204" pitchFamily="34" charset="0"/>
              </a:rPr>
              <a:t>with addresses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beginning </a:t>
            </a:r>
            <a:endParaRPr lang="en-US" altLang="zh-CN" sz="1400" dirty="0">
              <a:latin typeface="Arial" panose="020B0604020202020204" pitchFamily="34" charset="0"/>
            </a:endParaRPr>
          </a:p>
          <a:p>
            <a:pPr eaLnBrk="0" hangingPunct="0"/>
            <a:r>
              <a:rPr lang="en-US" altLang="zh-CN" sz="1400" u="sng" dirty="0">
                <a:solidFill>
                  <a:srgbClr val="CC0000"/>
                </a:solidFill>
                <a:latin typeface="Arial" panose="020B0604020202020204" pitchFamily="34" charset="0"/>
              </a:rPr>
              <a:t>200.23.16.0/20</a:t>
            </a:r>
            <a:r>
              <a:rPr lang="ja-JP" altLang="en-US" sz="1400" dirty="0">
                <a:latin typeface="Arial" panose="020B0604020202020204" pitchFamily="34" charset="0"/>
                <a:ea typeface="MS PGothic" panose="020B0600070205080204" charset="-128"/>
              </a:rPr>
              <a:t>”</a:t>
            </a:r>
            <a:endParaRPr lang="en-US" altLang="zh-CN" sz="1400" dirty="0">
              <a:latin typeface="Arial" panose="020B0604020202020204" pitchFamily="34" charset="0"/>
            </a:endParaRPr>
          </a:p>
        </p:txBody>
      </p:sp>
      <p:grpSp>
        <p:nvGrpSpPr>
          <p:cNvPr id="107529" name="Group 10"/>
          <p:cNvGrpSpPr/>
          <p:nvPr/>
        </p:nvGrpSpPr>
        <p:grpSpPr>
          <a:xfrm>
            <a:off x="758825" y="2754313"/>
            <a:ext cx="2338388" cy="404812"/>
            <a:chOff x="1004" y="1639"/>
            <a:chExt cx="1473" cy="255"/>
          </a:xfrm>
        </p:grpSpPr>
        <p:sp>
          <p:nvSpPr>
            <p:cNvPr id="107530" name="Freeform 11"/>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7531" name="Text Box 12"/>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200.23.16.0/23</a:t>
              </a:r>
              <a:endParaRPr lang="en-US" altLang="zh-CN" dirty="0">
                <a:latin typeface="Arial" panose="020B0604020202020204" pitchFamily="34" charset="0"/>
              </a:endParaRPr>
            </a:p>
          </p:txBody>
        </p:sp>
      </p:grpSp>
      <p:grpSp>
        <p:nvGrpSpPr>
          <p:cNvPr id="107532" name="Group 13"/>
          <p:cNvGrpSpPr/>
          <p:nvPr/>
        </p:nvGrpSpPr>
        <p:grpSpPr>
          <a:xfrm>
            <a:off x="968375" y="5830888"/>
            <a:ext cx="2338388" cy="404812"/>
            <a:chOff x="1004" y="1639"/>
            <a:chExt cx="1473" cy="255"/>
          </a:xfrm>
        </p:grpSpPr>
        <p:sp>
          <p:nvSpPr>
            <p:cNvPr id="107533" name="Freeform 14"/>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7534" name="Text Box 15"/>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200.23.18.0/23</a:t>
              </a:r>
              <a:endParaRPr lang="en-US" altLang="zh-CN" dirty="0">
                <a:latin typeface="Arial" panose="020B0604020202020204" pitchFamily="34" charset="0"/>
              </a:endParaRPr>
            </a:p>
          </p:txBody>
        </p:sp>
      </p:grpSp>
      <p:grpSp>
        <p:nvGrpSpPr>
          <p:cNvPr id="107535" name="Group 16"/>
          <p:cNvGrpSpPr/>
          <p:nvPr/>
        </p:nvGrpSpPr>
        <p:grpSpPr>
          <a:xfrm>
            <a:off x="701675" y="4764088"/>
            <a:ext cx="2338388" cy="404812"/>
            <a:chOff x="1004" y="1639"/>
            <a:chExt cx="1473" cy="255"/>
          </a:xfrm>
        </p:grpSpPr>
        <p:sp>
          <p:nvSpPr>
            <p:cNvPr id="107536" name="Freeform 17"/>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7537" name="Text Box 18"/>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200.23.30.0/23</a:t>
              </a:r>
              <a:endParaRPr lang="en-US" altLang="zh-CN" dirty="0">
                <a:latin typeface="Arial" panose="020B0604020202020204" pitchFamily="34" charset="0"/>
              </a:endParaRPr>
            </a:p>
          </p:txBody>
        </p:sp>
      </p:grpSp>
      <p:sp>
        <p:nvSpPr>
          <p:cNvPr id="107538" name="Text Box 19"/>
          <p:cNvSpPr txBox="1"/>
          <p:nvPr/>
        </p:nvSpPr>
        <p:spPr>
          <a:xfrm>
            <a:off x="3606800" y="3992563"/>
            <a:ext cx="1506538"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Fly-By-Night-ISP</a:t>
            </a:r>
            <a:endParaRPr lang="en-US" altLang="zh-CN" dirty="0">
              <a:latin typeface="Arial" panose="020B0604020202020204" pitchFamily="34" charset="0"/>
            </a:endParaRPr>
          </a:p>
        </p:txBody>
      </p:sp>
      <p:sp>
        <p:nvSpPr>
          <p:cNvPr id="107539" name="Text Box 21"/>
          <p:cNvSpPr txBox="1"/>
          <p:nvPr/>
        </p:nvSpPr>
        <p:spPr>
          <a:xfrm>
            <a:off x="758825" y="249713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0</a:t>
            </a:r>
            <a:endParaRPr lang="en-US" altLang="zh-CN" sz="1400" dirty="0">
              <a:latin typeface="Arial" panose="020B0604020202020204" pitchFamily="34" charset="0"/>
            </a:endParaRPr>
          </a:p>
        </p:txBody>
      </p:sp>
      <p:sp>
        <p:nvSpPr>
          <p:cNvPr id="107540" name="Text Box 22"/>
          <p:cNvSpPr txBox="1"/>
          <p:nvPr/>
        </p:nvSpPr>
        <p:spPr>
          <a:xfrm>
            <a:off x="787400" y="4506913"/>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7</a:t>
            </a:r>
            <a:endParaRPr lang="en-US" altLang="zh-CN" sz="1400" dirty="0">
              <a:latin typeface="Arial" panose="020B0604020202020204" pitchFamily="34" charset="0"/>
            </a:endParaRPr>
          </a:p>
        </p:txBody>
      </p:sp>
      <p:sp>
        <p:nvSpPr>
          <p:cNvPr id="107541" name="Text Box 23"/>
          <p:cNvSpPr txBox="1"/>
          <p:nvPr/>
        </p:nvSpPr>
        <p:spPr>
          <a:xfrm>
            <a:off x="7407275" y="4316413"/>
            <a:ext cx="78422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Internet</a:t>
            </a:r>
            <a:endParaRPr lang="en-US" altLang="zh-CN" sz="1400" dirty="0">
              <a:latin typeface="Arial" panose="020B0604020202020204" pitchFamily="34" charset="0"/>
            </a:endParaRPr>
          </a:p>
        </p:txBody>
      </p:sp>
      <p:sp>
        <p:nvSpPr>
          <p:cNvPr id="107542" name="Text Box 24"/>
          <p:cNvSpPr txBox="1"/>
          <p:nvPr/>
        </p:nvSpPr>
        <p:spPr>
          <a:xfrm>
            <a:off x="949325" y="5630863"/>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1</a:t>
            </a:r>
            <a:endParaRPr lang="en-US" altLang="zh-CN" sz="1400" dirty="0">
              <a:latin typeface="Arial" panose="020B0604020202020204" pitchFamily="34" charset="0"/>
            </a:endParaRPr>
          </a:p>
        </p:txBody>
      </p:sp>
      <p:sp>
        <p:nvSpPr>
          <p:cNvPr id="107543" name="Freeform 25"/>
          <p:cNvSpPr/>
          <p:nvPr/>
        </p:nvSpPr>
        <p:spPr>
          <a:xfrm>
            <a:off x="3516313" y="4875213"/>
            <a:ext cx="1773237" cy="9794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w="9525">
            <a:noFill/>
          </a:ln>
        </p:spPr>
        <p:txBody>
          <a:bodyPr/>
          <a:p>
            <a:endParaRPr lang="zh-CN" altLang="en-US"/>
          </a:p>
        </p:txBody>
      </p:sp>
      <p:sp>
        <p:nvSpPr>
          <p:cNvPr id="107544" name="Text Box 26"/>
          <p:cNvSpPr txBox="1"/>
          <p:nvPr/>
        </p:nvSpPr>
        <p:spPr>
          <a:xfrm>
            <a:off x="3816350" y="5249863"/>
            <a:ext cx="1023938"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ISPs-R-Us</a:t>
            </a:r>
            <a:endParaRPr lang="en-US" altLang="zh-CN" dirty="0">
              <a:latin typeface="Arial" panose="020B0604020202020204" pitchFamily="34" charset="0"/>
            </a:endParaRPr>
          </a:p>
        </p:txBody>
      </p:sp>
      <p:sp>
        <p:nvSpPr>
          <p:cNvPr id="107545" name="Freeform 27"/>
          <p:cNvSpPr/>
          <p:nvPr/>
        </p:nvSpPr>
        <p:spPr>
          <a:xfrm flipV="1">
            <a:off x="5241925" y="4895850"/>
            <a:ext cx="2019300" cy="295275"/>
          </a:xfrm>
          <a:custGeom>
            <a:avLst/>
            <a:gdLst/>
            <a:ahLst/>
            <a:cxnLst>
              <a:cxn ang="0">
                <a:pos x="0" y="0"/>
              </a:cxn>
              <a:cxn ang="0">
                <a:pos x="2147483647" y="2147483647"/>
              </a:cxn>
            </a:cxnLst>
            <a:pathLst>
              <a:path w="1272" h="186">
                <a:moveTo>
                  <a:pt x="0" y="0"/>
                </a:moveTo>
                <a:lnTo>
                  <a:pt x="1272" y="186"/>
                </a:lnTo>
              </a:path>
            </a:pathLst>
          </a:custGeom>
          <a:noFill/>
          <a:ln w="19050" cap="flat" cmpd="sng">
            <a:solidFill>
              <a:schemeClr val="tx1"/>
            </a:solidFill>
            <a:prstDash val="solid"/>
            <a:round/>
            <a:headEnd type="none" w="med" len="med"/>
            <a:tailEnd type="arrow" w="med" len="med"/>
          </a:ln>
        </p:spPr>
        <p:txBody>
          <a:bodyPr/>
          <a:p>
            <a:endParaRPr lang="zh-CN" altLang="en-US"/>
          </a:p>
        </p:txBody>
      </p:sp>
      <p:sp>
        <p:nvSpPr>
          <p:cNvPr id="107546" name="Line 28"/>
          <p:cNvSpPr/>
          <p:nvPr/>
        </p:nvSpPr>
        <p:spPr>
          <a:xfrm>
            <a:off x="3032125" y="5438775"/>
            <a:ext cx="485775" cy="0"/>
          </a:xfrm>
          <a:prstGeom prst="line">
            <a:avLst/>
          </a:prstGeom>
          <a:ln w="19050" cap="flat" cmpd="sng">
            <a:solidFill>
              <a:schemeClr val="tx1"/>
            </a:solidFill>
            <a:prstDash val="solid"/>
            <a:round/>
            <a:headEnd type="none" w="med" len="med"/>
            <a:tailEnd type="none" w="med" len="med"/>
          </a:ln>
        </p:spPr>
      </p:sp>
      <p:sp>
        <p:nvSpPr>
          <p:cNvPr id="107547" name="Line 29"/>
          <p:cNvSpPr/>
          <p:nvPr/>
        </p:nvSpPr>
        <p:spPr>
          <a:xfrm flipV="1">
            <a:off x="2879725" y="5505450"/>
            <a:ext cx="638175" cy="171450"/>
          </a:xfrm>
          <a:prstGeom prst="line">
            <a:avLst/>
          </a:prstGeom>
          <a:ln w="19050" cap="flat" cmpd="sng">
            <a:solidFill>
              <a:schemeClr val="tx1"/>
            </a:solidFill>
            <a:prstDash val="solid"/>
            <a:round/>
            <a:headEnd type="none" w="med" len="med"/>
            <a:tailEnd type="none" w="med" len="med"/>
          </a:ln>
        </p:spPr>
      </p:sp>
      <p:sp>
        <p:nvSpPr>
          <p:cNvPr id="107548" name="Line 30"/>
          <p:cNvSpPr/>
          <p:nvPr/>
        </p:nvSpPr>
        <p:spPr>
          <a:xfrm flipV="1">
            <a:off x="3317875" y="5753100"/>
            <a:ext cx="247650" cy="409575"/>
          </a:xfrm>
          <a:prstGeom prst="line">
            <a:avLst/>
          </a:prstGeom>
          <a:ln w="19050" cap="flat" cmpd="sng">
            <a:solidFill>
              <a:schemeClr val="tx1"/>
            </a:solidFill>
            <a:prstDash val="solid"/>
            <a:round/>
            <a:headEnd type="none" w="med" len="med"/>
            <a:tailEnd type="none" w="med" len="med"/>
          </a:ln>
        </p:spPr>
      </p:sp>
      <p:sp>
        <p:nvSpPr>
          <p:cNvPr id="107549" name="Text Box 31"/>
          <p:cNvSpPr txBox="1"/>
          <p:nvPr/>
        </p:nvSpPr>
        <p:spPr>
          <a:xfrm>
            <a:off x="5530850" y="5145088"/>
            <a:ext cx="2084388" cy="942975"/>
          </a:xfrm>
          <a:prstGeom prst="rect">
            <a:avLst/>
          </a:prstGeom>
          <a:noFill/>
          <a:ln w="9525">
            <a:noFill/>
          </a:ln>
        </p:spPr>
        <p:txBody>
          <a:bodyPr wrap="none" anchor="t" anchorCtr="0">
            <a:spAutoFit/>
          </a:bodyPr>
          <a:p>
            <a:pPr eaLnBrk="0" hangingPunct="0"/>
            <a:r>
              <a:rPr lang="ja-JP" altLang="en-US" sz="1400" dirty="0">
                <a:latin typeface="Arial" panose="020B0604020202020204" pitchFamily="34" charset="0"/>
                <a:ea typeface="MS PGothic" panose="020B0600070205080204" charset="-128"/>
              </a:rPr>
              <a:t>“</a:t>
            </a:r>
            <a:r>
              <a:rPr lang="en-US" altLang="ja-JP" sz="1400" dirty="0">
                <a:latin typeface="Arial" panose="020B0604020202020204" pitchFamily="34" charset="0"/>
              </a:rPr>
              <a:t>Send me anything</a:t>
            </a:r>
            <a:endParaRPr lang="en-US" altLang="ja-JP" sz="1400" dirty="0">
              <a:latin typeface="Arial" panose="020B0604020202020204" pitchFamily="34" charset="0"/>
            </a:endParaRPr>
          </a:p>
          <a:p>
            <a:pPr eaLnBrk="0" hangingPunct="0"/>
            <a:r>
              <a:rPr lang="en-US" altLang="zh-CN" sz="1400" dirty="0">
                <a:latin typeface="Arial" panose="020B0604020202020204" pitchFamily="34" charset="0"/>
              </a:rPr>
              <a:t>with addresses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beginning 199.31.0.0/16</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or </a:t>
            </a:r>
            <a:r>
              <a:rPr lang="en-US" altLang="zh-CN" sz="1400" u="sng" dirty="0">
                <a:solidFill>
                  <a:srgbClr val="CC0000"/>
                </a:solidFill>
                <a:latin typeface="Arial" panose="020B0604020202020204" pitchFamily="34" charset="0"/>
              </a:rPr>
              <a:t>200.23.18.0/23</a:t>
            </a:r>
            <a:r>
              <a:rPr lang="ja-JP" altLang="en-US" sz="1400" dirty="0">
                <a:latin typeface="Arial" panose="020B0604020202020204" pitchFamily="34" charset="0"/>
                <a:ea typeface="MS PGothic" panose="020B0600070205080204" charset="-128"/>
              </a:rPr>
              <a:t>”</a:t>
            </a:r>
            <a:endParaRPr lang="en-US" altLang="zh-CN" sz="1400" dirty="0">
              <a:latin typeface="Arial" panose="020B0604020202020204" pitchFamily="34" charset="0"/>
            </a:endParaRPr>
          </a:p>
        </p:txBody>
      </p:sp>
      <p:grpSp>
        <p:nvGrpSpPr>
          <p:cNvPr id="107550" name="Group 32"/>
          <p:cNvGrpSpPr/>
          <p:nvPr/>
        </p:nvGrpSpPr>
        <p:grpSpPr>
          <a:xfrm>
            <a:off x="806450" y="3935413"/>
            <a:ext cx="2338388" cy="404812"/>
            <a:chOff x="1004" y="1639"/>
            <a:chExt cx="1473" cy="255"/>
          </a:xfrm>
        </p:grpSpPr>
        <p:sp>
          <p:nvSpPr>
            <p:cNvPr id="107551" name="Freeform 33"/>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7552" name="Text Box 34"/>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200.23.20.0/23</a:t>
              </a:r>
              <a:endParaRPr lang="en-US" altLang="zh-CN" dirty="0">
                <a:latin typeface="Arial" panose="020B0604020202020204" pitchFamily="34" charset="0"/>
              </a:endParaRPr>
            </a:p>
          </p:txBody>
        </p:sp>
      </p:grpSp>
      <p:sp>
        <p:nvSpPr>
          <p:cNvPr id="107553" name="Text Box 35"/>
          <p:cNvSpPr txBox="1"/>
          <p:nvPr/>
        </p:nvSpPr>
        <p:spPr>
          <a:xfrm>
            <a:off x="787400" y="373538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2</a:t>
            </a:r>
            <a:endParaRPr lang="en-US" altLang="zh-CN" sz="1400" dirty="0">
              <a:latin typeface="Arial" panose="020B0604020202020204" pitchFamily="34" charset="0"/>
            </a:endParaRPr>
          </a:p>
        </p:txBody>
      </p:sp>
      <p:grpSp>
        <p:nvGrpSpPr>
          <p:cNvPr id="107554" name="Group 36"/>
          <p:cNvGrpSpPr/>
          <p:nvPr/>
        </p:nvGrpSpPr>
        <p:grpSpPr>
          <a:xfrm>
            <a:off x="2155825" y="4192588"/>
            <a:ext cx="257175" cy="663575"/>
            <a:chOff x="870" y="2941"/>
            <a:chExt cx="162" cy="418"/>
          </a:xfrm>
        </p:grpSpPr>
        <p:sp>
          <p:nvSpPr>
            <p:cNvPr id="107555" name="Text Box 37"/>
            <p:cNvSpPr txBox="1"/>
            <p:nvPr/>
          </p:nvSpPr>
          <p:spPr>
            <a:xfrm>
              <a:off x="872" y="2941"/>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7556" name="Text Box 38"/>
            <p:cNvSpPr txBox="1"/>
            <p:nvPr/>
          </p:nvSpPr>
          <p:spPr>
            <a:xfrm>
              <a:off x="870" y="3026"/>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7557" name="Text Box 39"/>
            <p:cNvSpPr txBox="1"/>
            <p:nvPr/>
          </p:nvSpPr>
          <p:spPr>
            <a:xfrm>
              <a:off x="871" y="3109"/>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grpSp>
      <p:grpSp>
        <p:nvGrpSpPr>
          <p:cNvPr id="107558" name="Group 40"/>
          <p:cNvGrpSpPr/>
          <p:nvPr/>
        </p:nvGrpSpPr>
        <p:grpSpPr>
          <a:xfrm>
            <a:off x="3184525" y="3897313"/>
            <a:ext cx="257175" cy="663575"/>
            <a:chOff x="870" y="2941"/>
            <a:chExt cx="162" cy="418"/>
          </a:xfrm>
        </p:grpSpPr>
        <p:sp>
          <p:nvSpPr>
            <p:cNvPr id="107559" name="Text Box 41"/>
            <p:cNvSpPr txBox="1"/>
            <p:nvPr/>
          </p:nvSpPr>
          <p:spPr>
            <a:xfrm>
              <a:off x="872" y="2941"/>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7560" name="Text Box 42"/>
            <p:cNvSpPr txBox="1"/>
            <p:nvPr/>
          </p:nvSpPr>
          <p:spPr>
            <a:xfrm>
              <a:off x="870" y="3026"/>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7561" name="Text Box 43"/>
            <p:cNvSpPr txBox="1"/>
            <p:nvPr/>
          </p:nvSpPr>
          <p:spPr>
            <a:xfrm>
              <a:off x="871" y="3109"/>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grpSp>
      <p:pic>
        <p:nvPicPr>
          <p:cNvPr id="107562" name="Picture 46" descr="underline_base"/>
          <p:cNvPicPr/>
          <p:nvPr/>
        </p:nvPicPr>
        <p:blipFill>
          <a:blip r:embed="rId1"/>
          <a:stretch>
            <a:fillRect/>
          </a:stretch>
        </p:blipFill>
        <p:spPr>
          <a:xfrm>
            <a:off x="588963" y="900113"/>
            <a:ext cx="7769225" cy="173037"/>
          </a:xfrm>
          <a:prstGeom prst="rect">
            <a:avLst/>
          </a:prstGeom>
          <a:noFill/>
          <a:ln w="9525">
            <a:noFill/>
          </a:ln>
        </p:spPr>
      </p:pic>
      <p:sp>
        <p:nvSpPr>
          <p:cNvPr id="54304" name="Rectangle 2"/>
          <p:cNvSpPr>
            <a:spLocks noGrp="1" noChangeArrowheads="1"/>
          </p:cNvSpPr>
          <p:nvPr>
            <p:ph type="title"/>
          </p:nvPr>
        </p:nvSpPr>
        <p:spPr>
          <a:xfrm>
            <a:off x="368300" y="241300"/>
            <a:ext cx="8462963" cy="9318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400" b="0" i="0" u="none" strike="noStrike" kern="0" cap="none" spc="0" normalizeH="0" baseline="0" noProof="0">
                <a:ln>
                  <a:noFill/>
                </a:ln>
                <a:solidFill>
                  <a:srgbClr val="000099"/>
                </a:solidFill>
                <a:effectLst/>
                <a:uLnTx/>
                <a:uFillTx/>
                <a:latin typeface="+mj-lt"/>
                <a:ea typeface="MS PGothic" panose="020B0600070205080204" charset="-128"/>
                <a:cs typeface="+mj-cs"/>
              </a:rPr>
              <a:t>Hierarchical addressing: more specific routes</a:t>
            </a:r>
            <a:endParaRPr kumimoji="0" lang="en-US" sz="3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0756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756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8545" name="Picture 4" descr="underline_base"/>
          <p:cNvPicPr/>
          <p:nvPr/>
        </p:nvPicPr>
        <p:blipFill>
          <a:blip r:embed="rId1"/>
          <a:stretch>
            <a:fillRect/>
          </a:stretch>
        </p:blipFill>
        <p:spPr>
          <a:xfrm>
            <a:off x="606425" y="1000125"/>
            <a:ext cx="5484813" cy="173038"/>
          </a:xfrm>
          <a:prstGeom prst="rect">
            <a:avLst/>
          </a:prstGeom>
          <a:noFill/>
          <a:ln w="9525">
            <a:noFill/>
          </a:ln>
        </p:spPr>
      </p:pic>
      <p:sp>
        <p:nvSpPr>
          <p:cNvPr id="108546" name="Rectangle 2"/>
          <p:cNvSpPr>
            <a:spLocks noGrp="1"/>
          </p:cNvSpPr>
          <p:nvPr>
            <p:ph type="title"/>
          </p:nvPr>
        </p:nvSpPr>
        <p:spPr/>
        <p:txBody>
          <a:bodyPr vert="horz" wrap="square" lIns="91440" tIns="45720" rIns="91440" bIns="45720" anchor="ctr" anchorCtr="0"/>
          <a:p>
            <a:r>
              <a:rPr lang="en-US" altLang="zh-CN" sz="3600" dirty="0"/>
              <a:t>IP addressing: the last word...</a:t>
            </a:r>
            <a:endParaRPr lang="en-US" altLang="zh-CN" dirty="0"/>
          </a:p>
        </p:txBody>
      </p:sp>
      <p:sp>
        <p:nvSpPr>
          <p:cNvPr id="55302"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Q:</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how does an ISP get block of addresses?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A:</a:t>
            </a:r>
            <a:r>
              <a:rPr kumimoji="0" lang="en-US" sz="2800" b="0" i="0" u="none" strike="noStrike" kern="0" cap="none" spc="0" normalizeH="0" baseline="0" noProof="0">
                <a:ln>
                  <a:noFill/>
                </a:ln>
                <a:solidFill>
                  <a:srgbClr val="FF0000"/>
                </a:solidFill>
                <a:effectLst/>
                <a:uLnTx/>
                <a:uFillTx/>
                <a:latin typeface="+mn-lt"/>
                <a:ea typeface="MS PGothic" panose="020B0600070205080204" charset="-128"/>
                <a:cs typeface="+mn-cs"/>
              </a:rPr>
              <a:t>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ICANN</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I</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nternet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C</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orporation for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A</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ssigned </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N</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ames and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N</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umbers http://www.icann.org/</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allocates addresses</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manages DNS</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assigns domain names, resolves disputes</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p:txBody>
      </p:sp>
      <p:sp>
        <p:nvSpPr>
          <p:cNvPr id="108548"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854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Freeform 80"/>
          <p:cNvSpPr/>
          <p:nvPr/>
        </p:nvSpPr>
        <p:spPr>
          <a:xfrm>
            <a:off x="4152900" y="1871663"/>
            <a:ext cx="3738563" cy="26971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ln>
        </p:spPr>
        <p:txBody>
          <a:bodyPr/>
          <a:p>
            <a:endParaRPr lang="zh-CN" altLang="en-US"/>
          </a:p>
        </p:txBody>
      </p:sp>
      <p:sp>
        <p:nvSpPr>
          <p:cNvPr id="56325" name="Rectangle 2"/>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b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br>
            <a:r>
              <a:rPr kumimoji="0" lang="zh-CN" altLang="en-US" sz="4400" b="0" i="0" u="none" strike="noStrike" kern="0" cap="none" spc="0" normalizeH="0" baseline="0" noProof="0">
                <a:ln>
                  <a:noFill/>
                </a:ln>
                <a:solidFill>
                  <a:srgbClr val="000099"/>
                </a:solidFill>
                <a:effectLst/>
                <a:uLnTx/>
                <a:uFillTx/>
                <a:latin typeface="+mj-lt"/>
                <a:ea typeface="宋体" panose="02010600030101010101" pitchFamily="2" charset="-122"/>
                <a:cs typeface="+mj-cs"/>
              </a:rPr>
              <a:t>网络地址转换</a:t>
            </a:r>
            <a:endParaRPr kumimoji="0" lang="zh-CN" altLang="en-US" sz="44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109571" name="Freeform 4"/>
          <p:cNvSpPr/>
          <p:nvPr/>
        </p:nvSpPr>
        <p:spPr>
          <a:xfrm>
            <a:off x="0" y="2579688"/>
            <a:ext cx="3849688" cy="14255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tileRect/>
          </a:gradFill>
          <a:ln w="9525">
            <a:noFill/>
          </a:ln>
        </p:spPr>
        <p:txBody>
          <a:bodyPr/>
          <a:p>
            <a:endParaRPr lang="zh-CN" altLang="en-US"/>
          </a:p>
        </p:txBody>
      </p:sp>
      <p:sp>
        <p:nvSpPr>
          <p:cNvPr id="109572" name="Line 8"/>
          <p:cNvSpPr/>
          <p:nvPr/>
        </p:nvSpPr>
        <p:spPr>
          <a:xfrm flipV="1">
            <a:off x="4267200" y="3182938"/>
            <a:ext cx="1214438" cy="11112"/>
          </a:xfrm>
          <a:prstGeom prst="line">
            <a:avLst/>
          </a:prstGeom>
          <a:ln w="19050" cap="flat" cmpd="sng">
            <a:solidFill>
              <a:schemeClr val="tx1"/>
            </a:solidFill>
            <a:prstDash val="solid"/>
            <a:round/>
            <a:headEnd type="none" w="med" len="med"/>
            <a:tailEnd type="none" w="med" len="med"/>
          </a:ln>
        </p:spPr>
      </p:sp>
      <p:sp>
        <p:nvSpPr>
          <p:cNvPr id="109573" name="Line 9"/>
          <p:cNvSpPr/>
          <p:nvPr/>
        </p:nvSpPr>
        <p:spPr>
          <a:xfrm flipH="1">
            <a:off x="7010400" y="3233738"/>
            <a:ext cx="300038" cy="0"/>
          </a:xfrm>
          <a:prstGeom prst="line">
            <a:avLst/>
          </a:prstGeom>
          <a:ln w="19050" cap="flat" cmpd="sng">
            <a:solidFill>
              <a:schemeClr val="tx1"/>
            </a:solidFill>
            <a:prstDash val="solid"/>
            <a:round/>
            <a:headEnd type="none" w="med" len="med"/>
            <a:tailEnd type="none" w="med" len="med"/>
          </a:ln>
        </p:spPr>
      </p:sp>
      <p:sp>
        <p:nvSpPr>
          <p:cNvPr id="109574" name="Line 10"/>
          <p:cNvSpPr/>
          <p:nvPr/>
        </p:nvSpPr>
        <p:spPr>
          <a:xfrm>
            <a:off x="7107238" y="2446338"/>
            <a:ext cx="133350" cy="6350"/>
          </a:xfrm>
          <a:prstGeom prst="line">
            <a:avLst/>
          </a:prstGeom>
          <a:ln w="19050" cap="flat" cmpd="sng">
            <a:solidFill>
              <a:schemeClr val="tx1"/>
            </a:solidFill>
            <a:prstDash val="solid"/>
            <a:round/>
            <a:headEnd type="none" w="med" len="med"/>
            <a:tailEnd type="none" w="med" len="med"/>
          </a:ln>
        </p:spPr>
      </p:sp>
      <p:sp>
        <p:nvSpPr>
          <p:cNvPr id="109575" name="Line 11"/>
          <p:cNvSpPr/>
          <p:nvPr/>
        </p:nvSpPr>
        <p:spPr>
          <a:xfrm flipV="1">
            <a:off x="7113588" y="3951288"/>
            <a:ext cx="171450" cy="0"/>
          </a:xfrm>
          <a:prstGeom prst="line">
            <a:avLst/>
          </a:prstGeom>
          <a:ln w="19050" cap="flat" cmpd="sng">
            <a:solidFill>
              <a:schemeClr val="tx1"/>
            </a:solidFill>
            <a:prstDash val="solid"/>
            <a:round/>
            <a:headEnd type="none" w="med" len="med"/>
            <a:tailEnd type="none" w="med" len="med"/>
          </a:ln>
        </p:spPr>
      </p:sp>
      <p:sp>
        <p:nvSpPr>
          <p:cNvPr id="109576" name="Text Box 12"/>
          <p:cNvSpPr txBox="1"/>
          <p:nvPr/>
        </p:nvSpPr>
        <p:spPr>
          <a:xfrm>
            <a:off x="7732713" y="2176463"/>
            <a:ext cx="9191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10.0.0.1</a:t>
            </a:r>
            <a:endParaRPr lang="en-US" altLang="zh-CN" sz="1600" dirty="0">
              <a:latin typeface="Arial" panose="020B0604020202020204" pitchFamily="34" charset="0"/>
            </a:endParaRPr>
          </a:p>
        </p:txBody>
      </p:sp>
      <p:sp>
        <p:nvSpPr>
          <p:cNvPr id="109577" name="Text Box 13"/>
          <p:cNvSpPr txBox="1"/>
          <p:nvPr/>
        </p:nvSpPr>
        <p:spPr>
          <a:xfrm>
            <a:off x="7859713" y="2944813"/>
            <a:ext cx="9191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10.0.0.2</a:t>
            </a:r>
            <a:endParaRPr lang="en-US" altLang="zh-CN" sz="1600" dirty="0">
              <a:latin typeface="Arial" panose="020B0604020202020204" pitchFamily="34" charset="0"/>
            </a:endParaRPr>
          </a:p>
        </p:txBody>
      </p:sp>
      <p:sp>
        <p:nvSpPr>
          <p:cNvPr id="109578" name="Text Box 14"/>
          <p:cNvSpPr txBox="1"/>
          <p:nvPr/>
        </p:nvSpPr>
        <p:spPr>
          <a:xfrm>
            <a:off x="7810500" y="3751263"/>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10.0.0.3</a:t>
            </a:r>
            <a:endParaRPr lang="en-US" altLang="zh-CN" sz="1600" dirty="0">
              <a:latin typeface="Arial" panose="020B0604020202020204" pitchFamily="34" charset="0"/>
            </a:endParaRPr>
          </a:p>
        </p:txBody>
      </p:sp>
      <p:sp>
        <p:nvSpPr>
          <p:cNvPr id="109579" name="Text Box 15"/>
          <p:cNvSpPr txBox="1"/>
          <p:nvPr/>
        </p:nvSpPr>
        <p:spPr>
          <a:xfrm>
            <a:off x="4217988" y="2667000"/>
            <a:ext cx="9191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10.0.0.4</a:t>
            </a:r>
            <a:endParaRPr lang="en-US" altLang="zh-CN" sz="1600" dirty="0">
              <a:latin typeface="Arial" panose="020B0604020202020204" pitchFamily="34" charset="0"/>
            </a:endParaRPr>
          </a:p>
        </p:txBody>
      </p:sp>
      <p:sp>
        <p:nvSpPr>
          <p:cNvPr id="109580" name="Line 16"/>
          <p:cNvSpPr/>
          <p:nvPr/>
        </p:nvSpPr>
        <p:spPr>
          <a:xfrm flipH="1">
            <a:off x="4341813" y="2944813"/>
            <a:ext cx="85725" cy="128587"/>
          </a:xfrm>
          <a:prstGeom prst="line">
            <a:avLst/>
          </a:prstGeom>
          <a:ln w="19050" cap="flat" cmpd="sng">
            <a:solidFill>
              <a:schemeClr val="tx1"/>
            </a:solidFill>
            <a:prstDash val="solid"/>
            <a:round/>
            <a:headEnd type="none" w="med" len="med"/>
            <a:tailEnd type="triangle" w="med" len="med"/>
          </a:ln>
        </p:spPr>
      </p:sp>
      <p:sp>
        <p:nvSpPr>
          <p:cNvPr id="109581" name="Text Box 17"/>
          <p:cNvSpPr txBox="1"/>
          <p:nvPr/>
        </p:nvSpPr>
        <p:spPr>
          <a:xfrm>
            <a:off x="2324100" y="3324225"/>
            <a:ext cx="1257300"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138.76.29.7</a:t>
            </a:r>
            <a:endParaRPr lang="en-US" altLang="zh-CN" sz="1600" dirty="0">
              <a:latin typeface="Arial" panose="020B0604020202020204" pitchFamily="34" charset="0"/>
            </a:endParaRPr>
          </a:p>
        </p:txBody>
      </p:sp>
      <p:sp>
        <p:nvSpPr>
          <p:cNvPr id="109582" name="Line 18"/>
          <p:cNvSpPr/>
          <p:nvPr/>
        </p:nvSpPr>
        <p:spPr>
          <a:xfrm flipH="1">
            <a:off x="3502025" y="3271838"/>
            <a:ext cx="85725" cy="128587"/>
          </a:xfrm>
          <a:prstGeom prst="line">
            <a:avLst/>
          </a:prstGeom>
          <a:ln w="19050" cap="flat" cmpd="sng">
            <a:solidFill>
              <a:schemeClr val="tx1"/>
            </a:solidFill>
            <a:prstDash val="solid"/>
            <a:round/>
            <a:headEnd type="triangle" w="med" len="med"/>
            <a:tailEnd type="none" w="med" len="med"/>
          </a:ln>
        </p:spPr>
      </p:sp>
      <p:sp>
        <p:nvSpPr>
          <p:cNvPr id="109583" name="Line 79"/>
          <p:cNvSpPr/>
          <p:nvPr/>
        </p:nvSpPr>
        <p:spPr>
          <a:xfrm>
            <a:off x="706438" y="3222625"/>
            <a:ext cx="3025775" cy="6350"/>
          </a:xfrm>
          <a:prstGeom prst="line">
            <a:avLst/>
          </a:prstGeom>
          <a:ln w="19050" cap="flat" cmpd="sng">
            <a:solidFill>
              <a:schemeClr val="tx1"/>
            </a:solidFill>
            <a:prstDash val="solid"/>
            <a:round/>
            <a:headEnd type="none" w="med" len="med"/>
            <a:tailEnd type="none" w="med" len="med"/>
          </a:ln>
        </p:spPr>
      </p:sp>
      <p:sp>
        <p:nvSpPr>
          <p:cNvPr id="109584" name="Text Box 81"/>
          <p:cNvSpPr txBox="1"/>
          <p:nvPr/>
        </p:nvSpPr>
        <p:spPr>
          <a:xfrm>
            <a:off x="4716463" y="1674813"/>
            <a:ext cx="2279650" cy="915987"/>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local network</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(e.g., home network)</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10.0.0/24</a:t>
            </a:r>
            <a:endParaRPr lang="en-US" altLang="zh-CN" dirty="0">
              <a:latin typeface="Arial" panose="020B0604020202020204" pitchFamily="34" charset="0"/>
            </a:endParaRPr>
          </a:p>
        </p:txBody>
      </p:sp>
      <p:sp>
        <p:nvSpPr>
          <p:cNvPr id="109585" name="Line 82"/>
          <p:cNvSpPr/>
          <p:nvPr/>
        </p:nvSpPr>
        <p:spPr>
          <a:xfrm>
            <a:off x="6985000" y="1900238"/>
            <a:ext cx="1385888" cy="0"/>
          </a:xfrm>
          <a:prstGeom prst="line">
            <a:avLst/>
          </a:prstGeom>
          <a:ln w="9525" cap="flat" cmpd="sng">
            <a:solidFill>
              <a:schemeClr val="tx1"/>
            </a:solidFill>
            <a:prstDash val="solid"/>
            <a:round/>
            <a:headEnd type="none" w="med" len="med"/>
            <a:tailEnd type="triangle" w="med" len="med"/>
          </a:ln>
        </p:spPr>
      </p:sp>
      <p:sp>
        <p:nvSpPr>
          <p:cNvPr id="109586" name="Line 83"/>
          <p:cNvSpPr/>
          <p:nvPr/>
        </p:nvSpPr>
        <p:spPr>
          <a:xfrm>
            <a:off x="4033838" y="1760538"/>
            <a:ext cx="0" cy="1081087"/>
          </a:xfrm>
          <a:prstGeom prst="line">
            <a:avLst/>
          </a:prstGeom>
          <a:ln w="9525" cap="flat" cmpd="sng">
            <a:solidFill>
              <a:schemeClr val="tx1"/>
            </a:solidFill>
            <a:prstDash val="solid"/>
            <a:round/>
            <a:headEnd type="none" w="med" len="med"/>
            <a:tailEnd type="none" w="med" len="med"/>
          </a:ln>
        </p:spPr>
      </p:sp>
      <p:sp>
        <p:nvSpPr>
          <p:cNvPr id="109587" name="Line 84"/>
          <p:cNvSpPr/>
          <p:nvPr/>
        </p:nvSpPr>
        <p:spPr>
          <a:xfrm flipH="1" flipV="1">
            <a:off x="4173538" y="1887538"/>
            <a:ext cx="898525" cy="0"/>
          </a:xfrm>
          <a:prstGeom prst="line">
            <a:avLst/>
          </a:prstGeom>
          <a:ln w="9525" cap="flat" cmpd="sng">
            <a:solidFill>
              <a:schemeClr val="tx1"/>
            </a:solidFill>
            <a:prstDash val="solid"/>
            <a:round/>
            <a:headEnd type="none" w="med" len="med"/>
            <a:tailEnd type="triangle" w="med" len="med"/>
          </a:ln>
        </p:spPr>
      </p:sp>
      <p:sp>
        <p:nvSpPr>
          <p:cNvPr id="109588" name="Line 86"/>
          <p:cNvSpPr/>
          <p:nvPr/>
        </p:nvSpPr>
        <p:spPr>
          <a:xfrm>
            <a:off x="2578100" y="1900238"/>
            <a:ext cx="1385888" cy="0"/>
          </a:xfrm>
          <a:prstGeom prst="line">
            <a:avLst/>
          </a:prstGeom>
          <a:ln w="9525" cap="flat" cmpd="sng">
            <a:solidFill>
              <a:schemeClr val="tx1"/>
            </a:solidFill>
            <a:prstDash val="solid"/>
            <a:round/>
            <a:headEnd type="none" w="med" len="med"/>
            <a:tailEnd type="triangle" w="med" len="med"/>
          </a:ln>
        </p:spPr>
      </p:sp>
      <p:sp>
        <p:nvSpPr>
          <p:cNvPr id="109589" name="Line 87"/>
          <p:cNvSpPr/>
          <p:nvPr/>
        </p:nvSpPr>
        <p:spPr>
          <a:xfrm flipH="1" flipV="1">
            <a:off x="766763" y="1887538"/>
            <a:ext cx="898525" cy="0"/>
          </a:xfrm>
          <a:prstGeom prst="line">
            <a:avLst/>
          </a:prstGeom>
          <a:ln w="9525" cap="flat" cmpd="sng">
            <a:solidFill>
              <a:schemeClr val="tx1"/>
            </a:solidFill>
            <a:prstDash val="solid"/>
            <a:round/>
            <a:headEnd type="none" w="med" len="med"/>
            <a:tailEnd type="triangle" w="med" len="med"/>
          </a:ln>
        </p:spPr>
      </p:sp>
      <p:sp>
        <p:nvSpPr>
          <p:cNvPr id="109590" name="Text Box 88"/>
          <p:cNvSpPr txBox="1"/>
          <p:nvPr/>
        </p:nvSpPr>
        <p:spPr>
          <a:xfrm>
            <a:off x="1654175" y="1662113"/>
            <a:ext cx="958850" cy="641350"/>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rest of</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Internet</a:t>
            </a:r>
            <a:endParaRPr lang="en-US" altLang="zh-CN" dirty="0">
              <a:latin typeface="Arial" panose="020B0604020202020204" pitchFamily="34" charset="0"/>
            </a:endParaRPr>
          </a:p>
        </p:txBody>
      </p:sp>
      <p:sp>
        <p:nvSpPr>
          <p:cNvPr id="109591" name="Text Box 90"/>
          <p:cNvSpPr txBox="1"/>
          <p:nvPr/>
        </p:nvSpPr>
        <p:spPr>
          <a:xfrm>
            <a:off x="4260850" y="4741863"/>
            <a:ext cx="3763963" cy="1336675"/>
          </a:xfrm>
          <a:prstGeom prst="rect">
            <a:avLst/>
          </a:prstGeom>
          <a:noFill/>
          <a:ln w="9525">
            <a:noFill/>
          </a:ln>
        </p:spPr>
        <p:txBody>
          <a:bodyPr wrap="none" anchor="t" anchorCtr="0">
            <a:spAutoFit/>
          </a:bodyPr>
          <a:p>
            <a:pPr eaLnBrk="0" hangingPunct="0">
              <a:lnSpc>
                <a:spcPct val="85000"/>
              </a:lnSpc>
            </a:pPr>
            <a:r>
              <a:rPr lang="en-US" altLang="zh-CN" sz="2400" dirty="0">
                <a:latin typeface="Gill Sans MT" panose="020B0502020104020203" charset="0"/>
              </a:rPr>
              <a:t>datagrams with source or </a:t>
            </a:r>
            <a:endParaRPr lang="en-US" altLang="zh-CN" sz="2400" dirty="0">
              <a:latin typeface="Gill Sans MT" panose="020B0502020104020203" charset="0"/>
            </a:endParaRPr>
          </a:p>
          <a:p>
            <a:pPr eaLnBrk="0" hangingPunct="0">
              <a:lnSpc>
                <a:spcPct val="85000"/>
              </a:lnSpc>
            </a:pPr>
            <a:r>
              <a:rPr lang="en-US" altLang="zh-CN" sz="2400" dirty="0">
                <a:latin typeface="Gill Sans MT" panose="020B0502020104020203" charset="0"/>
              </a:rPr>
              <a:t>destination in this network</a:t>
            </a:r>
            <a:endParaRPr lang="en-US" altLang="zh-CN" sz="2400" dirty="0">
              <a:latin typeface="Gill Sans MT" panose="020B0502020104020203" charset="0"/>
            </a:endParaRPr>
          </a:p>
          <a:p>
            <a:pPr eaLnBrk="0" hangingPunct="0">
              <a:lnSpc>
                <a:spcPct val="85000"/>
              </a:lnSpc>
            </a:pPr>
            <a:r>
              <a:rPr lang="en-US" altLang="zh-CN" sz="2400" dirty="0">
                <a:latin typeface="Gill Sans MT" panose="020B0502020104020203" charset="0"/>
              </a:rPr>
              <a:t>have 10.0.0/24 address for </a:t>
            </a:r>
            <a:endParaRPr lang="en-US" altLang="zh-CN" sz="2400" dirty="0">
              <a:latin typeface="Gill Sans MT" panose="020B0502020104020203" charset="0"/>
            </a:endParaRPr>
          </a:p>
          <a:p>
            <a:pPr eaLnBrk="0" hangingPunct="0">
              <a:lnSpc>
                <a:spcPct val="85000"/>
              </a:lnSpc>
            </a:pPr>
            <a:r>
              <a:rPr lang="en-US" altLang="zh-CN" sz="2400" dirty="0">
                <a:latin typeface="Gill Sans MT" panose="020B0502020104020203" charset="0"/>
              </a:rPr>
              <a:t>source, destination (as usual)</a:t>
            </a:r>
            <a:endParaRPr lang="en-US" altLang="zh-CN" sz="2400" dirty="0">
              <a:latin typeface="Gill Sans MT" panose="020B0502020104020203" charset="0"/>
            </a:endParaRPr>
          </a:p>
        </p:txBody>
      </p:sp>
      <p:sp>
        <p:nvSpPr>
          <p:cNvPr id="109592" name="Text Box 92"/>
          <p:cNvSpPr txBox="1"/>
          <p:nvPr/>
        </p:nvSpPr>
        <p:spPr>
          <a:xfrm>
            <a:off x="269875" y="4746625"/>
            <a:ext cx="3684588" cy="1647825"/>
          </a:xfrm>
          <a:prstGeom prst="rect">
            <a:avLst/>
          </a:prstGeom>
          <a:noFill/>
          <a:ln w="9525">
            <a:noFill/>
          </a:ln>
        </p:spPr>
        <p:txBody>
          <a:bodyPr anchor="t" anchorCtr="0">
            <a:spAutoFit/>
          </a:bodyPr>
          <a:p>
            <a:pPr algn="r" eaLnBrk="0" hangingPunct="0">
              <a:lnSpc>
                <a:spcPct val="85000"/>
              </a:lnSpc>
            </a:pPr>
            <a:r>
              <a:rPr lang="en-US" altLang="zh-CN" sz="2400" i="1" dirty="0">
                <a:solidFill>
                  <a:srgbClr val="CC0000"/>
                </a:solidFill>
                <a:latin typeface="Gill Sans MT" panose="020B0502020104020203" charset="0"/>
              </a:rPr>
              <a:t>all</a:t>
            </a:r>
            <a:r>
              <a:rPr lang="en-US" altLang="zh-CN" sz="2400" dirty="0">
                <a:solidFill>
                  <a:srgbClr val="CC0000"/>
                </a:solidFill>
                <a:latin typeface="Gill Sans MT" panose="020B0502020104020203" charset="0"/>
              </a:rPr>
              <a:t> </a:t>
            </a:r>
            <a:r>
              <a:rPr lang="en-US" altLang="zh-CN" sz="2400" dirty="0">
                <a:latin typeface="Gill Sans MT" panose="020B0502020104020203" charset="0"/>
              </a:rPr>
              <a:t>datagrams </a:t>
            </a:r>
            <a:r>
              <a:rPr lang="en-US" altLang="zh-CN" sz="2400" i="1" dirty="0">
                <a:solidFill>
                  <a:srgbClr val="CC0000"/>
                </a:solidFill>
                <a:latin typeface="Gill Sans MT" panose="020B0502020104020203" charset="0"/>
              </a:rPr>
              <a:t>leaving</a:t>
            </a:r>
            <a:r>
              <a:rPr lang="en-US" altLang="zh-CN" sz="2400" dirty="0">
                <a:latin typeface="Gill Sans MT" panose="020B0502020104020203" charset="0"/>
              </a:rPr>
              <a:t> local</a:t>
            </a:r>
            <a:endParaRPr lang="en-US" altLang="zh-CN" sz="2400" dirty="0">
              <a:latin typeface="Gill Sans MT" panose="020B0502020104020203" charset="0"/>
            </a:endParaRPr>
          </a:p>
          <a:p>
            <a:pPr algn="r" eaLnBrk="0" hangingPunct="0">
              <a:lnSpc>
                <a:spcPct val="85000"/>
              </a:lnSpc>
            </a:pPr>
            <a:r>
              <a:rPr lang="en-US" altLang="zh-CN" sz="2400" dirty="0">
                <a:latin typeface="Gill Sans MT" panose="020B0502020104020203" charset="0"/>
              </a:rPr>
              <a:t>network have </a:t>
            </a:r>
            <a:r>
              <a:rPr lang="en-US" altLang="zh-CN" sz="2400" i="1" dirty="0">
                <a:solidFill>
                  <a:srgbClr val="CC0000"/>
                </a:solidFill>
                <a:latin typeface="Gill Sans MT" panose="020B0502020104020203" charset="0"/>
              </a:rPr>
              <a:t>same</a:t>
            </a:r>
            <a:r>
              <a:rPr lang="en-US" altLang="zh-CN" sz="2400" dirty="0">
                <a:latin typeface="Gill Sans MT" panose="020B0502020104020203" charset="0"/>
              </a:rPr>
              <a:t> single source NAT IP address: 138.76.29.7,different source port numbers</a:t>
            </a:r>
            <a:endParaRPr lang="en-US" altLang="zh-CN" sz="2400" dirty="0">
              <a:latin typeface="Gill Sans MT" panose="020B0502020104020203" charset="0"/>
            </a:endParaRPr>
          </a:p>
        </p:txBody>
      </p:sp>
      <p:pic>
        <p:nvPicPr>
          <p:cNvPr id="109593" name="Picture 95" descr="underline_base"/>
          <p:cNvPicPr/>
          <p:nvPr/>
        </p:nvPicPr>
        <p:blipFill>
          <a:blip r:embed="rId1"/>
          <a:stretch>
            <a:fillRect/>
          </a:stretch>
        </p:blipFill>
        <p:spPr>
          <a:xfrm>
            <a:off x="598488" y="922338"/>
            <a:ext cx="7769225" cy="173037"/>
          </a:xfrm>
          <a:prstGeom prst="rect">
            <a:avLst/>
          </a:prstGeom>
          <a:noFill/>
          <a:ln w="9525">
            <a:noFill/>
          </a:ln>
        </p:spPr>
      </p:pic>
      <p:sp>
        <p:nvSpPr>
          <p:cNvPr id="109594" name="Line 96"/>
          <p:cNvSpPr/>
          <p:nvPr/>
        </p:nvSpPr>
        <p:spPr>
          <a:xfrm flipV="1">
            <a:off x="4818063" y="3344863"/>
            <a:ext cx="668337" cy="1427162"/>
          </a:xfrm>
          <a:prstGeom prst="line">
            <a:avLst/>
          </a:prstGeom>
          <a:ln w="9525" cap="flat" cmpd="sng">
            <a:solidFill>
              <a:srgbClr val="CC0000"/>
            </a:solidFill>
            <a:prstDash val="solid"/>
            <a:round/>
            <a:headEnd type="none" w="med" len="med"/>
            <a:tailEnd type="none" w="med" len="med"/>
          </a:ln>
        </p:spPr>
      </p:sp>
      <p:sp>
        <p:nvSpPr>
          <p:cNvPr id="109595" name="Line 97"/>
          <p:cNvSpPr/>
          <p:nvPr/>
        </p:nvSpPr>
        <p:spPr>
          <a:xfrm flipV="1">
            <a:off x="2706688" y="3308350"/>
            <a:ext cx="668337" cy="1427163"/>
          </a:xfrm>
          <a:prstGeom prst="line">
            <a:avLst/>
          </a:prstGeom>
          <a:ln w="9525" cap="flat" cmpd="sng">
            <a:solidFill>
              <a:srgbClr val="CC0000"/>
            </a:solidFill>
            <a:prstDash val="solid"/>
            <a:round/>
            <a:headEnd type="none" w="med" len="med"/>
            <a:tailEnd type="none" w="med" len="med"/>
          </a:ln>
        </p:spPr>
      </p:sp>
      <p:grpSp>
        <p:nvGrpSpPr>
          <p:cNvPr id="109596" name="Group 98"/>
          <p:cNvGrpSpPr/>
          <p:nvPr/>
        </p:nvGrpSpPr>
        <p:grpSpPr>
          <a:xfrm>
            <a:off x="3633788" y="3059113"/>
            <a:ext cx="900112" cy="347662"/>
            <a:chOff x="4396" y="1245"/>
            <a:chExt cx="672" cy="248"/>
          </a:xfrm>
        </p:grpSpPr>
        <p:sp>
          <p:nvSpPr>
            <p:cNvPr id="10959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0959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0959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09600" name="Group 102"/>
            <p:cNvGrpSpPr/>
            <p:nvPr/>
          </p:nvGrpSpPr>
          <p:grpSpPr>
            <a:xfrm>
              <a:off x="4530" y="1287"/>
              <a:ext cx="377" cy="75"/>
              <a:chOff x="2468" y="1332"/>
              <a:chExt cx="310" cy="60"/>
            </a:xfrm>
          </p:grpSpPr>
          <p:sp>
            <p:nvSpPr>
              <p:cNvPr id="109601" name="Freeform 10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28575" cap="flat" cmpd="sng">
                <a:solidFill>
                  <a:srgbClr val="000000"/>
                </a:solidFill>
                <a:prstDash val="solid"/>
                <a:round/>
                <a:headEnd type="none" w="med" len="med"/>
                <a:tailEnd type="none" w="med" len="med"/>
              </a:ln>
            </p:spPr>
            <p:txBody>
              <a:bodyPr/>
              <a:p>
                <a:endParaRPr lang="zh-CN" altLang="en-US"/>
              </a:p>
            </p:txBody>
          </p:sp>
          <p:sp>
            <p:nvSpPr>
              <p:cNvPr id="109602" name="Freeform 10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28575" cap="flat" cmpd="sng">
                <a:solidFill>
                  <a:srgbClr val="000000"/>
                </a:solidFill>
                <a:prstDash val="solid"/>
                <a:round/>
                <a:headEnd type="none" w="med" len="med"/>
                <a:tailEnd type="none" w="med" len="med"/>
              </a:ln>
            </p:spPr>
            <p:txBody>
              <a:bodyPr/>
              <a:p>
                <a:endParaRPr lang="zh-CN" altLang="en-US"/>
              </a:p>
            </p:txBody>
          </p:sp>
        </p:grpSp>
        <p:sp>
          <p:nvSpPr>
            <p:cNvPr id="109603" name="Line 105"/>
            <p:cNvSpPr/>
            <p:nvPr/>
          </p:nvSpPr>
          <p:spPr>
            <a:xfrm>
              <a:off x="4400" y="1321"/>
              <a:ext cx="0" cy="109"/>
            </a:xfrm>
            <a:prstGeom prst="line">
              <a:avLst/>
            </a:prstGeom>
            <a:ln w="19050" cap="flat" cmpd="sng">
              <a:solidFill>
                <a:srgbClr val="000000"/>
              </a:solidFill>
              <a:prstDash val="solid"/>
              <a:round/>
              <a:headEnd type="none" w="med" len="med"/>
              <a:tailEnd type="none" w="med" len="med"/>
            </a:ln>
          </p:spPr>
        </p:sp>
        <p:sp>
          <p:nvSpPr>
            <p:cNvPr id="109604" name="Line 106"/>
            <p:cNvSpPr/>
            <p:nvPr/>
          </p:nvSpPr>
          <p:spPr>
            <a:xfrm>
              <a:off x="5063" y="1327"/>
              <a:ext cx="0" cy="106"/>
            </a:xfrm>
            <a:prstGeom prst="line">
              <a:avLst/>
            </a:prstGeom>
            <a:ln w="19050" cap="flat" cmpd="sng">
              <a:solidFill>
                <a:srgbClr val="000000"/>
              </a:solidFill>
              <a:prstDash val="solid"/>
              <a:round/>
              <a:headEnd type="none" w="med" len="med"/>
              <a:tailEnd type="none" w="med" len="med"/>
            </a:ln>
          </p:spPr>
        </p:sp>
      </p:grpSp>
      <p:grpSp>
        <p:nvGrpSpPr>
          <p:cNvPr id="109605" name="Group 107"/>
          <p:cNvGrpSpPr/>
          <p:nvPr/>
        </p:nvGrpSpPr>
        <p:grpSpPr>
          <a:xfrm flipH="1">
            <a:off x="7207250" y="2239963"/>
            <a:ext cx="641350" cy="558800"/>
            <a:chOff x="-44" y="1473"/>
            <a:chExt cx="981" cy="1105"/>
          </a:xfrm>
        </p:grpSpPr>
        <p:pic>
          <p:nvPicPr>
            <p:cNvPr id="109606" name="Picture 108"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09607" name="Freeform 10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09608" name="Group 110"/>
          <p:cNvGrpSpPr/>
          <p:nvPr/>
        </p:nvGrpSpPr>
        <p:grpSpPr>
          <a:xfrm flipH="1">
            <a:off x="7246938" y="2916238"/>
            <a:ext cx="641350" cy="558800"/>
            <a:chOff x="-44" y="1473"/>
            <a:chExt cx="981" cy="1105"/>
          </a:xfrm>
        </p:grpSpPr>
        <p:pic>
          <p:nvPicPr>
            <p:cNvPr id="109609" name="Picture 111"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09610" name="Freeform 11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09611" name="Group 113"/>
          <p:cNvGrpSpPr/>
          <p:nvPr/>
        </p:nvGrpSpPr>
        <p:grpSpPr>
          <a:xfrm flipH="1">
            <a:off x="7254875" y="3670300"/>
            <a:ext cx="641350" cy="558800"/>
            <a:chOff x="-44" y="1473"/>
            <a:chExt cx="981" cy="1105"/>
          </a:xfrm>
        </p:grpSpPr>
        <p:pic>
          <p:nvPicPr>
            <p:cNvPr id="109612" name="Picture 114"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09613" name="Freeform 11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0961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961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3"/>
          <p:cNvSpPr>
            <a:spLocks noGrp="1"/>
          </p:cNvSpPr>
          <p:nvPr>
            <p:ph idx="1"/>
          </p:nvPr>
        </p:nvSpPr>
        <p:spPr>
          <a:xfrm>
            <a:off x="385763" y="1600200"/>
            <a:ext cx="8418512" cy="4648200"/>
          </a:xfrm>
        </p:spPr>
        <p:txBody>
          <a:bodyPr vert="horz" wrap="square" lIns="91440" tIns="45720" rIns="91440" bIns="45720" anchor="t" anchorCtr="0"/>
          <a:p>
            <a:pPr>
              <a:buNone/>
            </a:pPr>
            <a:r>
              <a:rPr lang="en-US" altLang="zh-CN" i="1" dirty="0">
                <a:solidFill>
                  <a:srgbClr val="CC0000"/>
                </a:solidFill>
              </a:rPr>
              <a:t>motivation:</a:t>
            </a:r>
            <a:r>
              <a:rPr lang="en-US" altLang="zh-CN" dirty="0"/>
              <a:t> local network uses just one IP address as far as outside world is concerned:</a:t>
            </a:r>
            <a:endParaRPr lang="en-US" altLang="zh-CN" dirty="0"/>
          </a:p>
          <a:p>
            <a:pPr lvl="1">
              <a:buFont typeface="Wingdings" panose="05000000000000000000" pitchFamily="2" charset="2"/>
              <a:buChar char="§"/>
            </a:pPr>
            <a:r>
              <a:rPr lang="en-US" altLang="zh-CN" sz="2800" dirty="0"/>
              <a:t>range of addresses not needed from ISP:  just one IP address for all devices</a:t>
            </a:r>
            <a:endParaRPr lang="en-US" altLang="zh-CN" sz="2800" dirty="0"/>
          </a:p>
          <a:p>
            <a:pPr lvl="1">
              <a:buFont typeface="Wingdings" panose="05000000000000000000" pitchFamily="2" charset="2"/>
              <a:buChar char="§"/>
            </a:pPr>
            <a:r>
              <a:rPr lang="en-US" altLang="zh-CN" sz="2800" dirty="0"/>
              <a:t>can change addresses of devices in local network without notifying outside world</a:t>
            </a:r>
            <a:endParaRPr lang="en-US" altLang="zh-CN" sz="2800" dirty="0"/>
          </a:p>
          <a:p>
            <a:pPr lvl="1">
              <a:buFont typeface="Wingdings" panose="05000000000000000000" pitchFamily="2" charset="2"/>
              <a:buChar char="§"/>
            </a:pPr>
            <a:r>
              <a:rPr lang="en-US" altLang="zh-CN" sz="2800" dirty="0"/>
              <a:t>can change ISP without changing addresses of devices in local network</a:t>
            </a:r>
            <a:endParaRPr lang="en-US" altLang="zh-CN" sz="2800" dirty="0"/>
          </a:p>
          <a:p>
            <a:pPr lvl="1">
              <a:buFont typeface="Wingdings" panose="05000000000000000000" pitchFamily="2" charset="2"/>
              <a:buChar char="§"/>
            </a:pPr>
            <a:r>
              <a:rPr lang="en-US" altLang="zh-CN" sz="2800" dirty="0"/>
              <a:t>devices inside local net not explicitly addressable, visible by outside world (a security plus)</a:t>
            </a:r>
            <a:endParaRPr lang="en-US" altLang="zh-CN" sz="2800" dirty="0"/>
          </a:p>
          <a:p>
            <a:pPr>
              <a:buNone/>
            </a:pPr>
            <a:endParaRPr lang="en-US" altLang="zh-CN" dirty="0"/>
          </a:p>
        </p:txBody>
      </p:sp>
      <p:sp>
        <p:nvSpPr>
          <p:cNvPr id="57349" name="Rectangle 8"/>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110595" name="Picture 9" descr="underline_base"/>
          <p:cNvPicPr/>
          <p:nvPr/>
        </p:nvPicPr>
        <p:blipFill>
          <a:blip r:embed="rId1"/>
          <a:stretch>
            <a:fillRect/>
          </a:stretch>
        </p:blipFill>
        <p:spPr>
          <a:xfrm>
            <a:off x="598488" y="922338"/>
            <a:ext cx="7769225" cy="173037"/>
          </a:xfrm>
          <a:prstGeom prst="rect">
            <a:avLst/>
          </a:prstGeom>
          <a:noFill/>
          <a:ln w="9525">
            <a:noFill/>
          </a:ln>
        </p:spPr>
      </p:pic>
      <p:sp>
        <p:nvSpPr>
          <p:cNvPr id="11059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059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3"/>
          <p:cNvSpPr>
            <a:spLocks noGrp="1"/>
          </p:cNvSpPr>
          <p:nvPr>
            <p:ph idx="1"/>
          </p:nvPr>
        </p:nvSpPr>
        <p:spPr>
          <a:xfrm>
            <a:off x="234950" y="1482725"/>
            <a:ext cx="8575675" cy="4648200"/>
          </a:xfrm>
        </p:spPr>
        <p:txBody>
          <a:bodyPr vert="horz" wrap="square" lIns="91440" tIns="45720" rIns="91440" bIns="45720" anchor="t" anchorCtr="0"/>
          <a:p>
            <a:pPr>
              <a:lnSpc>
                <a:spcPct val="80000"/>
              </a:lnSpc>
              <a:buNone/>
            </a:pPr>
            <a:r>
              <a:rPr lang="en-US" altLang="zh-CN" dirty="0">
                <a:solidFill>
                  <a:srgbClr val="FF0000"/>
                </a:solidFill>
              </a:rPr>
              <a:t>   </a:t>
            </a:r>
            <a:r>
              <a:rPr lang="en-US" altLang="zh-CN" i="1" dirty="0">
                <a:solidFill>
                  <a:srgbClr val="CC0000"/>
                </a:solidFill>
              </a:rPr>
              <a:t>implementation</a:t>
            </a:r>
            <a:r>
              <a:rPr lang="en-US" altLang="zh-CN" dirty="0">
                <a:solidFill>
                  <a:srgbClr val="CC0000"/>
                </a:solidFill>
              </a:rPr>
              <a:t>:</a:t>
            </a:r>
            <a:r>
              <a:rPr lang="en-US" altLang="zh-CN" dirty="0"/>
              <a:t> NAT router must:</a:t>
            </a:r>
            <a:br>
              <a:rPr lang="en-US" altLang="zh-CN" dirty="0"/>
            </a:br>
            <a:endParaRPr lang="en-US" altLang="zh-CN" dirty="0"/>
          </a:p>
          <a:p>
            <a:pPr lvl="1">
              <a:lnSpc>
                <a:spcPct val="80000"/>
              </a:lnSpc>
              <a:buFont typeface="Wingdings" panose="05000000000000000000" pitchFamily="2" charset="2"/>
              <a:buChar char="§"/>
            </a:pPr>
            <a:r>
              <a:rPr lang="en-US" altLang="zh-CN" i="1" dirty="0">
                <a:solidFill>
                  <a:srgbClr val="000099"/>
                </a:solidFill>
              </a:rPr>
              <a:t>outgoing datagrams:</a:t>
            </a:r>
            <a:r>
              <a:rPr lang="en-US" altLang="zh-CN" dirty="0">
                <a:solidFill>
                  <a:srgbClr val="000099"/>
                </a:solidFill>
              </a:rPr>
              <a:t> </a:t>
            </a:r>
            <a:r>
              <a:rPr lang="en-US" altLang="zh-CN" i="1" dirty="0">
                <a:solidFill>
                  <a:srgbClr val="000099"/>
                </a:solidFill>
              </a:rPr>
              <a:t>replace</a:t>
            </a:r>
            <a:r>
              <a:rPr lang="en-US" altLang="zh-CN" dirty="0"/>
              <a:t> (source IP address, port #) of every outgoing datagram to (NAT IP address, new port #)</a:t>
            </a:r>
            <a:endParaRPr lang="en-US" altLang="zh-CN" dirty="0"/>
          </a:p>
          <a:p>
            <a:pPr marL="914400" lvl="2" indent="0">
              <a:lnSpc>
                <a:spcPct val="80000"/>
              </a:lnSpc>
              <a:buNone/>
            </a:pPr>
            <a:r>
              <a:rPr lang="en-US" altLang="zh-CN" sz="2400" dirty="0"/>
              <a:t>. . . remote clients/servers will respond using (NAT IP address, new port #) as destination addr</a:t>
            </a:r>
            <a:br>
              <a:rPr lang="en-US" altLang="zh-CN" sz="2400" dirty="0"/>
            </a:br>
            <a:endParaRPr lang="en-US" altLang="zh-CN" sz="2400" dirty="0"/>
          </a:p>
          <a:p>
            <a:pPr lvl="1">
              <a:lnSpc>
                <a:spcPct val="80000"/>
              </a:lnSpc>
              <a:buFont typeface="Wingdings" panose="05000000000000000000" pitchFamily="2" charset="2"/>
              <a:buChar char="§"/>
            </a:pPr>
            <a:r>
              <a:rPr lang="en-US" altLang="zh-CN" i="1" dirty="0">
                <a:solidFill>
                  <a:srgbClr val="000099"/>
                </a:solidFill>
              </a:rPr>
              <a:t>remember (in NAT translation table)</a:t>
            </a:r>
            <a:r>
              <a:rPr lang="en-US" altLang="zh-CN" i="1" dirty="0">
                <a:solidFill>
                  <a:schemeClr val="accent2"/>
                </a:solidFill>
              </a:rPr>
              <a:t> </a:t>
            </a:r>
            <a:r>
              <a:rPr lang="en-US" altLang="zh-CN" dirty="0"/>
              <a:t>every (source IP address, port #)  to (NAT IP address, new port #) translation pair</a:t>
            </a:r>
            <a:br>
              <a:rPr lang="en-US" altLang="zh-CN" dirty="0"/>
            </a:br>
            <a:endParaRPr lang="en-US" altLang="zh-CN" dirty="0"/>
          </a:p>
          <a:p>
            <a:pPr lvl="1">
              <a:lnSpc>
                <a:spcPct val="80000"/>
              </a:lnSpc>
              <a:buFont typeface="Wingdings" panose="05000000000000000000" pitchFamily="2" charset="2"/>
              <a:buChar char="§"/>
            </a:pPr>
            <a:r>
              <a:rPr lang="en-US" altLang="zh-CN" i="1" dirty="0">
                <a:solidFill>
                  <a:srgbClr val="000099"/>
                </a:solidFill>
              </a:rPr>
              <a:t>incoming datagrams:</a:t>
            </a:r>
            <a:r>
              <a:rPr lang="en-US" altLang="zh-CN" dirty="0">
                <a:solidFill>
                  <a:srgbClr val="000099"/>
                </a:solidFill>
              </a:rPr>
              <a:t> </a:t>
            </a:r>
            <a:r>
              <a:rPr lang="en-US" altLang="zh-CN" i="1" dirty="0">
                <a:solidFill>
                  <a:srgbClr val="000099"/>
                </a:solidFill>
              </a:rPr>
              <a:t>replace</a:t>
            </a:r>
            <a:r>
              <a:rPr lang="en-US" altLang="zh-CN" dirty="0"/>
              <a:t> (NAT IP address, new port #) in dest fields of every incoming datagram with corresponding (source IP address, port #) stored in NAT table</a:t>
            </a:r>
            <a:endParaRPr lang="en-US" altLang="zh-CN" dirty="0"/>
          </a:p>
          <a:p>
            <a:pPr lvl="1">
              <a:lnSpc>
                <a:spcPct val="80000"/>
              </a:lnSpc>
            </a:pPr>
            <a:endParaRPr lang="en-US" altLang="zh-CN" dirty="0"/>
          </a:p>
        </p:txBody>
      </p:sp>
      <p:sp>
        <p:nvSpPr>
          <p:cNvPr id="58373" name="Rectangle 5"/>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111619" name="Picture 6" descr="underline_base"/>
          <p:cNvPicPr/>
          <p:nvPr/>
        </p:nvPicPr>
        <p:blipFill>
          <a:blip r:embed="rId1"/>
          <a:stretch>
            <a:fillRect/>
          </a:stretch>
        </p:blipFill>
        <p:spPr>
          <a:xfrm>
            <a:off x="598488" y="922338"/>
            <a:ext cx="7769225" cy="173037"/>
          </a:xfrm>
          <a:prstGeom prst="rect">
            <a:avLst/>
          </a:prstGeom>
          <a:noFill/>
          <a:ln w="9525">
            <a:noFill/>
          </a:ln>
        </p:spPr>
      </p:pic>
      <p:sp>
        <p:nvSpPr>
          <p:cNvPr id="11162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162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Freeform 139"/>
          <p:cNvSpPr/>
          <p:nvPr/>
        </p:nvSpPr>
        <p:spPr>
          <a:xfrm>
            <a:off x="179388" y="3651250"/>
            <a:ext cx="4089400" cy="13557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tileRect/>
          </a:gradFill>
          <a:ln w="9525">
            <a:noFill/>
          </a:ln>
        </p:spPr>
        <p:txBody>
          <a:bodyPr/>
          <a:p>
            <a:endParaRPr lang="zh-CN" altLang="en-US"/>
          </a:p>
        </p:txBody>
      </p:sp>
      <p:sp>
        <p:nvSpPr>
          <p:cNvPr id="112642" name="Freeform 29"/>
          <p:cNvSpPr/>
          <p:nvPr/>
        </p:nvSpPr>
        <p:spPr>
          <a:xfrm>
            <a:off x="4468813" y="2922588"/>
            <a:ext cx="3738562" cy="26971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ln>
        </p:spPr>
        <p:txBody>
          <a:bodyPr/>
          <a:p>
            <a:endParaRPr lang="zh-CN" altLang="en-US"/>
          </a:p>
        </p:txBody>
      </p:sp>
      <p:sp>
        <p:nvSpPr>
          <p:cNvPr id="112643" name="Line 32"/>
          <p:cNvSpPr/>
          <p:nvPr/>
        </p:nvSpPr>
        <p:spPr>
          <a:xfrm>
            <a:off x="4583113" y="4244975"/>
            <a:ext cx="604837" cy="0"/>
          </a:xfrm>
          <a:prstGeom prst="line">
            <a:avLst/>
          </a:prstGeom>
          <a:ln w="19050" cap="flat" cmpd="sng">
            <a:solidFill>
              <a:schemeClr val="tx1"/>
            </a:solidFill>
            <a:prstDash val="solid"/>
            <a:round/>
            <a:headEnd type="none" w="med" len="med"/>
            <a:tailEnd type="none" w="med" len="med"/>
          </a:ln>
        </p:spPr>
      </p:sp>
      <p:sp>
        <p:nvSpPr>
          <p:cNvPr id="112644" name="Line 34"/>
          <p:cNvSpPr/>
          <p:nvPr/>
        </p:nvSpPr>
        <p:spPr>
          <a:xfrm>
            <a:off x="7423150" y="3497263"/>
            <a:ext cx="133350" cy="6350"/>
          </a:xfrm>
          <a:prstGeom prst="line">
            <a:avLst/>
          </a:prstGeom>
          <a:ln w="19050" cap="flat" cmpd="sng">
            <a:solidFill>
              <a:schemeClr val="tx1"/>
            </a:solidFill>
            <a:prstDash val="solid"/>
            <a:round/>
            <a:headEnd type="none" w="med" len="med"/>
            <a:tailEnd type="none" w="med" len="med"/>
          </a:ln>
        </p:spPr>
      </p:sp>
      <p:sp>
        <p:nvSpPr>
          <p:cNvPr id="112645" name="Line 35"/>
          <p:cNvSpPr/>
          <p:nvPr/>
        </p:nvSpPr>
        <p:spPr>
          <a:xfrm flipV="1">
            <a:off x="7429500" y="5002213"/>
            <a:ext cx="171450" cy="0"/>
          </a:xfrm>
          <a:prstGeom prst="line">
            <a:avLst/>
          </a:prstGeom>
          <a:ln w="19050" cap="flat" cmpd="sng">
            <a:solidFill>
              <a:schemeClr val="tx1"/>
            </a:solidFill>
            <a:prstDash val="solid"/>
            <a:round/>
            <a:headEnd type="none" w="med" len="med"/>
            <a:tailEnd type="none" w="med" len="med"/>
          </a:ln>
        </p:spPr>
      </p:sp>
      <p:sp>
        <p:nvSpPr>
          <p:cNvPr id="112646" name="Text Box 36"/>
          <p:cNvSpPr txBox="1"/>
          <p:nvPr/>
        </p:nvSpPr>
        <p:spPr>
          <a:xfrm>
            <a:off x="8048625" y="3227388"/>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10.0.0.1</a:t>
            </a:r>
            <a:endParaRPr lang="en-US" altLang="zh-CN" sz="1600" dirty="0">
              <a:latin typeface="Arial" panose="020B0604020202020204" pitchFamily="34" charset="0"/>
            </a:endParaRPr>
          </a:p>
        </p:txBody>
      </p:sp>
      <p:sp>
        <p:nvSpPr>
          <p:cNvPr id="112647" name="Text Box 37"/>
          <p:cNvSpPr txBox="1"/>
          <p:nvPr/>
        </p:nvSpPr>
        <p:spPr>
          <a:xfrm>
            <a:off x="8175625" y="3995738"/>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10.0.0.2</a:t>
            </a:r>
            <a:endParaRPr lang="en-US" altLang="zh-CN" sz="1600" dirty="0">
              <a:latin typeface="Arial" panose="020B0604020202020204" pitchFamily="34" charset="0"/>
            </a:endParaRPr>
          </a:p>
        </p:txBody>
      </p:sp>
      <p:sp>
        <p:nvSpPr>
          <p:cNvPr id="112648" name="Text Box 38"/>
          <p:cNvSpPr txBox="1"/>
          <p:nvPr/>
        </p:nvSpPr>
        <p:spPr>
          <a:xfrm>
            <a:off x="8137525" y="4891088"/>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10.0.0.3</a:t>
            </a:r>
            <a:endParaRPr lang="en-US" altLang="zh-CN" sz="1600" dirty="0">
              <a:latin typeface="Arial" panose="020B0604020202020204" pitchFamily="34" charset="0"/>
            </a:endParaRPr>
          </a:p>
        </p:txBody>
      </p:sp>
      <p:grpSp>
        <p:nvGrpSpPr>
          <p:cNvPr id="2" name="Group 88"/>
          <p:cNvGrpSpPr/>
          <p:nvPr/>
        </p:nvGrpSpPr>
        <p:grpSpPr>
          <a:xfrm>
            <a:off x="5630863" y="2855913"/>
            <a:ext cx="1871662" cy="1033462"/>
            <a:chOff x="3550" y="2055"/>
            <a:chExt cx="1179" cy="651"/>
          </a:xfrm>
        </p:grpSpPr>
        <p:grpSp>
          <p:nvGrpSpPr>
            <p:cNvPr id="112650" name="Group 50"/>
            <p:cNvGrpSpPr/>
            <p:nvPr/>
          </p:nvGrpSpPr>
          <p:grpSpPr>
            <a:xfrm>
              <a:off x="3550" y="2055"/>
              <a:ext cx="1179" cy="357"/>
              <a:chOff x="4381" y="786"/>
              <a:chExt cx="1108" cy="357"/>
            </a:xfrm>
          </p:grpSpPr>
          <p:sp>
            <p:nvSpPr>
              <p:cNvPr id="112651" name="Rectangle 40"/>
              <p:cNvSpPr/>
              <p:nvPr/>
            </p:nvSpPr>
            <p:spPr>
              <a:xfrm>
                <a:off x="4385" y="830"/>
                <a:ext cx="1104" cy="2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52" name="Text Box 39"/>
              <p:cNvSpPr txBox="1"/>
              <p:nvPr/>
            </p:nvSpPr>
            <p:spPr>
              <a:xfrm>
                <a:off x="4381" y="813"/>
                <a:ext cx="1045" cy="288"/>
              </a:xfrm>
              <a:prstGeom prst="rect">
                <a:avLst/>
              </a:prstGeom>
              <a:noFill/>
              <a:ln w="9525">
                <a:noFill/>
              </a:ln>
            </p:spPr>
            <p:txBody>
              <a:bodyPr anchor="t" anchorCtr="0">
                <a:spAutoFit/>
              </a:bodyPr>
              <a:p>
                <a:pPr eaLnBrk="0" hangingPunct="0"/>
                <a:r>
                  <a:rPr lang="en-US" altLang="zh-CN" sz="1200" dirty="0">
                    <a:latin typeface="Arial" panose="020B0604020202020204" pitchFamily="34" charset="0"/>
                  </a:rPr>
                  <a:t>S: 10.0.0.1, 3345</a:t>
                </a:r>
                <a:endParaRPr lang="en-US" altLang="zh-CN" sz="1200" dirty="0">
                  <a:latin typeface="Arial" panose="020B0604020202020204" pitchFamily="34" charset="0"/>
                </a:endParaRPr>
              </a:p>
              <a:p>
                <a:pPr eaLnBrk="0" hangingPunct="0"/>
                <a:r>
                  <a:rPr lang="en-US" altLang="zh-CN" sz="1200" dirty="0">
                    <a:latin typeface="Arial" panose="020B0604020202020204" pitchFamily="34" charset="0"/>
                  </a:rPr>
                  <a:t>D: 128.119.40.186, 80</a:t>
                </a:r>
                <a:endParaRPr lang="en-US" altLang="zh-CN" sz="1200" dirty="0">
                  <a:latin typeface="Arial" panose="020B0604020202020204" pitchFamily="34" charset="0"/>
                </a:endParaRPr>
              </a:p>
            </p:txBody>
          </p:sp>
          <p:grpSp>
            <p:nvGrpSpPr>
              <p:cNvPr id="112653" name="Group 44"/>
              <p:cNvGrpSpPr/>
              <p:nvPr/>
            </p:nvGrpSpPr>
            <p:grpSpPr>
              <a:xfrm>
                <a:off x="5394" y="786"/>
                <a:ext cx="48" cy="99"/>
                <a:chOff x="5508" y="1599"/>
                <a:chExt cx="48" cy="99"/>
              </a:xfrm>
            </p:grpSpPr>
            <p:sp>
              <p:nvSpPr>
                <p:cNvPr id="112654" name="Freeform 43"/>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655" name="Line 41"/>
                <p:cNvSpPr/>
                <p:nvPr/>
              </p:nvSpPr>
              <p:spPr>
                <a:xfrm flipH="1">
                  <a:off x="5512" y="1608"/>
                  <a:ext cx="22" cy="68"/>
                </a:xfrm>
                <a:prstGeom prst="line">
                  <a:avLst/>
                </a:prstGeom>
                <a:ln w="9525" cap="flat" cmpd="sng">
                  <a:solidFill>
                    <a:schemeClr val="tx1"/>
                  </a:solidFill>
                  <a:prstDash val="solid"/>
                  <a:round/>
                  <a:headEnd type="none" w="med" len="med"/>
                  <a:tailEnd type="none" w="med" len="med"/>
                </a:ln>
              </p:spPr>
            </p:sp>
            <p:sp>
              <p:nvSpPr>
                <p:cNvPr id="112656" name="Line 42"/>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grpSp>
            <p:nvGrpSpPr>
              <p:cNvPr id="112657" name="Group 45"/>
              <p:cNvGrpSpPr/>
              <p:nvPr/>
            </p:nvGrpSpPr>
            <p:grpSpPr>
              <a:xfrm>
                <a:off x="5382" y="1044"/>
                <a:ext cx="48" cy="99"/>
                <a:chOff x="5508" y="1599"/>
                <a:chExt cx="48" cy="99"/>
              </a:xfrm>
            </p:grpSpPr>
            <p:sp>
              <p:nvSpPr>
                <p:cNvPr id="112658" name="Freeform 46"/>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659" name="Line 47"/>
                <p:cNvSpPr/>
                <p:nvPr/>
              </p:nvSpPr>
              <p:spPr>
                <a:xfrm flipH="1">
                  <a:off x="5512" y="1608"/>
                  <a:ext cx="22" cy="68"/>
                </a:xfrm>
                <a:prstGeom prst="line">
                  <a:avLst/>
                </a:prstGeom>
                <a:ln w="9525" cap="flat" cmpd="sng">
                  <a:solidFill>
                    <a:schemeClr val="tx1"/>
                  </a:solidFill>
                  <a:prstDash val="solid"/>
                  <a:round/>
                  <a:headEnd type="none" w="med" len="med"/>
                  <a:tailEnd type="none" w="med" len="med"/>
                </a:ln>
              </p:spPr>
            </p:sp>
            <p:sp>
              <p:nvSpPr>
                <p:cNvPr id="112660" name="Line 48"/>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grpSp>
        <p:sp>
          <p:nvSpPr>
            <p:cNvPr id="112661" name="Freeform 51"/>
            <p:cNvSpPr/>
            <p:nvPr/>
          </p:nvSpPr>
          <p:spPr>
            <a:xfrm>
              <a:off x="3573" y="2364"/>
              <a:ext cx="564" cy="342"/>
            </a:xfrm>
            <a:custGeom>
              <a:avLst/>
              <a:gdLst/>
              <a:ahLst/>
              <a:cxnLst>
                <a:cxn ang="0">
                  <a:pos x="0" y="9905"/>
                </a:cxn>
                <a:cxn ang="0">
                  <a:pos x="28602" y="9905"/>
                </a:cxn>
                <a:cxn ang="0">
                  <a:pos x="28602" y="0"/>
                </a:cxn>
              </a:cxnLst>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p:spPr>
          <p:txBody>
            <a:bodyPr/>
            <a:p>
              <a:endParaRPr lang="zh-CN" altLang="en-US"/>
            </a:p>
          </p:txBody>
        </p:sp>
        <p:grpSp>
          <p:nvGrpSpPr>
            <p:cNvPr id="112662" name="Group 87"/>
            <p:cNvGrpSpPr/>
            <p:nvPr/>
          </p:nvGrpSpPr>
          <p:grpSpPr>
            <a:xfrm>
              <a:off x="4032" y="2416"/>
              <a:ext cx="218" cy="231"/>
              <a:chOff x="5140" y="400"/>
              <a:chExt cx="218" cy="231"/>
            </a:xfrm>
          </p:grpSpPr>
          <p:sp>
            <p:nvSpPr>
              <p:cNvPr id="112663" name="Oval 86"/>
              <p:cNvSpPr/>
              <p:nvPr/>
            </p:nvSpPr>
            <p:spPr>
              <a:xfrm>
                <a:off x="5140" y="410"/>
                <a:ext cx="218" cy="218"/>
              </a:xfrm>
              <a:prstGeom prst="ellipse">
                <a:avLst/>
              </a:prstGeom>
              <a:solidFill>
                <a:schemeClr val="bg1"/>
              </a:solidFill>
              <a:ln w="9525" cap="flat" cmpd="sng">
                <a:solidFill>
                  <a:srgbClr val="CC0000"/>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64" name="Text Box 52"/>
              <p:cNvSpPr txBox="1"/>
              <p:nvPr/>
            </p:nvSpPr>
            <p:spPr>
              <a:xfrm>
                <a:off x="5154" y="400"/>
                <a:ext cx="196"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1</a:t>
                </a:r>
                <a:endParaRPr lang="en-US" altLang="zh-CN" dirty="0">
                  <a:solidFill>
                    <a:srgbClr val="CC0000"/>
                  </a:solidFill>
                  <a:latin typeface="Arial" panose="020B0604020202020204" pitchFamily="34" charset="0"/>
                </a:endParaRPr>
              </a:p>
            </p:txBody>
          </p:sp>
        </p:grpSp>
      </p:grpSp>
      <p:sp>
        <p:nvSpPr>
          <p:cNvPr id="112665" name="Text Box 54"/>
          <p:cNvSpPr txBox="1"/>
          <p:nvPr/>
        </p:nvSpPr>
        <p:spPr>
          <a:xfrm>
            <a:off x="4533900" y="3817938"/>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10.0.0.4</a:t>
            </a:r>
            <a:endParaRPr lang="en-US" altLang="zh-CN" sz="1600" dirty="0">
              <a:latin typeface="Arial" panose="020B0604020202020204" pitchFamily="34" charset="0"/>
            </a:endParaRPr>
          </a:p>
        </p:txBody>
      </p:sp>
      <p:sp>
        <p:nvSpPr>
          <p:cNvPr id="112666" name="Line 55"/>
          <p:cNvSpPr/>
          <p:nvPr/>
        </p:nvSpPr>
        <p:spPr>
          <a:xfrm flipH="1">
            <a:off x="4657725" y="4073525"/>
            <a:ext cx="85725" cy="128588"/>
          </a:xfrm>
          <a:prstGeom prst="line">
            <a:avLst/>
          </a:prstGeom>
          <a:ln w="19050" cap="flat" cmpd="sng">
            <a:solidFill>
              <a:schemeClr val="tx1"/>
            </a:solidFill>
            <a:prstDash val="solid"/>
            <a:round/>
            <a:headEnd type="none" w="med" len="med"/>
            <a:tailEnd type="triangle" w="med" len="med"/>
          </a:ln>
        </p:spPr>
      </p:sp>
      <p:sp>
        <p:nvSpPr>
          <p:cNvPr id="112667" name="Text Box 56"/>
          <p:cNvSpPr txBox="1"/>
          <p:nvPr/>
        </p:nvSpPr>
        <p:spPr>
          <a:xfrm>
            <a:off x="2695575" y="4375150"/>
            <a:ext cx="1257300"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138.76.29.7</a:t>
            </a:r>
            <a:endParaRPr lang="en-US" altLang="zh-CN" sz="1600" dirty="0">
              <a:latin typeface="Arial" panose="020B0604020202020204" pitchFamily="34" charset="0"/>
            </a:endParaRPr>
          </a:p>
        </p:txBody>
      </p:sp>
      <p:sp>
        <p:nvSpPr>
          <p:cNvPr id="112668" name="Line 57"/>
          <p:cNvSpPr/>
          <p:nvPr/>
        </p:nvSpPr>
        <p:spPr>
          <a:xfrm flipH="1">
            <a:off x="3917950" y="4311650"/>
            <a:ext cx="85725" cy="128588"/>
          </a:xfrm>
          <a:prstGeom prst="line">
            <a:avLst/>
          </a:prstGeom>
          <a:ln w="19050" cap="flat" cmpd="sng">
            <a:solidFill>
              <a:schemeClr val="tx1"/>
            </a:solidFill>
            <a:prstDash val="solid"/>
            <a:round/>
            <a:headEnd type="triangle" w="med" len="med"/>
            <a:tailEnd type="none" w="med" len="med"/>
          </a:ln>
        </p:spPr>
      </p:sp>
      <p:grpSp>
        <p:nvGrpSpPr>
          <p:cNvPr id="7" name="Group 59"/>
          <p:cNvGrpSpPr/>
          <p:nvPr/>
        </p:nvGrpSpPr>
        <p:grpSpPr>
          <a:xfrm>
            <a:off x="6469063" y="1570038"/>
            <a:ext cx="2433637" cy="1389062"/>
            <a:chOff x="3944" y="989"/>
            <a:chExt cx="1533" cy="875"/>
          </a:xfrm>
        </p:grpSpPr>
        <p:sp>
          <p:nvSpPr>
            <p:cNvPr id="112670" name="Text Box 53"/>
            <p:cNvSpPr txBox="1"/>
            <p:nvPr/>
          </p:nvSpPr>
          <p:spPr>
            <a:xfrm>
              <a:off x="4121" y="989"/>
              <a:ext cx="1356" cy="499"/>
            </a:xfrm>
            <a:prstGeom prst="rect">
              <a:avLst/>
            </a:prstGeom>
            <a:noFill/>
            <a:ln w="9525">
              <a:noFill/>
            </a:ln>
          </p:spPr>
          <p:txBody>
            <a:bodyPr wrap="none" anchor="t" anchorCtr="0">
              <a:spAutoFit/>
            </a:bodyPr>
            <a:p>
              <a:pPr eaLnBrk="0" hangingPunct="0">
                <a:lnSpc>
                  <a:spcPct val="85000"/>
                </a:lnSpc>
              </a:pPr>
              <a:r>
                <a:rPr lang="en-US" altLang="zh-CN" b="1" i="1" dirty="0">
                  <a:solidFill>
                    <a:srgbClr val="CC0000"/>
                  </a:solidFill>
                  <a:latin typeface="Arial" panose="020B0604020202020204" pitchFamily="34" charset="0"/>
                </a:rPr>
                <a:t>1:</a:t>
              </a:r>
              <a:r>
                <a:rPr lang="en-US" altLang="zh-CN" dirty="0">
                  <a:solidFill>
                    <a:srgbClr val="FF0000"/>
                  </a:solidFill>
                  <a:latin typeface="Arial" panose="020B0604020202020204" pitchFamily="34" charset="0"/>
                </a:rPr>
                <a:t> </a:t>
              </a:r>
              <a:r>
                <a:rPr lang="en-US" altLang="zh-CN" dirty="0">
                  <a:solidFill>
                    <a:srgbClr val="000099"/>
                  </a:solidFill>
                  <a:latin typeface="Arial" panose="020B0604020202020204" pitchFamily="34" charset="0"/>
                </a:rPr>
                <a:t>host 10.0.0.1 </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sends datagram to </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128.119.40.186, 80</a:t>
              </a:r>
              <a:endParaRPr lang="en-US" altLang="zh-CN" dirty="0">
                <a:solidFill>
                  <a:srgbClr val="000099"/>
                </a:solidFill>
                <a:latin typeface="Arial" panose="020B0604020202020204" pitchFamily="34" charset="0"/>
              </a:endParaRPr>
            </a:p>
          </p:txBody>
        </p:sp>
        <p:sp>
          <p:nvSpPr>
            <p:cNvPr id="112671" name="Line 58"/>
            <p:cNvSpPr/>
            <p:nvPr/>
          </p:nvSpPr>
          <p:spPr>
            <a:xfrm flipH="1">
              <a:off x="3944" y="1105"/>
              <a:ext cx="197" cy="759"/>
            </a:xfrm>
            <a:prstGeom prst="line">
              <a:avLst/>
            </a:prstGeom>
            <a:ln w="12700" cap="flat" cmpd="sng">
              <a:solidFill>
                <a:srgbClr val="CC0000"/>
              </a:solidFill>
              <a:prstDash val="solid"/>
              <a:round/>
              <a:headEnd type="none" w="med" len="med"/>
              <a:tailEnd type="none" w="med" len="med"/>
            </a:ln>
          </p:spPr>
        </p:sp>
      </p:grpSp>
      <p:sp>
        <p:nvSpPr>
          <p:cNvPr id="112672" name="Freeform 67"/>
          <p:cNvSpPr/>
          <p:nvPr/>
        </p:nvSpPr>
        <p:spPr>
          <a:xfrm>
            <a:off x="2344738" y="2627313"/>
            <a:ext cx="3862387" cy="153193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tileRect/>
          </a:gradFill>
          <a:ln w="3175" cap="flat" cmpd="sng">
            <a:solidFill>
              <a:schemeClr val="hlink"/>
            </a:solidFill>
            <a:prstDash val="solid"/>
            <a:round/>
            <a:headEnd type="none" w="med" len="med"/>
            <a:tailEnd type="none" w="med" len="med"/>
          </a:ln>
        </p:spPr>
        <p:txBody>
          <a:bodyPr/>
          <a:p>
            <a:endParaRPr lang="zh-CN" altLang="en-US"/>
          </a:p>
        </p:txBody>
      </p:sp>
      <p:sp>
        <p:nvSpPr>
          <p:cNvPr id="112673" name="Rectangle 62"/>
          <p:cNvSpPr/>
          <p:nvPr/>
        </p:nvSpPr>
        <p:spPr>
          <a:xfrm>
            <a:off x="2344738" y="1374775"/>
            <a:ext cx="3784600" cy="135413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74" name="Text Box 60"/>
          <p:cNvSpPr txBox="1"/>
          <p:nvPr/>
        </p:nvSpPr>
        <p:spPr>
          <a:xfrm>
            <a:off x="2386013" y="1419225"/>
            <a:ext cx="3676650" cy="641350"/>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NAT translation table</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WAN side addr        LAN side addr</a:t>
            </a:r>
            <a:endParaRPr lang="en-US" altLang="zh-CN" dirty="0">
              <a:latin typeface="Arial" panose="020B0604020202020204" pitchFamily="34" charset="0"/>
            </a:endParaRPr>
          </a:p>
        </p:txBody>
      </p:sp>
      <p:sp>
        <p:nvSpPr>
          <p:cNvPr id="112675" name="Line 63"/>
          <p:cNvSpPr/>
          <p:nvPr/>
        </p:nvSpPr>
        <p:spPr>
          <a:xfrm flipV="1">
            <a:off x="2344738" y="1747838"/>
            <a:ext cx="3790950" cy="11112"/>
          </a:xfrm>
          <a:prstGeom prst="line">
            <a:avLst/>
          </a:prstGeom>
          <a:ln w="9525" cap="flat" cmpd="sng">
            <a:solidFill>
              <a:schemeClr val="tx1"/>
            </a:solidFill>
            <a:prstDash val="solid"/>
            <a:round/>
            <a:headEnd type="none" w="med" len="med"/>
            <a:tailEnd type="none" w="med" len="med"/>
          </a:ln>
        </p:spPr>
      </p:sp>
      <p:sp>
        <p:nvSpPr>
          <p:cNvPr id="112676" name="Line 64"/>
          <p:cNvSpPr/>
          <p:nvPr/>
        </p:nvSpPr>
        <p:spPr>
          <a:xfrm flipV="1">
            <a:off x="2359025" y="2025650"/>
            <a:ext cx="3749675" cy="11113"/>
          </a:xfrm>
          <a:prstGeom prst="line">
            <a:avLst/>
          </a:prstGeom>
          <a:ln w="9525" cap="flat" cmpd="sng">
            <a:solidFill>
              <a:schemeClr val="tx1"/>
            </a:solidFill>
            <a:prstDash val="solid"/>
            <a:round/>
            <a:headEnd type="none" w="med" len="med"/>
            <a:tailEnd type="none" w="med" len="med"/>
          </a:ln>
        </p:spPr>
      </p:sp>
      <p:sp>
        <p:nvSpPr>
          <p:cNvPr id="112677" name="Line 65"/>
          <p:cNvSpPr/>
          <p:nvPr/>
        </p:nvSpPr>
        <p:spPr>
          <a:xfrm>
            <a:off x="4468813" y="1770063"/>
            <a:ext cx="3175" cy="955675"/>
          </a:xfrm>
          <a:prstGeom prst="line">
            <a:avLst/>
          </a:prstGeom>
          <a:ln w="9525" cap="flat" cmpd="sng">
            <a:solidFill>
              <a:schemeClr val="tx1"/>
            </a:solidFill>
            <a:prstDash val="solid"/>
            <a:round/>
            <a:headEnd type="none" w="med" len="med"/>
            <a:tailEnd type="none" w="med" len="med"/>
          </a:ln>
        </p:spPr>
      </p:sp>
      <p:sp>
        <p:nvSpPr>
          <p:cNvPr id="233533" name="Text Box 61"/>
          <p:cNvSpPr txBox="1"/>
          <p:nvPr/>
        </p:nvSpPr>
        <p:spPr>
          <a:xfrm>
            <a:off x="2401888" y="2044700"/>
            <a:ext cx="3702050" cy="641350"/>
          </a:xfrm>
          <a:prstGeom prst="rect">
            <a:avLst/>
          </a:prstGeom>
          <a:noFill/>
          <a:ln w="9525">
            <a:noFill/>
          </a:ln>
        </p:spPr>
        <p:txBody>
          <a:bodyPr wrap="none" anchor="t" anchorCtr="0">
            <a:spAutoFit/>
          </a:bodyPr>
          <a:p>
            <a:pPr algn="ctr" eaLnBrk="0" hangingPunct="0"/>
            <a:r>
              <a:rPr lang="en-US" altLang="zh-CN" dirty="0">
                <a:solidFill>
                  <a:srgbClr val="CC0000"/>
                </a:solidFill>
                <a:latin typeface="Arial" panose="020B0604020202020204" pitchFamily="34" charset="0"/>
              </a:rPr>
              <a:t>138.76.29.7, 5001   10.0.0.1, 3345</a:t>
            </a:r>
            <a:endParaRPr lang="en-US" altLang="zh-CN" dirty="0">
              <a:solidFill>
                <a:srgbClr val="CC0000"/>
              </a:solidFill>
              <a:latin typeface="Arial" panose="020B0604020202020204" pitchFamily="34" charset="0"/>
            </a:endParaRPr>
          </a:p>
          <a:p>
            <a:pPr algn="ctr" eaLnBrk="0" hangingPunct="0"/>
            <a:r>
              <a:rPr lang="en-US" altLang="zh-CN" dirty="0">
                <a:latin typeface="Arial" panose="020B0604020202020204" pitchFamily="34" charset="0"/>
              </a:rPr>
              <a:t>……                                         ……</a:t>
            </a:r>
            <a:endParaRPr lang="en-US" altLang="zh-CN" dirty="0">
              <a:latin typeface="Arial" panose="020B0604020202020204" pitchFamily="34" charset="0"/>
            </a:endParaRPr>
          </a:p>
        </p:txBody>
      </p:sp>
      <p:grpSp>
        <p:nvGrpSpPr>
          <p:cNvPr id="8" name="Group 135"/>
          <p:cNvGrpSpPr/>
          <p:nvPr/>
        </p:nvGrpSpPr>
        <p:grpSpPr>
          <a:xfrm>
            <a:off x="4765675" y="3435350"/>
            <a:ext cx="2784475" cy="1631950"/>
            <a:chOff x="3002" y="2417"/>
            <a:chExt cx="1754" cy="1028"/>
          </a:xfrm>
        </p:grpSpPr>
        <p:sp>
          <p:nvSpPr>
            <p:cNvPr id="112680" name="Rectangle 91"/>
            <p:cNvSpPr/>
            <p:nvPr/>
          </p:nvSpPr>
          <p:spPr>
            <a:xfrm>
              <a:off x="3002" y="3051"/>
              <a:ext cx="1175" cy="2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81" name="Text Box 92"/>
            <p:cNvSpPr txBox="1"/>
            <p:nvPr/>
          </p:nvSpPr>
          <p:spPr>
            <a:xfrm>
              <a:off x="3104" y="3042"/>
              <a:ext cx="1112" cy="403"/>
            </a:xfrm>
            <a:prstGeom prst="rect">
              <a:avLst/>
            </a:prstGeom>
            <a:noFill/>
            <a:ln w="9525">
              <a:noFill/>
            </a:ln>
          </p:spPr>
          <p:txBody>
            <a:bodyPr anchor="t" anchorCtr="0">
              <a:spAutoFit/>
            </a:bodyPr>
            <a:p>
              <a:pPr eaLnBrk="0" hangingPunct="0"/>
              <a:r>
                <a:rPr lang="en-US" altLang="zh-CN" sz="1200" dirty="0">
                  <a:latin typeface="Arial" panose="020B0604020202020204" pitchFamily="34" charset="0"/>
                </a:rPr>
                <a:t>S: 128.119.40.186, 80 </a:t>
              </a:r>
              <a:endParaRPr lang="en-US" altLang="zh-CN" sz="1200" dirty="0">
                <a:latin typeface="Arial" panose="020B0604020202020204" pitchFamily="34" charset="0"/>
              </a:endParaRPr>
            </a:p>
            <a:p>
              <a:pPr eaLnBrk="0" hangingPunct="0"/>
              <a:r>
                <a:rPr lang="en-US" altLang="zh-CN" sz="1200" dirty="0">
                  <a:latin typeface="Arial" panose="020B0604020202020204" pitchFamily="34" charset="0"/>
                </a:rPr>
                <a:t>D: 10.0.0.1, 3345</a:t>
              </a:r>
              <a:endParaRPr lang="en-US" altLang="zh-CN" sz="1200" dirty="0">
                <a:latin typeface="Arial" panose="020B0604020202020204" pitchFamily="34" charset="0"/>
              </a:endParaRPr>
            </a:p>
            <a:p>
              <a:pPr eaLnBrk="0" hangingPunct="0"/>
              <a:endParaRPr lang="en-US" altLang="zh-CN" sz="1200" dirty="0">
                <a:latin typeface="Arial" panose="020B0604020202020204" pitchFamily="34" charset="0"/>
              </a:endParaRPr>
            </a:p>
          </p:txBody>
        </p:sp>
        <p:grpSp>
          <p:nvGrpSpPr>
            <p:cNvPr id="112682" name="Group 93"/>
            <p:cNvGrpSpPr/>
            <p:nvPr/>
          </p:nvGrpSpPr>
          <p:grpSpPr>
            <a:xfrm>
              <a:off x="3054" y="3007"/>
              <a:ext cx="51" cy="99"/>
              <a:chOff x="5508" y="1599"/>
              <a:chExt cx="48" cy="99"/>
            </a:xfrm>
          </p:grpSpPr>
          <p:sp>
            <p:nvSpPr>
              <p:cNvPr id="112683" name="Freeform 94"/>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684" name="Line 95"/>
              <p:cNvSpPr/>
              <p:nvPr/>
            </p:nvSpPr>
            <p:spPr>
              <a:xfrm flipH="1">
                <a:off x="5512" y="1608"/>
                <a:ext cx="22" cy="68"/>
              </a:xfrm>
              <a:prstGeom prst="line">
                <a:avLst/>
              </a:prstGeom>
              <a:ln w="9525" cap="flat" cmpd="sng">
                <a:solidFill>
                  <a:schemeClr val="tx1"/>
                </a:solidFill>
                <a:prstDash val="solid"/>
                <a:round/>
                <a:headEnd type="none" w="med" len="med"/>
                <a:tailEnd type="none" w="med" len="med"/>
              </a:ln>
            </p:spPr>
          </p:sp>
          <p:sp>
            <p:nvSpPr>
              <p:cNvPr id="112685" name="Line 96"/>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grpSp>
          <p:nvGrpSpPr>
            <p:cNvPr id="112686" name="Group 97"/>
            <p:cNvGrpSpPr/>
            <p:nvPr/>
          </p:nvGrpSpPr>
          <p:grpSpPr>
            <a:xfrm>
              <a:off x="3059" y="3248"/>
              <a:ext cx="51" cy="99"/>
              <a:chOff x="5508" y="1599"/>
              <a:chExt cx="48" cy="99"/>
            </a:xfrm>
          </p:grpSpPr>
          <p:sp>
            <p:nvSpPr>
              <p:cNvPr id="112687" name="Freeform 98"/>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688" name="Line 99"/>
              <p:cNvSpPr/>
              <p:nvPr/>
            </p:nvSpPr>
            <p:spPr>
              <a:xfrm flipH="1">
                <a:off x="5512" y="1608"/>
                <a:ext cx="22" cy="68"/>
              </a:xfrm>
              <a:prstGeom prst="line">
                <a:avLst/>
              </a:prstGeom>
              <a:ln w="9525" cap="flat" cmpd="sng">
                <a:solidFill>
                  <a:schemeClr val="tx1"/>
                </a:solidFill>
                <a:prstDash val="solid"/>
                <a:round/>
                <a:headEnd type="none" w="med" len="med"/>
                <a:tailEnd type="none" w="med" len="med"/>
              </a:ln>
            </p:spPr>
          </p:sp>
          <p:sp>
            <p:nvSpPr>
              <p:cNvPr id="112689" name="Line 100"/>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sp>
          <p:nvSpPr>
            <p:cNvPr id="112690" name="Freeform 101"/>
            <p:cNvSpPr/>
            <p:nvPr/>
          </p:nvSpPr>
          <p:spPr>
            <a:xfrm>
              <a:off x="4179" y="2417"/>
              <a:ext cx="577" cy="768"/>
            </a:xfrm>
            <a:custGeom>
              <a:avLst/>
              <a:gdLst/>
              <a:ahLst/>
              <a:cxnLst>
                <a:cxn ang="0">
                  <a:pos x="577" y="0"/>
                </a:cxn>
                <a:cxn ang="0">
                  <a:pos x="342" y="0"/>
                </a:cxn>
                <a:cxn ang="0">
                  <a:pos x="342" y="768"/>
                </a:cxn>
                <a:cxn ang="0">
                  <a:pos x="0" y="760"/>
                </a:cxn>
              </a:cxnLst>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p:spPr>
          <p:txBody>
            <a:bodyPr/>
            <a:p>
              <a:endParaRPr lang="zh-CN" altLang="en-US"/>
            </a:p>
          </p:txBody>
        </p:sp>
        <p:grpSp>
          <p:nvGrpSpPr>
            <p:cNvPr id="112691" name="Group 102"/>
            <p:cNvGrpSpPr/>
            <p:nvPr/>
          </p:nvGrpSpPr>
          <p:grpSpPr>
            <a:xfrm>
              <a:off x="4240" y="3061"/>
              <a:ext cx="218" cy="231"/>
              <a:chOff x="5140" y="400"/>
              <a:chExt cx="218" cy="231"/>
            </a:xfrm>
          </p:grpSpPr>
          <p:sp>
            <p:nvSpPr>
              <p:cNvPr id="112692" name="Oval 103"/>
              <p:cNvSpPr/>
              <p:nvPr/>
            </p:nvSpPr>
            <p:spPr>
              <a:xfrm>
                <a:off x="5140" y="410"/>
                <a:ext cx="218" cy="218"/>
              </a:xfrm>
              <a:prstGeom prst="ellipse">
                <a:avLst/>
              </a:prstGeom>
              <a:solidFill>
                <a:schemeClr val="bg1"/>
              </a:solidFill>
              <a:ln w="9525" cap="flat" cmpd="sng">
                <a:solidFill>
                  <a:srgbClr val="CC0000"/>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93" name="Text Box 104"/>
              <p:cNvSpPr txBox="1"/>
              <p:nvPr/>
            </p:nvSpPr>
            <p:spPr>
              <a:xfrm>
                <a:off x="5154" y="400"/>
                <a:ext cx="196"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4</a:t>
                </a:r>
                <a:endParaRPr lang="en-US" altLang="zh-CN" dirty="0">
                  <a:solidFill>
                    <a:srgbClr val="CC0000"/>
                  </a:solidFill>
                  <a:latin typeface="Arial" panose="020B0604020202020204" pitchFamily="34" charset="0"/>
                </a:endParaRPr>
              </a:p>
            </p:txBody>
          </p:sp>
        </p:grpSp>
      </p:grpSp>
      <p:grpSp>
        <p:nvGrpSpPr>
          <p:cNvPr id="12" name="Group 108"/>
          <p:cNvGrpSpPr/>
          <p:nvPr/>
        </p:nvGrpSpPr>
        <p:grpSpPr>
          <a:xfrm>
            <a:off x="1531938" y="3652838"/>
            <a:ext cx="2497137" cy="566737"/>
            <a:chOff x="1026" y="3559"/>
            <a:chExt cx="1573" cy="357"/>
          </a:xfrm>
        </p:grpSpPr>
        <p:grpSp>
          <p:nvGrpSpPr>
            <p:cNvPr id="112695" name="Group 68"/>
            <p:cNvGrpSpPr/>
            <p:nvPr/>
          </p:nvGrpSpPr>
          <p:grpSpPr>
            <a:xfrm>
              <a:off x="1412" y="3559"/>
              <a:ext cx="1187" cy="357"/>
              <a:chOff x="4381" y="786"/>
              <a:chExt cx="1108" cy="357"/>
            </a:xfrm>
          </p:grpSpPr>
          <p:sp>
            <p:nvSpPr>
              <p:cNvPr id="112696" name="Rectangle 69"/>
              <p:cNvSpPr/>
              <p:nvPr/>
            </p:nvSpPr>
            <p:spPr>
              <a:xfrm>
                <a:off x="4385" y="830"/>
                <a:ext cx="1104" cy="2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97" name="Text Box 70"/>
              <p:cNvSpPr txBox="1"/>
              <p:nvPr/>
            </p:nvSpPr>
            <p:spPr>
              <a:xfrm>
                <a:off x="4381" y="813"/>
                <a:ext cx="1045" cy="288"/>
              </a:xfrm>
              <a:prstGeom prst="rect">
                <a:avLst/>
              </a:prstGeom>
              <a:noFill/>
              <a:ln w="9525">
                <a:noFill/>
              </a:ln>
            </p:spPr>
            <p:txBody>
              <a:bodyPr anchor="t" anchorCtr="0">
                <a:spAutoFit/>
              </a:bodyPr>
              <a:p>
                <a:pPr eaLnBrk="0" hangingPunct="0"/>
                <a:r>
                  <a:rPr lang="en-US" altLang="zh-CN" sz="1200" dirty="0">
                    <a:latin typeface="Arial" panose="020B0604020202020204" pitchFamily="34" charset="0"/>
                  </a:rPr>
                  <a:t>S: 138.76.29.7, 5001</a:t>
                </a:r>
                <a:endParaRPr lang="en-US" altLang="zh-CN" sz="1200" dirty="0">
                  <a:latin typeface="Arial" panose="020B0604020202020204" pitchFamily="34" charset="0"/>
                </a:endParaRPr>
              </a:p>
              <a:p>
                <a:pPr eaLnBrk="0" hangingPunct="0"/>
                <a:r>
                  <a:rPr lang="en-US" altLang="zh-CN" sz="1200" dirty="0">
                    <a:latin typeface="Arial" panose="020B0604020202020204" pitchFamily="34" charset="0"/>
                  </a:rPr>
                  <a:t>D: 128.119.40.186, 80</a:t>
                </a:r>
                <a:endParaRPr lang="en-US" altLang="zh-CN" sz="1200" dirty="0">
                  <a:latin typeface="Arial" panose="020B0604020202020204" pitchFamily="34" charset="0"/>
                </a:endParaRPr>
              </a:p>
            </p:txBody>
          </p:sp>
          <p:grpSp>
            <p:nvGrpSpPr>
              <p:cNvPr id="112698" name="Group 71"/>
              <p:cNvGrpSpPr/>
              <p:nvPr/>
            </p:nvGrpSpPr>
            <p:grpSpPr>
              <a:xfrm>
                <a:off x="5394" y="786"/>
                <a:ext cx="48" cy="99"/>
                <a:chOff x="5508" y="1599"/>
                <a:chExt cx="48" cy="99"/>
              </a:xfrm>
            </p:grpSpPr>
            <p:sp>
              <p:nvSpPr>
                <p:cNvPr id="112699" name="Freeform 72"/>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700" name="Line 73"/>
                <p:cNvSpPr/>
                <p:nvPr/>
              </p:nvSpPr>
              <p:spPr>
                <a:xfrm flipH="1">
                  <a:off x="5512" y="1608"/>
                  <a:ext cx="21" cy="68"/>
                </a:xfrm>
                <a:prstGeom prst="line">
                  <a:avLst/>
                </a:prstGeom>
                <a:ln w="9525" cap="flat" cmpd="sng">
                  <a:solidFill>
                    <a:schemeClr val="tx1"/>
                  </a:solidFill>
                  <a:prstDash val="solid"/>
                  <a:round/>
                  <a:headEnd type="none" w="med" len="med"/>
                  <a:tailEnd type="none" w="med" len="med"/>
                </a:ln>
              </p:spPr>
            </p:sp>
            <p:sp>
              <p:nvSpPr>
                <p:cNvPr id="112701" name="Line 74"/>
                <p:cNvSpPr/>
                <p:nvPr/>
              </p:nvSpPr>
              <p:spPr>
                <a:xfrm flipH="1">
                  <a:off x="5536" y="1620"/>
                  <a:ext cx="21" cy="68"/>
                </a:xfrm>
                <a:prstGeom prst="line">
                  <a:avLst/>
                </a:prstGeom>
                <a:ln w="9525" cap="flat" cmpd="sng">
                  <a:solidFill>
                    <a:schemeClr val="tx1"/>
                  </a:solidFill>
                  <a:prstDash val="solid"/>
                  <a:round/>
                  <a:headEnd type="none" w="med" len="med"/>
                  <a:tailEnd type="none" w="med" len="med"/>
                </a:ln>
              </p:spPr>
            </p:sp>
          </p:grpSp>
          <p:grpSp>
            <p:nvGrpSpPr>
              <p:cNvPr id="112702" name="Group 75"/>
              <p:cNvGrpSpPr/>
              <p:nvPr/>
            </p:nvGrpSpPr>
            <p:grpSpPr>
              <a:xfrm>
                <a:off x="5382" y="1044"/>
                <a:ext cx="48" cy="99"/>
                <a:chOff x="5508" y="1599"/>
                <a:chExt cx="48" cy="99"/>
              </a:xfrm>
            </p:grpSpPr>
            <p:sp>
              <p:nvSpPr>
                <p:cNvPr id="112703" name="Freeform 76"/>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704" name="Line 77"/>
                <p:cNvSpPr/>
                <p:nvPr/>
              </p:nvSpPr>
              <p:spPr>
                <a:xfrm flipH="1">
                  <a:off x="5510" y="1608"/>
                  <a:ext cx="21" cy="68"/>
                </a:xfrm>
                <a:prstGeom prst="line">
                  <a:avLst/>
                </a:prstGeom>
                <a:ln w="9525" cap="flat" cmpd="sng">
                  <a:solidFill>
                    <a:schemeClr val="tx1"/>
                  </a:solidFill>
                  <a:prstDash val="solid"/>
                  <a:round/>
                  <a:headEnd type="none" w="med" len="med"/>
                  <a:tailEnd type="none" w="med" len="med"/>
                </a:ln>
              </p:spPr>
            </p:sp>
            <p:sp>
              <p:nvSpPr>
                <p:cNvPr id="112705" name="Line 78"/>
                <p:cNvSpPr/>
                <p:nvPr/>
              </p:nvSpPr>
              <p:spPr>
                <a:xfrm flipH="1">
                  <a:off x="5536" y="1620"/>
                  <a:ext cx="21" cy="68"/>
                </a:xfrm>
                <a:prstGeom prst="line">
                  <a:avLst/>
                </a:prstGeom>
                <a:ln w="9525" cap="flat" cmpd="sng">
                  <a:solidFill>
                    <a:schemeClr val="tx1"/>
                  </a:solidFill>
                  <a:prstDash val="solid"/>
                  <a:round/>
                  <a:headEnd type="none" w="med" len="med"/>
                  <a:tailEnd type="none" w="med" len="med"/>
                </a:ln>
              </p:spPr>
            </p:sp>
          </p:grpSp>
        </p:grpSp>
        <p:sp>
          <p:nvSpPr>
            <p:cNvPr id="112706" name="Line 79"/>
            <p:cNvSpPr/>
            <p:nvPr/>
          </p:nvSpPr>
          <p:spPr>
            <a:xfrm flipH="1">
              <a:off x="1026" y="3729"/>
              <a:ext cx="376" cy="0"/>
            </a:xfrm>
            <a:prstGeom prst="line">
              <a:avLst/>
            </a:prstGeom>
            <a:ln w="19050" cap="flat" cmpd="sng">
              <a:solidFill>
                <a:schemeClr val="tx1"/>
              </a:solidFill>
              <a:prstDash val="solid"/>
              <a:round/>
              <a:headEnd type="none" w="med" len="med"/>
              <a:tailEnd type="triangle" w="med" len="med"/>
            </a:ln>
          </p:spPr>
        </p:sp>
        <p:grpSp>
          <p:nvGrpSpPr>
            <p:cNvPr id="112707" name="Group 105"/>
            <p:cNvGrpSpPr/>
            <p:nvPr/>
          </p:nvGrpSpPr>
          <p:grpSpPr>
            <a:xfrm>
              <a:off x="1143" y="3613"/>
              <a:ext cx="218" cy="231"/>
              <a:chOff x="5140" y="400"/>
              <a:chExt cx="218" cy="231"/>
            </a:xfrm>
          </p:grpSpPr>
          <p:sp>
            <p:nvSpPr>
              <p:cNvPr id="112708" name="Oval 106"/>
              <p:cNvSpPr/>
              <p:nvPr/>
            </p:nvSpPr>
            <p:spPr>
              <a:xfrm>
                <a:off x="5140" y="410"/>
                <a:ext cx="218" cy="218"/>
              </a:xfrm>
              <a:prstGeom prst="ellipse">
                <a:avLst/>
              </a:prstGeom>
              <a:solidFill>
                <a:schemeClr val="bg1"/>
              </a:solidFill>
              <a:ln w="9525" cap="flat" cmpd="sng">
                <a:solidFill>
                  <a:srgbClr val="FF0000"/>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709" name="Text Box 107"/>
              <p:cNvSpPr txBox="1"/>
              <p:nvPr/>
            </p:nvSpPr>
            <p:spPr>
              <a:xfrm>
                <a:off x="5154" y="400"/>
                <a:ext cx="196"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2</a:t>
                </a:r>
                <a:endParaRPr lang="en-US" altLang="zh-CN" dirty="0">
                  <a:solidFill>
                    <a:srgbClr val="CC0000"/>
                  </a:solidFill>
                  <a:latin typeface="Arial" panose="020B0604020202020204" pitchFamily="34" charset="0"/>
                </a:endParaRPr>
              </a:p>
            </p:txBody>
          </p:sp>
        </p:grpSp>
      </p:grpSp>
      <p:grpSp>
        <p:nvGrpSpPr>
          <p:cNvPr id="17" name="Group 112"/>
          <p:cNvGrpSpPr/>
          <p:nvPr/>
        </p:nvGrpSpPr>
        <p:grpSpPr>
          <a:xfrm>
            <a:off x="0" y="1671638"/>
            <a:ext cx="5154613" cy="2052637"/>
            <a:chOff x="0" y="1306"/>
            <a:chExt cx="3247" cy="1293"/>
          </a:xfrm>
        </p:grpSpPr>
        <p:sp>
          <p:nvSpPr>
            <p:cNvPr id="112711" name="Text Box 82"/>
            <p:cNvSpPr txBox="1"/>
            <p:nvPr/>
          </p:nvSpPr>
          <p:spPr>
            <a:xfrm>
              <a:off x="0" y="1306"/>
              <a:ext cx="1316" cy="940"/>
            </a:xfrm>
            <a:prstGeom prst="rect">
              <a:avLst/>
            </a:prstGeom>
            <a:noFill/>
            <a:ln w="9525">
              <a:noFill/>
            </a:ln>
          </p:spPr>
          <p:txBody>
            <a:bodyPr wrap="none" anchor="t" anchorCtr="0">
              <a:spAutoFit/>
            </a:bodyPr>
            <a:p>
              <a:pPr eaLnBrk="0" hangingPunct="0">
                <a:lnSpc>
                  <a:spcPct val="85000"/>
                </a:lnSpc>
              </a:pPr>
              <a:r>
                <a:rPr lang="en-US" altLang="zh-CN" b="1" i="1" dirty="0">
                  <a:solidFill>
                    <a:srgbClr val="CC0000"/>
                  </a:solidFill>
                  <a:latin typeface="Arial" panose="020B0604020202020204" pitchFamily="34" charset="0"/>
                </a:rPr>
                <a:t>2:</a:t>
              </a:r>
              <a:r>
                <a:rPr lang="en-US" altLang="zh-CN" dirty="0">
                  <a:solidFill>
                    <a:srgbClr val="FF0000"/>
                  </a:solidFill>
                  <a:latin typeface="Arial" panose="020B0604020202020204" pitchFamily="34" charset="0"/>
                </a:rPr>
                <a:t> </a:t>
              </a:r>
              <a:r>
                <a:rPr lang="en-US" altLang="zh-CN" dirty="0">
                  <a:solidFill>
                    <a:srgbClr val="000099"/>
                  </a:solidFill>
                  <a:latin typeface="Arial" panose="020B0604020202020204" pitchFamily="34" charset="0"/>
                </a:rPr>
                <a:t>NAT router</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changes datagram</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source addr from</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10.0.0.1, 3345 to</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138.76.29.7, 5001,</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updates table</a:t>
              </a:r>
              <a:endParaRPr lang="en-US" altLang="zh-CN" dirty="0">
                <a:solidFill>
                  <a:srgbClr val="000099"/>
                </a:solidFill>
                <a:latin typeface="Arial" panose="020B0604020202020204" pitchFamily="34" charset="0"/>
              </a:endParaRPr>
            </a:p>
          </p:txBody>
        </p:sp>
        <p:sp>
          <p:nvSpPr>
            <p:cNvPr id="112712" name="Line 83"/>
            <p:cNvSpPr/>
            <p:nvPr/>
          </p:nvSpPr>
          <p:spPr>
            <a:xfrm>
              <a:off x="1285" y="2243"/>
              <a:ext cx="147" cy="356"/>
            </a:xfrm>
            <a:prstGeom prst="line">
              <a:avLst/>
            </a:prstGeom>
            <a:ln w="12700" cap="flat" cmpd="sng">
              <a:solidFill>
                <a:srgbClr val="CC0000"/>
              </a:solidFill>
              <a:prstDash val="solid"/>
              <a:round/>
              <a:headEnd type="none" w="med" len="med"/>
              <a:tailEnd type="none" w="med" len="med"/>
            </a:ln>
          </p:spPr>
        </p:sp>
        <p:sp>
          <p:nvSpPr>
            <p:cNvPr id="112713" name="Line 110"/>
            <p:cNvSpPr/>
            <p:nvPr/>
          </p:nvSpPr>
          <p:spPr>
            <a:xfrm flipV="1">
              <a:off x="1275" y="1788"/>
              <a:ext cx="663" cy="455"/>
            </a:xfrm>
            <a:prstGeom prst="line">
              <a:avLst/>
            </a:prstGeom>
            <a:ln w="12700" cap="flat" cmpd="sng">
              <a:solidFill>
                <a:srgbClr val="CC0000"/>
              </a:solidFill>
              <a:prstDash val="solid"/>
              <a:round/>
              <a:headEnd type="none" w="med" len="med"/>
              <a:tailEnd type="none" w="med" len="med"/>
            </a:ln>
          </p:spPr>
        </p:sp>
        <p:sp>
          <p:nvSpPr>
            <p:cNvPr id="112714" name="Line 111"/>
            <p:cNvSpPr/>
            <p:nvPr/>
          </p:nvSpPr>
          <p:spPr>
            <a:xfrm flipV="1">
              <a:off x="1275" y="1751"/>
              <a:ext cx="1972" cy="491"/>
            </a:xfrm>
            <a:prstGeom prst="line">
              <a:avLst/>
            </a:prstGeom>
            <a:ln w="12700" cap="flat" cmpd="sng">
              <a:solidFill>
                <a:srgbClr val="CC0000"/>
              </a:solidFill>
              <a:prstDash val="solid"/>
              <a:round/>
              <a:headEnd type="none" w="med" len="med"/>
              <a:tailEnd type="none" w="med" len="med"/>
            </a:ln>
          </p:spPr>
        </p:sp>
      </p:grpSp>
      <p:grpSp>
        <p:nvGrpSpPr>
          <p:cNvPr id="18" name="Group 129"/>
          <p:cNvGrpSpPr/>
          <p:nvPr/>
        </p:nvGrpSpPr>
        <p:grpSpPr>
          <a:xfrm>
            <a:off x="1360488" y="4681538"/>
            <a:ext cx="2471737" cy="696912"/>
            <a:chOff x="1163" y="3752"/>
            <a:chExt cx="1557" cy="439"/>
          </a:xfrm>
        </p:grpSpPr>
        <p:sp>
          <p:nvSpPr>
            <p:cNvPr id="112716" name="Rectangle 115"/>
            <p:cNvSpPr/>
            <p:nvPr/>
          </p:nvSpPr>
          <p:spPr>
            <a:xfrm>
              <a:off x="1163" y="3796"/>
              <a:ext cx="1183" cy="2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717" name="Text Box 116"/>
            <p:cNvSpPr txBox="1"/>
            <p:nvPr/>
          </p:nvSpPr>
          <p:spPr>
            <a:xfrm>
              <a:off x="1281" y="3788"/>
              <a:ext cx="1120" cy="403"/>
            </a:xfrm>
            <a:prstGeom prst="rect">
              <a:avLst/>
            </a:prstGeom>
            <a:noFill/>
            <a:ln w="9525">
              <a:noFill/>
            </a:ln>
          </p:spPr>
          <p:txBody>
            <a:bodyPr anchor="t" anchorCtr="0">
              <a:spAutoFit/>
            </a:bodyPr>
            <a:p>
              <a:pPr eaLnBrk="0" hangingPunct="0"/>
              <a:r>
                <a:rPr lang="en-US" altLang="zh-CN" sz="1200" dirty="0">
                  <a:latin typeface="Arial" panose="020B0604020202020204" pitchFamily="34" charset="0"/>
                </a:rPr>
                <a:t>S: 128.119.40.186, 80 </a:t>
              </a:r>
              <a:endParaRPr lang="en-US" altLang="zh-CN" sz="1200" dirty="0">
                <a:latin typeface="Arial" panose="020B0604020202020204" pitchFamily="34" charset="0"/>
              </a:endParaRPr>
            </a:p>
            <a:p>
              <a:pPr eaLnBrk="0" hangingPunct="0"/>
              <a:r>
                <a:rPr lang="en-US" altLang="zh-CN" sz="1200" dirty="0">
                  <a:latin typeface="Arial" panose="020B0604020202020204" pitchFamily="34" charset="0"/>
                </a:rPr>
                <a:t>D: 138.76.29.7, 5001</a:t>
              </a:r>
              <a:endParaRPr lang="en-US" altLang="zh-CN" sz="1200" dirty="0">
                <a:latin typeface="Arial" panose="020B0604020202020204" pitchFamily="34" charset="0"/>
              </a:endParaRPr>
            </a:p>
            <a:p>
              <a:pPr eaLnBrk="0" hangingPunct="0"/>
              <a:endParaRPr lang="en-US" altLang="zh-CN" sz="1200" dirty="0">
                <a:latin typeface="Arial" panose="020B0604020202020204" pitchFamily="34" charset="0"/>
              </a:endParaRPr>
            </a:p>
          </p:txBody>
        </p:sp>
        <p:grpSp>
          <p:nvGrpSpPr>
            <p:cNvPr id="112718" name="Group 117"/>
            <p:cNvGrpSpPr/>
            <p:nvPr/>
          </p:nvGrpSpPr>
          <p:grpSpPr>
            <a:xfrm>
              <a:off x="1214" y="3752"/>
              <a:ext cx="52" cy="99"/>
              <a:chOff x="5508" y="1599"/>
              <a:chExt cx="48" cy="99"/>
            </a:xfrm>
          </p:grpSpPr>
          <p:sp>
            <p:nvSpPr>
              <p:cNvPr id="112719" name="Freeform 118"/>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720" name="Line 119"/>
              <p:cNvSpPr/>
              <p:nvPr/>
            </p:nvSpPr>
            <p:spPr>
              <a:xfrm flipH="1">
                <a:off x="5512" y="1608"/>
                <a:ext cx="20" cy="68"/>
              </a:xfrm>
              <a:prstGeom prst="line">
                <a:avLst/>
              </a:prstGeom>
              <a:ln w="9525" cap="flat" cmpd="sng">
                <a:solidFill>
                  <a:schemeClr val="tx1"/>
                </a:solidFill>
                <a:prstDash val="solid"/>
                <a:round/>
                <a:headEnd type="none" w="med" len="med"/>
                <a:tailEnd type="none" w="med" len="med"/>
              </a:ln>
            </p:spPr>
          </p:sp>
          <p:sp>
            <p:nvSpPr>
              <p:cNvPr id="112721" name="Line 120"/>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grpSp>
          <p:nvGrpSpPr>
            <p:cNvPr id="112722" name="Group 121"/>
            <p:cNvGrpSpPr/>
            <p:nvPr/>
          </p:nvGrpSpPr>
          <p:grpSpPr>
            <a:xfrm>
              <a:off x="1193" y="3984"/>
              <a:ext cx="52" cy="99"/>
              <a:chOff x="5508" y="1599"/>
              <a:chExt cx="48" cy="99"/>
            </a:xfrm>
          </p:grpSpPr>
          <p:sp>
            <p:nvSpPr>
              <p:cNvPr id="112723" name="Freeform 122"/>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724" name="Line 123"/>
              <p:cNvSpPr/>
              <p:nvPr/>
            </p:nvSpPr>
            <p:spPr>
              <a:xfrm flipH="1">
                <a:off x="5512" y="1608"/>
                <a:ext cx="20" cy="68"/>
              </a:xfrm>
              <a:prstGeom prst="line">
                <a:avLst/>
              </a:prstGeom>
              <a:ln w="9525" cap="flat" cmpd="sng">
                <a:solidFill>
                  <a:schemeClr val="tx1"/>
                </a:solidFill>
                <a:prstDash val="solid"/>
                <a:round/>
                <a:headEnd type="none" w="med" len="med"/>
                <a:tailEnd type="none" w="med" len="med"/>
              </a:ln>
            </p:spPr>
          </p:sp>
          <p:sp>
            <p:nvSpPr>
              <p:cNvPr id="112725" name="Line 124"/>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sp>
          <p:nvSpPr>
            <p:cNvPr id="112726" name="Line 125"/>
            <p:cNvSpPr/>
            <p:nvPr/>
          </p:nvSpPr>
          <p:spPr>
            <a:xfrm flipH="1">
              <a:off x="2344" y="3931"/>
              <a:ext cx="376" cy="0"/>
            </a:xfrm>
            <a:prstGeom prst="line">
              <a:avLst/>
            </a:prstGeom>
            <a:ln w="19050" cap="flat" cmpd="sng">
              <a:solidFill>
                <a:schemeClr val="tx1"/>
              </a:solidFill>
              <a:prstDash val="solid"/>
              <a:round/>
              <a:headEnd type="triangle" w="med" len="med"/>
              <a:tailEnd type="none" w="med" len="med"/>
            </a:ln>
          </p:spPr>
        </p:sp>
        <p:grpSp>
          <p:nvGrpSpPr>
            <p:cNvPr id="112727" name="Group 126"/>
            <p:cNvGrpSpPr/>
            <p:nvPr/>
          </p:nvGrpSpPr>
          <p:grpSpPr>
            <a:xfrm>
              <a:off x="2409" y="3815"/>
              <a:ext cx="218" cy="231"/>
              <a:chOff x="5140" y="400"/>
              <a:chExt cx="218" cy="231"/>
            </a:xfrm>
          </p:grpSpPr>
          <p:sp>
            <p:nvSpPr>
              <p:cNvPr id="112728" name="Oval 127"/>
              <p:cNvSpPr/>
              <p:nvPr/>
            </p:nvSpPr>
            <p:spPr>
              <a:xfrm>
                <a:off x="5140" y="410"/>
                <a:ext cx="218" cy="218"/>
              </a:xfrm>
              <a:prstGeom prst="ellipse">
                <a:avLst/>
              </a:prstGeom>
              <a:solidFill>
                <a:schemeClr val="bg1"/>
              </a:solidFill>
              <a:ln w="9525" cap="flat" cmpd="sng">
                <a:solidFill>
                  <a:srgbClr val="CC0000"/>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729" name="Text Box 128"/>
              <p:cNvSpPr txBox="1"/>
              <p:nvPr/>
            </p:nvSpPr>
            <p:spPr>
              <a:xfrm>
                <a:off x="5154" y="400"/>
                <a:ext cx="196"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3</a:t>
                </a:r>
                <a:endParaRPr lang="en-US" altLang="zh-CN" dirty="0">
                  <a:solidFill>
                    <a:srgbClr val="CC0000"/>
                  </a:solidFill>
                  <a:latin typeface="Arial" panose="020B0604020202020204" pitchFamily="34" charset="0"/>
                </a:endParaRPr>
              </a:p>
            </p:txBody>
          </p:sp>
        </p:grpSp>
      </p:grpSp>
      <p:sp>
        <p:nvSpPr>
          <p:cNvPr id="233603" name="Text Box 131"/>
          <p:cNvSpPr txBox="1"/>
          <p:nvPr/>
        </p:nvSpPr>
        <p:spPr>
          <a:xfrm>
            <a:off x="1317625" y="5170488"/>
            <a:ext cx="2089150" cy="792162"/>
          </a:xfrm>
          <a:prstGeom prst="rect">
            <a:avLst/>
          </a:prstGeom>
          <a:noFill/>
          <a:ln w="9525">
            <a:noFill/>
          </a:ln>
        </p:spPr>
        <p:txBody>
          <a:bodyPr wrap="none" anchor="t" anchorCtr="0">
            <a:spAutoFit/>
          </a:bodyPr>
          <a:p>
            <a:pPr eaLnBrk="0" hangingPunct="0">
              <a:lnSpc>
                <a:spcPct val="85000"/>
              </a:lnSpc>
            </a:pPr>
            <a:r>
              <a:rPr lang="en-US" altLang="zh-CN" b="1" i="1" dirty="0">
                <a:solidFill>
                  <a:srgbClr val="CC0000"/>
                </a:solidFill>
                <a:latin typeface="Arial" panose="020B0604020202020204" pitchFamily="34" charset="0"/>
              </a:rPr>
              <a:t>3:</a:t>
            </a:r>
            <a:r>
              <a:rPr lang="en-US" altLang="zh-CN" dirty="0">
                <a:solidFill>
                  <a:srgbClr val="FF0000"/>
                </a:solidFill>
                <a:latin typeface="Arial" panose="020B0604020202020204" pitchFamily="34" charset="0"/>
              </a:rPr>
              <a:t> </a:t>
            </a:r>
            <a:r>
              <a:rPr lang="en-US" altLang="zh-CN" dirty="0">
                <a:solidFill>
                  <a:srgbClr val="000099"/>
                </a:solidFill>
                <a:latin typeface="Arial" panose="020B0604020202020204" pitchFamily="34" charset="0"/>
              </a:rPr>
              <a:t>reply arrives</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 dest. address:</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 138.76.29.7, 5001</a:t>
            </a:r>
            <a:endParaRPr lang="en-US" altLang="zh-CN" dirty="0">
              <a:solidFill>
                <a:srgbClr val="000099"/>
              </a:solidFill>
              <a:latin typeface="Arial" panose="020B0604020202020204" pitchFamily="34" charset="0"/>
            </a:endParaRPr>
          </a:p>
        </p:txBody>
      </p:sp>
      <p:sp>
        <p:nvSpPr>
          <p:cNvPr id="233608" name="Text Box 136"/>
          <p:cNvSpPr txBox="1"/>
          <p:nvPr/>
        </p:nvSpPr>
        <p:spPr>
          <a:xfrm>
            <a:off x="4741863" y="5005388"/>
            <a:ext cx="3867150" cy="1300162"/>
          </a:xfrm>
          <a:prstGeom prst="rect">
            <a:avLst/>
          </a:prstGeom>
          <a:noFill/>
          <a:ln w="9525">
            <a:noFill/>
          </a:ln>
        </p:spPr>
        <p:txBody>
          <a:bodyPr wrap="none" anchor="t" anchorCtr="0">
            <a:spAutoFit/>
          </a:bodyPr>
          <a:p>
            <a:pPr eaLnBrk="0" hangingPunct="0">
              <a:lnSpc>
                <a:spcPct val="85000"/>
              </a:lnSpc>
            </a:pPr>
            <a:r>
              <a:rPr lang="en-US" altLang="zh-CN" b="1" i="1" dirty="0">
                <a:solidFill>
                  <a:srgbClr val="CC0000"/>
                </a:solidFill>
                <a:latin typeface="Arial" panose="020B0604020202020204" pitchFamily="34" charset="0"/>
              </a:rPr>
              <a:t>4:</a:t>
            </a:r>
            <a:r>
              <a:rPr lang="en-US" altLang="zh-CN" dirty="0">
                <a:solidFill>
                  <a:srgbClr val="FF0000"/>
                </a:solidFill>
                <a:latin typeface="Arial" panose="020B0604020202020204" pitchFamily="34" charset="0"/>
              </a:rPr>
              <a:t> </a:t>
            </a:r>
            <a:r>
              <a:rPr lang="en-US" altLang="zh-CN" dirty="0">
                <a:solidFill>
                  <a:srgbClr val="000099"/>
                </a:solidFill>
                <a:latin typeface="Arial" panose="020B0604020202020204" pitchFamily="34" charset="0"/>
              </a:rPr>
              <a:t>NAT router</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changes datagram</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dest addr from</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138.76.29.7, 5001 to 10.0.0.1, 3345 </a:t>
            </a:r>
            <a:endParaRPr lang="en-US" altLang="zh-CN" dirty="0">
              <a:solidFill>
                <a:srgbClr val="000099"/>
              </a:solidFill>
              <a:latin typeface="Arial" panose="020B0604020202020204" pitchFamily="34" charset="0"/>
            </a:endParaRPr>
          </a:p>
          <a:p>
            <a:pPr eaLnBrk="0" hangingPunct="0"/>
            <a:endParaRPr lang="en-US" altLang="zh-CN" dirty="0">
              <a:solidFill>
                <a:srgbClr val="000099"/>
              </a:solidFill>
              <a:latin typeface="Arial" panose="020B0604020202020204" pitchFamily="34" charset="0"/>
            </a:endParaRPr>
          </a:p>
        </p:txBody>
      </p:sp>
      <p:sp>
        <p:nvSpPr>
          <p:cNvPr id="112732" name="Line 138"/>
          <p:cNvSpPr/>
          <p:nvPr/>
        </p:nvSpPr>
        <p:spPr>
          <a:xfrm>
            <a:off x="1022350" y="4273550"/>
            <a:ext cx="3025775" cy="6350"/>
          </a:xfrm>
          <a:prstGeom prst="line">
            <a:avLst/>
          </a:prstGeom>
          <a:ln w="19050" cap="flat" cmpd="sng">
            <a:solidFill>
              <a:schemeClr val="tx1"/>
            </a:solidFill>
            <a:prstDash val="solid"/>
            <a:round/>
            <a:headEnd type="none" w="med" len="med"/>
            <a:tailEnd type="none" w="med" len="med"/>
          </a:ln>
        </p:spPr>
      </p:sp>
      <p:sp>
        <p:nvSpPr>
          <p:cNvPr id="59425" name="Rectangle 141"/>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112734" name="Picture 142" descr="underline_base"/>
          <p:cNvPicPr/>
          <p:nvPr/>
        </p:nvPicPr>
        <p:blipFill>
          <a:blip r:embed="rId1"/>
          <a:stretch>
            <a:fillRect/>
          </a:stretch>
        </p:blipFill>
        <p:spPr>
          <a:xfrm>
            <a:off x="598488" y="922338"/>
            <a:ext cx="7769225" cy="173037"/>
          </a:xfrm>
          <a:prstGeom prst="rect">
            <a:avLst/>
          </a:prstGeom>
          <a:noFill/>
          <a:ln w="9525">
            <a:noFill/>
          </a:ln>
        </p:spPr>
      </p:pic>
      <p:grpSp>
        <p:nvGrpSpPr>
          <p:cNvPr id="112735" name="Group 143"/>
          <p:cNvGrpSpPr/>
          <p:nvPr/>
        </p:nvGrpSpPr>
        <p:grpSpPr>
          <a:xfrm>
            <a:off x="4035425" y="4095750"/>
            <a:ext cx="587375" cy="323850"/>
            <a:chOff x="4396" y="1245"/>
            <a:chExt cx="672" cy="248"/>
          </a:xfrm>
        </p:grpSpPr>
        <p:sp>
          <p:nvSpPr>
            <p:cNvPr id="112736"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2737"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2738"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2739" name="Group 147"/>
            <p:cNvGrpSpPr/>
            <p:nvPr/>
          </p:nvGrpSpPr>
          <p:grpSpPr>
            <a:xfrm>
              <a:off x="4530" y="1287"/>
              <a:ext cx="377" cy="75"/>
              <a:chOff x="2468" y="1332"/>
              <a:chExt cx="310" cy="60"/>
            </a:xfrm>
          </p:grpSpPr>
          <p:sp>
            <p:nvSpPr>
              <p:cNvPr id="112740" name="Freeform 14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2741" name="Freeform 14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2742" name="Line 150"/>
            <p:cNvSpPr/>
            <p:nvPr/>
          </p:nvSpPr>
          <p:spPr>
            <a:xfrm>
              <a:off x="4400" y="1322"/>
              <a:ext cx="0" cy="108"/>
            </a:xfrm>
            <a:prstGeom prst="line">
              <a:avLst/>
            </a:prstGeom>
            <a:ln w="19050" cap="flat" cmpd="sng">
              <a:solidFill>
                <a:srgbClr val="000000"/>
              </a:solidFill>
              <a:prstDash val="solid"/>
              <a:round/>
              <a:headEnd type="none" w="med" len="med"/>
              <a:tailEnd type="none" w="med" len="med"/>
            </a:ln>
          </p:spPr>
        </p:sp>
        <p:sp>
          <p:nvSpPr>
            <p:cNvPr id="112743" name="Line 151"/>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112744" name="Group 156"/>
          <p:cNvGrpSpPr/>
          <p:nvPr/>
        </p:nvGrpSpPr>
        <p:grpSpPr>
          <a:xfrm flipH="1">
            <a:off x="7529513" y="3311525"/>
            <a:ext cx="641350" cy="558800"/>
            <a:chOff x="-44" y="1473"/>
            <a:chExt cx="981" cy="1105"/>
          </a:xfrm>
        </p:grpSpPr>
        <p:pic>
          <p:nvPicPr>
            <p:cNvPr id="112745" name="Picture 157"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12746" name="Freeform 15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12747" name="Group 159"/>
          <p:cNvGrpSpPr/>
          <p:nvPr/>
        </p:nvGrpSpPr>
        <p:grpSpPr>
          <a:xfrm flipH="1">
            <a:off x="7540625" y="4054475"/>
            <a:ext cx="641350" cy="558800"/>
            <a:chOff x="-44" y="1473"/>
            <a:chExt cx="981" cy="1105"/>
          </a:xfrm>
        </p:grpSpPr>
        <p:pic>
          <p:nvPicPr>
            <p:cNvPr id="112748" name="Picture 16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12749" name="Freeform 16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12750" name="Group 162"/>
          <p:cNvGrpSpPr/>
          <p:nvPr/>
        </p:nvGrpSpPr>
        <p:grpSpPr>
          <a:xfrm flipH="1">
            <a:off x="7548563" y="4808538"/>
            <a:ext cx="641350" cy="558800"/>
            <a:chOff x="-44" y="1473"/>
            <a:chExt cx="981" cy="1105"/>
          </a:xfrm>
        </p:grpSpPr>
        <p:pic>
          <p:nvPicPr>
            <p:cNvPr id="112751" name="Picture 163"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12752" name="Freeform 16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12753" name="Line 32"/>
          <p:cNvSpPr/>
          <p:nvPr/>
        </p:nvSpPr>
        <p:spPr>
          <a:xfrm>
            <a:off x="7386638" y="4238625"/>
            <a:ext cx="219075" cy="0"/>
          </a:xfrm>
          <a:prstGeom prst="line">
            <a:avLst/>
          </a:prstGeom>
          <a:ln w="19050" cap="flat" cmpd="sng">
            <a:solidFill>
              <a:schemeClr val="tx1"/>
            </a:solidFill>
            <a:prstDash val="solid"/>
            <a:round/>
            <a:headEnd type="none" w="med" len="med"/>
            <a:tailEnd type="none" w="med" len="med"/>
          </a:ln>
        </p:spPr>
      </p:sp>
      <p:sp>
        <p:nvSpPr>
          <p:cNvPr id="11275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275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112756" name="TextBox 1"/>
          <p:cNvSpPr txBox="1"/>
          <p:nvPr/>
        </p:nvSpPr>
        <p:spPr>
          <a:xfrm>
            <a:off x="339725" y="6199188"/>
            <a:ext cx="4506913" cy="522287"/>
          </a:xfrm>
          <a:prstGeom prst="rect">
            <a:avLst/>
          </a:prstGeom>
          <a:noFill/>
          <a:ln w="9525">
            <a:noFill/>
          </a:ln>
        </p:spPr>
        <p:txBody>
          <a:bodyPr anchor="t" anchorCtr="0">
            <a:spAutoFit/>
          </a:bodyPr>
          <a:p>
            <a:pPr eaLnBrk="0" hangingPunct="0"/>
            <a:r>
              <a:rPr lang="en-US" altLang="zh-CN" sz="1400">
                <a:latin typeface="Arial" panose="020B0604020202020204" pitchFamily="34" charset="0"/>
              </a:rPr>
              <a:t>* Check out the online interactive exercises for more examples: h</a:t>
            </a:r>
            <a:r>
              <a:rPr lang="en-US" altLang="zh-CN" sz="1200">
                <a:latin typeface="Arial" panose="020B0604020202020204" pitchFamily="34" charset="0"/>
              </a:rPr>
              <a:t>ttp://gaia.cs.umass.edu/kurose_ross/interactive/</a:t>
            </a:r>
            <a:endParaRPr lang="en-US" altLang="zh-CN"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3"/>
          <p:cNvSpPr>
            <a:spLocks noGrp="1"/>
          </p:cNvSpPr>
          <p:nvPr>
            <p:ph idx="1"/>
          </p:nvPr>
        </p:nvSpPr>
        <p:spPr>
          <a:xfrm>
            <a:off x="533400" y="1473200"/>
            <a:ext cx="7772400" cy="4648200"/>
          </a:xfrm>
        </p:spPr>
        <p:txBody>
          <a:bodyPr vert="horz" wrap="square" lIns="91440" tIns="45720" rIns="91440" bIns="45720" anchor="t" anchorCtr="0"/>
          <a:p>
            <a:r>
              <a:rPr lang="en-US" altLang="zh-CN" dirty="0"/>
              <a:t>16-bit port-number field: </a:t>
            </a:r>
            <a:endParaRPr lang="en-US" altLang="zh-CN" dirty="0"/>
          </a:p>
          <a:p>
            <a:pPr lvl="1"/>
            <a:r>
              <a:rPr lang="en-US" altLang="zh-CN" sz="2800" dirty="0"/>
              <a:t>60,000 simultaneous connections with a single LAN-side address!</a:t>
            </a:r>
            <a:endParaRPr lang="en-US" altLang="zh-CN" sz="2800" dirty="0"/>
          </a:p>
          <a:p>
            <a:r>
              <a:rPr lang="en-US" altLang="zh-CN" dirty="0"/>
              <a:t>NAT is controversial:</a:t>
            </a:r>
            <a:endParaRPr lang="en-US" altLang="zh-CN" dirty="0"/>
          </a:p>
          <a:p>
            <a:pPr lvl="1"/>
            <a:r>
              <a:rPr lang="en-US" altLang="zh-CN" sz="2800" dirty="0"/>
              <a:t>routers should only process up to layer 3</a:t>
            </a:r>
            <a:endParaRPr lang="en-US" altLang="zh-CN" sz="2800" dirty="0"/>
          </a:p>
          <a:p>
            <a:pPr lvl="1"/>
            <a:r>
              <a:rPr lang="en-US" altLang="zh-CN" sz="2800" dirty="0"/>
              <a:t>address shortage should be solved by IPv6</a:t>
            </a:r>
            <a:endParaRPr lang="en-US" altLang="zh-CN" sz="2800" dirty="0"/>
          </a:p>
          <a:p>
            <a:pPr lvl="1"/>
            <a:r>
              <a:rPr lang="en-US" altLang="zh-CN" sz="2800" dirty="0"/>
              <a:t>violates end-to-end argument</a:t>
            </a:r>
            <a:endParaRPr lang="en-US" altLang="zh-CN" sz="2800" dirty="0"/>
          </a:p>
          <a:p>
            <a:pPr lvl="2"/>
            <a:r>
              <a:rPr lang="en-US" altLang="zh-CN" sz="2400" dirty="0"/>
              <a:t>NAT possibility must be taken into account by app designers, e.g., P2P applications</a:t>
            </a:r>
            <a:endParaRPr lang="en-US" altLang="zh-CN" sz="2400" dirty="0"/>
          </a:p>
          <a:p>
            <a:pPr lvl="1"/>
            <a:r>
              <a:rPr lang="en-US" altLang="zh-CN" sz="2800" dirty="0"/>
              <a:t>NAT traversal: what if client wants to connect to server behind NAT?</a:t>
            </a:r>
            <a:endParaRPr lang="en-US" altLang="zh-CN" sz="2800" dirty="0"/>
          </a:p>
          <a:p>
            <a:endParaRPr lang="en-US" altLang="zh-CN" dirty="0"/>
          </a:p>
        </p:txBody>
      </p:sp>
      <p:sp>
        <p:nvSpPr>
          <p:cNvPr id="60421" name="Rectangle 5"/>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113667" name="Picture 6" descr="underline_base"/>
          <p:cNvPicPr/>
          <p:nvPr/>
        </p:nvPicPr>
        <p:blipFill>
          <a:blip r:embed="rId1"/>
          <a:stretch>
            <a:fillRect/>
          </a:stretch>
        </p:blipFill>
        <p:spPr>
          <a:xfrm>
            <a:off x="598488" y="922338"/>
            <a:ext cx="7769225" cy="173037"/>
          </a:xfrm>
          <a:prstGeom prst="rect">
            <a:avLst/>
          </a:prstGeom>
          <a:noFill/>
          <a:ln w="9525">
            <a:noFill/>
          </a:ln>
        </p:spPr>
      </p:pic>
      <p:sp>
        <p:nvSpPr>
          <p:cNvPr id="113668"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366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4689"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114690"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endParaRPr lang="en-US" altLang="ja-JP"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4.3 IP: Internet Protocol</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IPv4 addressing</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000000"/>
                </a:solidFill>
                <a:latin typeface="Gill Sans MT" panose="020B0502020104020203"/>
                <a:ea typeface="MS PGothic" panose="020B0600070205080204" charset="-128"/>
                <a:cs typeface="Gill Sans MT" panose="020B0502020104020203"/>
              </a:rPr>
              <a:t>network address translation</a:t>
            </a:r>
            <a:endParaRPr lang="en-US" altLang="zh-CN" dirty="0">
              <a:solidFill>
                <a:srgbClr val="00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IPv6</a:t>
            </a:r>
            <a:endParaRPr lang="en-US" altLang="zh-CN" dirty="0">
              <a:solidFill>
                <a:srgbClr val="CC0000"/>
              </a:solidFill>
              <a:latin typeface="Gill Sans MT" panose="020B0502020104020203"/>
              <a:ea typeface="MS PGothic" panose="020B0600070205080204" charset="-128"/>
              <a:cs typeface="Gill Sans MT" panose="020B0502020104020203"/>
            </a:endParaRPr>
          </a:p>
        </p:txBody>
      </p:sp>
      <p:sp>
        <p:nvSpPr>
          <p:cNvPr id="114691"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114692"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11469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469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6081" name="Picture 6" descr="underline_base"/>
          <p:cNvPicPr/>
          <p:nvPr/>
        </p:nvPicPr>
        <p:blipFill>
          <a:blip r:embed="rId1"/>
          <a:stretch>
            <a:fillRect/>
          </a:stretch>
        </p:blipFill>
        <p:spPr>
          <a:xfrm>
            <a:off x="631825" y="1035050"/>
            <a:ext cx="7769225" cy="173038"/>
          </a:xfrm>
          <a:prstGeom prst="rect">
            <a:avLst/>
          </a:prstGeom>
          <a:noFill/>
          <a:ln w="9525">
            <a:noFill/>
          </a:ln>
        </p:spPr>
      </p:pic>
      <p:sp>
        <p:nvSpPr>
          <p:cNvPr id="5125" name="Rectangle 2"/>
          <p:cNvSpPr>
            <a:spLocks noGrp="1" noChangeArrowheads="1"/>
          </p:cNvSpPr>
          <p:nvPr>
            <p:ph type="title"/>
          </p:nvPr>
        </p:nvSpPr>
        <p:spPr>
          <a:xfrm>
            <a:off x="533400" y="228600"/>
            <a:ext cx="8023225"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dirty="0" smtClean="0">
                <a:ln>
                  <a:noFill/>
                </a:ln>
                <a:solidFill>
                  <a:srgbClr val="000099"/>
                </a:solidFill>
                <a:effectLst/>
                <a:uLnTx/>
                <a:uFillTx/>
                <a:latin typeface="+mj-lt"/>
                <a:ea typeface="MS PGothic" panose="020B0600070205080204" charset="-128"/>
                <a:cs typeface="+mj-cs"/>
              </a:rPr>
              <a:t>Network layer: data plane, control plane</a:t>
            </a:r>
            <a:endParaRPr kumimoji="0" lang="en-US" sz="3600" b="0" i="0" u="none" strike="noStrike" kern="0" cap="none" spc="0" normalizeH="0" baseline="0" noProof="0" dirty="0">
              <a:ln>
                <a:noFill/>
              </a:ln>
              <a:solidFill>
                <a:srgbClr val="000099"/>
              </a:solidFill>
              <a:effectLst/>
              <a:uLnTx/>
              <a:uFillTx/>
              <a:latin typeface="+mj-lt"/>
              <a:ea typeface="MS PGothic" panose="020B0600070205080204" charset="-128"/>
              <a:cs typeface="+mj-cs"/>
            </a:endParaRPr>
          </a:p>
        </p:txBody>
      </p:sp>
      <p:sp>
        <p:nvSpPr>
          <p:cNvPr id="45061" name="Rectangle 3"/>
          <p:cNvSpPr>
            <a:spLocks noGrp="1" noChangeArrowheads="1"/>
          </p:cNvSpPr>
          <p:nvPr>
            <p:ph idx="1"/>
          </p:nvPr>
        </p:nvSpPr>
        <p:spPr>
          <a:xfrm>
            <a:off x="379413" y="1625600"/>
            <a:ext cx="3825875" cy="4648200"/>
          </a:xfrm>
        </p:spPr>
        <p:txBody>
          <a:bodyPr vert="horz" wrap="square" lIns="91440" tIns="45720" rIns="91440" bIns="45720" numCol="1" anchor="t" anchorCtr="0" compatLnSpc="1"/>
          <a:lstStyle/>
          <a:p>
            <a:pPr marL="0" marR="0" lvl="0" indent="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None/>
              <a:defRPr/>
            </a:pPr>
            <a:r>
              <a:rPr kumimoji="0" lang="en-US" sz="2800" b="0" i="1" u="none" strike="noStrike" kern="0" cap="none" spc="0" normalizeH="0" baseline="0" noProof="0" dirty="0" smtClean="0">
                <a:ln>
                  <a:noFill/>
                </a:ln>
                <a:solidFill>
                  <a:srgbClr val="CC0000"/>
                </a:solidFill>
                <a:effectLst/>
                <a:uLnTx/>
                <a:uFillTx/>
                <a:latin typeface="Gill Sans MT" panose="020B0502020104020203" charset="0"/>
                <a:ea typeface="MS PGothic" panose="020B0600070205080204" charset="-128"/>
                <a:cs typeface="MS PGothic" panose="020B0600070205080204" charset="-128"/>
              </a:rPr>
              <a:t>Data plane</a:t>
            </a:r>
            <a:endParaRPr kumimoji="0" lang="en-US" sz="2800" b="0" i="1" u="none" strike="noStrike" kern="0" cap="none" spc="0" normalizeH="0" baseline="0" noProof="0" dirty="0" smtClean="0">
              <a:ln>
                <a:noFill/>
              </a:ln>
              <a:solidFill>
                <a:srgbClr val="CC0000"/>
              </a:solidFill>
              <a:effectLst/>
              <a:uLnTx/>
              <a:uFillTx/>
              <a:latin typeface="Gill Sans MT" panose="020B0502020104020203" charset="0"/>
              <a:ea typeface="MS PGothic" panose="020B0600070205080204" charset="-128"/>
              <a:cs typeface="MS PGothic" panose="020B0600070205080204" charset="-128"/>
            </a:endParaRPr>
          </a:p>
          <a:p>
            <a:pPr marL="292100" marR="0" lvl="0" indent="-2921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local, per-router function</a:t>
            </a:r>
            <a:endPar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292100" marR="0" lvl="0" indent="-2921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determines how datagram arriving on router input port is forwarded to router output port</a:t>
            </a:r>
            <a:endPar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292100" marR="0" lvl="0" indent="-2921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forwarding function</a:t>
            </a:r>
            <a:endParaRPr kumimoji="0" lang="en-US" sz="2400" b="0" i="0" u="none" strike="noStrike" kern="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endParaRPr kumimoji="0" lang="en-US" sz="2800" b="0" i="0" u="none" strike="noStrike" kern="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sp>
        <p:nvSpPr>
          <p:cNvPr id="8" name="Rectangle 3"/>
          <p:cNvSpPr txBox="1">
            <a:spLocks noChangeArrowheads="1"/>
          </p:cNvSpPr>
          <p:nvPr/>
        </p:nvSpPr>
        <p:spPr bwMode="auto">
          <a:xfrm>
            <a:off x="4278313" y="1611313"/>
            <a:ext cx="4491038" cy="4648200"/>
          </a:xfrm>
          <a:prstGeom prst="rect">
            <a:avLst/>
          </a:prstGeom>
          <a:noFill/>
          <a:ln>
            <a:noFill/>
          </a:ln>
        </p:spPr>
        <p:txBody>
          <a:bodyPr/>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charset="-128"/>
                <a:cs typeface="MS PGothic" panose="020B0600070205080204" charset="-128"/>
              </a:defRPr>
            </a:lvl1pPr>
            <a:lvl2pPr marL="688975" indent="-231775"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Gill Sans MT" panose="020B0502020104020203"/>
                <a:ea typeface="MS PGothic" panose="020B0600070205080204" charset="-128"/>
                <a:cs typeface="Gill Sans MT" panose="020B0502020104020203"/>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a:ea typeface="MS PGothic" panose="020B0600070205080204" charset="-128"/>
                <a:cs typeface="Gill Sans MT" panose="020B0502020104020203"/>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charset="0"/>
              </a:defRPr>
            </a:lvl9pPr>
          </a:lstStyle>
          <a:p>
            <a:pPr marL="0" marR="0" lvl="0" indent="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None/>
              <a:defRPr/>
            </a:pPr>
            <a:r>
              <a:rPr kumimoji="0" lang="en-US" sz="2800" b="0" i="1" u="none" strike="noStrike" kern="1200" cap="none" spc="0" normalizeH="0" baseline="0" noProof="0" dirty="0" smtClean="0">
                <a:ln>
                  <a:noFill/>
                </a:ln>
                <a:solidFill>
                  <a:srgbClr val="CC0000"/>
                </a:solidFill>
                <a:effectLst/>
                <a:uLnTx/>
                <a:uFillTx/>
                <a:latin typeface="Gill Sans MT" panose="020B0502020104020203" charset="0"/>
                <a:ea typeface="MS PGothic" panose="020B0600070205080204" charset="-128"/>
                <a:cs typeface="MS PGothic" panose="020B0600070205080204" charset="-128"/>
              </a:rPr>
              <a:t>Control plane</a:t>
            </a:r>
            <a:endParaRPr kumimoji="0" lang="en-US" sz="2800" b="0" i="1" u="none" strike="noStrike" kern="1200" cap="none" spc="0" normalizeH="0" baseline="0" noProof="0" dirty="0" smtClean="0">
              <a:ln>
                <a:noFill/>
              </a:ln>
              <a:solidFill>
                <a:srgbClr val="CC0000"/>
              </a:solidFill>
              <a:effectLst/>
              <a:uLnTx/>
              <a:uFillTx/>
              <a:latin typeface="Gill Sans MT" panose="020B0502020104020203" charset="0"/>
              <a:ea typeface="MS PGothic" panose="020B0600070205080204" charset="-128"/>
              <a:cs typeface="MS PGothic" panose="020B0600070205080204" charset="-128"/>
            </a:endParaRPr>
          </a:p>
          <a:p>
            <a:pPr marL="228600" marR="0" lvl="0" indent="-2286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network-wide logic </a:t>
            </a:r>
            <a:r>
              <a:rPr kumimoji="0" lang="zh-CN" altLang="en-US" sz="2000" b="0" i="0" u="none" strike="noStrike" kern="1200" cap="none" spc="0" normalizeH="0" baseline="0" noProof="0" dirty="0" smtClean="0">
                <a:ln>
                  <a:noFill/>
                </a:ln>
                <a:solidFill>
                  <a:schemeClr val="tx1"/>
                </a:solidFill>
                <a:effectLst/>
                <a:uLnTx/>
                <a:uFillTx/>
                <a:latin typeface="Gill Sans MT" panose="020B0502020104020203" charset="0"/>
                <a:ea typeface="宋体" panose="02010600030101010101" pitchFamily="2" charset="-122"/>
                <a:cs typeface="MS PGothic" panose="020B0600070205080204" charset="-128"/>
              </a:rPr>
              <a:t>全网络</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228600" marR="0" lvl="0" indent="-2286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determines how datagram is routed among routers along end-end path from source host to destination host</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228600" marR="0" lvl="0" indent="-2286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two control-plane approaches:</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1" u="none" strike="noStrike" kern="1200" cap="none" spc="0" normalizeH="0" baseline="0" noProof="0" dirty="0" smtClean="0">
                <a:ln>
                  <a:noFill/>
                </a:ln>
                <a:solidFill>
                  <a:srgbClr val="000090"/>
                </a:solidFill>
                <a:effectLst/>
                <a:uLnTx/>
                <a:uFillTx/>
                <a:latin typeface="Gill Sans MT" panose="020B0502020104020203" charset="0"/>
                <a:ea typeface="MS PGothic" panose="020B0600070205080204" charset="-128"/>
                <a:cs typeface="Gill Sans MT" panose="020B0502020104020203"/>
              </a:rPr>
              <a:t>traditional routing algorithms: </a:t>
            </a: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Gill Sans MT" panose="020B0502020104020203"/>
              </a:rPr>
              <a:t>implemented in routers</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1" u="none" strike="noStrike" kern="1200" cap="none" spc="0" normalizeH="0" baseline="0" noProof="0" dirty="0" smtClean="0">
                <a:ln>
                  <a:noFill/>
                </a:ln>
                <a:solidFill>
                  <a:srgbClr val="000090"/>
                </a:solidFill>
                <a:effectLst/>
                <a:uLnTx/>
                <a:uFillTx/>
                <a:latin typeface="Gill Sans MT" panose="020B0502020104020203" charset="0"/>
                <a:ea typeface="MS PGothic" panose="020B0600070205080204" charset="-128"/>
                <a:cs typeface="Gill Sans MT" panose="020B0502020104020203"/>
              </a:rPr>
              <a:t>software-defined networking (SDN)</a:t>
            </a: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Gill Sans MT" panose="020B0502020104020203"/>
              </a:rPr>
              <a:t>: implemented in (remote) servers</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Gill Sans MT" panose="020B0502020104020203"/>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endParaRPr kumimoji="0" lang="en-US" sz="28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grpSp>
        <p:nvGrpSpPr>
          <p:cNvPr id="46085" name="Group 8"/>
          <p:cNvGrpSpPr/>
          <p:nvPr/>
        </p:nvGrpSpPr>
        <p:grpSpPr>
          <a:xfrm>
            <a:off x="596900" y="4378325"/>
            <a:ext cx="3643313" cy="1582738"/>
            <a:chOff x="842050" y="4767952"/>
            <a:chExt cx="3644169" cy="1582996"/>
          </a:xfrm>
        </p:grpSpPr>
        <p:sp>
          <p:nvSpPr>
            <p:cNvPr id="10" name="Freeform 2"/>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chemeClr val="bg1"/>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cxnSp>
          <p:nvCxnSpPr>
            <p:cNvPr id="11" name="Straight Connector 10"/>
            <p:cNvCxnSpPr/>
            <p:nvPr/>
          </p:nvCxnSpPr>
          <p:spPr>
            <a:xfrm flipV="1">
              <a:off x="3261968" y="5558656"/>
              <a:ext cx="500180" cy="15718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111121" y="5774591"/>
              <a:ext cx="862215" cy="1047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23824" y="5880971"/>
              <a:ext cx="714543" cy="2746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283479" y="5801583"/>
              <a:ext cx="1506892"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091" name="TextBox 265"/>
            <p:cNvSpPr txBox="1"/>
            <p:nvPr/>
          </p:nvSpPr>
          <p:spPr>
            <a:xfrm>
              <a:off x="3198813" y="5473700"/>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ndParaRPr>
            </a:p>
          </p:txBody>
        </p:sp>
        <p:sp>
          <p:nvSpPr>
            <p:cNvPr id="46092" name="TextBox 281"/>
            <p:cNvSpPr txBox="1"/>
            <p:nvPr/>
          </p:nvSpPr>
          <p:spPr>
            <a:xfrm>
              <a:off x="3373438" y="5761038"/>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ndParaRPr>
            </a:p>
          </p:txBody>
        </p:sp>
        <p:sp>
          <p:nvSpPr>
            <p:cNvPr id="46093" name="TextBox 282"/>
            <p:cNvSpPr txBox="1"/>
            <p:nvPr/>
          </p:nvSpPr>
          <p:spPr>
            <a:xfrm>
              <a:off x="3068638" y="5862638"/>
              <a:ext cx="261937"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ndParaRPr>
            </a:p>
          </p:txBody>
        </p:sp>
        <p:grpSp>
          <p:nvGrpSpPr>
            <p:cNvPr id="46094" name="Group 5"/>
            <p:cNvGrpSpPr/>
            <p:nvPr/>
          </p:nvGrpSpPr>
          <p:grpSpPr>
            <a:xfrm>
              <a:off x="938213" y="5237163"/>
              <a:ext cx="1616075" cy="487362"/>
              <a:chOff x="-4079003" y="2717403"/>
              <a:chExt cx="1616718" cy="488475"/>
            </a:xfrm>
          </p:grpSpPr>
          <p:sp>
            <p:nvSpPr>
              <p:cNvPr id="46095" name="Rectangle 97"/>
              <p:cNvSpPr/>
              <p:nvPr/>
            </p:nvSpPr>
            <p:spPr>
              <a:xfrm>
                <a:off x="-4052413" y="2965119"/>
                <a:ext cx="1290538" cy="208750"/>
              </a:xfrm>
              <a:prstGeom prst="rect">
                <a:avLst/>
              </a:prstGeom>
              <a:solidFill>
                <a:schemeClr val="bg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6096" name="Rectangle 98"/>
              <p:cNvSpPr/>
              <p:nvPr/>
            </p:nvSpPr>
            <p:spPr>
              <a:xfrm>
                <a:off x="-4079003" y="2985994"/>
                <a:ext cx="1281675" cy="20875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6097" name="Line 99"/>
              <p:cNvSpPr/>
              <p:nvPr/>
            </p:nvSpPr>
            <p:spPr>
              <a:xfrm>
                <a:off x="-2933828" y="3101502"/>
                <a:ext cx="471543" cy="0"/>
              </a:xfrm>
              <a:prstGeom prst="line">
                <a:avLst/>
              </a:prstGeom>
              <a:ln w="9525" cap="flat" cmpd="sng">
                <a:solidFill>
                  <a:schemeClr val="accent2"/>
                </a:solidFill>
                <a:prstDash val="solid"/>
                <a:round/>
                <a:headEnd type="none" w="med" len="med"/>
                <a:tailEnd type="triangle" w="med" len="med"/>
              </a:ln>
            </p:spPr>
          </p:sp>
          <p:sp>
            <p:nvSpPr>
              <p:cNvPr id="46098" name="Rectangle 104"/>
              <p:cNvSpPr/>
              <p:nvPr/>
            </p:nvSpPr>
            <p:spPr>
              <a:xfrm>
                <a:off x="-3377007" y="2988777"/>
                <a:ext cx="476861" cy="21014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6099" name="Text Box 105"/>
              <p:cNvSpPr txBox="1"/>
              <p:nvPr/>
            </p:nvSpPr>
            <p:spPr>
              <a:xfrm>
                <a:off x="-3430189" y="2965119"/>
                <a:ext cx="581451" cy="240759"/>
              </a:xfrm>
              <a:prstGeom prst="rect">
                <a:avLst/>
              </a:prstGeom>
              <a:noFill/>
              <a:ln w="9525">
                <a:noFill/>
              </a:ln>
            </p:spPr>
            <p:txBody>
              <a:bodyPr wrap="none" anchor="t" anchorCtr="0">
                <a:spAutoFit/>
              </a:bodyPr>
              <a:p>
                <a:r>
                  <a:rPr lang="en-US" altLang="zh-CN" sz="1200" dirty="0">
                    <a:latin typeface="Arial" panose="020B0604020202020204" pitchFamily="34" charset="0"/>
                  </a:rPr>
                  <a:t>0111</a:t>
                </a:r>
                <a:endParaRPr lang="en-US" altLang="zh-CN" sz="1200" dirty="0">
                  <a:latin typeface="Arial" panose="020B0604020202020204" pitchFamily="34" charset="0"/>
                </a:endParaRPr>
              </a:p>
            </p:txBody>
          </p:sp>
          <p:sp>
            <p:nvSpPr>
              <p:cNvPr id="46100" name="Line 119"/>
              <p:cNvSpPr/>
              <p:nvPr/>
            </p:nvSpPr>
            <p:spPr>
              <a:xfrm>
                <a:off x="-3621642" y="2717403"/>
                <a:ext cx="405953" cy="300600"/>
              </a:xfrm>
              <a:prstGeom prst="line">
                <a:avLst/>
              </a:prstGeom>
              <a:ln w="9525" cap="flat" cmpd="sng">
                <a:solidFill>
                  <a:schemeClr val="tx1"/>
                </a:solidFill>
                <a:prstDash val="solid"/>
                <a:round/>
                <a:headEnd type="none" w="med" len="med"/>
                <a:tailEnd type="triangle" w="med" len="med"/>
              </a:ln>
            </p:spPr>
          </p:sp>
        </p:grpSp>
        <p:sp>
          <p:nvSpPr>
            <p:cNvPr id="46101" name="TextBox 6"/>
            <p:cNvSpPr txBox="1"/>
            <p:nvPr/>
          </p:nvSpPr>
          <p:spPr>
            <a:xfrm>
              <a:off x="842050" y="4767952"/>
              <a:ext cx="1992313" cy="523875"/>
            </a:xfrm>
            <a:prstGeom prst="rect">
              <a:avLst/>
            </a:prstGeom>
            <a:noFill/>
            <a:ln w="9525">
              <a:noFill/>
            </a:ln>
          </p:spPr>
          <p:txBody>
            <a:bodyPr anchor="t" anchorCtr="0">
              <a:spAutoFit/>
            </a:bodyPr>
            <a:p>
              <a:pPr eaLnBrk="0" hangingPunct="0"/>
              <a:r>
                <a:rPr lang="en-US" altLang="zh-CN" sz="1400" dirty="0">
                  <a:latin typeface="Arial" panose="020B0604020202020204" pitchFamily="34" charset="0"/>
                </a:rPr>
                <a:t>values in arriving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packet header</a:t>
              </a:r>
              <a:endParaRPr lang="en-US" altLang="zh-CN" dirty="0">
                <a:latin typeface="Arial" panose="020B0604020202020204" pitchFamily="34" charset="0"/>
              </a:endParaRPr>
            </a:p>
          </p:txBody>
        </p:sp>
        <p:grpSp>
          <p:nvGrpSpPr>
            <p:cNvPr id="46102" name="Group 357"/>
            <p:cNvGrpSpPr/>
            <p:nvPr/>
          </p:nvGrpSpPr>
          <p:grpSpPr>
            <a:xfrm>
              <a:off x="2714625" y="5659438"/>
              <a:ext cx="565150" cy="293687"/>
              <a:chOff x="1871277" y="1576300"/>
              <a:chExt cx="1128371" cy="437861"/>
            </a:xfrm>
          </p:grpSpPr>
          <p:sp>
            <p:nvSpPr>
              <p:cNvPr id="46103" name="Oval 21"/>
              <p:cNvSpPr/>
              <p:nvPr/>
            </p:nvSpPr>
            <p:spPr>
              <a:xfrm flipV="1">
                <a:off x="1873504" y="1693538"/>
                <a:ext cx="1125467" cy="319572"/>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23" name="Rectangle 22"/>
              <p:cNvSpPr/>
              <p:nvPr/>
            </p:nvSpPr>
            <p:spPr bwMode="auto">
              <a:xfrm>
                <a:off x="1870334" y="1738514"/>
                <a:ext cx="1128637" cy="11599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105" name="Oval 23"/>
              <p:cNvSpPr/>
              <p:nvPr/>
            </p:nvSpPr>
            <p:spPr>
              <a:xfrm flipV="1">
                <a:off x="1870334" y="1575177"/>
                <a:ext cx="1125465" cy="319572"/>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25" name="Freeform 24"/>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107" name="Freeform 25"/>
              <p:cNvSpPr/>
              <p:nvPr/>
            </p:nvSpPr>
            <p:spPr>
              <a:xfrm>
                <a:off x="2101767" y="1631990"/>
                <a:ext cx="662599" cy="111258"/>
              </a:xfrm>
              <a:custGeom>
                <a:avLst/>
                <a:gdLst/>
                <a:ahLst/>
                <a:cxnLst>
                  <a:cxn ang="0">
                    <a:pos x="0" y="27219"/>
                  </a:cxn>
                  <a:cxn ang="0">
                    <a:pos x="116589" y="321"/>
                  </a:cxn>
                  <a:cxn ang="0">
                    <a:pos x="330241" y="62079"/>
                  </a:cxn>
                  <a:cxn ang="0">
                    <a:pos x="534068" y="0"/>
                  </a:cxn>
                  <a:cxn ang="0">
                    <a:pos x="662599" y="24703"/>
                  </a:cxn>
                  <a:cxn ang="0">
                    <a:pos x="566972" y="55080"/>
                  </a:cxn>
                  <a:cxn ang="0">
                    <a:pos x="536184" y="46891"/>
                  </a:cxn>
                  <a:cxn ang="0">
                    <a:pos x="333995" y="111258"/>
                  </a:cxn>
                  <a:cxn ang="0">
                    <a:pos x="126634" y="49258"/>
                  </a:cxn>
                  <a:cxn ang="0">
                    <a:pos x="93107" y="55950"/>
                  </a:cxn>
                  <a:cxn ang="0">
                    <a:pos x="0" y="27219"/>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6108" name="Freeform 26"/>
              <p:cNvSpPr/>
              <p:nvPr/>
            </p:nvSpPr>
            <p:spPr>
              <a:xfrm>
                <a:off x="2536103" y="1726678"/>
                <a:ext cx="244114" cy="97055"/>
              </a:xfrm>
              <a:custGeom>
                <a:avLst/>
                <a:gdLst/>
                <a:ahLst/>
                <a:cxnLst>
                  <a:cxn ang="0">
                    <a:pos x="0" y="0"/>
                  </a:cxn>
                  <a:cxn ang="0">
                    <a:pos x="244114" y="74997"/>
                  </a:cxn>
                  <a:cxn ang="0">
                    <a:pos x="154523" y="97055"/>
                  </a:cxn>
                  <a:cxn ang="0">
                    <a:pos x="822" y="51285"/>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6109" name="Freeform 27"/>
              <p:cNvSpPr/>
              <p:nvPr/>
            </p:nvSpPr>
            <p:spPr>
              <a:xfrm>
                <a:off x="2089086" y="1729045"/>
                <a:ext cx="240945" cy="97056"/>
              </a:xfrm>
              <a:custGeom>
                <a:avLst/>
                <a:gdLst/>
                <a:ahLst/>
                <a:cxnLst>
                  <a:cxn ang="0">
                    <a:pos x="237656" y="0"/>
                  </a:cxn>
                  <a:cxn ang="0">
                    <a:pos x="240945" y="46835"/>
                  </a:cxn>
                  <a:cxn ang="0">
                    <a:pos x="87168" y="97056"/>
                  </a:cxn>
                  <a:cxn ang="0">
                    <a:pos x="0" y="75049"/>
                  </a:cxn>
                  <a:cxn ang="0">
                    <a:pos x="237656"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6110" name="Straight Connector 28"/>
              <p:cNvCxnSpPr>
                <a:endCxn id="46105" idx="2"/>
              </p:cNvCxnSpPr>
              <p:nvPr/>
            </p:nvCxnSpPr>
            <p:spPr>
              <a:xfrm flipH="1" flipV="1">
                <a:off x="1870334" y="1736147"/>
                <a:ext cx="3169" cy="12309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6111" name="Straight Connector 29"/>
              <p:cNvCxnSpPr>
                <a:endCxn id="46105" idx="2"/>
              </p:cNvCxnSpPr>
              <p:nvPr/>
            </p:nvCxnSpPr>
            <p:spPr>
              <a:xfrm flipH="1" flipV="1">
                <a:off x="2995800" y="1733779"/>
                <a:ext cx="3171" cy="12309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sp>
          <p:nvSpPr>
            <p:cNvPr id="46112" name="Freeform 120"/>
            <p:cNvSpPr/>
            <p:nvPr/>
          </p:nvSpPr>
          <p:spPr>
            <a:xfrm>
              <a:off x="2493963" y="5668963"/>
              <a:ext cx="982662" cy="233362"/>
            </a:xfrm>
            <a:custGeom>
              <a:avLst/>
              <a:gdLst/>
              <a:ahLst/>
              <a:cxnLst>
                <a:cxn ang="0">
                  <a:pos x="0" y="2147483647"/>
                </a:cxn>
                <a:cxn ang="0">
                  <a:pos x="2147483647" y="2147483647"/>
                </a:cxn>
                <a:cxn ang="0">
                  <a:pos x="2147483647" y="2147483647"/>
                </a:cxn>
              </a:cxnLst>
              <a:pathLst>
                <a:path w="554" h="167">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med" len="med"/>
              <a:tailEnd type="triangle" w="med" len="med"/>
            </a:ln>
          </p:spPr>
          <p:txBody>
            <a:bodyPr/>
            <a:p>
              <a:endParaRPr lang="zh-CN" altLang="en-US"/>
            </a:p>
          </p:txBody>
        </p:sp>
      </p:grpSp>
      <p:sp>
        <p:nvSpPr>
          <p:cNvPr id="46113"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611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8" name="Rectangle 2"/>
          <p:cNvSpPr>
            <a:spLocks noGrp="1" noChangeArrowheads="1"/>
          </p:cNvSpPr>
          <p:nvPr>
            <p:ph type="title"/>
          </p:nvPr>
        </p:nvSpPr>
        <p:spPr>
          <a:xfrm>
            <a:off x="685800" y="422275"/>
            <a:ext cx="7772400" cy="8382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IPv6: motivation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5714" name="Rectangle 3"/>
          <p:cNvSpPr>
            <a:spLocks noGrp="1"/>
          </p:cNvSpPr>
          <p:nvPr>
            <p:ph idx="1"/>
          </p:nvPr>
        </p:nvSpPr>
        <p:spPr>
          <a:xfrm>
            <a:off x="511175" y="1401763"/>
            <a:ext cx="8205788" cy="4027487"/>
          </a:xfrm>
        </p:spPr>
        <p:txBody>
          <a:bodyPr vert="horz" wrap="square" lIns="91440" tIns="45720" rIns="91440" bIns="45720" anchor="t" anchorCtr="0"/>
          <a:p>
            <a:r>
              <a:rPr lang="en-US" altLang="zh-CN" i="1" dirty="0">
                <a:solidFill>
                  <a:srgbClr val="CC0000"/>
                </a:solidFill>
              </a:rPr>
              <a:t>initial motivation:</a:t>
            </a:r>
            <a:r>
              <a:rPr lang="en-US" altLang="zh-CN" i="1" dirty="0"/>
              <a:t> </a:t>
            </a:r>
            <a:r>
              <a:rPr lang="en-US" altLang="zh-CN" dirty="0"/>
              <a:t>32-bit address space soon to be completely allocated.  </a:t>
            </a:r>
            <a:endParaRPr lang="en-US" altLang="zh-CN" dirty="0"/>
          </a:p>
          <a:p>
            <a:r>
              <a:rPr lang="en-US" altLang="zh-CN" dirty="0"/>
              <a:t>additional motivation:</a:t>
            </a:r>
            <a:endParaRPr lang="en-US" altLang="zh-CN" dirty="0"/>
          </a:p>
          <a:p>
            <a:pPr lvl="1"/>
            <a:r>
              <a:rPr lang="en-US" altLang="zh-CN" dirty="0"/>
              <a:t>header format helps speed processing/forwarding</a:t>
            </a:r>
            <a:endParaRPr lang="en-US" altLang="zh-CN" dirty="0"/>
          </a:p>
          <a:p>
            <a:pPr lvl="1"/>
            <a:r>
              <a:rPr lang="en-US" altLang="zh-CN" dirty="0"/>
              <a:t>header changes to facilitate QoS </a:t>
            </a:r>
            <a:endParaRPr lang="en-US" altLang="zh-CN" dirty="0"/>
          </a:p>
          <a:p>
            <a:pPr lvl="1"/>
            <a:endParaRPr lang="en-US" altLang="zh-CN" dirty="0"/>
          </a:p>
          <a:p>
            <a:pPr>
              <a:buNone/>
            </a:pPr>
            <a:r>
              <a:rPr lang="en-US" altLang="zh-CN" i="1" dirty="0">
                <a:solidFill>
                  <a:srgbClr val="CC0000"/>
                </a:solidFill>
              </a:rPr>
              <a:t>IPv6 datagram format: </a:t>
            </a:r>
            <a:endParaRPr lang="en-US" altLang="zh-CN" i="1" dirty="0">
              <a:solidFill>
                <a:srgbClr val="CC0000"/>
              </a:solidFill>
            </a:endParaRPr>
          </a:p>
          <a:p>
            <a:pPr lvl="1"/>
            <a:r>
              <a:rPr lang="en-US" altLang="zh-CN" dirty="0"/>
              <a:t>fixed-length 40 byte header</a:t>
            </a:r>
            <a:endParaRPr lang="en-US" altLang="zh-CN" dirty="0"/>
          </a:p>
          <a:p>
            <a:pPr lvl="1"/>
            <a:r>
              <a:rPr lang="en-US" altLang="zh-CN" dirty="0"/>
              <a:t>no fragmentation allowed</a:t>
            </a:r>
            <a:endParaRPr lang="en-US" altLang="zh-CN" i="1" dirty="0"/>
          </a:p>
        </p:txBody>
      </p:sp>
      <p:pic>
        <p:nvPicPr>
          <p:cNvPr id="115715" name="Picture 4" descr="underline_base"/>
          <p:cNvPicPr/>
          <p:nvPr/>
        </p:nvPicPr>
        <p:blipFill>
          <a:blip r:embed="rId1"/>
          <a:stretch>
            <a:fillRect/>
          </a:stretch>
        </p:blipFill>
        <p:spPr>
          <a:xfrm>
            <a:off x="811213" y="1055688"/>
            <a:ext cx="3656012" cy="173037"/>
          </a:xfrm>
          <a:prstGeom prst="rect">
            <a:avLst/>
          </a:prstGeom>
          <a:noFill/>
          <a:ln w="9525">
            <a:noFill/>
          </a:ln>
        </p:spPr>
      </p:pic>
      <p:sp>
        <p:nvSpPr>
          <p:cNvPr id="11571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571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6737" name="Picture 82" descr="underline_base"/>
          <p:cNvPicPr/>
          <p:nvPr/>
        </p:nvPicPr>
        <p:blipFill>
          <a:blip r:embed="rId1"/>
          <a:stretch>
            <a:fillRect/>
          </a:stretch>
        </p:blipFill>
        <p:spPr>
          <a:xfrm>
            <a:off x="608013" y="871538"/>
            <a:ext cx="5027612" cy="173037"/>
          </a:xfrm>
          <a:prstGeom prst="rect">
            <a:avLst/>
          </a:prstGeom>
          <a:noFill/>
          <a:ln w="9525">
            <a:noFill/>
          </a:ln>
        </p:spPr>
      </p:pic>
      <p:sp>
        <p:nvSpPr>
          <p:cNvPr id="116738" name="Rectangle 80"/>
          <p:cNvSpPr/>
          <p:nvPr/>
        </p:nvSpPr>
        <p:spPr>
          <a:xfrm>
            <a:off x="2216150" y="3263900"/>
            <a:ext cx="4748213" cy="2817813"/>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8614" name="Rectangle 2"/>
          <p:cNvSpPr>
            <a:spLocks noGrp="1" noChangeArrowheads="1"/>
          </p:cNvSpPr>
          <p:nvPr>
            <p:ph type="title"/>
          </p:nvPr>
        </p:nvSpPr>
        <p:spPr>
          <a:xfrm>
            <a:off x="533400" y="185738"/>
            <a:ext cx="7772400"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IPv6 datagram format</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6740" name="Rectangle 4"/>
          <p:cNvSpPr/>
          <p:nvPr/>
        </p:nvSpPr>
        <p:spPr>
          <a:xfrm>
            <a:off x="479425" y="1306513"/>
            <a:ext cx="7399020" cy="2183765"/>
          </a:xfrm>
          <a:prstGeom prst="rect">
            <a:avLst/>
          </a:prstGeom>
          <a:noFill/>
          <a:ln w="9525">
            <a:noFill/>
          </a:ln>
        </p:spPr>
        <p:txBody>
          <a:bodyPr wrap="none" anchor="t" anchorCtr="0">
            <a:spAutoFit/>
          </a:bodyPr>
          <a:p>
            <a:pPr eaLnBrk="0" hangingPunct="0"/>
            <a:r>
              <a:rPr lang="en-US" altLang="zh-CN" sz="2800" i="1" dirty="0">
                <a:solidFill>
                  <a:srgbClr val="CC0000"/>
                </a:solidFill>
                <a:latin typeface="Gill Sans MT" panose="020B0502020104020203" charset="0"/>
              </a:rPr>
              <a:t>priority:</a:t>
            </a:r>
            <a:r>
              <a:rPr lang="en-US" altLang="zh-CN" sz="2800" dirty="0">
                <a:latin typeface="Gill Sans MT" panose="020B0502020104020203" charset="0"/>
              </a:rPr>
              <a:t>  identify priority among datagrams in flow</a:t>
            </a:r>
            <a:endParaRPr lang="en-US" altLang="zh-CN" sz="2800" dirty="0">
              <a:latin typeface="Gill Sans MT" panose="020B0502020104020203" charset="0"/>
            </a:endParaRPr>
          </a:p>
          <a:p>
            <a:pPr eaLnBrk="0" hangingPunct="0"/>
            <a:r>
              <a:rPr lang="en-US" altLang="zh-CN" sz="2800" i="1" dirty="0">
                <a:solidFill>
                  <a:srgbClr val="CC0000"/>
                </a:solidFill>
                <a:latin typeface="Gill Sans MT" panose="020B0502020104020203" charset="0"/>
              </a:rPr>
              <a:t>flow Label:</a:t>
            </a:r>
            <a:r>
              <a:rPr lang="en-US" altLang="zh-CN" sz="2800" dirty="0">
                <a:latin typeface="Gill Sans MT" panose="020B0502020104020203" charset="0"/>
              </a:rPr>
              <a:t> identify datagrams in same </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flow.</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 </a:t>
            </a:r>
            <a:endParaRPr lang="en-US" altLang="ja-JP" sz="2800" dirty="0">
              <a:latin typeface="Gill Sans MT" panose="020B0502020104020203" charset="0"/>
            </a:endParaRPr>
          </a:p>
          <a:p>
            <a:pPr eaLnBrk="0" hangingPunct="0"/>
            <a:r>
              <a:rPr lang="en-US" altLang="zh-CN" sz="2800" dirty="0">
                <a:latin typeface="Gill Sans MT" panose="020B0502020104020203" charset="0"/>
              </a:rPr>
              <a:t>                    (concept of</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flow</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 not well defined).</a:t>
            </a:r>
            <a:endParaRPr lang="en-US" altLang="ja-JP" sz="2800" dirty="0">
              <a:latin typeface="Gill Sans MT" panose="020B0502020104020203" charset="0"/>
            </a:endParaRPr>
          </a:p>
          <a:p>
            <a:pPr eaLnBrk="0" hangingPunct="0"/>
            <a:r>
              <a:rPr lang="en-US" altLang="zh-CN" sz="2800" i="1" dirty="0">
                <a:solidFill>
                  <a:srgbClr val="CC0000"/>
                </a:solidFill>
                <a:latin typeface="Gill Sans MT" panose="020B0502020104020203" charset="0"/>
              </a:rPr>
              <a:t>next header:</a:t>
            </a:r>
            <a:r>
              <a:rPr lang="en-US" altLang="zh-CN" sz="2800" dirty="0">
                <a:latin typeface="Gill Sans MT" panose="020B0502020104020203" charset="0"/>
              </a:rPr>
              <a:t> identify upper layer protocol for data </a:t>
            </a:r>
            <a:endParaRPr lang="en-US" altLang="zh-CN" sz="2800" dirty="0">
              <a:latin typeface="Gill Sans MT" panose="020B0502020104020203" charset="0"/>
            </a:endParaRPr>
          </a:p>
          <a:p>
            <a:pPr eaLnBrk="0" hangingPunct="0"/>
            <a:r>
              <a:rPr lang="zh-CN" altLang="en-US" sz="1600" dirty="0">
                <a:latin typeface="Gill Sans MT" panose="020B0502020104020203" charset="0"/>
                <a:ea typeface="宋体" panose="02010600030101010101" pitchFamily="2" charset="-122"/>
              </a:rPr>
              <a:t>交付给</a:t>
            </a:r>
            <a:r>
              <a:rPr lang="en-US" altLang="zh-CN" sz="1600" dirty="0">
                <a:latin typeface="Gill Sans MT" panose="020B0502020104020203" charset="0"/>
                <a:ea typeface="宋体" panose="02010600030101010101" pitchFamily="2" charset="-122"/>
              </a:rPr>
              <a:t>TCP</a:t>
            </a:r>
            <a:r>
              <a:rPr lang="zh-CN" altLang="en-US" sz="1600" dirty="0">
                <a:latin typeface="Gill Sans MT" panose="020B0502020104020203" charset="0"/>
                <a:ea typeface="宋体" panose="02010600030101010101" pitchFamily="2" charset="-122"/>
              </a:rPr>
              <a:t>，</a:t>
            </a:r>
            <a:r>
              <a:rPr lang="en-US" altLang="zh-CN" sz="1600" dirty="0">
                <a:latin typeface="Gill Sans MT" panose="020B0502020104020203" charset="0"/>
                <a:ea typeface="宋体" panose="02010600030101010101" pitchFamily="2" charset="-122"/>
              </a:rPr>
              <a:t>UDP</a:t>
            </a:r>
            <a:r>
              <a:rPr lang="en-US" altLang="zh-CN" sz="2400" dirty="0">
                <a:latin typeface="Comic Sans MS" panose="030F0702030302020204" charset="0"/>
              </a:rPr>
              <a:t> </a:t>
            </a:r>
            <a:endParaRPr lang="en-US" altLang="zh-CN" sz="2400" dirty="0">
              <a:latin typeface="Comic Sans MS" panose="030F0702030302020204" charset="0"/>
            </a:endParaRPr>
          </a:p>
        </p:txBody>
      </p:sp>
      <p:sp>
        <p:nvSpPr>
          <p:cNvPr id="116741" name="Rectangle 56"/>
          <p:cNvSpPr/>
          <p:nvPr/>
        </p:nvSpPr>
        <p:spPr>
          <a:xfrm>
            <a:off x="2141538" y="3344863"/>
            <a:ext cx="4748212" cy="281781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6742" name="Line 60"/>
          <p:cNvSpPr/>
          <p:nvPr/>
        </p:nvSpPr>
        <p:spPr>
          <a:xfrm>
            <a:off x="2143125" y="3654425"/>
            <a:ext cx="4727575" cy="0"/>
          </a:xfrm>
          <a:prstGeom prst="line">
            <a:avLst/>
          </a:prstGeom>
          <a:ln w="19050" cap="flat" cmpd="sng">
            <a:solidFill>
              <a:schemeClr val="tx1"/>
            </a:solidFill>
            <a:prstDash val="solid"/>
            <a:round/>
            <a:headEnd type="none" w="med" len="med"/>
            <a:tailEnd type="none" w="med" len="med"/>
          </a:ln>
        </p:spPr>
      </p:sp>
      <p:sp>
        <p:nvSpPr>
          <p:cNvPr id="116743" name="Line 61"/>
          <p:cNvSpPr/>
          <p:nvPr/>
        </p:nvSpPr>
        <p:spPr>
          <a:xfrm>
            <a:off x="2794000" y="3354388"/>
            <a:ext cx="0" cy="293687"/>
          </a:xfrm>
          <a:prstGeom prst="line">
            <a:avLst/>
          </a:prstGeom>
          <a:ln w="19050" cap="flat" cmpd="sng">
            <a:solidFill>
              <a:schemeClr val="tx1"/>
            </a:solidFill>
            <a:prstDash val="solid"/>
            <a:round/>
            <a:headEnd type="none" w="med" len="med"/>
            <a:tailEnd type="none" w="med" len="med"/>
          </a:ln>
        </p:spPr>
      </p:sp>
      <p:sp>
        <p:nvSpPr>
          <p:cNvPr id="116744" name="Line 63"/>
          <p:cNvSpPr/>
          <p:nvPr/>
        </p:nvSpPr>
        <p:spPr>
          <a:xfrm>
            <a:off x="3482975" y="3351213"/>
            <a:ext cx="0" cy="293687"/>
          </a:xfrm>
          <a:prstGeom prst="line">
            <a:avLst/>
          </a:prstGeom>
          <a:ln w="19050" cap="flat" cmpd="sng">
            <a:solidFill>
              <a:schemeClr val="tx1"/>
            </a:solidFill>
            <a:prstDash val="solid"/>
            <a:round/>
            <a:headEnd type="none" w="med" len="med"/>
            <a:tailEnd type="none" w="med" len="med"/>
          </a:ln>
        </p:spPr>
      </p:sp>
      <p:sp>
        <p:nvSpPr>
          <p:cNvPr id="116745" name="Line 64"/>
          <p:cNvSpPr/>
          <p:nvPr/>
        </p:nvSpPr>
        <p:spPr>
          <a:xfrm>
            <a:off x="4410075" y="3649663"/>
            <a:ext cx="0" cy="293687"/>
          </a:xfrm>
          <a:prstGeom prst="line">
            <a:avLst/>
          </a:prstGeom>
          <a:ln w="19050" cap="flat" cmpd="sng">
            <a:solidFill>
              <a:schemeClr val="tx1"/>
            </a:solidFill>
            <a:prstDash val="solid"/>
            <a:round/>
            <a:headEnd type="none" w="med" len="med"/>
            <a:tailEnd type="none" w="med" len="med"/>
          </a:ln>
        </p:spPr>
      </p:sp>
      <p:sp>
        <p:nvSpPr>
          <p:cNvPr id="116746" name="Line 65"/>
          <p:cNvSpPr/>
          <p:nvPr/>
        </p:nvSpPr>
        <p:spPr>
          <a:xfrm>
            <a:off x="5556250" y="3652838"/>
            <a:ext cx="0" cy="293687"/>
          </a:xfrm>
          <a:prstGeom prst="line">
            <a:avLst/>
          </a:prstGeom>
          <a:ln w="19050" cap="flat" cmpd="sng">
            <a:solidFill>
              <a:schemeClr val="tx1"/>
            </a:solidFill>
            <a:prstDash val="solid"/>
            <a:round/>
            <a:headEnd type="none" w="med" len="med"/>
            <a:tailEnd type="none" w="med" len="med"/>
          </a:ln>
        </p:spPr>
      </p:sp>
      <p:sp>
        <p:nvSpPr>
          <p:cNvPr id="116747" name="Line 66"/>
          <p:cNvSpPr/>
          <p:nvPr/>
        </p:nvSpPr>
        <p:spPr>
          <a:xfrm>
            <a:off x="2130425" y="5175250"/>
            <a:ext cx="4760913" cy="0"/>
          </a:xfrm>
          <a:prstGeom prst="line">
            <a:avLst/>
          </a:prstGeom>
          <a:ln w="19050" cap="flat" cmpd="sng">
            <a:solidFill>
              <a:schemeClr val="tx1"/>
            </a:solidFill>
            <a:prstDash val="solid"/>
            <a:round/>
            <a:headEnd type="none" w="med" len="med"/>
            <a:tailEnd type="none" w="med" len="med"/>
          </a:ln>
        </p:spPr>
      </p:sp>
      <p:sp>
        <p:nvSpPr>
          <p:cNvPr id="116748" name="Line 67"/>
          <p:cNvSpPr/>
          <p:nvPr/>
        </p:nvSpPr>
        <p:spPr>
          <a:xfrm>
            <a:off x="2147888" y="4535488"/>
            <a:ext cx="4760912" cy="0"/>
          </a:xfrm>
          <a:prstGeom prst="line">
            <a:avLst/>
          </a:prstGeom>
          <a:ln w="19050" cap="flat" cmpd="sng">
            <a:solidFill>
              <a:schemeClr val="tx1"/>
            </a:solidFill>
            <a:prstDash val="solid"/>
            <a:round/>
            <a:headEnd type="none" w="med" len="med"/>
            <a:tailEnd type="none" w="med" len="med"/>
          </a:ln>
        </p:spPr>
      </p:sp>
      <p:sp>
        <p:nvSpPr>
          <p:cNvPr id="116749" name="Line 68"/>
          <p:cNvSpPr/>
          <p:nvPr/>
        </p:nvSpPr>
        <p:spPr>
          <a:xfrm>
            <a:off x="2133600" y="3952875"/>
            <a:ext cx="4760913" cy="0"/>
          </a:xfrm>
          <a:prstGeom prst="line">
            <a:avLst/>
          </a:prstGeom>
          <a:ln w="19050" cap="flat" cmpd="sng">
            <a:solidFill>
              <a:schemeClr val="tx1"/>
            </a:solidFill>
            <a:prstDash val="solid"/>
            <a:round/>
            <a:headEnd type="none" w="med" len="med"/>
            <a:tailEnd type="none" w="med" len="med"/>
          </a:ln>
        </p:spPr>
      </p:sp>
      <p:sp>
        <p:nvSpPr>
          <p:cNvPr id="116750" name="Text Box 69"/>
          <p:cNvSpPr txBox="1"/>
          <p:nvPr/>
        </p:nvSpPr>
        <p:spPr>
          <a:xfrm>
            <a:off x="4046538" y="5440363"/>
            <a:ext cx="628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data</a:t>
            </a:r>
            <a:endParaRPr lang="en-US" altLang="zh-CN" dirty="0">
              <a:latin typeface="Arial" panose="020B0604020202020204" pitchFamily="34" charset="0"/>
            </a:endParaRPr>
          </a:p>
        </p:txBody>
      </p:sp>
      <p:sp>
        <p:nvSpPr>
          <p:cNvPr id="116751" name="Text Box 70"/>
          <p:cNvSpPr txBox="1"/>
          <p:nvPr/>
        </p:nvSpPr>
        <p:spPr>
          <a:xfrm>
            <a:off x="3378200" y="4578350"/>
            <a:ext cx="2165350" cy="558800"/>
          </a:xfrm>
          <a:prstGeom prst="rect">
            <a:avLst/>
          </a:prstGeom>
          <a:noFill/>
          <a:ln w="9525">
            <a:noFill/>
          </a:ln>
        </p:spPr>
        <p:txBody>
          <a:bodyPr wrap="none" anchor="t" anchorCtr="0">
            <a:spAutoFit/>
          </a:bodyPr>
          <a:p>
            <a:pPr algn="ctr" eaLnBrk="0" hangingPunct="0">
              <a:lnSpc>
                <a:spcPct val="85000"/>
              </a:lnSpc>
            </a:pPr>
            <a:r>
              <a:rPr lang="en-US" altLang="zh-CN" dirty="0">
                <a:latin typeface="Arial" panose="020B0604020202020204" pitchFamily="34" charset="0"/>
              </a:rPr>
              <a:t>destination address</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(128 bits)</a:t>
            </a:r>
            <a:endParaRPr lang="en-US" altLang="zh-CN" dirty="0">
              <a:latin typeface="Arial" panose="020B0604020202020204" pitchFamily="34" charset="0"/>
            </a:endParaRPr>
          </a:p>
        </p:txBody>
      </p:sp>
      <p:sp>
        <p:nvSpPr>
          <p:cNvPr id="116752" name="Text Box 71"/>
          <p:cNvSpPr txBox="1"/>
          <p:nvPr/>
        </p:nvSpPr>
        <p:spPr>
          <a:xfrm>
            <a:off x="3543300" y="3971925"/>
            <a:ext cx="1746250" cy="558800"/>
          </a:xfrm>
          <a:prstGeom prst="rect">
            <a:avLst/>
          </a:prstGeom>
          <a:noFill/>
          <a:ln w="9525">
            <a:noFill/>
          </a:ln>
        </p:spPr>
        <p:txBody>
          <a:bodyPr wrap="none" anchor="t" anchorCtr="0">
            <a:spAutoFit/>
          </a:bodyPr>
          <a:p>
            <a:pPr algn="ctr" eaLnBrk="0" hangingPunct="0">
              <a:lnSpc>
                <a:spcPct val="85000"/>
              </a:lnSpc>
            </a:pPr>
            <a:r>
              <a:rPr lang="en-US" altLang="zh-CN" dirty="0">
                <a:latin typeface="Arial" panose="020B0604020202020204" pitchFamily="34" charset="0"/>
              </a:rPr>
              <a:t>source address</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(128 bits)</a:t>
            </a:r>
            <a:endParaRPr lang="en-US" altLang="zh-CN" dirty="0">
              <a:latin typeface="Arial" panose="020B0604020202020204" pitchFamily="34" charset="0"/>
            </a:endParaRPr>
          </a:p>
        </p:txBody>
      </p:sp>
      <p:sp>
        <p:nvSpPr>
          <p:cNvPr id="116753" name="Text Box 72"/>
          <p:cNvSpPr txBox="1"/>
          <p:nvPr/>
        </p:nvSpPr>
        <p:spPr>
          <a:xfrm>
            <a:off x="2627313" y="3619500"/>
            <a:ext cx="13525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payload len</a:t>
            </a:r>
            <a:endParaRPr lang="en-US" altLang="zh-CN" dirty="0">
              <a:latin typeface="Arial" panose="020B0604020202020204" pitchFamily="34" charset="0"/>
            </a:endParaRPr>
          </a:p>
        </p:txBody>
      </p:sp>
      <p:sp>
        <p:nvSpPr>
          <p:cNvPr id="116754" name="Text Box 73"/>
          <p:cNvSpPr txBox="1"/>
          <p:nvPr/>
        </p:nvSpPr>
        <p:spPr>
          <a:xfrm>
            <a:off x="4408488" y="3627438"/>
            <a:ext cx="1009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next hdr</a:t>
            </a:r>
            <a:endParaRPr lang="en-US" altLang="zh-CN" dirty="0">
              <a:latin typeface="Arial" panose="020B0604020202020204" pitchFamily="34" charset="0"/>
            </a:endParaRPr>
          </a:p>
        </p:txBody>
      </p:sp>
      <p:sp>
        <p:nvSpPr>
          <p:cNvPr id="116755" name="Text Box 74"/>
          <p:cNvSpPr txBox="1"/>
          <p:nvPr/>
        </p:nvSpPr>
        <p:spPr>
          <a:xfrm>
            <a:off x="5664200" y="3613150"/>
            <a:ext cx="10350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hop limit</a:t>
            </a:r>
            <a:endParaRPr lang="en-US" altLang="zh-CN" dirty="0">
              <a:latin typeface="Arial" panose="020B0604020202020204" pitchFamily="34" charset="0"/>
            </a:endParaRPr>
          </a:p>
        </p:txBody>
      </p:sp>
      <p:sp>
        <p:nvSpPr>
          <p:cNvPr id="116756" name="Text Box 75"/>
          <p:cNvSpPr txBox="1"/>
          <p:nvPr/>
        </p:nvSpPr>
        <p:spPr>
          <a:xfrm>
            <a:off x="4533900" y="3319463"/>
            <a:ext cx="1136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flow label</a:t>
            </a:r>
            <a:endParaRPr lang="en-US" altLang="zh-CN" dirty="0">
              <a:latin typeface="Arial" panose="020B0604020202020204" pitchFamily="34" charset="0"/>
            </a:endParaRPr>
          </a:p>
        </p:txBody>
      </p:sp>
      <p:sp>
        <p:nvSpPr>
          <p:cNvPr id="116757" name="Text Box 76"/>
          <p:cNvSpPr txBox="1"/>
          <p:nvPr/>
        </p:nvSpPr>
        <p:spPr>
          <a:xfrm>
            <a:off x="2913063" y="3305175"/>
            <a:ext cx="4381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pri</a:t>
            </a:r>
            <a:endParaRPr lang="en-US" altLang="zh-CN" dirty="0">
              <a:latin typeface="Arial" panose="020B0604020202020204" pitchFamily="34" charset="0"/>
            </a:endParaRPr>
          </a:p>
        </p:txBody>
      </p:sp>
      <p:sp>
        <p:nvSpPr>
          <p:cNvPr id="116758" name="Text Box 77"/>
          <p:cNvSpPr txBox="1"/>
          <p:nvPr/>
        </p:nvSpPr>
        <p:spPr>
          <a:xfrm>
            <a:off x="2206625" y="3313113"/>
            <a:ext cx="501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ver</a:t>
            </a:r>
            <a:endParaRPr lang="en-US" altLang="zh-CN" dirty="0">
              <a:latin typeface="Arial" panose="020B0604020202020204" pitchFamily="34" charset="0"/>
            </a:endParaRPr>
          </a:p>
        </p:txBody>
      </p:sp>
      <p:sp>
        <p:nvSpPr>
          <p:cNvPr id="116759" name="Line 79"/>
          <p:cNvSpPr/>
          <p:nvPr/>
        </p:nvSpPr>
        <p:spPr>
          <a:xfrm>
            <a:off x="2119313" y="6400800"/>
            <a:ext cx="4816475" cy="0"/>
          </a:xfrm>
          <a:prstGeom prst="line">
            <a:avLst/>
          </a:prstGeom>
          <a:ln w="9525" cap="flat" cmpd="sng">
            <a:solidFill>
              <a:schemeClr val="tx1"/>
            </a:solidFill>
            <a:prstDash val="solid"/>
            <a:round/>
            <a:headEnd type="triangle" w="med" len="med"/>
            <a:tailEnd type="triangle" w="med" len="med"/>
          </a:ln>
        </p:spPr>
      </p:sp>
      <p:sp>
        <p:nvSpPr>
          <p:cNvPr id="116760" name="Text Box 78"/>
          <p:cNvSpPr txBox="1"/>
          <p:nvPr/>
        </p:nvSpPr>
        <p:spPr>
          <a:xfrm>
            <a:off x="3978275" y="6210300"/>
            <a:ext cx="857250" cy="366713"/>
          </a:xfrm>
          <a:prstGeom prst="rect">
            <a:avLst/>
          </a:prstGeom>
          <a:solidFill>
            <a:schemeClr val="bg1"/>
          </a:solidFill>
          <a:ln w="9525">
            <a:noFill/>
          </a:ln>
        </p:spPr>
        <p:txBody>
          <a:bodyPr wrap="none" anchor="t" anchorCtr="0">
            <a:spAutoFit/>
          </a:bodyPr>
          <a:p>
            <a:pPr eaLnBrk="0" hangingPunct="0"/>
            <a:r>
              <a:rPr lang="en-US" altLang="zh-CN" dirty="0">
                <a:latin typeface="Arial" panose="020B0604020202020204" pitchFamily="34" charset="0"/>
              </a:rPr>
              <a:t>32 bits</a:t>
            </a:r>
            <a:endParaRPr lang="en-US" altLang="zh-CN" dirty="0">
              <a:latin typeface="Arial" panose="020B0604020202020204" pitchFamily="34" charset="0"/>
            </a:endParaRPr>
          </a:p>
        </p:txBody>
      </p:sp>
      <p:sp>
        <p:nvSpPr>
          <p:cNvPr id="116761"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6762"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7761" name="Picture 4" descr="underline_base"/>
          <p:cNvPicPr/>
          <p:nvPr/>
        </p:nvPicPr>
        <p:blipFill>
          <a:blip r:embed="rId1"/>
          <a:stretch>
            <a:fillRect/>
          </a:stretch>
        </p:blipFill>
        <p:spPr>
          <a:xfrm>
            <a:off x="636588" y="1042988"/>
            <a:ext cx="6399212" cy="173037"/>
          </a:xfrm>
          <a:prstGeom prst="rect">
            <a:avLst/>
          </a:prstGeom>
          <a:noFill/>
          <a:ln w="9525">
            <a:noFill/>
          </a:ln>
        </p:spPr>
      </p:pic>
      <p:sp>
        <p:nvSpPr>
          <p:cNvPr id="69637"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Other changes from IPv4</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7763" name="Rectangle 3"/>
          <p:cNvSpPr>
            <a:spLocks noGrp="1"/>
          </p:cNvSpPr>
          <p:nvPr>
            <p:ph idx="1"/>
          </p:nvPr>
        </p:nvSpPr>
        <p:spPr/>
        <p:txBody>
          <a:bodyPr vert="horz" wrap="square" lIns="91440" tIns="45720" rIns="91440" bIns="45720" anchor="t" anchorCtr="0"/>
          <a:p>
            <a:r>
              <a:rPr lang="en-US" altLang="zh-CN" i="1" dirty="0">
                <a:solidFill>
                  <a:srgbClr val="CC0000"/>
                </a:solidFill>
              </a:rPr>
              <a:t>checksum</a:t>
            </a:r>
            <a:r>
              <a:rPr lang="en-US" altLang="zh-CN" dirty="0">
                <a:solidFill>
                  <a:srgbClr val="CC0000"/>
                </a:solidFill>
              </a:rPr>
              <a:t>:</a:t>
            </a:r>
            <a:r>
              <a:rPr lang="en-US" altLang="zh-CN" i="1" dirty="0"/>
              <a:t> </a:t>
            </a:r>
            <a:r>
              <a:rPr lang="en-US" altLang="zh-CN" dirty="0"/>
              <a:t>removed entirely to reduce processing time at each hop</a:t>
            </a:r>
            <a:endParaRPr lang="en-US" altLang="zh-CN" dirty="0"/>
          </a:p>
          <a:p>
            <a:r>
              <a:rPr lang="en-US" altLang="zh-CN" i="1" dirty="0">
                <a:solidFill>
                  <a:srgbClr val="CC0000"/>
                </a:solidFill>
              </a:rPr>
              <a:t>options:</a:t>
            </a:r>
            <a:r>
              <a:rPr lang="en-US" altLang="zh-CN" dirty="0"/>
              <a:t> allowed, but outside of header, indicated by </a:t>
            </a:r>
            <a:r>
              <a:rPr lang="ja-JP" altLang="en-US" dirty="0"/>
              <a:t>“</a:t>
            </a:r>
            <a:r>
              <a:rPr lang="en-US" altLang="ja-JP" dirty="0"/>
              <a:t>Next Header</a:t>
            </a:r>
            <a:r>
              <a:rPr lang="ja-JP" altLang="en-US" dirty="0"/>
              <a:t>”</a:t>
            </a:r>
            <a:r>
              <a:rPr lang="en-US" altLang="ja-JP" dirty="0"/>
              <a:t> field</a:t>
            </a:r>
            <a:endParaRPr lang="en-US" altLang="ja-JP" dirty="0"/>
          </a:p>
          <a:p>
            <a:r>
              <a:rPr lang="en-US" altLang="zh-CN" i="1" dirty="0">
                <a:solidFill>
                  <a:srgbClr val="CC0000"/>
                </a:solidFill>
              </a:rPr>
              <a:t>ICMPv6:</a:t>
            </a:r>
            <a:r>
              <a:rPr lang="en-US" altLang="zh-CN" dirty="0"/>
              <a:t> new version of ICMP</a:t>
            </a:r>
            <a:endParaRPr lang="en-US" altLang="zh-CN" dirty="0"/>
          </a:p>
          <a:p>
            <a:pPr lvl="1"/>
            <a:r>
              <a:rPr lang="en-US" altLang="zh-CN" dirty="0"/>
              <a:t>additional message types, e.g. </a:t>
            </a:r>
            <a:r>
              <a:rPr lang="ja-JP" altLang="en-US" dirty="0"/>
              <a:t>“</a:t>
            </a:r>
            <a:r>
              <a:rPr lang="en-US" altLang="ja-JP" dirty="0"/>
              <a:t>Packet Too Big</a:t>
            </a:r>
            <a:r>
              <a:rPr lang="ja-JP" altLang="en-US" dirty="0"/>
              <a:t>”</a:t>
            </a:r>
            <a:endParaRPr lang="en-US" altLang="ja-JP" dirty="0"/>
          </a:p>
          <a:p>
            <a:pPr lvl="1"/>
            <a:r>
              <a:rPr lang="en-US" altLang="zh-CN" dirty="0"/>
              <a:t>multicast group management functions</a:t>
            </a:r>
            <a:endParaRPr lang="en-US" altLang="zh-CN" dirty="0"/>
          </a:p>
        </p:txBody>
      </p:sp>
      <p:sp>
        <p:nvSpPr>
          <p:cNvPr id="11776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776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Transition from IPv4 to IPv6</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8786" name="Rectangle 3"/>
          <p:cNvSpPr>
            <a:spLocks noGrp="1"/>
          </p:cNvSpPr>
          <p:nvPr>
            <p:ph idx="1"/>
          </p:nvPr>
        </p:nvSpPr>
        <p:spPr>
          <a:xfrm>
            <a:off x="611188" y="1500188"/>
            <a:ext cx="8256587" cy="2487612"/>
          </a:xfrm>
        </p:spPr>
        <p:txBody>
          <a:bodyPr vert="horz" wrap="square" lIns="91440" tIns="45720" rIns="91440" bIns="45720" anchor="t" anchorCtr="0"/>
          <a:p>
            <a:pPr>
              <a:lnSpc>
                <a:spcPct val="75000"/>
              </a:lnSpc>
            </a:pPr>
            <a:r>
              <a:rPr lang="en-US" altLang="zh-CN" dirty="0"/>
              <a:t>not all routers can be upgraded simultaneously</a:t>
            </a:r>
            <a:endParaRPr lang="en-US" altLang="zh-CN" dirty="0"/>
          </a:p>
          <a:p>
            <a:pPr lvl="1">
              <a:lnSpc>
                <a:spcPct val="75000"/>
              </a:lnSpc>
            </a:pPr>
            <a:r>
              <a:rPr lang="en-US" altLang="zh-CN" sz="2800" dirty="0"/>
              <a:t>no </a:t>
            </a:r>
            <a:r>
              <a:rPr lang="ja-JP" altLang="en-US" sz="2800" dirty="0"/>
              <a:t>“</a:t>
            </a:r>
            <a:r>
              <a:rPr lang="en-US" altLang="ja-JP" sz="2800" dirty="0"/>
              <a:t>flag days</a:t>
            </a:r>
            <a:r>
              <a:rPr lang="ja-JP" altLang="en-US" sz="2800" dirty="0"/>
              <a:t>”</a:t>
            </a:r>
            <a:endParaRPr lang="en-US" altLang="ja-JP" sz="2800" dirty="0"/>
          </a:p>
          <a:p>
            <a:pPr lvl="1">
              <a:lnSpc>
                <a:spcPct val="75000"/>
              </a:lnSpc>
            </a:pPr>
            <a:r>
              <a:rPr lang="en-US" altLang="zh-CN" sz="2800" dirty="0"/>
              <a:t>how will network operate with mixed IPv4 and IPv6 routers? </a:t>
            </a:r>
            <a:endParaRPr lang="en-US" altLang="zh-CN" sz="2800" dirty="0"/>
          </a:p>
          <a:p>
            <a:r>
              <a:rPr lang="en-US" altLang="zh-CN" i="1" dirty="0">
                <a:solidFill>
                  <a:srgbClr val="CC0000"/>
                </a:solidFill>
              </a:rPr>
              <a:t>tunneling:</a:t>
            </a:r>
            <a:r>
              <a:rPr lang="en-US" altLang="zh-CN" dirty="0"/>
              <a:t> IPv6 datagram carried as </a:t>
            </a:r>
            <a:r>
              <a:rPr lang="en-US" altLang="zh-CN" i="1" dirty="0"/>
              <a:t>payload</a:t>
            </a:r>
            <a:r>
              <a:rPr lang="en-US" altLang="zh-CN" dirty="0"/>
              <a:t> in IPv4 datagram among IPv4 routers</a:t>
            </a:r>
            <a:endParaRPr lang="en-US" altLang="zh-CN" dirty="0"/>
          </a:p>
        </p:txBody>
      </p:sp>
      <p:pic>
        <p:nvPicPr>
          <p:cNvPr id="118787" name="Picture 4" descr="underline_base"/>
          <p:cNvPicPr/>
          <p:nvPr/>
        </p:nvPicPr>
        <p:blipFill>
          <a:blip r:embed="rId1"/>
          <a:stretch>
            <a:fillRect/>
          </a:stretch>
        </p:blipFill>
        <p:spPr>
          <a:xfrm>
            <a:off x="647700" y="1025525"/>
            <a:ext cx="6856413" cy="173038"/>
          </a:xfrm>
          <a:prstGeom prst="rect">
            <a:avLst/>
          </a:prstGeom>
          <a:noFill/>
          <a:ln w="9525">
            <a:noFill/>
          </a:ln>
        </p:spPr>
      </p:pic>
      <p:grpSp>
        <p:nvGrpSpPr>
          <p:cNvPr id="118788" name="Group 47"/>
          <p:cNvGrpSpPr/>
          <p:nvPr/>
        </p:nvGrpSpPr>
        <p:grpSpPr>
          <a:xfrm>
            <a:off x="2101850" y="5176838"/>
            <a:ext cx="4854575" cy="473075"/>
            <a:chOff x="1163" y="3504"/>
            <a:chExt cx="3058" cy="298"/>
          </a:xfrm>
        </p:grpSpPr>
        <p:sp>
          <p:nvSpPr>
            <p:cNvPr id="118789" name="Rectangle 26"/>
            <p:cNvSpPr/>
            <p:nvPr/>
          </p:nvSpPr>
          <p:spPr>
            <a:xfrm>
              <a:off x="1163" y="3505"/>
              <a:ext cx="3058" cy="295"/>
            </a:xfrm>
            <a:prstGeom prst="rect">
              <a:avLst/>
            </a:prstGeom>
            <a:gradFill rotWithShape="1">
              <a:gsLst>
                <a:gs pos="0">
                  <a:srgbClr val="CC0000">
                    <a:alpha val="40999"/>
                  </a:srgbClr>
                </a:gs>
                <a:gs pos="100000">
                  <a:srgbClr val="CC0000">
                    <a:alpha val="37999"/>
                  </a:srgbClr>
                </a:gs>
              </a:gsLst>
              <a:lin ang="5400000" scaled="1"/>
              <a:tileRect/>
            </a:gradFill>
            <a:ln w="9525" cap="flat" cmpd="sng">
              <a:solidFill>
                <a:srgbClr val="CC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8790" name="Line 27"/>
            <p:cNvSpPr/>
            <p:nvPr/>
          </p:nvSpPr>
          <p:spPr>
            <a:xfrm>
              <a:off x="2022" y="3504"/>
              <a:ext cx="0" cy="295"/>
            </a:xfrm>
            <a:prstGeom prst="line">
              <a:avLst/>
            </a:prstGeom>
            <a:ln w="9525" cap="flat" cmpd="sng">
              <a:solidFill>
                <a:srgbClr val="CC0000"/>
              </a:solidFill>
              <a:prstDash val="solid"/>
              <a:round/>
              <a:headEnd type="none" w="med" len="med"/>
              <a:tailEnd type="none" w="med" len="med"/>
            </a:ln>
          </p:spPr>
        </p:sp>
        <p:sp>
          <p:nvSpPr>
            <p:cNvPr id="118791" name="Line 28"/>
            <p:cNvSpPr/>
            <p:nvPr/>
          </p:nvSpPr>
          <p:spPr>
            <a:xfrm>
              <a:off x="1781" y="3507"/>
              <a:ext cx="0" cy="295"/>
            </a:xfrm>
            <a:prstGeom prst="line">
              <a:avLst/>
            </a:prstGeom>
            <a:ln w="9525" cap="flat" cmpd="sng">
              <a:solidFill>
                <a:srgbClr val="CC0000"/>
              </a:solidFill>
              <a:prstDash val="solid"/>
              <a:round/>
              <a:headEnd type="none" w="med" len="med"/>
              <a:tailEnd type="none" w="med" len="med"/>
            </a:ln>
          </p:spPr>
        </p:sp>
        <p:sp>
          <p:nvSpPr>
            <p:cNvPr id="118792" name="Line 29"/>
            <p:cNvSpPr/>
            <p:nvPr/>
          </p:nvSpPr>
          <p:spPr>
            <a:xfrm>
              <a:off x="1532" y="3504"/>
              <a:ext cx="0" cy="295"/>
            </a:xfrm>
            <a:prstGeom prst="line">
              <a:avLst/>
            </a:prstGeom>
            <a:ln w="9525" cap="flat" cmpd="sng">
              <a:solidFill>
                <a:srgbClr val="CC0000"/>
              </a:solidFill>
              <a:prstDash val="solid"/>
              <a:round/>
              <a:headEnd type="none" w="med" len="med"/>
              <a:tailEnd type="none" w="med" len="med"/>
            </a:ln>
          </p:spPr>
        </p:sp>
        <p:sp>
          <p:nvSpPr>
            <p:cNvPr id="118793" name="Line 31"/>
            <p:cNvSpPr/>
            <p:nvPr/>
          </p:nvSpPr>
          <p:spPr>
            <a:xfrm>
              <a:off x="1187" y="3504"/>
              <a:ext cx="0" cy="56"/>
            </a:xfrm>
            <a:prstGeom prst="line">
              <a:avLst/>
            </a:prstGeom>
            <a:ln w="9525" cap="flat" cmpd="sng">
              <a:solidFill>
                <a:srgbClr val="CC0000"/>
              </a:solidFill>
              <a:prstDash val="solid"/>
              <a:round/>
              <a:headEnd type="none" w="med" len="med"/>
              <a:tailEnd type="none" w="med" len="med"/>
            </a:ln>
          </p:spPr>
        </p:sp>
        <p:sp>
          <p:nvSpPr>
            <p:cNvPr id="118794" name="Line 32"/>
            <p:cNvSpPr/>
            <p:nvPr/>
          </p:nvSpPr>
          <p:spPr>
            <a:xfrm>
              <a:off x="1187" y="3742"/>
              <a:ext cx="0" cy="56"/>
            </a:xfrm>
            <a:prstGeom prst="line">
              <a:avLst/>
            </a:prstGeom>
            <a:ln w="9525" cap="flat" cmpd="sng">
              <a:solidFill>
                <a:srgbClr val="CC0000"/>
              </a:solidFill>
              <a:prstDash val="solid"/>
              <a:round/>
              <a:headEnd type="none" w="med" len="med"/>
              <a:tailEnd type="none" w="med" len="med"/>
            </a:ln>
          </p:spPr>
        </p:sp>
        <p:sp>
          <p:nvSpPr>
            <p:cNvPr id="118795" name="Line 33"/>
            <p:cNvSpPr/>
            <p:nvPr/>
          </p:nvSpPr>
          <p:spPr>
            <a:xfrm>
              <a:off x="1283" y="3504"/>
              <a:ext cx="0" cy="56"/>
            </a:xfrm>
            <a:prstGeom prst="line">
              <a:avLst/>
            </a:prstGeom>
            <a:ln w="9525" cap="flat" cmpd="sng">
              <a:solidFill>
                <a:srgbClr val="CC0000"/>
              </a:solidFill>
              <a:prstDash val="solid"/>
              <a:round/>
              <a:headEnd type="none" w="med" len="med"/>
              <a:tailEnd type="none" w="med" len="med"/>
            </a:ln>
          </p:spPr>
        </p:sp>
        <p:sp>
          <p:nvSpPr>
            <p:cNvPr id="118796" name="Line 34"/>
            <p:cNvSpPr/>
            <p:nvPr/>
          </p:nvSpPr>
          <p:spPr>
            <a:xfrm>
              <a:off x="1283" y="3742"/>
              <a:ext cx="0" cy="56"/>
            </a:xfrm>
            <a:prstGeom prst="line">
              <a:avLst/>
            </a:prstGeom>
            <a:ln w="9525" cap="flat" cmpd="sng">
              <a:solidFill>
                <a:srgbClr val="CC0000"/>
              </a:solidFill>
              <a:prstDash val="solid"/>
              <a:round/>
              <a:headEnd type="none" w="med" len="med"/>
              <a:tailEnd type="none" w="med" len="med"/>
            </a:ln>
          </p:spPr>
        </p:sp>
        <p:sp>
          <p:nvSpPr>
            <p:cNvPr id="118797" name="Line 35"/>
            <p:cNvSpPr/>
            <p:nvPr/>
          </p:nvSpPr>
          <p:spPr>
            <a:xfrm>
              <a:off x="1379" y="3504"/>
              <a:ext cx="0" cy="56"/>
            </a:xfrm>
            <a:prstGeom prst="line">
              <a:avLst/>
            </a:prstGeom>
            <a:ln w="9525" cap="flat" cmpd="sng">
              <a:solidFill>
                <a:srgbClr val="CC0000"/>
              </a:solidFill>
              <a:prstDash val="solid"/>
              <a:round/>
              <a:headEnd type="none" w="med" len="med"/>
              <a:tailEnd type="none" w="med" len="med"/>
            </a:ln>
          </p:spPr>
        </p:sp>
        <p:sp>
          <p:nvSpPr>
            <p:cNvPr id="118798" name="Line 36"/>
            <p:cNvSpPr/>
            <p:nvPr/>
          </p:nvSpPr>
          <p:spPr>
            <a:xfrm>
              <a:off x="1379" y="3742"/>
              <a:ext cx="0" cy="56"/>
            </a:xfrm>
            <a:prstGeom prst="line">
              <a:avLst/>
            </a:prstGeom>
            <a:ln w="9525" cap="flat" cmpd="sng">
              <a:solidFill>
                <a:srgbClr val="CC0000"/>
              </a:solidFill>
              <a:prstDash val="solid"/>
              <a:round/>
              <a:headEnd type="none" w="med" len="med"/>
              <a:tailEnd type="none" w="med" len="med"/>
            </a:ln>
          </p:spPr>
        </p:sp>
        <p:sp>
          <p:nvSpPr>
            <p:cNvPr id="118799" name="Line 37"/>
            <p:cNvSpPr/>
            <p:nvPr/>
          </p:nvSpPr>
          <p:spPr>
            <a:xfrm>
              <a:off x="1475" y="3504"/>
              <a:ext cx="0" cy="56"/>
            </a:xfrm>
            <a:prstGeom prst="line">
              <a:avLst/>
            </a:prstGeom>
            <a:ln w="9525" cap="flat" cmpd="sng">
              <a:solidFill>
                <a:srgbClr val="CC0000"/>
              </a:solidFill>
              <a:prstDash val="solid"/>
              <a:round/>
              <a:headEnd type="none" w="med" len="med"/>
              <a:tailEnd type="none" w="med" len="med"/>
            </a:ln>
          </p:spPr>
        </p:sp>
        <p:sp>
          <p:nvSpPr>
            <p:cNvPr id="118800" name="Line 38"/>
            <p:cNvSpPr/>
            <p:nvPr/>
          </p:nvSpPr>
          <p:spPr>
            <a:xfrm>
              <a:off x="1475" y="3742"/>
              <a:ext cx="0" cy="56"/>
            </a:xfrm>
            <a:prstGeom prst="line">
              <a:avLst/>
            </a:prstGeom>
            <a:ln w="9525" cap="flat" cmpd="sng">
              <a:solidFill>
                <a:srgbClr val="CC0000"/>
              </a:solidFill>
              <a:prstDash val="solid"/>
              <a:round/>
              <a:headEnd type="none" w="med" len="med"/>
              <a:tailEnd type="none" w="med" len="med"/>
            </a:ln>
          </p:spPr>
        </p:sp>
        <p:sp>
          <p:nvSpPr>
            <p:cNvPr id="118801" name="Line 39"/>
            <p:cNvSpPr/>
            <p:nvPr/>
          </p:nvSpPr>
          <p:spPr>
            <a:xfrm>
              <a:off x="1327" y="3506"/>
              <a:ext cx="0" cy="56"/>
            </a:xfrm>
            <a:prstGeom prst="line">
              <a:avLst/>
            </a:prstGeom>
            <a:ln w="9525" cap="flat" cmpd="sng">
              <a:solidFill>
                <a:srgbClr val="CC0000"/>
              </a:solidFill>
              <a:prstDash val="solid"/>
              <a:round/>
              <a:headEnd type="none" w="med" len="med"/>
              <a:tailEnd type="none" w="med" len="med"/>
            </a:ln>
          </p:spPr>
        </p:sp>
        <p:sp>
          <p:nvSpPr>
            <p:cNvPr id="118802" name="Line 40"/>
            <p:cNvSpPr/>
            <p:nvPr/>
          </p:nvSpPr>
          <p:spPr>
            <a:xfrm>
              <a:off x="1327" y="3744"/>
              <a:ext cx="0" cy="56"/>
            </a:xfrm>
            <a:prstGeom prst="line">
              <a:avLst/>
            </a:prstGeom>
            <a:ln w="9525" cap="flat" cmpd="sng">
              <a:solidFill>
                <a:srgbClr val="CC0000"/>
              </a:solidFill>
              <a:prstDash val="solid"/>
              <a:round/>
              <a:headEnd type="none" w="med" len="med"/>
              <a:tailEnd type="none" w="med" len="med"/>
            </a:ln>
          </p:spPr>
        </p:sp>
        <p:sp>
          <p:nvSpPr>
            <p:cNvPr id="118803" name="Line 41"/>
            <p:cNvSpPr/>
            <p:nvPr/>
          </p:nvSpPr>
          <p:spPr>
            <a:xfrm>
              <a:off x="1213" y="3508"/>
              <a:ext cx="0" cy="56"/>
            </a:xfrm>
            <a:prstGeom prst="line">
              <a:avLst/>
            </a:prstGeom>
            <a:ln w="9525" cap="flat" cmpd="sng">
              <a:solidFill>
                <a:srgbClr val="CC0000"/>
              </a:solidFill>
              <a:prstDash val="solid"/>
              <a:round/>
              <a:headEnd type="none" w="med" len="med"/>
              <a:tailEnd type="none" w="med" len="med"/>
            </a:ln>
          </p:spPr>
        </p:sp>
        <p:sp>
          <p:nvSpPr>
            <p:cNvPr id="118804" name="Line 42"/>
            <p:cNvSpPr/>
            <p:nvPr/>
          </p:nvSpPr>
          <p:spPr>
            <a:xfrm>
              <a:off x="1213" y="3746"/>
              <a:ext cx="0" cy="56"/>
            </a:xfrm>
            <a:prstGeom prst="line">
              <a:avLst/>
            </a:prstGeom>
            <a:ln w="9525" cap="flat" cmpd="sng">
              <a:solidFill>
                <a:srgbClr val="CC0000"/>
              </a:solidFill>
              <a:prstDash val="solid"/>
              <a:round/>
              <a:headEnd type="none" w="med" len="med"/>
              <a:tailEnd type="none" w="med" len="med"/>
            </a:ln>
          </p:spPr>
        </p:sp>
      </p:grpSp>
      <p:sp>
        <p:nvSpPr>
          <p:cNvPr id="118805" name="Text Box 48"/>
          <p:cNvSpPr txBox="1"/>
          <p:nvPr/>
        </p:nvSpPr>
        <p:spPr>
          <a:xfrm>
            <a:off x="1597025" y="4375150"/>
            <a:ext cx="2006600"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IPv4 source, dest addr </a:t>
            </a:r>
            <a:endParaRPr lang="en-US" altLang="zh-CN" sz="1400" dirty="0">
              <a:latin typeface="Arial" panose="020B0604020202020204" pitchFamily="34" charset="0"/>
            </a:endParaRPr>
          </a:p>
        </p:txBody>
      </p:sp>
      <p:sp>
        <p:nvSpPr>
          <p:cNvPr id="118806" name="Text Box 50"/>
          <p:cNvSpPr txBox="1"/>
          <p:nvPr/>
        </p:nvSpPr>
        <p:spPr>
          <a:xfrm>
            <a:off x="1303338" y="4143375"/>
            <a:ext cx="1652587"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IPv4 header fields </a:t>
            </a:r>
            <a:endParaRPr lang="en-US" altLang="zh-CN" sz="1400" dirty="0">
              <a:latin typeface="Arial" panose="020B0604020202020204" pitchFamily="34" charset="0"/>
            </a:endParaRPr>
          </a:p>
        </p:txBody>
      </p:sp>
      <p:sp>
        <p:nvSpPr>
          <p:cNvPr id="118807" name="Line 55"/>
          <p:cNvSpPr/>
          <p:nvPr/>
        </p:nvSpPr>
        <p:spPr>
          <a:xfrm>
            <a:off x="2855913" y="4633913"/>
            <a:ext cx="0" cy="738187"/>
          </a:xfrm>
          <a:prstGeom prst="line">
            <a:avLst/>
          </a:prstGeom>
          <a:ln w="9525" cap="flat" cmpd="sng">
            <a:solidFill>
              <a:srgbClr val="CC0000"/>
            </a:solidFill>
            <a:prstDash val="solid"/>
            <a:round/>
            <a:headEnd type="none" w="med" len="med"/>
            <a:tailEnd type="none" w="med" len="med"/>
          </a:ln>
        </p:spPr>
      </p:sp>
      <p:sp>
        <p:nvSpPr>
          <p:cNvPr id="118808" name="Line 56"/>
          <p:cNvSpPr/>
          <p:nvPr/>
        </p:nvSpPr>
        <p:spPr>
          <a:xfrm>
            <a:off x="2860675" y="4629150"/>
            <a:ext cx="381000" cy="738188"/>
          </a:xfrm>
          <a:prstGeom prst="line">
            <a:avLst/>
          </a:prstGeom>
          <a:ln w="9525" cap="flat" cmpd="sng">
            <a:solidFill>
              <a:srgbClr val="CC0000"/>
            </a:solidFill>
            <a:prstDash val="solid"/>
            <a:round/>
            <a:headEnd type="none" w="med" len="med"/>
            <a:tailEnd type="none" w="med" len="med"/>
          </a:ln>
        </p:spPr>
      </p:sp>
      <p:sp>
        <p:nvSpPr>
          <p:cNvPr id="118809" name="Line 57"/>
          <p:cNvSpPr/>
          <p:nvPr/>
        </p:nvSpPr>
        <p:spPr>
          <a:xfrm>
            <a:off x="2260600" y="4386263"/>
            <a:ext cx="0" cy="976312"/>
          </a:xfrm>
          <a:prstGeom prst="line">
            <a:avLst/>
          </a:prstGeom>
          <a:ln w="9525" cap="flat" cmpd="sng">
            <a:solidFill>
              <a:srgbClr val="CC0000"/>
            </a:solidFill>
            <a:prstDash val="solid"/>
            <a:round/>
            <a:headEnd type="none" w="med" len="med"/>
            <a:tailEnd type="none" w="med" len="med"/>
          </a:ln>
        </p:spPr>
      </p:sp>
      <p:sp>
        <p:nvSpPr>
          <p:cNvPr id="118810" name="Text Box 23"/>
          <p:cNvSpPr txBox="1"/>
          <p:nvPr/>
        </p:nvSpPr>
        <p:spPr>
          <a:xfrm>
            <a:off x="3663950" y="6003925"/>
            <a:ext cx="16700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IPv4 datagram</a:t>
            </a:r>
            <a:endParaRPr lang="en-US" altLang="zh-CN" dirty="0">
              <a:latin typeface="Arial" panose="020B0604020202020204" pitchFamily="34" charset="0"/>
            </a:endParaRPr>
          </a:p>
        </p:txBody>
      </p:sp>
      <p:sp>
        <p:nvSpPr>
          <p:cNvPr id="118811" name="Line 24"/>
          <p:cNvSpPr/>
          <p:nvPr/>
        </p:nvSpPr>
        <p:spPr>
          <a:xfrm>
            <a:off x="5284788" y="6192838"/>
            <a:ext cx="1695450" cy="0"/>
          </a:xfrm>
          <a:prstGeom prst="line">
            <a:avLst/>
          </a:prstGeom>
          <a:ln w="9525" cap="flat" cmpd="sng">
            <a:solidFill>
              <a:schemeClr val="tx1"/>
            </a:solidFill>
            <a:prstDash val="solid"/>
            <a:round/>
            <a:headEnd type="none" w="med" len="med"/>
            <a:tailEnd type="triangle" w="med" len="med"/>
          </a:ln>
        </p:spPr>
      </p:sp>
      <p:sp>
        <p:nvSpPr>
          <p:cNvPr id="118812" name="Line 25"/>
          <p:cNvSpPr/>
          <p:nvPr/>
        </p:nvSpPr>
        <p:spPr>
          <a:xfrm flipH="1">
            <a:off x="2095500" y="6192838"/>
            <a:ext cx="1606550" cy="0"/>
          </a:xfrm>
          <a:prstGeom prst="line">
            <a:avLst/>
          </a:prstGeom>
          <a:ln w="9525" cap="flat" cmpd="sng">
            <a:solidFill>
              <a:schemeClr val="tx1"/>
            </a:solidFill>
            <a:prstDash val="solid"/>
            <a:round/>
            <a:headEnd type="none" w="med" len="med"/>
            <a:tailEnd type="triangle" w="med" len="med"/>
          </a:ln>
        </p:spPr>
      </p:sp>
      <p:sp>
        <p:nvSpPr>
          <p:cNvPr id="418880" name="Text Box 64"/>
          <p:cNvSpPr txBox="1"/>
          <p:nvPr/>
        </p:nvSpPr>
        <p:spPr>
          <a:xfrm>
            <a:off x="4384675" y="5654675"/>
            <a:ext cx="16700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IPv6 datagram</a:t>
            </a:r>
            <a:endParaRPr lang="en-US" altLang="zh-CN" dirty="0">
              <a:latin typeface="Arial" panose="020B0604020202020204" pitchFamily="34" charset="0"/>
            </a:endParaRPr>
          </a:p>
        </p:txBody>
      </p:sp>
      <p:sp>
        <p:nvSpPr>
          <p:cNvPr id="418881" name="Line 65"/>
          <p:cNvSpPr/>
          <p:nvPr/>
        </p:nvSpPr>
        <p:spPr>
          <a:xfrm>
            <a:off x="6021388" y="5824538"/>
            <a:ext cx="857250" cy="0"/>
          </a:xfrm>
          <a:prstGeom prst="line">
            <a:avLst/>
          </a:prstGeom>
          <a:ln w="9525" cap="flat" cmpd="sng">
            <a:solidFill>
              <a:schemeClr val="tx1"/>
            </a:solidFill>
            <a:prstDash val="solid"/>
            <a:round/>
            <a:headEnd type="none" w="med" len="med"/>
            <a:tailEnd type="triangle" w="med" len="med"/>
          </a:ln>
        </p:spPr>
      </p:sp>
      <p:sp>
        <p:nvSpPr>
          <p:cNvPr id="418882" name="Line 66"/>
          <p:cNvSpPr/>
          <p:nvPr/>
        </p:nvSpPr>
        <p:spPr>
          <a:xfrm flipH="1">
            <a:off x="3522663" y="5824538"/>
            <a:ext cx="925512" cy="0"/>
          </a:xfrm>
          <a:prstGeom prst="line">
            <a:avLst/>
          </a:prstGeom>
          <a:ln w="9525" cap="flat" cmpd="sng">
            <a:solidFill>
              <a:schemeClr val="tx1"/>
            </a:solidFill>
            <a:prstDash val="solid"/>
            <a:round/>
            <a:headEnd type="none" w="med" len="med"/>
            <a:tailEnd type="triangle" w="med" len="med"/>
          </a:ln>
        </p:spPr>
      </p:sp>
      <p:sp>
        <p:nvSpPr>
          <p:cNvPr id="118816" name="Rectangle 69"/>
          <p:cNvSpPr/>
          <p:nvPr/>
        </p:nvSpPr>
        <p:spPr>
          <a:xfrm>
            <a:off x="3490913" y="5211763"/>
            <a:ext cx="3422650" cy="40163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3" name="Group 70"/>
          <p:cNvGrpSpPr/>
          <p:nvPr/>
        </p:nvGrpSpPr>
        <p:grpSpPr>
          <a:xfrm>
            <a:off x="4552950" y="4241800"/>
            <a:ext cx="3379788" cy="1109663"/>
            <a:chOff x="2868" y="2782"/>
            <a:chExt cx="2129" cy="699"/>
          </a:xfrm>
        </p:grpSpPr>
        <p:sp>
          <p:nvSpPr>
            <p:cNvPr id="118818" name="Text Box 51"/>
            <p:cNvSpPr txBox="1"/>
            <p:nvPr/>
          </p:nvSpPr>
          <p:spPr>
            <a:xfrm>
              <a:off x="4204" y="2782"/>
              <a:ext cx="793" cy="19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IPv4 payload </a:t>
              </a:r>
              <a:endParaRPr lang="en-US" altLang="zh-CN" sz="1400" dirty="0">
                <a:latin typeface="Arial" panose="020B0604020202020204" pitchFamily="34" charset="0"/>
              </a:endParaRPr>
            </a:p>
          </p:txBody>
        </p:sp>
        <p:sp>
          <p:nvSpPr>
            <p:cNvPr id="118819" name="Line 54"/>
            <p:cNvSpPr/>
            <p:nvPr/>
          </p:nvSpPr>
          <p:spPr>
            <a:xfrm flipH="1">
              <a:off x="2868" y="2979"/>
              <a:ext cx="1532" cy="502"/>
            </a:xfrm>
            <a:prstGeom prst="line">
              <a:avLst/>
            </a:prstGeom>
            <a:ln w="9525" cap="flat" cmpd="sng">
              <a:solidFill>
                <a:srgbClr val="CC0000"/>
              </a:solidFill>
              <a:prstDash val="solid"/>
              <a:round/>
              <a:headEnd type="none" w="med" len="med"/>
              <a:tailEnd type="none" w="med" len="med"/>
            </a:ln>
          </p:spPr>
        </p:sp>
      </p:grpSp>
      <p:grpSp>
        <p:nvGrpSpPr>
          <p:cNvPr id="4" name="Group 71"/>
          <p:cNvGrpSpPr/>
          <p:nvPr/>
        </p:nvGrpSpPr>
        <p:grpSpPr>
          <a:xfrm>
            <a:off x="3506788" y="4146550"/>
            <a:ext cx="3402012" cy="1476375"/>
            <a:chOff x="2280" y="1247"/>
            <a:chExt cx="2143" cy="930"/>
          </a:xfrm>
        </p:grpSpPr>
        <p:sp>
          <p:nvSpPr>
            <p:cNvPr id="118821" name="Rectangle 5"/>
            <p:cNvSpPr/>
            <p:nvPr/>
          </p:nvSpPr>
          <p:spPr>
            <a:xfrm>
              <a:off x="2280" y="1918"/>
              <a:ext cx="2143" cy="253"/>
            </a:xfrm>
            <a:prstGeom prst="rect">
              <a:avLst/>
            </a:prstGeom>
            <a:solidFill>
              <a:srgbClr val="66CCFF"/>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8822" name="Line 8"/>
            <p:cNvSpPr/>
            <p:nvPr/>
          </p:nvSpPr>
          <p:spPr>
            <a:xfrm>
              <a:off x="2333" y="1918"/>
              <a:ext cx="0" cy="254"/>
            </a:xfrm>
            <a:prstGeom prst="line">
              <a:avLst/>
            </a:prstGeom>
            <a:ln w="9525" cap="flat" cmpd="sng">
              <a:solidFill>
                <a:schemeClr val="tx1"/>
              </a:solidFill>
              <a:prstDash val="solid"/>
              <a:round/>
              <a:headEnd type="none" w="med" len="med"/>
              <a:tailEnd type="none" w="med" len="med"/>
            </a:ln>
          </p:spPr>
        </p:sp>
        <p:sp>
          <p:nvSpPr>
            <p:cNvPr id="118823" name="Line 9"/>
            <p:cNvSpPr/>
            <p:nvPr/>
          </p:nvSpPr>
          <p:spPr>
            <a:xfrm>
              <a:off x="2307" y="1917"/>
              <a:ext cx="0" cy="254"/>
            </a:xfrm>
            <a:prstGeom prst="line">
              <a:avLst/>
            </a:prstGeom>
            <a:ln w="9525" cap="flat" cmpd="sng">
              <a:solidFill>
                <a:schemeClr val="tx1"/>
              </a:solidFill>
              <a:prstDash val="solid"/>
              <a:round/>
              <a:headEnd type="none" w="med" len="med"/>
              <a:tailEnd type="none" w="med" len="med"/>
            </a:ln>
          </p:spPr>
        </p:sp>
        <p:sp>
          <p:nvSpPr>
            <p:cNvPr id="118824" name="Line 10"/>
            <p:cNvSpPr/>
            <p:nvPr/>
          </p:nvSpPr>
          <p:spPr>
            <a:xfrm>
              <a:off x="2381" y="1918"/>
              <a:ext cx="0" cy="254"/>
            </a:xfrm>
            <a:prstGeom prst="line">
              <a:avLst/>
            </a:prstGeom>
            <a:ln w="9525" cap="flat" cmpd="sng">
              <a:solidFill>
                <a:schemeClr val="tx1"/>
              </a:solidFill>
              <a:prstDash val="solid"/>
              <a:round/>
              <a:headEnd type="none" w="med" len="med"/>
              <a:tailEnd type="none" w="med" len="med"/>
            </a:ln>
          </p:spPr>
        </p:sp>
        <p:sp>
          <p:nvSpPr>
            <p:cNvPr id="118825" name="Line 11"/>
            <p:cNvSpPr/>
            <p:nvPr/>
          </p:nvSpPr>
          <p:spPr>
            <a:xfrm>
              <a:off x="2407" y="1916"/>
              <a:ext cx="0" cy="254"/>
            </a:xfrm>
            <a:prstGeom prst="line">
              <a:avLst/>
            </a:prstGeom>
            <a:ln w="9525" cap="flat" cmpd="sng">
              <a:solidFill>
                <a:schemeClr val="tx1"/>
              </a:solidFill>
              <a:prstDash val="solid"/>
              <a:round/>
              <a:headEnd type="none" w="med" len="med"/>
              <a:tailEnd type="none" w="med" len="med"/>
            </a:ln>
          </p:spPr>
        </p:sp>
        <p:sp>
          <p:nvSpPr>
            <p:cNvPr id="118826" name="Line 12"/>
            <p:cNvSpPr/>
            <p:nvPr/>
          </p:nvSpPr>
          <p:spPr>
            <a:xfrm>
              <a:off x="2441" y="1916"/>
              <a:ext cx="0" cy="254"/>
            </a:xfrm>
            <a:prstGeom prst="line">
              <a:avLst/>
            </a:prstGeom>
            <a:ln w="9525" cap="flat" cmpd="sng">
              <a:solidFill>
                <a:schemeClr val="tx1"/>
              </a:solidFill>
              <a:prstDash val="solid"/>
              <a:round/>
              <a:headEnd type="none" w="med" len="med"/>
              <a:tailEnd type="none" w="med" len="med"/>
            </a:ln>
          </p:spPr>
        </p:sp>
        <p:sp>
          <p:nvSpPr>
            <p:cNvPr id="118827" name="Line 13"/>
            <p:cNvSpPr/>
            <p:nvPr/>
          </p:nvSpPr>
          <p:spPr>
            <a:xfrm>
              <a:off x="2483" y="1916"/>
              <a:ext cx="0" cy="254"/>
            </a:xfrm>
            <a:prstGeom prst="line">
              <a:avLst/>
            </a:prstGeom>
            <a:ln w="9525" cap="flat" cmpd="sng">
              <a:solidFill>
                <a:schemeClr val="tx1"/>
              </a:solidFill>
              <a:prstDash val="solid"/>
              <a:round/>
              <a:headEnd type="none" w="med" len="med"/>
              <a:tailEnd type="none" w="med" len="med"/>
            </a:ln>
          </p:spPr>
        </p:sp>
        <p:sp>
          <p:nvSpPr>
            <p:cNvPr id="118828" name="Line 14"/>
            <p:cNvSpPr/>
            <p:nvPr/>
          </p:nvSpPr>
          <p:spPr>
            <a:xfrm>
              <a:off x="2679" y="1923"/>
              <a:ext cx="0" cy="254"/>
            </a:xfrm>
            <a:prstGeom prst="line">
              <a:avLst/>
            </a:prstGeom>
            <a:ln w="9525" cap="flat" cmpd="sng">
              <a:solidFill>
                <a:schemeClr val="tx1"/>
              </a:solidFill>
              <a:prstDash val="solid"/>
              <a:round/>
              <a:headEnd type="none" w="med" len="med"/>
              <a:tailEnd type="none" w="med" len="med"/>
            </a:ln>
          </p:spPr>
        </p:sp>
        <p:sp>
          <p:nvSpPr>
            <p:cNvPr id="118829" name="Line 15"/>
            <p:cNvSpPr/>
            <p:nvPr/>
          </p:nvSpPr>
          <p:spPr>
            <a:xfrm>
              <a:off x="2915" y="1923"/>
              <a:ext cx="0" cy="254"/>
            </a:xfrm>
            <a:prstGeom prst="line">
              <a:avLst/>
            </a:prstGeom>
            <a:ln w="9525" cap="flat" cmpd="sng">
              <a:solidFill>
                <a:schemeClr val="tx1"/>
              </a:solidFill>
              <a:prstDash val="solid"/>
              <a:round/>
              <a:headEnd type="none" w="med" len="med"/>
              <a:tailEnd type="none" w="med" len="med"/>
            </a:ln>
          </p:spPr>
        </p:sp>
        <p:sp>
          <p:nvSpPr>
            <p:cNvPr id="118830" name="Text Box 16"/>
            <p:cNvSpPr txBox="1"/>
            <p:nvPr/>
          </p:nvSpPr>
          <p:spPr>
            <a:xfrm>
              <a:off x="2672" y="1557"/>
              <a:ext cx="1030" cy="19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UDP/TCP payload</a:t>
              </a:r>
              <a:endParaRPr lang="en-US" altLang="zh-CN" sz="1400" dirty="0">
                <a:latin typeface="Arial" panose="020B0604020202020204" pitchFamily="34" charset="0"/>
              </a:endParaRPr>
            </a:p>
          </p:txBody>
        </p:sp>
        <p:sp>
          <p:nvSpPr>
            <p:cNvPr id="118831" name="Text Box 17"/>
            <p:cNvSpPr txBox="1"/>
            <p:nvPr/>
          </p:nvSpPr>
          <p:spPr>
            <a:xfrm>
              <a:off x="2500" y="1396"/>
              <a:ext cx="1202" cy="172"/>
            </a:xfrm>
            <a:prstGeom prst="rect">
              <a:avLst/>
            </a:prstGeom>
            <a:noFill/>
            <a:ln w="9525">
              <a:noFill/>
            </a:ln>
          </p:spPr>
          <p:txBody>
            <a:bodyPr wrap="none" anchor="t" anchorCtr="0">
              <a:spAutoFit/>
            </a:bodyPr>
            <a:p>
              <a:pPr algn="ctr" eaLnBrk="0" hangingPunct="0">
                <a:lnSpc>
                  <a:spcPct val="85000"/>
                </a:lnSpc>
              </a:pPr>
              <a:r>
                <a:rPr lang="en-US" altLang="zh-CN" sz="1400" dirty="0">
                  <a:latin typeface="Arial" panose="020B0604020202020204" pitchFamily="34" charset="0"/>
                </a:rPr>
                <a:t>IPv6 source dest addr</a:t>
              </a:r>
              <a:endParaRPr lang="en-US" altLang="zh-CN" sz="1400" dirty="0">
                <a:latin typeface="Arial" panose="020B0604020202020204" pitchFamily="34" charset="0"/>
              </a:endParaRPr>
            </a:p>
          </p:txBody>
        </p:sp>
        <p:sp>
          <p:nvSpPr>
            <p:cNvPr id="118832" name="Text Box 18"/>
            <p:cNvSpPr txBox="1"/>
            <p:nvPr/>
          </p:nvSpPr>
          <p:spPr>
            <a:xfrm>
              <a:off x="2314" y="1247"/>
              <a:ext cx="1010" cy="172"/>
            </a:xfrm>
            <a:prstGeom prst="rect">
              <a:avLst/>
            </a:prstGeom>
            <a:noFill/>
            <a:ln w="9525">
              <a:noFill/>
            </a:ln>
          </p:spPr>
          <p:txBody>
            <a:bodyPr wrap="none" anchor="t" anchorCtr="0">
              <a:spAutoFit/>
            </a:bodyPr>
            <a:p>
              <a:pPr algn="ctr" eaLnBrk="0" hangingPunct="0">
                <a:lnSpc>
                  <a:spcPct val="85000"/>
                </a:lnSpc>
              </a:pPr>
              <a:r>
                <a:rPr lang="en-US" altLang="zh-CN" sz="1400" dirty="0">
                  <a:latin typeface="Arial" panose="020B0604020202020204" pitchFamily="34" charset="0"/>
                </a:rPr>
                <a:t>IPv6 header fields</a:t>
              </a:r>
              <a:endParaRPr lang="en-US" altLang="zh-CN" sz="1400" dirty="0">
                <a:latin typeface="Arial" panose="020B0604020202020204" pitchFamily="34" charset="0"/>
              </a:endParaRPr>
            </a:p>
          </p:txBody>
        </p:sp>
        <p:sp>
          <p:nvSpPr>
            <p:cNvPr id="118833" name="Line 19"/>
            <p:cNvSpPr/>
            <p:nvPr/>
          </p:nvSpPr>
          <p:spPr>
            <a:xfrm>
              <a:off x="2602" y="1543"/>
              <a:ext cx="3" cy="442"/>
            </a:xfrm>
            <a:prstGeom prst="line">
              <a:avLst/>
            </a:prstGeom>
            <a:ln w="9525" cap="flat" cmpd="sng">
              <a:solidFill>
                <a:srgbClr val="CC0000"/>
              </a:solidFill>
              <a:prstDash val="solid"/>
              <a:round/>
              <a:headEnd type="none" w="med" len="med"/>
              <a:tailEnd type="none" w="med" len="med"/>
            </a:ln>
          </p:spPr>
        </p:sp>
        <p:sp>
          <p:nvSpPr>
            <p:cNvPr id="118834" name="Line 20"/>
            <p:cNvSpPr/>
            <p:nvPr/>
          </p:nvSpPr>
          <p:spPr>
            <a:xfrm>
              <a:off x="2594" y="1546"/>
              <a:ext cx="174" cy="440"/>
            </a:xfrm>
            <a:prstGeom prst="line">
              <a:avLst/>
            </a:prstGeom>
            <a:ln w="9525" cap="flat" cmpd="sng">
              <a:solidFill>
                <a:srgbClr val="CC0000"/>
              </a:solidFill>
              <a:prstDash val="solid"/>
              <a:round/>
              <a:headEnd type="none" w="med" len="med"/>
              <a:tailEnd type="none" w="med" len="med"/>
            </a:ln>
          </p:spPr>
        </p:sp>
        <p:sp>
          <p:nvSpPr>
            <p:cNvPr id="118835" name="Line 58"/>
            <p:cNvSpPr/>
            <p:nvPr/>
          </p:nvSpPr>
          <p:spPr>
            <a:xfrm>
              <a:off x="2386" y="1399"/>
              <a:ext cx="0" cy="549"/>
            </a:xfrm>
            <a:prstGeom prst="line">
              <a:avLst/>
            </a:prstGeom>
            <a:ln w="9525" cap="flat" cmpd="sng">
              <a:solidFill>
                <a:srgbClr val="CC0000"/>
              </a:solidFill>
              <a:prstDash val="solid"/>
              <a:round/>
              <a:headEnd type="none" w="med" len="med"/>
              <a:tailEnd type="none" w="med" len="med"/>
            </a:ln>
          </p:spPr>
        </p:sp>
        <p:sp>
          <p:nvSpPr>
            <p:cNvPr id="118836" name="Line 59"/>
            <p:cNvSpPr/>
            <p:nvPr/>
          </p:nvSpPr>
          <p:spPr>
            <a:xfrm>
              <a:off x="3334" y="1720"/>
              <a:ext cx="0" cy="252"/>
            </a:xfrm>
            <a:prstGeom prst="line">
              <a:avLst/>
            </a:prstGeom>
            <a:ln w="9525" cap="flat" cmpd="sng">
              <a:solidFill>
                <a:srgbClr val="CC0000"/>
              </a:solidFill>
              <a:prstDash val="solid"/>
              <a:round/>
              <a:headEnd type="none" w="med" len="med"/>
              <a:tailEnd type="none" w="med" len="med"/>
            </a:ln>
          </p:spPr>
        </p:sp>
      </p:grpSp>
      <p:sp>
        <p:nvSpPr>
          <p:cNvPr id="11883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883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18880"/>
                                        </p:tgtEl>
                                        <p:attrNameLst>
                                          <p:attrName>style.visibility</p:attrName>
                                        </p:attrNameLst>
                                      </p:cBhvr>
                                      <p:to>
                                        <p:strVal val="visible"/>
                                      </p:to>
                                    </p:set>
                                    <p:animEffect transition="in" filter="dissolve">
                                      <p:cBhvr>
                                        <p:cTn id="10" dur="500"/>
                                        <p:tgtEl>
                                          <p:spTgt spid="418880"/>
                                        </p:tgtEl>
                                      </p:cBhvr>
                                    </p:animEffect>
                                  </p:childTnLst>
                                </p:cTn>
                              </p:par>
                              <p:par>
                                <p:cTn id="11" presetID="9" presetClass="entr" presetSubtype="0" fill="hold" nodeType="withEffect">
                                  <p:stCondLst>
                                    <p:cond delay="0"/>
                                  </p:stCondLst>
                                  <p:childTnLst>
                                    <p:set>
                                      <p:cBhvr>
                                        <p:cTn id="12" dur="1" fill="hold">
                                          <p:stCondLst>
                                            <p:cond delay="0"/>
                                          </p:stCondLst>
                                        </p:cTn>
                                        <p:tgtEl>
                                          <p:spTgt spid="418881"/>
                                        </p:tgtEl>
                                        <p:attrNameLst>
                                          <p:attrName>style.visibility</p:attrName>
                                        </p:attrNameLst>
                                      </p:cBhvr>
                                      <p:to>
                                        <p:strVal val="visible"/>
                                      </p:to>
                                    </p:set>
                                    <p:animEffect transition="in" filter="dissolve">
                                      <p:cBhvr>
                                        <p:cTn id="13" dur="500"/>
                                        <p:tgtEl>
                                          <p:spTgt spid="418881"/>
                                        </p:tgtEl>
                                      </p:cBhvr>
                                    </p:animEffect>
                                  </p:childTnLst>
                                </p:cTn>
                              </p:par>
                              <p:par>
                                <p:cTn id="14" presetID="9" presetClass="entr" presetSubtype="0" fill="hold" nodeType="withEffect">
                                  <p:stCondLst>
                                    <p:cond delay="0"/>
                                  </p:stCondLst>
                                  <p:childTnLst>
                                    <p:set>
                                      <p:cBhvr>
                                        <p:cTn id="15" dur="1" fill="hold">
                                          <p:stCondLst>
                                            <p:cond delay="0"/>
                                          </p:stCondLst>
                                        </p:cTn>
                                        <p:tgtEl>
                                          <p:spTgt spid="418882"/>
                                        </p:tgtEl>
                                        <p:attrNameLst>
                                          <p:attrName>style.visibility</p:attrName>
                                        </p:attrNameLst>
                                      </p:cBhvr>
                                      <p:to>
                                        <p:strVal val="visible"/>
                                      </p:to>
                                    </p:set>
                                    <p:animEffect transition="in" filter="dissolve">
                                      <p:cBhvr>
                                        <p:cTn id="16" dur="500"/>
                                        <p:tgtEl>
                                          <p:spTgt spid="418882"/>
                                        </p:tgtEl>
                                      </p:cBhvr>
                                    </p:animEffect>
                                  </p:childTnLst>
                                </p:cTn>
                              </p:par>
                              <p:par>
                                <p:cTn id="17" presetID="9"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8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9809" name="Picture 353" descr="underline_base"/>
          <p:cNvPicPr/>
          <p:nvPr/>
        </p:nvPicPr>
        <p:blipFill>
          <a:blip r:embed="rId1"/>
          <a:stretch>
            <a:fillRect/>
          </a:stretch>
        </p:blipFill>
        <p:spPr>
          <a:xfrm>
            <a:off x="411163" y="966788"/>
            <a:ext cx="2741612" cy="173037"/>
          </a:xfrm>
          <a:prstGeom prst="rect">
            <a:avLst/>
          </a:prstGeom>
          <a:noFill/>
          <a:ln w="9525">
            <a:noFill/>
          </a:ln>
        </p:spPr>
      </p:pic>
      <p:sp>
        <p:nvSpPr>
          <p:cNvPr id="71685" name="Rectangle 2"/>
          <p:cNvSpPr>
            <a:spLocks noGrp="1" noChangeArrowheads="1"/>
          </p:cNvSpPr>
          <p:nvPr>
            <p:ph type="title"/>
          </p:nvPr>
        </p:nvSpPr>
        <p:spPr>
          <a:xfrm>
            <a:off x="307975" y="214313"/>
            <a:ext cx="7772400" cy="9906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Tunneling</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9811" name="Text Box 76"/>
          <p:cNvSpPr txBox="1"/>
          <p:nvPr/>
        </p:nvSpPr>
        <p:spPr>
          <a:xfrm>
            <a:off x="309563" y="2597150"/>
            <a:ext cx="15938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physical view:</a:t>
            </a:r>
            <a:endParaRPr lang="en-US" altLang="zh-CN" dirty="0">
              <a:latin typeface="Arial" panose="020B0604020202020204" pitchFamily="34" charset="0"/>
            </a:endParaRPr>
          </a:p>
        </p:txBody>
      </p:sp>
      <p:sp>
        <p:nvSpPr>
          <p:cNvPr id="119812" name="Line 147"/>
          <p:cNvSpPr/>
          <p:nvPr/>
        </p:nvSpPr>
        <p:spPr>
          <a:xfrm flipV="1">
            <a:off x="3895725" y="2868613"/>
            <a:ext cx="2325688" cy="0"/>
          </a:xfrm>
          <a:prstGeom prst="line">
            <a:avLst/>
          </a:prstGeom>
          <a:ln w="19050" cap="flat" cmpd="sng">
            <a:solidFill>
              <a:schemeClr val="tx1"/>
            </a:solidFill>
            <a:prstDash val="solid"/>
            <a:round/>
            <a:headEnd type="none" w="med" len="med"/>
            <a:tailEnd type="none" w="med" len="med"/>
          </a:ln>
        </p:spPr>
      </p:sp>
      <p:sp>
        <p:nvSpPr>
          <p:cNvPr id="119813" name="Text Box 180"/>
          <p:cNvSpPr txBox="1"/>
          <p:nvPr/>
        </p:nvSpPr>
        <p:spPr>
          <a:xfrm>
            <a:off x="4227513" y="2992438"/>
            <a:ext cx="590550" cy="336550"/>
          </a:xfrm>
          <a:prstGeom prst="rect">
            <a:avLst/>
          </a:prstGeom>
          <a:noFill/>
          <a:ln w="9525">
            <a:noFill/>
          </a:ln>
        </p:spPr>
        <p:txBody>
          <a:bodyPr wrap="none" anchor="t" anchorCtr="0">
            <a:spAutoFit/>
          </a:bodyPr>
          <a:p>
            <a:pPr eaLnBrk="0" hangingPunct="0"/>
            <a:r>
              <a:rPr lang="en-US" altLang="zh-CN" sz="1600" dirty="0">
                <a:solidFill>
                  <a:srgbClr val="CC0000"/>
                </a:solidFill>
                <a:latin typeface="Arial" panose="020B0604020202020204" pitchFamily="34" charset="0"/>
              </a:rPr>
              <a:t>IPv4</a:t>
            </a:r>
            <a:endParaRPr lang="en-US" altLang="zh-CN" sz="1600" dirty="0">
              <a:solidFill>
                <a:srgbClr val="CC0000"/>
              </a:solidFill>
              <a:latin typeface="Arial" panose="020B0604020202020204" pitchFamily="34" charset="0"/>
            </a:endParaRPr>
          </a:p>
        </p:txBody>
      </p:sp>
      <p:sp>
        <p:nvSpPr>
          <p:cNvPr id="119814" name="Text Box 181"/>
          <p:cNvSpPr txBox="1"/>
          <p:nvPr/>
        </p:nvSpPr>
        <p:spPr>
          <a:xfrm>
            <a:off x="5221288" y="2994025"/>
            <a:ext cx="590550" cy="336550"/>
          </a:xfrm>
          <a:prstGeom prst="rect">
            <a:avLst/>
          </a:prstGeom>
          <a:noFill/>
          <a:ln w="9525">
            <a:noFill/>
          </a:ln>
        </p:spPr>
        <p:txBody>
          <a:bodyPr wrap="none" anchor="t" anchorCtr="0">
            <a:spAutoFit/>
          </a:bodyPr>
          <a:p>
            <a:pPr eaLnBrk="0" hangingPunct="0"/>
            <a:r>
              <a:rPr lang="en-US" altLang="zh-CN" sz="1600" dirty="0">
                <a:solidFill>
                  <a:srgbClr val="CC0000"/>
                </a:solidFill>
                <a:latin typeface="Arial" panose="020B0604020202020204" pitchFamily="34" charset="0"/>
              </a:rPr>
              <a:t>IPv4</a:t>
            </a:r>
            <a:endParaRPr lang="en-US" altLang="zh-CN" sz="1600" dirty="0">
              <a:solidFill>
                <a:srgbClr val="CC0000"/>
              </a:solidFill>
              <a:latin typeface="Arial" panose="020B0604020202020204" pitchFamily="34" charset="0"/>
            </a:endParaRPr>
          </a:p>
        </p:txBody>
      </p:sp>
      <p:grpSp>
        <p:nvGrpSpPr>
          <p:cNvPr id="119815" name="Group 254"/>
          <p:cNvGrpSpPr/>
          <p:nvPr/>
        </p:nvGrpSpPr>
        <p:grpSpPr>
          <a:xfrm>
            <a:off x="4230688" y="2703513"/>
            <a:ext cx="693737" cy="338137"/>
            <a:chOff x="4396" y="1245"/>
            <a:chExt cx="672" cy="248"/>
          </a:xfrm>
        </p:grpSpPr>
        <p:sp>
          <p:nvSpPr>
            <p:cNvPr id="119816" name="Oval 407"/>
            <p:cNvSpPr/>
            <p:nvPr/>
          </p:nvSpPr>
          <p:spPr>
            <a:xfrm>
              <a:off x="4399" y="1355"/>
              <a:ext cx="666" cy="138"/>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17" name="Rectangle 410"/>
            <p:cNvSpPr/>
            <p:nvPr/>
          </p:nvSpPr>
          <p:spPr>
            <a:xfrm>
              <a:off x="4399" y="1339"/>
              <a:ext cx="669" cy="86"/>
            </a:xfrm>
            <a:prstGeom prst="rect">
              <a:avLst/>
            </a:prstGeom>
            <a:gradFill rotWithShape="1">
              <a:gsLst>
                <a:gs pos="0">
                  <a:srgbClr val="CC0000"/>
                </a:gs>
                <a:gs pos="100000">
                  <a:schemeClr val="bg1"/>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18" name="Oval 411"/>
            <p:cNvSpPr/>
            <p:nvPr/>
          </p:nvSpPr>
          <p:spPr>
            <a:xfrm>
              <a:off x="4396" y="1245"/>
              <a:ext cx="667" cy="162"/>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19" name="Group 258"/>
            <p:cNvGrpSpPr/>
            <p:nvPr/>
          </p:nvGrpSpPr>
          <p:grpSpPr>
            <a:xfrm>
              <a:off x="4530" y="1287"/>
              <a:ext cx="377" cy="75"/>
              <a:chOff x="2468" y="1332"/>
              <a:chExt cx="310" cy="60"/>
            </a:xfrm>
          </p:grpSpPr>
          <p:sp>
            <p:nvSpPr>
              <p:cNvPr id="119820" name="Freeform 25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sp>
            <p:nvSpPr>
              <p:cNvPr id="119821" name="Freeform 26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grpSp>
        <p:sp>
          <p:nvSpPr>
            <p:cNvPr id="119822" name="Line 261"/>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23" name="Line 262"/>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824" name="Group 328"/>
          <p:cNvGrpSpPr/>
          <p:nvPr/>
        </p:nvGrpSpPr>
        <p:grpSpPr>
          <a:xfrm>
            <a:off x="2163763" y="2360613"/>
            <a:ext cx="1728787" cy="965200"/>
            <a:chOff x="1363" y="1403"/>
            <a:chExt cx="1089" cy="608"/>
          </a:xfrm>
        </p:grpSpPr>
        <p:sp>
          <p:nvSpPr>
            <p:cNvPr id="119825" name="Text Box 92"/>
            <p:cNvSpPr txBox="1"/>
            <p:nvPr/>
          </p:nvSpPr>
          <p:spPr>
            <a:xfrm>
              <a:off x="1462" y="1403"/>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119826" name="Text Box 108"/>
            <p:cNvSpPr txBox="1"/>
            <p:nvPr/>
          </p:nvSpPr>
          <p:spPr>
            <a:xfrm>
              <a:off x="2121" y="1406"/>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119827" name="Line 141"/>
            <p:cNvSpPr/>
            <p:nvPr/>
          </p:nvSpPr>
          <p:spPr>
            <a:xfrm flipV="1">
              <a:off x="1803" y="1729"/>
              <a:ext cx="204" cy="0"/>
            </a:xfrm>
            <a:prstGeom prst="line">
              <a:avLst/>
            </a:prstGeom>
            <a:ln w="19050" cap="flat" cmpd="sng">
              <a:solidFill>
                <a:schemeClr val="tx1"/>
              </a:solidFill>
              <a:prstDash val="solid"/>
              <a:round/>
              <a:headEnd type="none" w="med" len="med"/>
              <a:tailEnd type="none" w="med" len="med"/>
            </a:ln>
          </p:spPr>
        </p:sp>
        <p:sp>
          <p:nvSpPr>
            <p:cNvPr id="119828" name="Text Box 143"/>
            <p:cNvSpPr txBox="1"/>
            <p:nvPr/>
          </p:nvSpPr>
          <p:spPr>
            <a:xfrm>
              <a:off x="1386" y="1798"/>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19829" name="Text Box 144"/>
            <p:cNvSpPr txBox="1"/>
            <p:nvPr/>
          </p:nvSpPr>
          <p:spPr>
            <a:xfrm>
              <a:off x="2045" y="1799"/>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19830" name="Group 245"/>
            <p:cNvGrpSpPr/>
            <p:nvPr/>
          </p:nvGrpSpPr>
          <p:grpSpPr>
            <a:xfrm>
              <a:off x="1363" y="1621"/>
              <a:ext cx="437" cy="213"/>
              <a:chOff x="4396" y="1245"/>
              <a:chExt cx="672" cy="248"/>
            </a:xfrm>
          </p:grpSpPr>
          <p:sp>
            <p:nvSpPr>
              <p:cNvPr id="119831"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32"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33"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34" name="Group 249"/>
              <p:cNvGrpSpPr/>
              <p:nvPr/>
            </p:nvGrpSpPr>
            <p:grpSpPr>
              <a:xfrm>
                <a:off x="4530" y="1287"/>
                <a:ext cx="377" cy="75"/>
                <a:chOff x="2468" y="1332"/>
                <a:chExt cx="310" cy="60"/>
              </a:xfrm>
            </p:grpSpPr>
            <p:sp>
              <p:nvSpPr>
                <p:cNvPr id="119835" name="Freeform 25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36" name="Freeform 25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37" name="Line 252"/>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38" name="Line 253"/>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839" name="Group 263"/>
            <p:cNvGrpSpPr/>
            <p:nvPr/>
          </p:nvGrpSpPr>
          <p:grpSpPr>
            <a:xfrm>
              <a:off x="2015" y="1617"/>
              <a:ext cx="437" cy="213"/>
              <a:chOff x="4396" y="1245"/>
              <a:chExt cx="672" cy="248"/>
            </a:xfrm>
          </p:grpSpPr>
          <p:sp>
            <p:nvSpPr>
              <p:cNvPr id="119840"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41"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42"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43" name="Group 267"/>
              <p:cNvGrpSpPr/>
              <p:nvPr/>
            </p:nvGrpSpPr>
            <p:grpSpPr>
              <a:xfrm>
                <a:off x="4530" y="1287"/>
                <a:ext cx="377" cy="75"/>
                <a:chOff x="2468" y="1332"/>
                <a:chExt cx="310" cy="60"/>
              </a:xfrm>
            </p:grpSpPr>
            <p:sp>
              <p:nvSpPr>
                <p:cNvPr id="119844" name="Freeform 26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45" name="Freeform 26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46" name="Line 270"/>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47" name="Line 271"/>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grpSp>
        <p:nvGrpSpPr>
          <p:cNvPr id="119848" name="Group 272"/>
          <p:cNvGrpSpPr/>
          <p:nvPr/>
        </p:nvGrpSpPr>
        <p:grpSpPr>
          <a:xfrm>
            <a:off x="5195888" y="2706688"/>
            <a:ext cx="693737" cy="338137"/>
            <a:chOff x="4396" y="1245"/>
            <a:chExt cx="672" cy="248"/>
          </a:xfrm>
        </p:grpSpPr>
        <p:sp>
          <p:nvSpPr>
            <p:cNvPr id="119849" name="Oval 407"/>
            <p:cNvSpPr/>
            <p:nvPr/>
          </p:nvSpPr>
          <p:spPr>
            <a:xfrm>
              <a:off x="4399" y="1355"/>
              <a:ext cx="666" cy="138"/>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50" name="Rectangle 410"/>
            <p:cNvSpPr/>
            <p:nvPr/>
          </p:nvSpPr>
          <p:spPr>
            <a:xfrm>
              <a:off x="4399" y="1339"/>
              <a:ext cx="669" cy="86"/>
            </a:xfrm>
            <a:prstGeom prst="rect">
              <a:avLst/>
            </a:prstGeom>
            <a:gradFill rotWithShape="1">
              <a:gsLst>
                <a:gs pos="0">
                  <a:srgbClr val="CC0000"/>
                </a:gs>
                <a:gs pos="100000">
                  <a:schemeClr val="bg1"/>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51" name="Oval 411"/>
            <p:cNvSpPr/>
            <p:nvPr/>
          </p:nvSpPr>
          <p:spPr>
            <a:xfrm>
              <a:off x="4396" y="1245"/>
              <a:ext cx="667" cy="162"/>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52" name="Group 276"/>
            <p:cNvGrpSpPr/>
            <p:nvPr/>
          </p:nvGrpSpPr>
          <p:grpSpPr>
            <a:xfrm>
              <a:off x="4530" y="1287"/>
              <a:ext cx="377" cy="75"/>
              <a:chOff x="2468" y="1332"/>
              <a:chExt cx="310" cy="60"/>
            </a:xfrm>
          </p:grpSpPr>
          <p:sp>
            <p:nvSpPr>
              <p:cNvPr id="119853" name="Freeform 27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sp>
            <p:nvSpPr>
              <p:cNvPr id="119854" name="Freeform 27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grpSp>
        <p:sp>
          <p:nvSpPr>
            <p:cNvPr id="119855" name="Line 279"/>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56" name="Line 280"/>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857" name="Group 303"/>
          <p:cNvGrpSpPr/>
          <p:nvPr/>
        </p:nvGrpSpPr>
        <p:grpSpPr>
          <a:xfrm>
            <a:off x="6202363" y="2362200"/>
            <a:ext cx="1668462" cy="958850"/>
            <a:chOff x="3907" y="1404"/>
            <a:chExt cx="1051" cy="604"/>
          </a:xfrm>
        </p:grpSpPr>
        <p:sp>
          <p:nvSpPr>
            <p:cNvPr id="119858" name="Text Box 50"/>
            <p:cNvSpPr txBox="1"/>
            <p:nvPr/>
          </p:nvSpPr>
          <p:spPr>
            <a:xfrm>
              <a:off x="4012" y="1404"/>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a:t>
              </a:r>
              <a:endParaRPr lang="en-US" altLang="zh-CN" dirty="0">
                <a:latin typeface="Arial" panose="020B0604020202020204" pitchFamily="34" charset="0"/>
              </a:endParaRPr>
            </a:p>
          </p:txBody>
        </p:sp>
        <p:sp>
          <p:nvSpPr>
            <p:cNvPr id="119859" name="Line 142"/>
            <p:cNvSpPr/>
            <p:nvPr/>
          </p:nvSpPr>
          <p:spPr>
            <a:xfrm flipV="1">
              <a:off x="4352" y="1717"/>
              <a:ext cx="204" cy="0"/>
            </a:xfrm>
            <a:prstGeom prst="line">
              <a:avLst/>
            </a:prstGeom>
            <a:ln w="19050" cap="flat" cmpd="sng">
              <a:solidFill>
                <a:schemeClr val="tx1"/>
              </a:solidFill>
              <a:prstDash val="solid"/>
              <a:round/>
              <a:headEnd type="none" w="med" len="med"/>
              <a:tailEnd type="none" w="med" len="med"/>
            </a:ln>
          </p:spPr>
        </p:sp>
        <p:sp>
          <p:nvSpPr>
            <p:cNvPr id="119860" name="Text Box 145"/>
            <p:cNvSpPr txBox="1"/>
            <p:nvPr/>
          </p:nvSpPr>
          <p:spPr>
            <a:xfrm>
              <a:off x="3951" y="1794"/>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19861" name="Text Box 146"/>
            <p:cNvSpPr txBox="1"/>
            <p:nvPr/>
          </p:nvSpPr>
          <p:spPr>
            <a:xfrm>
              <a:off x="4569" y="1796"/>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19862" name="Group 281"/>
            <p:cNvGrpSpPr/>
            <p:nvPr/>
          </p:nvGrpSpPr>
          <p:grpSpPr>
            <a:xfrm>
              <a:off x="3907" y="1621"/>
              <a:ext cx="437" cy="213"/>
              <a:chOff x="4396" y="1245"/>
              <a:chExt cx="672" cy="248"/>
            </a:xfrm>
          </p:grpSpPr>
          <p:sp>
            <p:nvSpPr>
              <p:cNvPr id="11986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6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6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66" name="Group 285"/>
              <p:cNvGrpSpPr/>
              <p:nvPr/>
            </p:nvGrpSpPr>
            <p:grpSpPr>
              <a:xfrm>
                <a:off x="4530" y="1287"/>
                <a:ext cx="377" cy="75"/>
                <a:chOff x="2468" y="1332"/>
                <a:chExt cx="310" cy="60"/>
              </a:xfrm>
            </p:grpSpPr>
            <p:sp>
              <p:nvSpPr>
                <p:cNvPr id="119867" name="Freeform 28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68" name="Freeform 28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69" name="Line 288"/>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70" name="Line 289"/>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871" name="Group 290"/>
            <p:cNvGrpSpPr/>
            <p:nvPr/>
          </p:nvGrpSpPr>
          <p:grpSpPr>
            <a:xfrm>
              <a:off x="4521" y="1619"/>
              <a:ext cx="437" cy="213"/>
              <a:chOff x="4396" y="1245"/>
              <a:chExt cx="672" cy="248"/>
            </a:xfrm>
          </p:grpSpPr>
          <p:sp>
            <p:nvSpPr>
              <p:cNvPr id="119872"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73"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74"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75" name="Group 294"/>
              <p:cNvGrpSpPr/>
              <p:nvPr/>
            </p:nvGrpSpPr>
            <p:grpSpPr>
              <a:xfrm>
                <a:off x="4530" y="1287"/>
                <a:ext cx="377" cy="75"/>
                <a:chOff x="2468" y="1332"/>
                <a:chExt cx="310" cy="60"/>
              </a:xfrm>
            </p:grpSpPr>
            <p:sp>
              <p:nvSpPr>
                <p:cNvPr id="119876" name="Freeform 29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77" name="Freeform 29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78" name="Line 297"/>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79" name="Line 298"/>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sp>
          <p:nvSpPr>
            <p:cNvPr id="119880" name="Text Box 299"/>
            <p:cNvSpPr txBox="1"/>
            <p:nvPr/>
          </p:nvSpPr>
          <p:spPr>
            <a:xfrm>
              <a:off x="4635" y="1408"/>
              <a:ext cx="20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a:t>
              </a:r>
              <a:endParaRPr lang="en-US" altLang="zh-CN" dirty="0">
                <a:latin typeface="Arial" panose="020B0604020202020204" pitchFamily="34" charset="0"/>
              </a:endParaRPr>
            </a:p>
          </p:txBody>
        </p:sp>
      </p:grpSp>
      <p:sp>
        <p:nvSpPr>
          <p:cNvPr id="119881" name="Text Box 300"/>
          <p:cNvSpPr txBox="1"/>
          <p:nvPr/>
        </p:nvSpPr>
        <p:spPr>
          <a:xfrm>
            <a:off x="4386263" y="2355850"/>
            <a:ext cx="3492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C</a:t>
            </a:r>
            <a:endParaRPr lang="en-US" altLang="zh-CN" dirty="0">
              <a:latin typeface="Arial" panose="020B0604020202020204" pitchFamily="34" charset="0"/>
            </a:endParaRPr>
          </a:p>
        </p:txBody>
      </p:sp>
      <p:sp>
        <p:nvSpPr>
          <p:cNvPr id="119882" name="Text Box 301"/>
          <p:cNvSpPr txBox="1"/>
          <p:nvPr/>
        </p:nvSpPr>
        <p:spPr>
          <a:xfrm>
            <a:off x="5362575" y="2359025"/>
            <a:ext cx="3492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D</a:t>
            </a:r>
            <a:endParaRPr lang="en-US" altLang="zh-CN" dirty="0">
              <a:latin typeface="Arial" panose="020B0604020202020204" pitchFamily="34" charset="0"/>
            </a:endParaRPr>
          </a:p>
        </p:txBody>
      </p:sp>
      <p:grpSp>
        <p:nvGrpSpPr>
          <p:cNvPr id="16" name="Group 354"/>
          <p:cNvGrpSpPr/>
          <p:nvPr/>
        </p:nvGrpSpPr>
        <p:grpSpPr>
          <a:xfrm>
            <a:off x="458788" y="1216025"/>
            <a:ext cx="7418387" cy="979488"/>
            <a:chOff x="289" y="766"/>
            <a:chExt cx="4673" cy="617"/>
          </a:xfrm>
        </p:grpSpPr>
        <p:sp>
          <p:nvSpPr>
            <p:cNvPr id="119884" name="Rectangle 67"/>
            <p:cNvSpPr/>
            <p:nvPr/>
          </p:nvSpPr>
          <p:spPr>
            <a:xfrm>
              <a:off x="2424" y="1085"/>
              <a:ext cx="1515" cy="42"/>
            </a:xfrm>
            <a:prstGeom prst="rect">
              <a:avLst/>
            </a:prstGeom>
            <a:solidFill>
              <a:srgbClr val="CC0000"/>
            </a:solidFill>
            <a:ln w="9525" cap="flat" cmpd="sng">
              <a:solidFill>
                <a:srgbClr val="CC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9885" name="Text Box 75"/>
            <p:cNvSpPr txBox="1"/>
            <p:nvPr/>
          </p:nvSpPr>
          <p:spPr>
            <a:xfrm>
              <a:off x="289" y="979"/>
              <a:ext cx="89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logical view:</a:t>
              </a:r>
              <a:endParaRPr lang="en-US" altLang="zh-CN" dirty="0">
                <a:latin typeface="Arial" panose="020B0604020202020204" pitchFamily="34" charset="0"/>
              </a:endParaRPr>
            </a:p>
          </p:txBody>
        </p:sp>
        <p:sp>
          <p:nvSpPr>
            <p:cNvPr id="119886" name="Text Box 244"/>
            <p:cNvSpPr txBox="1"/>
            <p:nvPr/>
          </p:nvSpPr>
          <p:spPr>
            <a:xfrm>
              <a:off x="2494" y="766"/>
              <a:ext cx="1461" cy="320"/>
            </a:xfrm>
            <a:prstGeom prst="rect">
              <a:avLst/>
            </a:prstGeom>
            <a:noFill/>
            <a:ln w="9525">
              <a:noFill/>
            </a:ln>
          </p:spPr>
          <p:txBody>
            <a:bodyPr wrap="none" anchor="t" anchorCtr="0">
              <a:spAutoFit/>
            </a:bodyPr>
            <a:p>
              <a:pPr algn="ctr" eaLnBrk="0" hangingPunct="0">
                <a:lnSpc>
                  <a:spcPct val="85000"/>
                </a:lnSpc>
              </a:pPr>
              <a:r>
                <a:rPr lang="en-US" altLang="zh-CN" sz="1600" i="1" dirty="0">
                  <a:solidFill>
                    <a:srgbClr val="CC0000"/>
                  </a:solidFill>
                  <a:latin typeface="Arial" panose="020B0604020202020204" pitchFamily="34" charset="0"/>
                </a:rPr>
                <a:t>IPv4 tunnel </a:t>
              </a:r>
              <a:endParaRPr lang="en-US" altLang="zh-CN" sz="1600" i="1" dirty="0">
                <a:solidFill>
                  <a:srgbClr val="CC0000"/>
                </a:solidFill>
                <a:latin typeface="Arial" panose="020B0604020202020204" pitchFamily="34" charset="0"/>
              </a:endParaRPr>
            </a:p>
            <a:p>
              <a:pPr algn="ctr" eaLnBrk="0" hangingPunct="0">
                <a:lnSpc>
                  <a:spcPct val="85000"/>
                </a:lnSpc>
              </a:pPr>
              <a:r>
                <a:rPr lang="en-US" altLang="zh-CN" sz="1600" i="1" dirty="0">
                  <a:solidFill>
                    <a:srgbClr val="CC0000"/>
                  </a:solidFill>
                  <a:latin typeface="Arial" panose="020B0604020202020204" pitchFamily="34" charset="0"/>
                </a:rPr>
                <a:t>connecting IPv6 routers</a:t>
              </a:r>
              <a:endParaRPr lang="en-US" altLang="zh-CN" sz="1600" i="1" dirty="0">
                <a:solidFill>
                  <a:srgbClr val="CC0000"/>
                </a:solidFill>
                <a:latin typeface="Arial" panose="020B0604020202020204" pitchFamily="34" charset="0"/>
              </a:endParaRPr>
            </a:p>
          </p:txBody>
        </p:sp>
        <p:grpSp>
          <p:nvGrpSpPr>
            <p:cNvPr id="119887" name="Group 304"/>
            <p:cNvGrpSpPr/>
            <p:nvPr/>
          </p:nvGrpSpPr>
          <p:grpSpPr>
            <a:xfrm>
              <a:off x="3911" y="779"/>
              <a:ext cx="1051" cy="604"/>
              <a:chOff x="3907" y="1404"/>
              <a:chExt cx="1051" cy="604"/>
            </a:xfrm>
          </p:grpSpPr>
          <p:sp>
            <p:nvSpPr>
              <p:cNvPr id="119888" name="Text Box 305"/>
              <p:cNvSpPr txBox="1"/>
              <p:nvPr/>
            </p:nvSpPr>
            <p:spPr>
              <a:xfrm>
                <a:off x="4012" y="1404"/>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a:t>
                </a:r>
                <a:endParaRPr lang="en-US" altLang="zh-CN" dirty="0">
                  <a:latin typeface="Arial" panose="020B0604020202020204" pitchFamily="34" charset="0"/>
                </a:endParaRPr>
              </a:p>
            </p:txBody>
          </p:sp>
          <p:sp>
            <p:nvSpPr>
              <p:cNvPr id="119889" name="Line 306"/>
              <p:cNvSpPr/>
              <p:nvPr/>
            </p:nvSpPr>
            <p:spPr>
              <a:xfrm flipV="1">
                <a:off x="4352" y="1717"/>
                <a:ext cx="204" cy="0"/>
              </a:xfrm>
              <a:prstGeom prst="line">
                <a:avLst/>
              </a:prstGeom>
              <a:ln w="19050" cap="flat" cmpd="sng">
                <a:solidFill>
                  <a:schemeClr val="tx1"/>
                </a:solidFill>
                <a:prstDash val="solid"/>
                <a:round/>
                <a:headEnd type="none" w="med" len="med"/>
                <a:tailEnd type="none" w="med" len="med"/>
              </a:ln>
            </p:spPr>
          </p:sp>
          <p:sp>
            <p:nvSpPr>
              <p:cNvPr id="119890" name="Text Box 307"/>
              <p:cNvSpPr txBox="1"/>
              <p:nvPr/>
            </p:nvSpPr>
            <p:spPr>
              <a:xfrm>
                <a:off x="3951" y="1794"/>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19891" name="Text Box 308"/>
              <p:cNvSpPr txBox="1"/>
              <p:nvPr/>
            </p:nvSpPr>
            <p:spPr>
              <a:xfrm>
                <a:off x="4569" y="1796"/>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19892" name="Group 309"/>
              <p:cNvGrpSpPr/>
              <p:nvPr/>
            </p:nvGrpSpPr>
            <p:grpSpPr>
              <a:xfrm>
                <a:off x="3907" y="1621"/>
                <a:ext cx="437" cy="213"/>
                <a:chOff x="4396" y="1245"/>
                <a:chExt cx="672" cy="248"/>
              </a:xfrm>
            </p:grpSpPr>
            <p:sp>
              <p:nvSpPr>
                <p:cNvPr id="11989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9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9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96" name="Group 313"/>
                <p:cNvGrpSpPr/>
                <p:nvPr/>
              </p:nvGrpSpPr>
              <p:grpSpPr>
                <a:xfrm>
                  <a:off x="4530" y="1287"/>
                  <a:ext cx="377" cy="75"/>
                  <a:chOff x="2468" y="1332"/>
                  <a:chExt cx="310" cy="60"/>
                </a:xfrm>
              </p:grpSpPr>
              <p:sp>
                <p:nvSpPr>
                  <p:cNvPr id="119897" name="Freeform 31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98" name="Freeform 31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99" name="Line 316"/>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900" name="Line 317"/>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901" name="Group 318"/>
              <p:cNvGrpSpPr/>
              <p:nvPr/>
            </p:nvGrpSpPr>
            <p:grpSpPr>
              <a:xfrm>
                <a:off x="4521" y="1619"/>
                <a:ext cx="437" cy="213"/>
                <a:chOff x="4396" y="1245"/>
                <a:chExt cx="672" cy="248"/>
              </a:xfrm>
            </p:grpSpPr>
            <p:sp>
              <p:nvSpPr>
                <p:cNvPr id="119902"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903"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904"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905" name="Group 322"/>
                <p:cNvGrpSpPr/>
                <p:nvPr/>
              </p:nvGrpSpPr>
              <p:grpSpPr>
                <a:xfrm>
                  <a:off x="4530" y="1287"/>
                  <a:ext cx="377" cy="75"/>
                  <a:chOff x="2468" y="1332"/>
                  <a:chExt cx="310" cy="60"/>
                </a:xfrm>
              </p:grpSpPr>
              <p:sp>
                <p:nvSpPr>
                  <p:cNvPr id="119906" name="Freeform 32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907" name="Freeform 32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908" name="Line 325"/>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909" name="Line 326"/>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sp>
            <p:nvSpPr>
              <p:cNvPr id="119910" name="Text Box 327"/>
              <p:cNvSpPr txBox="1"/>
              <p:nvPr/>
            </p:nvSpPr>
            <p:spPr>
              <a:xfrm>
                <a:off x="4635" y="1408"/>
                <a:ext cx="20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a:t>
                </a:r>
                <a:endParaRPr lang="en-US" altLang="zh-CN" dirty="0">
                  <a:latin typeface="Arial" panose="020B0604020202020204" pitchFamily="34" charset="0"/>
                </a:endParaRPr>
              </a:p>
            </p:txBody>
          </p:sp>
        </p:grpSp>
        <p:grpSp>
          <p:nvGrpSpPr>
            <p:cNvPr id="119911" name="Group 329"/>
            <p:cNvGrpSpPr/>
            <p:nvPr/>
          </p:nvGrpSpPr>
          <p:grpSpPr>
            <a:xfrm>
              <a:off x="1361" y="771"/>
              <a:ext cx="1089" cy="608"/>
              <a:chOff x="1363" y="1403"/>
              <a:chExt cx="1089" cy="608"/>
            </a:xfrm>
          </p:grpSpPr>
          <p:sp>
            <p:nvSpPr>
              <p:cNvPr id="119912" name="Text Box 330"/>
              <p:cNvSpPr txBox="1"/>
              <p:nvPr/>
            </p:nvSpPr>
            <p:spPr>
              <a:xfrm>
                <a:off x="1462" y="1403"/>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119913" name="Text Box 331"/>
              <p:cNvSpPr txBox="1"/>
              <p:nvPr/>
            </p:nvSpPr>
            <p:spPr>
              <a:xfrm>
                <a:off x="2121" y="1406"/>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119914" name="Line 332"/>
              <p:cNvSpPr/>
              <p:nvPr/>
            </p:nvSpPr>
            <p:spPr>
              <a:xfrm flipV="1">
                <a:off x="1803" y="1729"/>
                <a:ext cx="204" cy="0"/>
              </a:xfrm>
              <a:prstGeom prst="line">
                <a:avLst/>
              </a:prstGeom>
              <a:ln w="19050" cap="flat" cmpd="sng">
                <a:solidFill>
                  <a:schemeClr val="tx1"/>
                </a:solidFill>
                <a:prstDash val="solid"/>
                <a:round/>
                <a:headEnd type="none" w="med" len="med"/>
                <a:tailEnd type="none" w="med" len="med"/>
              </a:ln>
            </p:spPr>
          </p:sp>
          <p:sp>
            <p:nvSpPr>
              <p:cNvPr id="119915" name="Text Box 333"/>
              <p:cNvSpPr txBox="1"/>
              <p:nvPr/>
            </p:nvSpPr>
            <p:spPr>
              <a:xfrm>
                <a:off x="1386" y="1798"/>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19916" name="Text Box 334"/>
              <p:cNvSpPr txBox="1"/>
              <p:nvPr/>
            </p:nvSpPr>
            <p:spPr>
              <a:xfrm>
                <a:off x="2045" y="1799"/>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19917" name="Group 335"/>
              <p:cNvGrpSpPr/>
              <p:nvPr/>
            </p:nvGrpSpPr>
            <p:grpSpPr>
              <a:xfrm>
                <a:off x="1363" y="1621"/>
                <a:ext cx="437" cy="213"/>
                <a:chOff x="4396" y="1245"/>
                <a:chExt cx="672" cy="248"/>
              </a:xfrm>
            </p:grpSpPr>
            <p:sp>
              <p:nvSpPr>
                <p:cNvPr id="119918"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919"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920"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921" name="Group 339"/>
                <p:cNvGrpSpPr/>
                <p:nvPr/>
              </p:nvGrpSpPr>
              <p:grpSpPr>
                <a:xfrm>
                  <a:off x="4530" y="1287"/>
                  <a:ext cx="377" cy="75"/>
                  <a:chOff x="2468" y="1332"/>
                  <a:chExt cx="310" cy="60"/>
                </a:xfrm>
              </p:grpSpPr>
              <p:sp>
                <p:nvSpPr>
                  <p:cNvPr id="119922" name="Freeform 34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923" name="Freeform 34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924" name="Line 342"/>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925" name="Line 343"/>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926" name="Group 344"/>
              <p:cNvGrpSpPr/>
              <p:nvPr/>
            </p:nvGrpSpPr>
            <p:grpSpPr>
              <a:xfrm>
                <a:off x="2015" y="1617"/>
                <a:ext cx="437" cy="213"/>
                <a:chOff x="4396" y="1245"/>
                <a:chExt cx="672" cy="248"/>
              </a:xfrm>
            </p:grpSpPr>
            <p:sp>
              <p:nvSpPr>
                <p:cNvPr id="11992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92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92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930" name="Group 348"/>
                <p:cNvGrpSpPr/>
                <p:nvPr/>
              </p:nvGrpSpPr>
              <p:grpSpPr>
                <a:xfrm>
                  <a:off x="4530" y="1287"/>
                  <a:ext cx="377" cy="75"/>
                  <a:chOff x="2468" y="1332"/>
                  <a:chExt cx="310" cy="60"/>
                </a:xfrm>
              </p:grpSpPr>
              <p:sp>
                <p:nvSpPr>
                  <p:cNvPr id="119931" name="Freeform 34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932" name="Freeform 35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933" name="Line 351"/>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934" name="Line 352"/>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grpSp>
      <p:sp>
        <p:nvSpPr>
          <p:cNvPr id="11993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993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52"/>
          <p:cNvGrpSpPr/>
          <p:nvPr/>
        </p:nvGrpSpPr>
        <p:grpSpPr>
          <a:xfrm>
            <a:off x="2557463" y="3384550"/>
            <a:ext cx="817562" cy="2981325"/>
            <a:chOff x="1611" y="2132"/>
            <a:chExt cx="515" cy="1878"/>
          </a:xfrm>
        </p:grpSpPr>
        <p:grpSp>
          <p:nvGrpSpPr>
            <p:cNvPr id="120834" name="Group 212"/>
            <p:cNvGrpSpPr/>
            <p:nvPr/>
          </p:nvGrpSpPr>
          <p:grpSpPr>
            <a:xfrm>
              <a:off x="1625" y="2200"/>
              <a:ext cx="471" cy="908"/>
              <a:chOff x="643" y="2144"/>
              <a:chExt cx="471" cy="908"/>
            </a:xfrm>
          </p:grpSpPr>
          <p:sp>
            <p:nvSpPr>
              <p:cNvPr id="120835" name="Rectangle 183"/>
              <p:cNvSpPr/>
              <p:nvPr/>
            </p:nvSpPr>
            <p:spPr>
              <a:xfrm>
                <a:off x="652" y="2144"/>
                <a:ext cx="462" cy="908"/>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836" name="Text Box 184"/>
              <p:cNvSpPr txBox="1"/>
              <p:nvPr/>
            </p:nvSpPr>
            <p:spPr>
              <a:xfrm>
                <a:off x="643" y="2169"/>
                <a:ext cx="457" cy="86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flow: X</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src: A</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dest: F</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data</a:t>
                </a:r>
                <a:endParaRPr lang="en-US" altLang="zh-CN" sz="1400" dirty="0">
                  <a:latin typeface="Arial" panose="020B0604020202020204" pitchFamily="34" charset="0"/>
                </a:endParaRPr>
              </a:p>
            </p:txBody>
          </p:sp>
        </p:grpSp>
        <p:sp>
          <p:nvSpPr>
            <p:cNvPr id="120837" name="Line 194"/>
            <p:cNvSpPr/>
            <p:nvPr/>
          </p:nvSpPr>
          <p:spPr>
            <a:xfrm>
              <a:off x="1661" y="2132"/>
              <a:ext cx="434" cy="0"/>
            </a:xfrm>
            <a:prstGeom prst="line">
              <a:avLst/>
            </a:prstGeom>
            <a:ln w="19050" cap="flat" cmpd="sng">
              <a:solidFill>
                <a:schemeClr val="tx1"/>
              </a:solidFill>
              <a:prstDash val="solid"/>
              <a:round/>
              <a:headEnd type="none" w="med" len="med"/>
              <a:tailEnd type="triangle" w="med" len="med"/>
            </a:ln>
          </p:spPr>
        </p:sp>
        <p:sp>
          <p:nvSpPr>
            <p:cNvPr id="120838" name="Text Box 204"/>
            <p:cNvSpPr txBox="1"/>
            <p:nvPr/>
          </p:nvSpPr>
          <p:spPr>
            <a:xfrm>
              <a:off x="1611" y="3690"/>
              <a:ext cx="515" cy="320"/>
            </a:xfrm>
            <a:prstGeom prst="rect">
              <a:avLst/>
            </a:prstGeom>
            <a:noFill/>
            <a:ln w="9525">
              <a:noFill/>
            </a:ln>
          </p:spPr>
          <p:txBody>
            <a:bodyPr wrap="none" anchor="t" anchorCtr="0">
              <a:spAutoFit/>
            </a:bodyPr>
            <a:p>
              <a:pPr algn="ctr" eaLnBrk="0" hangingPunct="0">
                <a:lnSpc>
                  <a:spcPct val="85000"/>
                </a:lnSpc>
              </a:pPr>
              <a:r>
                <a:rPr lang="en-US" altLang="zh-CN" sz="1600" dirty="0">
                  <a:latin typeface="Arial" panose="020B0604020202020204" pitchFamily="34" charset="0"/>
                </a:rPr>
                <a:t>A-to-B:</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839" name="Line 205"/>
            <p:cNvSpPr/>
            <p:nvPr/>
          </p:nvSpPr>
          <p:spPr>
            <a:xfrm>
              <a:off x="1856" y="3230"/>
              <a:ext cx="0" cy="495"/>
            </a:xfrm>
            <a:prstGeom prst="line">
              <a:avLst/>
            </a:prstGeom>
            <a:ln w="9525" cap="flat" cmpd="sng">
              <a:solidFill>
                <a:schemeClr val="tx1"/>
              </a:solidFill>
              <a:prstDash val="solid"/>
              <a:round/>
              <a:headEnd type="triangle" w="med" len="med"/>
              <a:tailEnd type="none" w="med" len="med"/>
            </a:ln>
          </p:spPr>
        </p:sp>
      </p:grpSp>
      <p:grpSp>
        <p:nvGrpSpPr>
          <p:cNvPr id="4" name="Group 353"/>
          <p:cNvGrpSpPr/>
          <p:nvPr/>
        </p:nvGrpSpPr>
        <p:grpSpPr>
          <a:xfrm>
            <a:off x="3532188" y="3376613"/>
            <a:ext cx="1185862" cy="3319462"/>
            <a:chOff x="2225" y="2127"/>
            <a:chExt cx="747" cy="2091"/>
          </a:xfrm>
        </p:grpSpPr>
        <p:grpSp>
          <p:nvGrpSpPr>
            <p:cNvPr id="120841" name="Group 216"/>
            <p:cNvGrpSpPr/>
            <p:nvPr/>
          </p:nvGrpSpPr>
          <p:grpSpPr>
            <a:xfrm>
              <a:off x="2225" y="2194"/>
              <a:ext cx="620" cy="1388"/>
              <a:chOff x="441" y="2082"/>
              <a:chExt cx="620" cy="1388"/>
            </a:xfrm>
          </p:grpSpPr>
          <p:sp>
            <p:nvSpPr>
              <p:cNvPr id="120842" name="Rectangle 189"/>
              <p:cNvSpPr/>
              <p:nvPr/>
            </p:nvSpPr>
            <p:spPr>
              <a:xfrm>
                <a:off x="478" y="2088"/>
                <a:ext cx="583" cy="1382"/>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20843" name="Group 190"/>
              <p:cNvGrpSpPr/>
              <p:nvPr/>
            </p:nvGrpSpPr>
            <p:grpSpPr>
              <a:xfrm>
                <a:off x="499" y="2471"/>
                <a:ext cx="489" cy="908"/>
                <a:chOff x="4869" y="143"/>
                <a:chExt cx="489" cy="908"/>
              </a:xfrm>
            </p:grpSpPr>
            <p:sp>
              <p:nvSpPr>
                <p:cNvPr id="120844" name="Rectangle 191"/>
                <p:cNvSpPr/>
                <p:nvPr/>
              </p:nvSpPr>
              <p:spPr>
                <a:xfrm>
                  <a:off x="4893" y="143"/>
                  <a:ext cx="462" cy="908"/>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845" name="Text Box 192"/>
                <p:cNvSpPr txBox="1"/>
                <p:nvPr/>
              </p:nvSpPr>
              <p:spPr>
                <a:xfrm>
                  <a:off x="4869" y="161"/>
                  <a:ext cx="489" cy="86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Flow: X</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Src: A</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Dest: F</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data</a:t>
                  </a:r>
                  <a:endParaRPr lang="en-US" altLang="zh-CN" sz="1400" dirty="0">
                    <a:latin typeface="Arial" panose="020B0604020202020204" pitchFamily="34" charset="0"/>
                  </a:endParaRPr>
                </a:p>
              </p:txBody>
            </p:sp>
          </p:grpSp>
          <p:sp>
            <p:nvSpPr>
              <p:cNvPr id="120846" name="Text Box 193"/>
              <p:cNvSpPr txBox="1"/>
              <p:nvPr/>
            </p:nvSpPr>
            <p:spPr>
              <a:xfrm>
                <a:off x="441" y="2082"/>
                <a:ext cx="564" cy="404"/>
              </a:xfrm>
              <a:prstGeom prst="rect">
                <a:avLst/>
              </a:prstGeom>
              <a:noFill/>
              <a:ln w="9525">
                <a:noFill/>
              </a:ln>
            </p:spPr>
            <p:txBody>
              <a:bodyPr wrap="none" anchor="t" anchorCtr="0">
                <a:spAutoFit/>
              </a:bodyPr>
              <a:p>
                <a:pPr eaLnBrk="0" hangingPunct="0"/>
                <a:r>
                  <a:rPr lang="en-US" altLang="zh-CN" dirty="0">
                    <a:solidFill>
                      <a:schemeClr val="bg1"/>
                    </a:solidFill>
                    <a:latin typeface="Arial" panose="020B0604020202020204" pitchFamily="34" charset="0"/>
                  </a:rPr>
                  <a:t>src:B</a:t>
                </a:r>
                <a:endParaRPr lang="en-US" altLang="zh-CN" dirty="0">
                  <a:solidFill>
                    <a:schemeClr val="bg1"/>
                  </a:solidFill>
                  <a:latin typeface="Arial" panose="020B0604020202020204" pitchFamily="34" charset="0"/>
                </a:endParaRPr>
              </a:p>
              <a:p>
                <a:pPr eaLnBrk="0" hangingPunct="0"/>
                <a:r>
                  <a:rPr lang="en-US" altLang="zh-CN" dirty="0">
                    <a:solidFill>
                      <a:schemeClr val="bg1"/>
                    </a:solidFill>
                    <a:latin typeface="Arial" panose="020B0604020202020204" pitchFamily="34" charset="0"/>
                  </a:rPr>
                  <a:t>dest: E</a:t>
                </a:r>
                <a:endParaRPr lang="en-US" altLang="zh-CN" dirty="0">
                  <a:solidFill>
                    <a:schemeClr val="bg1"/>
                  </a:solidFill>
                  <a:latin typeface="Arial" panose="020B0604020202020204" pitchFamily="34" charset="0"/>
                </a:endParaRPr>
              </a:p>
            </p:txBody>
          </p:sp>
        </p:grpSp>
        <p:sp>
          <p:nvSpPr>
            <p:cNvPr id="120847" name="Line 195"/>
            <p:cNvSpPr/>
            <p:nvPr/>
          </p:nvSpPr>
          <p:spPr>
            <a:xfrm>
              <a:off x="2345" y="2127"/>
              <a:ext cx="434" cy="0"/>
            </a:xfrm>
            <a:prstGeom prst="line">
              <a:avLst/>
            </a:prstGeom>
            <a:ln w="19050" cap="flat" cmpd="sng">
              <a:solidFill>
                <a:schemeClr val="tx1"/>
              </a:solidFill>
              <a:prstDash val="solid"/>
              <a:round/>
              <a:headEnd type="none" w="med" len="med"/>
              <a:tailEnd type="triangle" w="med" len="med"/>
            </a:ln>
          </p:spPr>
        </p:sp>
        <p:sp>
          <p:nvSpPr>
            <p:cNvPr id="120848" name="Text Box 208"/>
            <p:cNvSpPr txBox="1"/>
            <p:nvPr/>
          </p:nvSpPr>
          <p:spPr>
            <a:xfrm>
              <a:off x="2231" y="3767"/>
              <a:ext cx="741" cy="451"/>
            </a:xfrm>
            <a:prstGeom prst="rect">
              <a:avLst/>
            </a:prstGeom>
            <a:noFill/>
            <a:ln w="9525">
              <a:noFill/>
            </a:ln>
          </p:spPr>
          <p:txBody>
            <a:bodyPr wrap="none" anchor="t" anchorCtr="0">
              <a:spAutoFit/>
            </a:bodyPr>
            <a:p>
              <a:pPr algn="ctr" eaLnBrk="0" hangingPunct="0">
                <a:lnSpc>
                  <a:spcPct val="85000"/>
                </a:lnSpc>
              </a:pPr>
              <a:r>
                <a:rPr lang="en-US" altLang="zh-CN" sz="1600" dirty="0">
                  <a:latin typeface="Arial" panose="020B0604020202020204" pitchFamily="34" charset="0"/>
                </a:rPr>
                <a:t>B-to-C:</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IPv6 inside</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IPv4</a:t>
              </a:r>
              <a:endParaRPr lang="en-US" altLang="zh-CN" sz="1600" dirty="0">
                <a:latin typeface="Arial" panose="020B0604020202020204" pitchFamily="34" charset="0"/>
              </a:endParaRPr>
            </a:p>
          </p:txBody>
        </p:sp>
        <p:sp>
          <p:nvSpPr>
            <p:cNvPr id="120849" name="Line 209"/>
            <p:cNvSpPr/>
            <p:nvPr/>
          </p:nvSpPr>
          <p:spPr>
            <a:xfrm>
              <a:off x="2588" y="3604"/>
              <a:ext cx="0" cy="116"/>
            </a:xfrm>
            <a:prstGeom prst="line">
              <a:avLst/>
            </a:prstGeom>
            <a:ln w="9525" cap="flat" cmpd="sng">
              <a:solidFill>
                <a:schemeClr val="tx1"/>
              </a:solidFill>
              <a:prstDash val="solid"/>
              <a:round/>
              <a:headEnd type="triangle" w="med" len="med"/>
              <a:tailEnd type="none" w="med" len="med"/>
            </a:ln>
          </p:spPr>
        </p:sp>
      </p:grpSp>
      <p:grpSp>
        <p:nvGrpSpPr>
          <p:cNvPr id="7" name="Group 355"/>
          <p:cNvGrpSpPr/>
          <p:nvPr/>
        </p:nvGrpSpPr>
        <p:grpSpPr>
          <a:xfrm>
            <a:off x="6748463" y="3379788"/>
            <a:ext cx="881062" cy="2998787"/>
            <a:chOff x="4251" y="2129"/>
            <a:chExt cx="555" cy="1889"/>
          </a:xfrm>
        </p:grpSpPr>
        <p:sp>
          <p:nvSpPr>
            <p:cNvPr id="120851" name="Line 197"/>
            <p:cNvSpPr/>
            <p:nvPr/>
          </p:nvSpPr>
          <p:spPr>
            <a:xfrm>
              <a:off x="4292" y="2129"/>
              <a:ext cx="434" cy="0"/>
            </a:xfrm>
            <a:prstGeom prst="line">
              <a:avLst/>
            </a:prstGeom>
            <a:ln w="19050" cap="flat" cmpd="sng">
              <a:solidFill>
                <a:schemeClr val="tx1"/>
              </a:solidFill>
              <a:prstDash val="solid"/>
              <a:round/>
              <a:headEnd type="none" w="med" len="med"/>
              <a:tailEnd type="triangle" w="med" len="med"/>
            </a:ln>
          </p:spPr>
        </p:sp>
        <p:sp>
          <p:nvSpPr>
            <p:cNvPr id="120852" name="Text Box 206"/>
            <p:cNvSpPr txBox="1"/>
            <p:nvPr/>
          </p:nvSpPr>
          <p:spPr>
            <a:xfrm>
              <a:off x="4298" y="3698"/>
              <a:ext cx="508" cy="320"/>
            </a:xfrm>
            <a:prstGeom prst="rect">
              <a:avLst/>
            </a:prstGeom>
            <a:noFill/>
            <a:ln w="9525">
              <a:noFill/>
            </a:ln>
          </p:spPr>
          <p:txBody>
            <a:bodyPr wrap="none" anchor="t" anchorCtr="0">
              <a:spAutoFit/>
            </a:bodyPr>
            <a:p>
              <a:pPr algn="ctr" eaLnBrk="0" hangingPunct="0">
                <a:lnSpc>
                  <a:spcPct val="85000"/>
                </a:lnSpc>
              </a:pPr>
              <a:r>
                <a:rPr lang="en-US" altLang="zh-CN" sz="1600" dirty="0">
                  <a:latin typeface="Arial" panose="020B0604020202020204" pitchFamily="34" charset="0"/>
                </a:rPr>
                <a:t>E-to-F:</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853" name="Line 207"/>
            <p:cNvSpPr/>
            <p:nvPr/>
          </p:nvSpPr>
          <p:spPr>
            <a:xfrm>
              <a:off x="4540" y="3238"/>
              <a:ext cx="0" cy="495"/>
            </a:xfrm>
            <a:prstGeom prst="line">
              <a:avLst/>
            </a:prstGeom>
            <a:ln w="9525" cap="flat" cmpd="sng">
              <a:solidFill>
                <a:schemeClr val="tx1"/>
              </a:solidFill>
              <a:prstDash val="solid"/>
              <a:round/>
              <a:headEnd type="triangle" w="med" len="med"/>
              <a:tailEnd type="none" w="med" len="med"/>
            </a:ln>
          </p:spPr>
        </p:sp>
        <p:grpSp>
          <p:nvGrpSpPr>
            <p:cNvPr id="120854" name="Group 213"/>
            <p:cNvGrpSpPr/>
            <p:nvPr/>
          </p:nvGrpSpPr>
          <p:grpSpPr>
            <a:xfrm>
              <a:off x="4251" y="2205"/>
              <a:ext cx="471" cy="908"/>
              <a:chOff x="643" y="2144"/>
              <a:chExt cx="471" cy="908"/>
            </a:xfrm>
          </p:grpSpPr>
          <p:sp>
            <p:nvSpPr>
              <p:cNvPr id="120855" name="Rectangle 214"/>
              <p:cNvSpPr/>
              <p:nvPr/>
            </p:nvSpPr>
            <p:spPr>
              <a:xfrm>
                <a:off x="652" y="2144"/>
                <a:ext cx="462" cy="908"/>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856" name="Text Box 215"/>
              <p:cNvSpPr txBox="1"/>
              <p:nvPr/>
            </p:nvSpPr>
            <p:spPr>
              <a:xfrm>
                <a:off x="643" y="2169"/>
                <a:ext cx="457" cy="86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flow: X</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src: A</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dest: F</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data</a:t>
                </a:r>
                <a:endParaRPr lang="en-US" altLang="zh-CN" sz="1400" dirty="0">
                  <a:latin typeface="Arial" panose="020B0604020202020204" pitchFamily="34" charset="0"/>
                </a:endParaRPr>
              </a:p>
            </p:txBody>
          </p:sp>
        </p:grpSp>
      </p:grpSp>
      <p:grpSp>
        <p:nvGrpSpPr>
          <p:cNvPr id="9" name="Group 354"/>
          <p:cNvGrpSpPr/>
          <p:nvPr/>
        </p:nvGrpSpPr>
        <p:grpSpPr>
          <a:xfrm>
            <a:off x="5567363" y="3378200"/>
            <a:ext cx="1176337" cy="3330575"/>
            <a:chOff x="3507" y="2128"/>
            <a:chExt cx="741" cy="2098"/>
          </a:xfrm>
        </p:grpSpPr>
        <p:sp>
          <p:nvSpPr>
            <p:cNvPr id="120858" name="Line 196"/>
            <p:cNvSpPr/>
            <p:nvPr/>
          </p:nvSpPr>
          <p:spPr>
            <a:xfrm>
              <a:off x="3627" y="2128"/>
              <a:ext cx="434" cy="0"/>
            </a:xfrm>
            <a:prstGeom prst="line">
              <a:avLst/>
            </a:prstGeom>
            <a:ln w="19050" cap="flat" cmpd="sng">
              <a:solidFill>
                <a:schemeClr val="tx1"/>
              </a:solidFill>
              <a:prstDash val="solid"/>
              <a:round/>
              <a:headEnd type="none" w="med" len="med"/>
              <a:tailEnd type="triangle" w="med" len="med"/>
            </a:ln>
          </p:spPr>
        </p:sp>
        <p:sp>
          <p:nvSpPr>
            <p:cNvPr id="120859" name="Text Box 210"/>
            <p:cNvSpPr txBox="1"/>
            <p:nvPr/>
          </p:nvSpPr>
          <p:spPr>
            <a:xfrm>
              <a:off x="3507" y="3775"/>
              <a:ext cx="741" cy="451"/>
            </a:xfrm>
            <a:prstGeom prst="rect">
              <a:avLst/>
            </a:prstGeom>
            <a:noFill/>
            <a:ln w="9525">
              <a:noFill/>
            </a:ln>
          </p:spPr>
          <p:txBody>
            <a:bodyPr wrap="none" anchor="t" anchorCtr="0">
              <a:spAutoFit/>
            </a:bodyPr>
            <a:p>
              <a:pPr algn="ctr" eaLnBrk="0" hangingPunct="0">
                <a:lnSpc>
                  <a:spcPct val="85000"/>
                </a:lnSpc>
              </a:pPr>
              <a:r>
                <a:rPr lang="en-US" altLang="zh-CN" sz="1600" dirty="0">
                  <a:latin typeface="Arial" panose="020B0604020202020204" pitchFamily="34" charset="0"/>
                </a:rPr>
                <a:t>B-to-C:</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IPv6 inside</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IPv4</a:t>
              </a:r>
              <a:endParaRPr lang="en-US" altLang="zh-CN" sz="1600" dirty="0">
                <a:latin typeface="Arial" panose="020B0604020202020204" pitchFamily="34" charset="0"/>
              </a:endParaRPr>
            </a:p>
          </p:txBody>
        </p:sp>
        <p:sp>
          <p:nvSpPr>
            <p:cNvPr id="120860" name="Line 211"/>
            <p:cNvSpPr/>
            <p:nvPr/>
          </p:nvSpPr>
          <p:spPr>
            <a:xfrm>
              <a:off x="3883" y="3640"/>
              <a:ext cx="0" cy="116"/>
            </a:xfrm>
            <a:prstGeom prst="line">
              <a:avLst/>
            </a:prstGeom>
            <a:ln w="9525" cap="flat" cmpd="sng">
              <a:solidFill>
                <a:schemeClr val="tx1"/>
              </a:solidFill>
              <a:prstDash val="solid"/>
              <a:round/>
              <a:headEnd type="triangle" w="med" len="med"/>
              <a:tailEnd type="none" w="med" len="med"/>
            </a:ln>
          </p:spPr>
        </p:sp>
        <p:grpSp>
          <p:nvGrpSpPr>
            <p:cNvPr id="120861" name="Group 217"/>
            <p:cNvGrpSpPr/>
            <p:nvPr/>
          </p:nvGrpSpPr>
          <p:grpSpPr>
            <a:xfrm>
              <a:off x="3521" y="2220"/>
              <a:ext cx="620" cy="1388"/>
              <a:chOff x="441" y="2082"/>
              <a:chExt cx="620" cy="1388"/>
            </a:xfrm>
          </p:grpSpPr>
          <p:sp>
            <p:nvSpPr>
              <p:cNvPr id="120862" name="Rectangle 218"/>
              <p:cNvSpPr/>
              <p:nvPr/>
            </p:nvSpPr>
            <p:spPr>
              <a:xfrm>
                <a:off x="478" y="2088"/>
                <a:ext cx="583" cy="1382"/>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20863" name="Group 219"/>
              <p:cNvGrpSpPr/>
              <p:nvPr/>
            </p:nvGrpSpPr>
            <p:grpSpPr>
              <a:xfrm>
                <a:off x="499" y="2471"/>
                <a:ext cx="489" cy="908"/>
                <a:chOff x="4869" y="143"/>
                <a:chExt cx="489" cy="908"/>
              </a:xfrm>
            </p:grpSpPr>
            <p:sp>
              <p:nvSpPr>
                <p:cNvPr id="120864" name="Rectangle 220"/>
                <p:cNvSpPr/>
                <p:nvPr/>
              </p:nvSpPr>
              <p:spPr>
                <a:xfrm>
                  <a:off x="4893" y="143"/>
                  <a:ext cx="462" cy="908"/>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865" name="Text Box 221"/>
                <p:cNvSpPr txBox="1"/>
                <p:nvPr/>
              </p:nvSpPr>
              <p:spPr>
                <a:xfrm>
                  <a:off x="4869" y="161"/>
                  <a:ext cx="489" cy="86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Flow: X</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Src: A</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Dest: F</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data</a:t>
                  </a:r>
                  <a:endParaRPr lang="en-US" altLang="zh-CN" sz="1400" dirty="0">
                    <a:latin typeface="Arial" panose="020B0604020202020204" pitchFamily="34" charset="0"/>
                  </a:endParaRPr>
                </a:p>
              </p:txBody>
            </p:sp>
          </p:grpSp>
          <p:sp>
            <p:nvSpPr>
              <p:cNvPr id="120866" name="Text Box 222"/>
              <p:cNvSpPr txBox="1"/>
              <p:nvPr/>
            </p:nvSpPr>
            <p:spPr>
              <a:xfrm>
                <a:off x="441" y="2082"/>
                <a:ext cx="564" cy="404"/>
              </a:xfrm>
              <a:prstGeom prst="rect">
                <a:avLst/>
              </a:prstGeom>
              <a:noFill/>
              <a:ln w="9525">
                <a:noFill/>
              </a:ln>
            </p:spPr>
            <p:txBody>
              <a:bodyPr wrap="none" anchor="t" anchorCtr="0">
                <a:spAutoFit/>
              </a:bodyPr>
              <a:p>
                <a:pPr eaLnBrk="0" hangingPunct="0"/>
                <a:r>
                  <a:rPr lang="en-US" altLang="zh-CN" dirty="0">
                    <a:solidFill>
                      <a:schemeClr val="bg1"/>
                    </a:solidFill>
                    <a:latin typeface="Arial" panose="020B0604020202020204" pitchFamily="34" charset="0"/>
                  </a:rPr>
                  <a:t>src:B</a:t>
                </a:r>
                <a:endParaRPr lang="en-US" altLang="zh-CN" dirty="0">
                  <a:solidFill>
                    <a:schemeClr val="bg1"/>
                  </a:solidFill>
                  <a:latin typeface="Arial" panose="020B0604020202020204" pitchFamily="34" charset="0"/>
                </a:endParaRPr>
              </a:p>
              <a:p>
                <a:pPr eaLnBrk="0" hangingPunct="0"/>
                <a:r>
                  <a:rPr lang="en-US" altLang="zh-CN" dirty="0">
                    <a:solidFill>
                      <a:schemeClr val="bg1"/>
                    </a:solidFill>
                    <a:latin typeface="Arial" panose="020B0604020202020204" pitchFamily="34" charset="0"/>
                  </a:rPr>
                  <a:t>dest: E</a:t>
                </a:r>
                <a:endParaRPr lang="en-US" altLang="zh-CN" dirty="0">
                  <a:solidFill>
                    <a:schemeClr val="bg1"/>
                  </a:solidFill>
                  <a:latin typeface="Arial" panose="020B0604020202020204" pitchFamily="34" charset="0"/>
                </a:endParaRPr>
              </a:p>
            </p:txBody>
          </p:sp>
        </p:grpSp>
      </p:grpSp>
      <p:sp>
        <p:nvSpPr>
          <p:cNvPr id="120867" name="Text Box 224"/>
          <p:cNvSpPr txBox="1"/>
          <p:nvPr/>
        </p:nvSpPr>
        <p:spPr>
          <a:xfrm>
            <a:off x="309563" y="2597150"/>
            <a:ext cx="15938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physical view:</a:t>
            </a:r>
            <a:endParaRPr lang="en-US" altLang="zh-CN" dirty="0">
              <a:latin typeface="Arial" panose="020B0604020202020204" pitchFamily="34" charset="0"/>
            </a:endParaRPr>
          </a:p>
        </p:txBody>
      </p:sp>
      <p:sp>
        <p:nvSpPr>
          <p:cNvPr id="120868" name="Line 225"/>
          <p:cNvSpPr/>
          <p:nvPr/>
        </p:nvSpPr>
        <p:spPr>
          <a:xfrm flipV="1">
            <a:off x="3895725" y="2868613"/>
            <a:ext cx="2325688" cy="0"/>
          </a:xfrm>
          <a:prstGeom prst="line">
            <a:avLst/>
          </a:prstGeom>
          <a:ln w="19050" cap="flat" cmpd="sng">
            <a:solidFill>
              <a:schemeClr val="tx1"/>
            </a:solidFill>
            <a:prstDash val="solid"/>
            <a:round/>
            <a:headEnd type="none" w="med" len="med"/>
            <a:tailEnd type="none" w="med" len="med"/>
          </a:ln>
        </p:spPr>
      </p:sp>
      <p:grpSp>
        <p:nvGrpSpPr>
          <p:cNvPr id="120869" name="Group 228"/>
          <p:cNvGrpSpPr/>
          <p:nvPr/>
        </p:nvGrpSpPr>
        <p:grpSpPr>
          <a:xfrm>
            <a:off x="4230688" y="2703513"/>
            <a:ext cx="693737" cy="338137"/>
            <a:chOff x="4396" y="1245"/>
            <a:chExt cx="672" cy="248"/>
          </a:xfrm>
        </p:grpSpPr>
        <p:sp>
          <p:nvSpPr>
            <p:cNvPr id="120870" name="Oval 407"/>
            <p:cNvSpPr/>
            <p:nvPr/>
          </p:nvSpPr>
          <p:spPr>
            <a:xfrm>
              <a:off x="4399" y="1355"/>
              <a:ext cx="666" cy="138"/>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871" name="Rectangle 410"/>
            <p:cNvSpPr/>
            <p:nvPr/>
          </p:nvSpPr>
          <p:spPr>
            <a:xfrm>
              <a:off x="4399" y="1339"/>
              <a:ext cx="669" cy="86"/>
            </a:xfrm>
            <a:prstGeom prst="rect">
              <a:avLst/>
            </a:prstGeom>
            <a:gradFill rotWithShape="1">
              <a:gsLst>
                <a:gs pos="0">
                  <a:srgbClr val="CC0000"/>
                </a:gs>
                <a:gs pos="100000">
                  <a:schemeClr val="bg1"/>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872" name="Oval 411"/>
            <p:cNvSpPr/>
            <p:nvPr/>
          </p:nvSpPr>
          <p:spPr>
            <a:xfrm>
              <a:off x="4396" y="1245"/>
              <a:ext cx="667" cy="162"/>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873" name="Group 232"/>
            <p:cNvGrpSpPr/>
            <p:nvPr/>
          </p:nvGrpSpPr>
          <p:grpSpPr>
            <a:xfrm>
              <a:off x="4530" y="1287"/>
              <a:ext cx="377" cy="75"/>
              <a:chOff x="2468" y="1332"/>
              <a:chExt cx="310" cy="60"/>
            </a:xfrm>
          </p:grpSpPr>
          <p:sp>
            <p:nvSpPr>
              <p:cNvPr id="120874" name="Freeform 23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sp>
            <p:nvSpPr>
              <p:cNvPr id="120875" name="Freeform 23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grpSp>
        <p:sp>
          <p:nvSpPr>
            <p:cNvPr id="120876" name="Line 235"/>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877" name="Line 236"/>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878" name="Group 237"/>
          <p:cNvGrpSpPr/>
          <p:nvPr/>
        </p:nvGrpSpPr>
        <p:grpSpPr>
          <a:xfrm>
            <a:off x="2163763" y="2360613"/>
            <a:ext cx="1728787" cy="965200"/>
            <a:chOff x="1363" y="1403"/>
            <a:chExt cx="1089" cy="608"/>
          </a:xfrm>
        </p:grpSpPr>
        <p:sp>
          <p:nvSpPr>
            <p:cNvPr id="120879" name="Text Box 238"/>
            <p:cNvSpPr txBox="1"/>
            <p:nvPr/>
          </p:nvSpPr>
          <p:spPr>
            <a:xfrm>
              <a:off x="1462" y="1403"/>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120880" name="Text Box 239"/>
            <p:cNvSpPr txBox="1"/>
            <p:nvPr/>
          </p:nvSpPr>
          <p:spPr>
            <a:xfrm>
              <a:off x="2121" y="1406"/>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120881" name="Line 240"/>
            <p:cNvSpPr/>
            <p:nvPr/>
          </p:nvSpPr>
          <p:spPr>
            <a:xfrm flipV="1">
              <a:off x="1803" y="1729"/>
              <a:ext cx="204" cy="0"/>
            </a:xfrm>
            <a:prstGeom prst="line">
              <a:avLst/>
            </a:prstGeom>
            <a:ln w="19050" cap="flat" cmpd="sng">
              <a:solidFill>
                <a:schemeClr val="tx1"/>
              </a:solidFill>
              <a:prstDash val="solid"/>
              <a:round/>
              <a:headEnd type="none" w="med" len="med"/>
              <a:tailEnd type="none" w="med" len="med"/>
            </a:ln>
          </p:spPr>
        </p:sp>
        <p:sp>
          <p:nvSpPr>
            <p:cNvPr id="120882" name="Text Box 241"/>
            <p:cNvSpPr txBox="1"/>
            <p:nvPr/>
          </p:nvSpPr>
          <p:spPr>
            <a:xfrm>
              <a:off x="1386" y="1798"/>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883" name="Text Box 242"/>
            <p:cNvSpPr txBox="1"/>
            <p:nvPr/>
          </p:nvSpPr>
          <p:spPr>
            <a:xfrm>
              <a:off x="2045" y="1799"/>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20884" name="Group 243"/>
            <p:cNvGrpSpPr/>
            <p:nvPr/>
          </p:nvGrpSpPr>
          <p:grpSpPr>
            <a:xfrm>
              <a:off x="1363" y="1621"/>
              <a:ext cx="437" cy="213"/>
              <a:chOff x="4396" y="1245"/>
              <a:chExt cx="672" cy="248"/>
            </a:xfrm>
          </p:grpSpPr>
          <p:sp>
            <p:nvSpPr>
              <p:cNvPr id="120885"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886"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887"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888" name="Group 247"/>
              <p:cNvGrpSpPr/>
              <p:nvPr/>
            </p:nvGrpSpPr>
            <p:grpSpPr>
              <a:xfrm>
                <a:off x="4530" y="1287"/>
                <a:ext cx="377" cy="75"/>
                <a:chOff x="2468" y="1332"/>
                <a:chExt cx="310" cy="60"/>
              </a:xfrm>
            </p:grpSpPr>
            <p:sp>
              <p:nvSpPr>
                <p:cNvPr id="120889" name="Freeform 24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890" name="Freeform 24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891" name="Line 250"/>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892" name="Line 251"/>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893" name="Group 252"/>
            <p:cNvGrpSpPr/>
            <p:nvPr/>
          </p:nvGrpSpPr>
          <p:grpSpPr>
            <a:xfrm>
              <a:off x="2015" y="1617"/>
              <a:ext cx="437" cy="213"/>
              <a:chOff x="4396" y="1245"/>
              <a:chExt cx="672" cy="248"/>
            </a:xfrm>
          </p:grpSpPr>
          <p:sp>
            <p:nvSpPr>
              <p:cNvPr id="120894"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895"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896"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897" name="Group 256"/>
              <p:cNvGrpSpPr/>
              <p:nvPr/>
            </p:nvGrpSpPr>
            <p:grpSpPr>
              <a:xfrm>
                <a:off x="4530" y="1287"/>
                <a:ext cx="377" cy="75"/>
                <a:chOff x="2468" y="1332"/>
                <a:chExt cx="310" cy="60"/>
              </a:xfrm>
            </p:grpSpPr>
            <p:sp>
              <p:nvSpPr>
                <p:cNvPr id="120898" name="Freeform 25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899" name="Freeform 25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00" name="Line 259"/>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01" name="Line 260"/>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grpSp>
        <p:nvGrpSpPr>
          <p:cNvPr id="120902" name="Group 261"/>
          <p:cNvGrpSpPr/>
          <p:nvPr/>
        </p:nvGrpSpPr>
        <p:grpSpPr>
          <a:xfrm>
            <a:off x="5195888" y="2706688"/>
            <a:ext cx="693737" cy="338137"/>
            <a:chOff x="4396" y="1245"/>
            <a:chExt cx="672" cy="248"/>
          </a:xfrm>
        </p:grpSpPr>
        <p:sp>
          <p:nvSpPr>
            <p:cNvPr id="120903" name="Oval 407"/>
            <p:cNvSpPr/>
            <p:nvPr/>
          </p:nvSpPr>
          <p:spPr>
            <a:xfrm>
              <a:off x="4399" y="1355"/>
              <a:ext cx="666" cy="138"/>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04" name="Rectangle 410"/>
            <p:cNvSpPr/>
            <p:nvPr/>
          </p:nvSpPr>
          <p:spPr>
            <a:xfrm>
              <a:off x="4399" y="1339"/>
              <a:ext cx="669" cy="86"/>
            </a:xfrm>
            <a:prstGeom prst="rect">
              <a:avLst/>
            </a:prstGeom>
            <a:gradFill rotWithShape="1">
              <a:gsLst>
                <a:gs pos="0">
                  <a:srgbClr val="CC0000"/>
                </a:gs>
                <a:gs pos="100000">
                  <a:schemeClr val="bg1"/>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05" name="Oval 411"/>
            <p:cNvSpPr/>
            <p:nvPr/>
          </p:nvSpPr>
          <p:spPr>
            <a:xfrm>
              <a:off x="4396" y="1245"/>
              <a:ext cx="667" cy="162"/>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06" name="Group 265"/>
            <p:cNvGrpSpPr/>
            <p:nvPr/>
          </p:nvGrpSpPr>
          <p:grpSpPr>
            <a:xfrm>
              <a:off x="4530" y="1287"/>
              <a:ext cx="377" cy="75"/>
              <a:chOff x="2468" y="1332"/>
              <a:chExt cx="310" cy="60"/>
            </a:xfrm>
          </p:grpSpPr>
          <p:sp>
            <p:nvSpPr>
              <p:cNvPr id="120907" name="Freeform 26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sp>
            <p:nvSpPr>
              <p:cNvPr id="120908" name="Freeform 26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grpSp>
        <p:sp>
          <p:nvSpPr>
            <p:cNvPr id="120909" name="Line 268"/>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10" name="Line 269"/>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911" name="Group 270"/>
          <p:cNvGrpSpPr/>
          <p:nvPr/>
        </p:nvGrpSpPr>
        <p:grpSpPr>
          <a:xfrm>
            <a:off x="6202363" y="2362200"/>
            <a:ext cx="1668462" cy="958850"/>
            <a:chOff x="3907" y="1404"/>
            <a:chExt cx="1051" cy="604"/>
          </a:xfrm>
        </p:grpSpPr>
        <p:sp>
          <p:nvSpPr>
            <p:cNvPr id="120912" name="Text Box 271"/>
            <p:cNvSpPr txBox="1"/>
            <p:nvPr/>
          </p:nvSpPr>
          <p:spPr>
            <a:xfrm>
              <a:off x="4012" y="1404"/>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a:t>
              </a:r>
              <a:endParaRPr lang="en-US" altLang="zh-CN" dirty="0">
                <a:latin typeface="Arial" panose="020B0604020202020204" pitchFamily="34" charset="0"/>
              </a:endParaRPr>
            </a:p>
          </p:txBody>
        </p:sp>
        <p:sp>
          <p:nvSpPr>
            <p:cNvPr id="120913" name="Line 272"/>
            <p:cNvSpPr/>
            <p:nvPr/>
          </p:nvSpPr>
          <p:spPr>
            <a:xfrm flipV="1">
              <a:off x="4352" y="1717"/>
              <a:ext cx="204" cy="0"/>
            </a:xfrm>
            <a:prstGeom prst="line">
              <a:avLst/>
            </a:prstGeom>
            <a:ln w="19050" cap="flat" cmpd="sng">
              <a:solidFill>
                <a:schemeClr val="tx1"/>
              </a:solidFill>
              <a:prstDash val="solid"/>
              <a:round/>
              <a:headEnd type="none" w="med" len="med"/>
              <a:tailEnd type="none" w="med" len="med"/>
            </a:ln>
          </p:spPr>
        </p:sp>
        <p:sp>
          <p:nvSpPr>
            <p:cNvPr id="120914" name="Text Box 273"/>
            <p:cNvSpPr txBox="1"/>
            <p:nvPr/>
          </p:nvSpPr>
          <p:spPr>
            <a:xfrm>
              <a:off x="3951" y="1794"/>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915" name="Text Box 274"/>
            <p:cNvSpPr txBox="1"/>
            <p:nvPr/>
          </p:nvSpPr>
          <p:spPr>
            <a:xfrm>
              <a:off x="4569" y="1796"/>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20916" name="Group 275"/>
            <p:cNvGrpSpPr/>
            <p:nvPr/>
          </p:nvGrpSpPr>
          <p:grpSpPr>
            <a:xfrm>
              <a:off x="3907" y="1621"/>
              <a:ext cx="437" cy="213"/>
              <a:chOff x="4396" y="1245"/>
              <a:chExt cx="672" cy="248"/>
            </a:xfrm>
          </p:grpSpPr>
          <p:sp>
            <p:nvSpPr>
              <p:cNvPr id="12091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1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1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20" name="Group 279"/>
              <p:cNvGrpSpPr/>
              <p:nvPr/>
            </p:nvGrpSpPr>
            <p:grpSpPr>
              <a:xfrm>
                <a:off x="4530" y="1287"/>
                <a:ext cx="377" cy="75"/>
                <a:chOff x="2468" y="1332"/>
                <a:chExt cx="310" cy="60"/>
              </a:xfrm>
            </p:grpSpPr>
            <p:sp>
              <p:nvSpPr>
                <p:cNvPr id="120921" name="Freeform 28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22" name="Freeform 28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23" name="Line 282"/>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24" name="Line 283"/>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925" name="Group 284"/>
            <p:cNvGrpSpPr/>
            <p:nvPr/>
          </p:nvGrpSpPr>
          <p:grpSpPr>
            <a:xfrm>
              <a:off x="4521" y="1619"/>
              <a:ext cx="437" cy="213"/>
              <a:chOff x="4396" y="1245"/>
              <a:chExt cx="672" cy="248"/>
            </a:xfrm>
          </p:grpSpPr>
          <p:sp>
            <p:nvSpPr>
              <p:cNvPr id="120926"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27"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28"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29" name="Group 288"/>
              <p:cNvGrpSpPr/>
              <p:nvPr/>
            </p:nvGrpSpPr>
            <p:grpSpPr>
              <a:xfrm>
                <a:off x="4530" y="1287"/>
                <a:ext cx="377" cy="75"/>
                <a:chOff x="2468" y="1332"/>
                <a:chExt cx="310" cy="60"/>
              </a:xfrm>
            </p:grpSpPr>
            <p:sp>
              <p:nvSpPr>
                <p:cNvPr id="120930" name="Freeform 28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31" name="Freeform 29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32" name="Line 291"/>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33" name="Line 292"/>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sp>
          <p:nvSpPr>
            <p:cNvPr id="120934" name="Text Box 293"/>
            <p:cNvSpPr txBox="1"/>
            <p:nvPr/>
          </p:nvSpPr>
          <p:spPr>
            <a:xfrm>
              <a:off x="4635" y="1408"/>
              <a:ext cx="20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a:t>
              </a:r>
              <a:endParaRPr lang="en-US" altLang="zh-CN" dirty="0">
                <a:latin typeface="Arial" panose="020B0604020202020204" pitchFamily="34" charset="0"/>
              </a:endParaRPr>
            </a:p>
          </p:txBody>
        </p:sp>
      </p:grpSp>
      <p:sp>
        <p:nvSpPr>
          <p:cNvPr id="120935" name="Text Box 294"/>
          <p:cNvSpPr txBox="1"/>
          <p:nvPr/>
        </p:nvSpPr>
        <p:spPr>
          <a:xfrm>
            <a:off x="4386263" y="2355850"/>
            <a:ext cx="3492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C</a:t>
            </a:r>
            <a:endParaRPr lang="en-US" altLang="zh-CN" dirty="0">
              <a:latin typeface="Arial" panose="020B0604020202020204" pitchFamily="34" charset="0"/>
            </a:endParaRPr>
          </a:p>
        </p:txBody>
      </p:sp>
      <p:sp>
        <p:nvSpPr>
          <p:cNvPr id="120936" name="Text Box 295"/>
          <p:cNvSpPr txBox="1"/>
          <p:nvPr/>
        </p:nvSpPr>
        <p:spPr>
          <a:xfrm>
            <a:off x="5362575" y="2359025"/>
            <a:ext cx="3492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D</a:t>
            </a:r>
            <a:endParaRPr lang="en-US" altLang="zh-CN" dirty="0">
              <a:latin typeface="Arial" panose="020B0604020202020204" pitchFamily="34" charset="0"/>
            </a:endParaRPr>
          </a:p>
        </p:txBody>
      </p:sp>
      <p:grpSp>
        <p:nvGrpSpPr>
          <p:cNvPr id="120937" name="Group 296"/>
          <p:cNvGrpSpPr/>
          <p:nvPr/>
        </p:nvGrpSpPr>
        <p:grpSpPr>
          <a:xfrm>
            <a:off x="458788" y="1216025"/>
            <a:ext cx="7418387" cy="979488"/>
            <a:chOff x="289" y="766"/>
            <a:chExt cx="4673" cy="617"/>
          </a:xfrm>
        </p:grpSpPr>
        <p:sp>
          <p:nvSpPr>
            <p:cNvPr id="120938" name="Rectangle 297"/>
            <p:cNvSpPr/>
            <p:nvPr/>
          </p:nvSpPr>
          <p:spPr>
            <a:xfrm>
              <a:off x="2424" y="1085"/>
              <a:ext cx="1515" cy="42"/>
            </a:xfrm>
            <a:prstGeom prst="rect">
              <a:avLst/>
            </a:prstGeom>
            <a:solidFill>
              <a:srgbClr val="CC0000"/>
            </a:solidFill>
            <a:ln w="9525" cap="flat" cmpd="sng">
              <a:solidFill>
                <a:srgbClr val="CC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939" name="Text Box 298"/>
            <p:cNvSpPr txBox="1"/>
            <p:nvPr/>
          </p:nvSpPr>
          <p:spPr>
            <a:xfrm>
              <a:off x="289" y="979"/>
              <a:ext cx="89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logical view:</a:t>
              </a:r>
              <a:endParaRPr lang="en-US" altLang="zh-CN" dirty="0">
                <a:latin typeface="Arial" panose="020B0604020202020204" pitchFamily="34" charset="0"/>
              </a:endParaRPr>
            </a:p>
          </p:txBody>
        </p:sp>
        <p:sp>
          <p:nvSpPr>
            <p:cNvPr id="120940" name="Text Box 299"/>
            <p:cNvSpPr txBox="1"/>
            <p:nvPr/>
          </p:nvSpPr>
          <p:spPr>
            <a:xfrm>
              <a:off x="2494" y="766"/>
              <a:ext cx="1461" cy="320"/>
            </a:xfrm>
            <a:prstGeom prst="rect">
              <a:avLst/>
            </a:prstGeom>
            <a:noFill/>
            <a:ln w="9525">
              <a:noFill/>
            </a:ln>
          </p:spPr>
          <p:txBody>
            <a:bodyPr wrap="none" anchor="t" anchorCtr="0">
              <a:spAutoFit/>
            </a:bodyPr>
            <a:p>
              <a:pPr algn="ctr" eaLnBrk="0" hangingPunct="0">
                <a:lnSpc>
                  <a:spcPct val="85000"/>
                </a:lnSpc>
              </a:pPr>
              <a:r>
                <a:rPr lang="en-US" altLang="zh-CN" sz="1600" i="1" dirty="0">
                  <a:solidFill>
                    <a:srgbClr val="CC0000"/>
                  </a:solidFill>
                  <a:latin typeface="Arial" panose="020B0604020202020204" pitchFamily="34" charset="0"/>
                </a:rPr>
                <a:t>IPv4 tunnel </a:t>
              </a:r>
              <a:endParaRPr lang="en-US" altLang="zh-CN" sz="1600" i="1" dirty="0">
                <a:solidFill>
                  <a:srgbClr val="CC0000"/>
                </a:solidFill>
                <a:latin typeface="Arial" panose="020B0604020202020204" pitchFamily="34" charset="0"/>
              </a:endParaRPr>
            </a:p>
            <a:p>
              <a:pPr algn="ctr" eaLnBrk="0" hangingPunct="0">
                <a:lnSpc>
                  <a:spcPct val="85000"/>
                </a:lnSpc>
              </a:pPr>
              <a:r>
                <a:rPr lang="en-US" altLang="zh-CN" sz="1600" i="1" dirty="0">
                  <a:solidFill>
                    <a:srgbClr val="CC0000"/>
                  </a:solidFill>
                  <a:latin typeface="Arial" panose="020B0604020202020204" pitchFamily="34" charset="0"/>
                </a:rPr>
                <a:t>connecting IPv6 routers</a:t>
              </a:r>
              <a:endParaRPr lang="en-US" altLang="zh-CN" sz="1600" i="1" dirty="0">
                <a:solidFill>
                  <a:srgbClr val="CC0000"/>
                </a:solidFill>
                <a:latin typeface="Arial" panose="020B0604020202020204" pitchFamily="34" charset="0"/>
              </a:endParaRPr>
            </a:p>
          </p:txBody>
        </p:sp>
        <p:grpSp>
          <p:nvGrpSpPr>
            <p:cNvPr id="120941" name="Group 300"/>
            <p:cNvGrpSpPr/>
            <p:nvPr/>
          </p:nvGrpSpPr>
          <p:grpSpPr>
            <a:xfrm>
              <a:off x="3911" y="779"/>
              <a:ext cx="1051" cy="604"/>
              <a:chOff x="3907" y="1404"/>
              <a:chExt cx="1051" cy="604"/>
            </a:xfrm>
          </p:grpSpPr>
          <p:sp>
            <p:nvSpPr>
              <p:cNvPr id="120942" name="Text Box 301"/>
              <p:cNvSpPr txBox="1"/>
              <p:nvPr/>
            </p:nvSpPr>
            <p:spPr>
              <a:xfrm>
                <a:off x="4012" y="1404"/>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a:t>
                </a:r>
                <a:endParaRPr lang="en-US" altLang="zh-CN" dirty="0">
                  <a:latin typeface="Arial" panose="020B0604020202020204" pitchFamily="34" charset="0"/>
                </a:endParaRPr>
              </a:p>
            </p:txBody>
          </p:sp>
          <p:sp>
            <p:nvSpPr>
              <p:cNvPr id="120943" name="Line 302"/>
              <p:cNvSpPr/>
              <p:nvPr/>
            </p:nvSpPr>
            <p:spPr>
              <a:xfrm flipV="1">
                <a:off x="4352" y="1717"/>
                <a:ext cx="204" cy="0"/>
              </a:xfrm>
              <a:prstGeom prst="line">
                <a:avLst/>
              </a:prstGeom>
              <a:ln w="19050" cap="flat" cmpd="sng">
                <a:solidFill>
                  <a:schemeClr val="tx1"/>
                </a:solidFill>
                <a:prstDash val="solid"/>
                <a:round/>
                <a:headEnd type="none" w="med" len="med"/>
                <a:tailEnd type="none" w="med" len="med"/>
              </a:ln>
            </p:spPr>
          </p:sp>
          <p:sp>
            <p:nvSpPr>
              <p:cNvPr id="120944" name="Text Box 303"/>
              <p:cNvSpPr txBox="1"/>
              <p:nvPr/>
            </p:nvSpPr>
            <p:spPr>
              <a:xfrm>
                <a:off x="3951" y="1794"/>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945" name="Text Box 304"/>
              <p:cNvSpPr txBox="1"/>
              <p:nvPr/>
            </p:nvSpPr>
            <p:spPr>
              <a:xfrm>
                <a:off x="4569" y="1796"/>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20946" name="Group 305"/>
              <p:cNvGrpSpPr/>
              <p:nvPr/>
            </p:nvGrpSpPr>
            <p:grpSpPr>
              <a:xfrm>
                <a:off x="3907" y="1621"/>
                <a:ext cx="437" cy="213"/>
                <a:chOff x="4396" y="1245"/>
                <a:chExt cx="672" cy="248"/>
              </a:xfrm>
            </p:grpSpPr>
            <p:sp>
              <p:nvSpPr>
                <p:cNvPr id="12094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4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4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50" name="Group 309"/>
                <p:cNvGrpSpPr/>
                <p:nvPr/>
              </p:nvGrpSpPr>
              <p:grpSpPr>
                <a:xfrm>
                  <a:off x="4530" y="1287"/>
                  <a:ext cx="377" cy="75"/>
                  <a:chOff x="2468" y="1332"/>
                  <a:chExt cx="310" cy="60"/>
                </a:xfrm>
              </p:grpSpPr>
              <p:sp>
                <p:nvSpPr>
                  <p:cNvPr id="120951" name="Freeform 31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52" name="Freeform 31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53" name="Line 312"/>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54" name="Line 313"/>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955" name="Group 314"/>
              <p:cNvGrpSpPr/>
              <p:nvPr/>
            </p:nvGrpSpPr>
            <p:grpSpPr>
              <a:xfrm>
                <a:off x="4521" y="1619"/>
                <a:ext cx="437" cy="213"/>
                <a:chOff x="4396" y="1245"/>
                <a:chExt cx="672" cy="248"/>
              </a:xfrm>
            </p:grpSpPr>
            <p:sp>
              <p:nvSpPr>
                <p:cNvPr id="120956"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57"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58"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59" name="Group 318"/>
                <p:cNvGrpSpPr/>
                <p:nvPr/>
              </p:nvGrpSpPr>
              <p:grpSpPr>
                <a:xfrm>
                  <a:off x="4530" y="1287"/>
                  <a:ext cx="377" cy="75"/>
                  <a:chOff x="2468" y="1332"/>
                  <a:chExt cx="310" cy="60"/>
                </a:xfrm>
              </p:grpSpPr>
              <p:sp>
                <p:nvSpPr>
                  <p:cNvPr id="120960" name="Freeform 31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61" name="Freeform 32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62" name="Line 321"/>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63" name="Line 322"/>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sp>
            <p:nvSpPr>
              <p:cNvPr id="120964" name="Text Box 323"/>
              <p:cNvSpPr txBox="1"/>
              <p:nvPr/>
            </p:nvSpPr>
            <p:spPr>
              <a:xfrm>
                <a:off x="4635" y="1408"/>
                <a:ext cx="20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a:t>
                </a:r>
                <a:endParaRPr lang="en-US" altLang="zh-CN" dirty="0">
                  <a:latin typeface="Arial" panose="020B0604020202020204" pitchFamily="34" charset="0"/>
                </a:endParaRPr>
              </a:p>
            </p:txBody>
          </p:sp>
        </p:grpSp>
        <p:grpSp>
          <p:nvGrpSpPr>
            <p:cNvPr id="120965" name="Group 324"/>
            <p:cNvGrpSpPr/>
            <p:nvPr/>
          </p:nvGrpSpPr>
          <p:grpSpPr>
            <a:xfrm>
              <a:off x="1361" y="771"/>
              <a:ext cx="1089" cy="608"/>
              <a:chOff x="1363" y="1403"/>
              <a:chExt cx="1089" cy="608"/>
            </a:xfrm>
          </p:grpSpPr>
          <p:sp>
            <p:nvSpPr>
              <p:cNvPr id="120966" name="Text Box 325"/>
              <p:cNvSpPr txBox="1"/>
              <p:nvPr/>
            </p:nvSpPr>
            <p:spPr>
              <a:xfrm>
                <a:off x="1462" y="1403"/>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120967" name="Text Box 326"/>
              <p:cNvSpPr txBox="1"/>
              <p:nvPr/>
            </p:nvSpPr>
            <p:spPr>
              <a:xfrm>
                <a:off x="2121" y="1406"/>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120968" name="Line 327"/>
              <p:cNvSpPr/>
              <p:nvPr/>
            </p:nvSpPr>
            <p:spPr>
              <a:xfrm flipV="1">
                <a:off x="1803" y="1729"/>
                <a:ext cx="204" cy="0"/>
              </a:xfrm>
              <a:prstGeom prst="line">
                <a:avLst/>
              </a:prstGeom>
              <a:ln w="19050" cap="flat" cmpd="sng">
                <a:solidFill>
                  <a:schemeClr val="tx1"/>
                </a:solidFill>
                <a:prstDash val="solid"/>
                <a:round/>
                <a:headEnd type="none" w="med" len="med"/>
                <a:tailEnd type="none" w="med" len="med"/>
              </a:ln>
            </p:spPr>
          </p:sp>
          <p:sp>
            <p:nvSpPr>
              <p:cNvPr id="120969" name="Text Box 328"/>
              <p:cNvSpPr txBox="1"/>
              <p:nvPr/>
            </p:nvSpPr>
            <p:spPr>
              <a:xfrm>
                <a:off x="1386" y="1798"/>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970" name="Text Box 329"/>
              <p:cNvSpPr txBox="1"/>
              <p:nvPr/>
            </p:nvSpPr>
            <p:spPr>
              <a:xfrm>
                <a:off x="2045" y="1799"/>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20971" name="Group 330"/>
              <p:cNvGrpSpPr/>
              <p:nvPr/>
            </p:nvGrpSpPr>
            <p:grpSpPr>
              <a:xfrm>
                <a:off x="1363" y="1621"/>
                <a:ext cx="437" cy="213"/>
                <a:chOff x="4396" y="1245"/>
                <a:chExt cx="672" cy="248"/>
              </a:xfrm>
            </p:grpSpPr>
            <p:sp>
              <p:nvSpPr>
                <p:cNvPr id="120972"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73"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74"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75" name="Group 334"/>
                <p:cNvGrpSpPr/>
                <p:nvPr/>
              </p:nvGrpSpPr>
              <p:grpSpPr>
                <a:xfrm>
                  <a:off x="4530" y="1287"/>
                  <a:ext cx="377" cy="75"/>
                  <a:chOff x="2468" y="1332"/>
                  <a:chExt cx="310" cy="60"/>
                </a:xfrm>
              </p:grpSpPr>
              <p:sp>
                <p:nvSpPr>
                  <p:cNvPr id="120976" name="Freeform 33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77" name="Freeform 33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78" name="Line 337"/>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79" name="Line 338"/>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980" name="Group 339"/>
              <p:cNvGrpSpPr/>
              <p:nvPr/>
            </p:nvGrpSpPr>
            <p:grpSpPr>
              <a:xfrm>
                <a:off x="2015" y="1617"/>
                <a:ext cx="437" cy="213"/>
                <a:chOff x="4396" y="1245"/>
                <a:chExt cx="672" cy="248"/>
              </a:xfrm>
            </p:grpSpPr>
            <p:sp>
              <p:nvSpPr>
                <p:cNvPr id="120981"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82"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83"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84" name="Group 343"/>
                <p:cNvGrpSpPr/>
                <p:nvPr/>
              </p:nvGrpSpPr>
              <p:grpSpPr>
                <a:xfrm>
                  <a:off x="4530" y="1287"/>
                  <a:ext cx="377" cy="75"/>
                  <a:chOff x="2468" y="1332"/>
                  <a:chExt cx="310" cy="60"/>
                </a:xfrm>
              </p:grpSpPr>
              <p:sp>
                <p:nvSpPr>
                  <p:cNvPr id="120985" name="Freeform 34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86" name="Freeform 34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87" name="Line 346"/>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88" name="Line 347"/>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grpSp>
      <p:pic>
        <p:nvPicPr>
          <p:cNvPr id="120989" name="Picture 348" descr="underline_base"/>
          <p:cNvPicPr/>
          <p:nvPr/>
        </p:nvPicPr>
        <p:blipFill>
          <a:blip r:embed="rId1"/>
          <a:stretch>
            <a:fillRect/>
          </a:stretch>
        </p:blipFill>
        <p:spPr>
          <a:xfrm>
            <a:off x="411163" y="966788"/>
            <a:ext cx="2741612" cy="173037"/>
          </a:xfrm>
          <a:prstGeom prst="rect">
            <a:avLst/>
          </a:prstGeom>
          <a:noFill/>
          <a:ln w="9525">
            <a:noFill/>
          </a:ln>
        </p:spPr>
      </p:pic>
      <p:sp>
        <p:nvSpPr>
          <p:cNvPr id="72722" name="Rectangle 349"/>
          <p:cNvSpPr>
            <a:spLocks noGrp="1" noChangeArrowheads="1"/>
          </p:cNvSpPr>
          <p:nvPr>
            <p:ph type="title"/>
          </p:nvPr>
        </p:nvSpPr>
        <p:spPr>
          <a:xfrm>
            <a:off x="307975" y="214313"/>
            <a:ext cx="7772400" cy="9906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Tunneling </a:t>
            </a:r>
            <a:r>
              <a:rPr kumimoji="0" lang="zh-CN" altLang="en-US" sz="4400" b="0" i="0" u="none" strike="noStrike" kern="0" cap="none" spc="0" normalizeH="0" baseline="0" noProof="0">
                <a:ln>
                  <a:noFill/>
                </a:ln>
                <a:solidFill>
                  <a:srgbClr val="000099"/>
                </a:solidFill>
                <a:effectLst/>
                <a:uLnTx/>
                <a:uFillTx/>
                <a:latin typeface="+mj-lt"/>
                <a:ea typeface="宋体" panose="02010600030101010101" pitchFamily="2" charset="-122"/>
                <a:cs typeface="+mj-cs"/>
              </a:rPr>
              <a:t>（建隧道）</a:t>
            </a:r>
            <a:endParaRPr kumimoji="0" lang="zh-CN" altLang="en-US" sz="44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120991" name="Text Box 350"/>
          <p:cNvSpPr txBox="1"/>
          <p:nvPr/>
        </p:nvSpPr>
        <p:spPr>
          <a:xfrm>
            <a:off x="4227513" y="2992438"/>
            <a:ext cx="590550" cy="336550"/>
          </a:xfrm>
          <a:prstGeom prst="rect">
            <a:avLst/>
          </a:prstGeom>
          <a:noFill/>
          <a:ln w="9525">
            <a:noFill/>
          </a:ln>
        </p:spPr>
        <p:txBody>
          <a:bodyPr wrap="none" anchor="t" anchorCtr="0">
            <a:spAutoFit/>
          </a:bodyPr>
          <a:p>
            <a:pPr eaLnBrk="0" hangingPunct="0"/>
            <a:r>
              <a:rPr lang="en-US" altLang="zh-CN" sz="1600" dirty="0">
                <a:solidFill>
                  <a:srgbClr val="CC0000"/>
                </a:solidFill>
                <a:latin typeface="Arial" panose="020B0604020202020204" pitchFamily="34" charset="0"/>
              </a:rPr>
              <a:t>IPv4</a:t>
            </a:r>
            <a:endParaRPr lang="en-US" altLang="zh-CN" sz="1600" dirty="0">
              <a:solidFill>
                <a:srgbClr val="CC0000"/>
              </a:solidFill>
              <a:latin typeface="Arial" panose="020B0604020202020204" pitchFamily="34" charset="0"/>
            </a:endParaRPr>
          </a:p>
        </p:txBody>
      </p:sp>
      <p:sp>
        <p:nvSpPr>
          <p:cNvPr id="120992" name="Text Box 351"/>
          <p:cNvSpPr txBox="1"/>
          <p:nvPr/>
        </p:nvSpPr>
        <p:spPr>
          <a:xfrm>
            <a:off x="5221288" y="2994025"/>
            <a:ext cx="590550" cy="336550"/>
          </a:xfrm>
          <a:prstGeom prst="rect">
            <a:avLst/>
          </a:prstGeom>
          <a:noFill/>
          <a:ln w="9525">
            <a:noFill/>
          </a:ln>
        </p:spPr>
        <p:txBody>
          <a:bodyPr wrap="none" anchor="t" anchorCtr="0">
            <a:spAutoFit/>
          </a:bodyPr>
          <a:p>
            <a:pPr eaLnBrk="0" hangingPunct="0"/>
            <a:r>
              <a:rPr lang="en-US" altLang="zh-CN" sz="1600" dirty="0">
                <a:solidFill>
                  <a:srgbClr val="CC0000"/>
                </a:solidFill>
                <a:latin typeface="Arial" panose="020B0604020202020204" pitchFamily="34" charset="0"/>
              </a:rPr>
              <a:t>IPv4</a:t>
            </a:r>
            <a:endParaRPr lang="en-US" altLang="zh-CN" sz="1600" dirty="0">
              <a:solidFill>
                <a:srgbClr val="CC0000"/>
              </a:solidFill>
              <a:latin typeface="Arial" panose="020B0604020202020204" pitchFamily="34" charset="0"/>
            </a:endParaRPr>
          </a:p>
        </p:txBody>
      </p:sp>
      <p:sp>
        <p:nvSpPr>
          <p:cNvPr id="12099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099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8" name="Rectangle 2"/>
          <p:cNvSpPr>
            <a:spLocks noGrp="1" noChangeArrowheads="1"/>
          </p:cNvSpPr>
          <p:nvPr>
            <p:ph type="title"/>
          </p:nvPr>
        </p:nvSpPr>
        <p:spPr>
          <a:xfrm>
            <a:off x="685800" y="422275"/>
            <a:ext cx="3589338" cy="8382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dirty="0">
                <a:ln>
                  <a:noFill/>
                </a:ln>
                <a:solidFill>
                  <a:srgbClr val="000099"/>
                </a:solidFill>
                <a:effectLst/>
                <a:uLnTx/>
                <a:uFillTx/>
                <a:latin typeface="+mj-lt"/>
                <a:ea typeface="MS PGothic" panose="020B0600070205080204" charset="-128"/>
                <a:cs typeface="+mj-cs"/>
              </a:rPr>
              <a:t>IPv6: </a:t>
            </a:r>
            <a:r>
              <a:rPr kumimoji="0" lang="en-US" sz="4400" b="0" i="0" u="none" strike="noStrike" kern="0" cap="none" spc="0" normalizeH="0" baseline="0" noProof="0" dirty="0" smtClean="0">
                <a:ln>
                  <a:noFill/>
                </a:ln>
                <a:solidFill>
                  <a:srgbClr val="000099"/>
                </a:solidFill>
                <a:effectLst/>
                <a:uLnTx/>
                <a:uFillTx/>
                <a:latin typeface="+mj-lt"/>
                <a:ea typeface="MS PGothic" panose="020B0600070205080204" charset="-128"/>
                <a:cs typeface="+mj-cs"/>
              </a:rPr>
              <a:t>adoption</a:t>
            </a:r>
            <a:endParaRPr kumimoji="0" lang="en-US" sz="4400" b="0" i="0" u="none" strike="noStrike" kern="0" cap="none" spc="0" normalizeH="0" baseline="0" noProof="0" dirty="0">
              <a:ln>
                <a:noFill/>
              </a:ln>
              <a:solidFill>
                <a:srgbClr val="000099"/>
              </a:solidFill>
              <a:effectLst/>
              <a:uLnTx/>
              <a:uFillTx/>
              <a:latin typeface="+mj-lt"/>
              <a:ea typeface="MS PGothic" panose="020B0600070205080204" charset="-128"/>
              <a:cs typeface="+mj-cs"/>
            </a:endParaRPr>
          </a:p>
        </p:txBody>
      </p:sp>
      <p:sp>
        <p:nvSpPr>
          <p:cNvPr id="121858" name="Rectangle 3"/>
          <p:cNvSpPr>
            <a:spLocks noGrp="1"/>
          </p:cNvSpPr>
          <p:nvPr>
            <p:ph idx="1"/>
          </p:nvPr>
        </p:nvSpPr>
        <p:spPr>
          <a:xfrm>
            <a:off x="511175" y="1630363"/>
            <a:ext cx="8205788" cy="4876800"/>
          </a:xfrm>
        </p:spPr>
        <p:txBody>
          <a:bodyPr vert="horz" wrap="square" lIns="91440" tIns="45720" rIns="91440" bIns="45720" anchor="t" anchorCtr="0"/>
          <a:p>
            <a:r>
              <a:rPr lang="en-US" altLang="zh-CN"/>
              <a:t>Google</a:t>
            </a:r>
            <a:r>
              <a:rPr lang="zh-CN" altLang="en-US">
                <a:ea typeface="宋体" panose="02010600030101010101" pitchFamily="2" charset="-122"/>
              </a:rPr>
              <a:t>（</a:t>
            </a:r>
            <a:r>
              <a:rPr lang="en-US" altLang="zh-CN">
                <a:ea typeface="宋体" panose="02010600030101010101" pitchFamily="2" charset="-122"/>
              </a:rPr>
              <a:t>2015</a:t>
            </a:r>
            <a:r>
              <a:rPr lang="zh-CN" altLang="en-US">
                <a:ea typeface="宋体" panose="02010600030101010101" pitchFamily="2" charset="-122"/>
              </a:rPr>
              <a:t>）</a:t>
            </a:r>
            <a:r>
              <a:rPr lang="en-US" altLang="zh-CN"/>
              <a:t>: 8% of clients access services via IPv6</a:t>
            </a:r>
            <a:endParaRPr lang="en-US" altLang="zh-CN"/>
          </a:p>
          <a:p>
            <a:r>
              <a:rPr lang="en-US" altLang="zh-CN"/>
              <a:t>NIST</a:t>
            </a:r>
            <a:r>
              <a:rPr lang="zh-CN" altLang="en-US">
                <a:ea typeface="宋体" panose="02010600030101010101" pitchFamily="2" charset="-122"/>
              </a:rPr>
              <a:t>（</a:t>
            </a:r>
            <a:r>
              <a:rPr lang="en-US" altLang="zh-CN">
                <a:ea typeface="宋体" panose="02010600030101010101" pitchFamily="2" charset="-122"/>
              </a:rPr>
              <a:t>2015</a:t>
            </a:r>
            <a:r>
              <a:rPr lang="zh-CN" altLang="en-US">
                <a:ea typeface="宋体" panose="02010600030101010101" pitchFamily="2" charset="-122"/>
              </a:rPr>
              <a:t>）</a:t>
            </a:r>
            <a:r>
              <a:rPr lang="en-US" altLang="zh-CN"/>
              <a:t>: 1/3 of all US government domains are IPv6 capable</a:t>
            </a:r>
            <a:endParaRPr lang="en-US" altLang="zh-CN"/>
          </a:p>
          <a:p>
            <a:pPr marL="457200" lvl="1" indent="0">
              <a:buFont typeface="Wingdings" panose="05000000000000000000" pitchFamily="2" charset="2"/>
              <a:buNone/>
            </a:pPr>
            <a:endParaRPr lang="en-US" altLang="zh-CN"/>
          </a:p>
          <a:p>
            <a:r>
              <a:rPr lang="en-US" altLang="zh-CN" i="1">
                <a:solidFill>
                  <a:srgbClr val="CC0000"/>
                </a:solidFill>
              </a:rPr>
              <a:t>Long (long!) time for deployment, use</a:t>
            </a:r>
            <a:endParaRPr lang="en-US" altLang="zh-CN" i="1">
              <a:solidFill>
                <a:srgbClr val="CC0000"/>
              </a:solidFill>
            </a:endParaRPr>
          </a:p>
          <a:p>
            <a:pPr marL="457200" lvl="1" indent="0"/>
            <a:r>
              <a:rPr lang="en-US" altLang="zh-CN"/>
              <a:t>20 years and counting!</a:t>
            </a:r>
            <a:endParaRPr lang="en-US" altLang="zh-CN"/>
          </a:p>
          <a:p>
            <a:pPr marL="457200" lvl="1" indent="0"/>
            <a:r>
              <a:rPr lang="en-US" altLang="zh-CN"/>
              <a:t>think of application-level changes in last 20 years: WWW, Facebook, streaming media, Skype, …</a:t>
            </a:r>
            <a:endParaRPr lang="en-US" altLang="zh-CN"/>
          </a:p>
          <a:p>
            <a:pPr marL="457200" lvl="1" indent="0"/>
            <a:r>
              <a:rPr lang="en-US" altLang="zh-CN" i="1">
                <a:solidFill>
                  <a:srgbClr val="CC0000"/>
                </a:solidFill>
              </a:rPr>
              <a:t>Why?</a:t>
            </a:r>
            <a:endParaRPr lang="en-US" altLang="zh-CN" i="1">
              <a:solidFill>
                <a:srgbClr val="CC0000"/>
              </a:solidFill>
            </a:endParaRPr>
          </a:p>
        </p:txBody>
      </p:sp>
      <p:pic>
        <p:nvPicPr>
          <p:cNvPr id="121859" name="Picture 4" descr="underline_base"/>
          <p:cNvPicPr/>
          <p:nvPr/>
        </p:nvPicPr>
        <p:blipFill>
          <a:blip r:embed="rId1"/>
          <a:stretch>
            <a:fillRect/>
          </a:stretch>
        </p:blipFill>
        <p:spPr>
          <a:xfrm>
            <a:off x="811213" y="1055688"/>
            <a:ext cx="3267075" cy="196850"/>
          </a:xfrm>
          <a:prstGeom prst="rect">
            <a:avLst/>
          </a:prstGeom>
          <a:noFill/>
          <a:ln w="9525">
            <a:noFill/>
          </a:ln>
        </p:spPr>
      </p:pic>
      <p:sp>
        <p:nvSpPr>
          <p:cNvPr id="12186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186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81"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122882"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endParaRPr lang="en-US" altLang="ja-JP"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4.3 IP: Internet Protocol</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IPv4 addressing</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network address translation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IPv6</a:t>
            </a:r>
            <a:endParaRPr lang="en-US" altLang="zh-CN" dirty="0">
              <a:latin typeface="Gill Sans MT" panose="020B0502020104020203"/>
              <a:ea typeface="MS PGothic" panose="020B0600070205080204" charset="-128"/>
              <a:cs typeface="Gill Sans MT" panose="020B0502020104020203"/>
            </a:endParaRPr>
          </a:p>
        </p:txBody>
      </p:sp>
      <p:sp>
        <p:nvSpPr>
          <p:cNvPr id="122883"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4.4 Generalized Forward and SDN</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match</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action</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OpenFlow  examples of match-plus-action in action</a:t>
            </a:r>
            <a:endParaRPr lang="en-US" altLang="zh-CN" dirty="0">
              <a:solidFill>
                <a:srgbClr val="CC0000"/>
              </a:solidFill>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122884"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12288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288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3905" name="Picture 12" descr="underline_base"/>
          <p:cNvPicPr/>
          <p:nvPr/>
        </p:nvPicPr>
        <p:blipFill>
          <a:blip r:embed="rId1"/>
          <a:stretch>
            <a:fillRect/>
          </a:stretch>
        </p:blipFill>
        <p:spPr>
          <a:xfrm>
            <a:off x="427038" y="779463"/>
            <a:ext cx="7721600" cy="236537"/>
          </a:xfrm>
          <a:prstGeom prst="rect">
            <a:avLst/>
          </a:prstGeom>
          <a:noFill/>
          <a:ln w="9525">
            <a:noFill/>
          </a:ln>
        </p:spPr>
      </p:pic>
      <p:sp>
        <p:nvSpPr>
          <p:cNvPr id="123906" name="Title 1"/>
          <p:cNvSpPr txBox="1"/>
          <p:nvPr/>
        </p:nvSpPr>
        <p:spPr>
          <a:xfrm>
            <a:off x="371475" y="179388"/>
            <a:ext cx="8229600" cy="1143000"/>
          </a:xfrm>
          <a:prstGeom prst="rect">
            <a:avLst/>
          </a:prstGeom>
          <a:noFill/>
          <a:ln w="9525">
            <a:noFill/>
          </a:ln>
        </p:spPr>
        <p:txBody>
          <a:bodyPr anchor="t" anchorCtr="0"/>
          <a:p>
            <a:pPr eaLnBrk="0" hangingPunct="0"/>
            <a:r>
              <a:rPr lang="en-US" altLang="zh-CN" sz="4400" dirty="0">
                <a:solidFill>
                  <a:srgbClr val="000099"/>
                </a:solidFill>
                <a:latin typeface="Gill Sans MT" panose="020B0502020104020203" charset="0"/>
              </a:rPr>
              <a:t>Generalized Forwarding and SDN</a:t>
            </a:r>
            <a:endParaRPr lang="en-US" altLang="zh-CN" sz="4400" dirty="0">
              <a:solidFill>
                <a:srgbClr val="000099"/>
              </a:solidFill>
              <a:latin typeface="Gill Sans MT" panose="020B0502020104020203" charset="0"/>
              <a:ea typeface="Arial" panose="020B0604020202020204" pitchFamily="34" charset="0"/>
            </a:endParaRPr>
          </a:p>
        </p:txBody>
      </p:sp>
      <p:sp>
        <p:nvSpPr>
          <p:cNvPr id="123907" name="Rectangle 4"/>
          <p:cNvSpPr/>
          <p:nvPr/>
        </p:nvSpPr>
        <p:spPr>
          <a:xfrm flipV="1">
            <a:off x="3057525" y="2017713"/>
            <a:ext cx="4065588" cy="982662"/>
          </a:xfrm>
          <a:prstGeom prst="rect">
            <a:avLst/>
          </a:prstGeom>
          <a:solidFill>
            <a:schemeClr val="accent1"/>
          </a:solidFill>
          <a:ln w="19050">
            <a:noFill/>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08" name="Freeform 2"/>
          <p:cNvSpPr/>
          <p:nvPr/>
        </p:nvSpPr>
        <p:spPr>
          <a:xfrm>
            <a:off x="3503613" y="5022850"/>
            <a:ext cx="2847975" cy="15795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ln>
        </p:spPr>
        <p:txBody>
          <a:bodyPr/>
          <a:p>
            <a:endParaRPr lang="zh-CN" altLang="en-US"/>
          </a:p>
        </p:txBody>
      </p:sp>
      <p:sp>
        <p:nvSpPr>
          <p:cNvPr id="123909" name="Freeform 6"/>
          <p:cNvSpPr/>
          <p:nvPr/>
        </p:nvSpPr>
        <p:spPr>
          <a:xfrm>
            <a:off x="4141788" y="5326063"/>
            <a:ext cx="542925" cy="295275"/>
          </a:xfrm>
          <a:custGeom>
            <a:avLst/>
            <a:gdLst/>
            <a:ahLst/>
            <a:cxnLst>
              <a:cxn ang="0">
                <a:pos x="0" y="2147483647"/>
              </a:cxn>
              <a:cxn ang="0">
                <a:pos x="2147483647" y="0"/>
              </a:cxn>
            </a:cxnLst>
            <a:pathLst>
              <a:path w="342" h="186">
                <a:moveTo>
                  <a:pt x="0" y="186"/>
                </a:moveTo>
                <a:lnTo>
                  <a:pt x="34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0" name="Freeform 91"/>
          <p:cNvSpPr/>
          <p:nvPr/>
        </p:nvSpPr>
        <p:spPr>
          <a:xfrm>
            <a:off x="5183188" y="5319713"/>
            <a:ext cx="504825" cy="307975"/>
          </a:xfrm>
          <a:custGeom>
            <a:avLst/>
            <a:gdLst/>
            <a:ahLst/>
            <a:cxnLst>
              <a:cxn ang="0">
                <a:pos x="0" y="0"/>
              </a:cxn>
              <a:cxn ang="0">
                <a:pos x="2147483647" y="2147483647"/>
              </a:cxn>
            </a:cxnLst>
            <a:pathLst>
              <a:path w="318" h="194">
                <a:moveTo>
                  <a:pt x="0" y="0"/>
                </a:moveTo>
                <a:lnTo>
                  <a:pt x="318" y="194"/>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1" name="Freeform 92"/>
          <p:cNvSpPr/>
          <p:nvPr/>
        </p:nvSpPr>
        <p:spPr>
          <a:xfrm>
            <a:off x="4117975" y="5711825"/>
            <a:ext cx="1227138" cy="344488"/>
          </a:xfrm>
          <a:custGeom>
            <a:avLst/>
            <a:gdLst/>
            <a:ahLst/>
            <a:cxnLst>
              <a:cxn ang="0">
                <a:pos x="0" y="0"/>
              </a:cxn>
              <a:cxn ang="0">
                <a:pos x="2147483647" y="2147483647"/>
              </a:cxn>
            </a:cxnLst>
            <a:pathLst>
              <a:path w="294" h="174">
                <a:moveTo>
                  <a:pt x="0" y="0"/>
                </a:moveTo>
                <a:lnTo>
                  <a:pt x="294" y="174"/>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2" name="Freeform 93"/>
          <p:cNvSpPr/>
          <p:nvPr/>
        </p:nvSpPr>
        <p:spPr>
          <a:xfrm>
            <a:off x="4464050" y="5635625"/>
            <a:ext cx="992188" cy="641350"/>
          </a:xfrm>
          <a:custGeom>
            <a:avLst/>
            <a:gdLst/>
            <a:ahLst/>
            <a:cxnLst>
              <a:cxn ang="0">
                <a:pos x="0" y="2147483647"/>
              </a:cxn>
              <a:cxn ang="0">
                <a:pos x="2147483647" y="0"/>
              </a:cxn>
            </a:cxnLst>
            <a:pathLst>
              <a:path w="378" h="174">
                <a:moveTo>
                  <a:pt x="0" y="174"/>
                </a:moveTo>
                <a:lnTo>
                  <a:pt x="378"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3" name="Freeform 94"/>
          <p:cNvSpPr/>
          <p:nvPr/>
        </p:nvSpPr>
        <p:spPr>
          <a:xfrm>
            <a:off x="5557838" y="5699125"/>
            <a:ext cx="80962" cy="414338"/>
          </a:xfrm>
          <a:custGeom>
            <a:avLst/>
            <a:gdLst/>
            <a:ahLst/>
            <a:cxnLst>
              <a:cxn ang="0">
                <a:pos x="0" y="2147483647"/>
              </a:cxn>
              <a:cxn ang="0">
                <a:pos x="2147483647" y="0"/>
              </a:cxn>
            </a:cxnLst>
            <a:pathLst>
              <a:path w="118" h="500">
                <a:moveTo>
                  <a:pt x="0" y="500"/>
                </a:moveTo>
                <a:lnTo>
                  <a:pt x="118"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4" name="Freeform 95"/>
          <p:cNvSpPr/>
          <p:nvPr/>
        </p:nvSpPr>
        <p:spPr>
          <a:xfrm flipV="1">
            <a:off x="4497388" y="6132513"/>
            <a:ext cx="796925" cy="203200"/>
          </a:xfrm>
          <a:custGeom>
            <a:avLst/>
            <a:gdLst/>
            <a:ahLst/>
            <a:cxnLst>
              <a:cxn ang="0">
                <a:pos x="2147483647" y="2147483647"/>
              </a:cxn>
              <a:cxn ang="0">
                <a:pos x="0" y="0"/>
              </a:cxn>
            </a:cxnLst>
            <a:pathLst>
              <a:path w="370" h="32">
                <a:moveTo>
                  <a:pt x="370" y="32"/>
                </a:moveTo>
                <a:lnTo>
                  <a:pt x="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5" name="Freeform 96"/>
          <p:cNvSpPr/>
          <p:nvPr/>
        </p:nvSpPr>
        <p:spPr>
          <a:xfrm>
            <a:off x="3960813" y="5735638"/>
            <a:ext cx="222250" cy="506412"/>
          </a:xfrm>
          <a:custGeom>
            <a:avLst/>
            <a:gdLst/>
            <a:ahLst/>
            <a:cxnLst>
              <a:cxn ang="0">
                <a:pos x="2147483647" y="2147483647"/>
              </a:cxn>
              <a:cxn ang="0">
                <a:pos x="2147483647" y="2147483647"/>
              </a:cxn>
              <a:cxn ang="0">
                <a:pos x="0" y="0"/>
              </a:cxn>
            </a:cxnLst>
            <a:pathLst>
              <a:path w="176" h="412">
                <a:moveTo>
                  <a:pt x="162" y="408"/>
                </a:moveTo>
                <a:lnTo>
                  <a:pt x="176" y="412"/>
                </a:lnTo>
                <a:lnTo>
                  <a:pt x="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6" name="Rectangle 97"/>
          <p:cNvSpPr/>
          <p:nvPr/>
        </p:nvSpPr>
        <p:spPr>
          <a:xfrm>
            <a:off x="1916113" y="5449888"/>
            <a:ext cx="1206500" cy="238125"/>
          </a:xfrm>
          <a:prstGeom prst="rect">
            <a:avLst/>
          </a:prstGeom>
          <a:solidFill>
            <a:schemeClr val="bg2"/>
          </a:solidFill>
          <a:ln w="9525">
            <a:noFill/>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17" name="Rectangle 98"/>
          <p:cNvSpPr/>
          <p:nvPr/>
        </p:nvSpPr>
        <p:spPr>
          <a:xfrm>
            <a:off x="1882775" y="5473700"/>
            <a:ext cx="1208088" cy="238125"/>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18" name="Line 99"/>
          <p:cNvSpPr/>
          <p:nvPr/>
        </p:nvSpPr>
        <p:spPr>
          <a:xfrm>
            <a:off x="3154363" y="5624513"/>
            <a:ext cx="422275" cy="0"/>
          </a:xfrm>
          <a:prstGeom prst="line">
            <a:avLst/>
          </a:prstGeom>
          <a:ln w="9525" cap="flat" cmpd="sng">
            <a:solidFill>
              <a:schemeClr val="accent2"/>
            </a:solidFill>
            <a:prstDash val="solid"/>
            <a:round/>
            <a:headEnd type="none" w="med" len="med"/>
            <a:tailEnd type="triangle" w="med" len="med"/>
          </a:ln>
        </p:spPr>
      </p:sp>
      <p:sp>
        <p:nvSpPr>
          <p:cNvPr id="123919" name="Text Box 101"/>
          <p:cNvSpPr txBox="1"/>
          <p:nvPr/>
        </p:nvSpPr>
        <p:spPr>
          <a:xfrm>
            <a:off x="3987800" y="5659438"/>
            <a:ext cx="296863" cy="336550"/>
          </a:xfrm>
          <a:prstGeom prst="rect">
            <a:avLst/>
          </a:prstGeom>
          <a:noFill/>
          <a:ln w="9525">
            <a:noFill/>
          </a:ln>
        </p:spPr>
        <p:txBody>
          <a:bodyPr wrap="none" anchor="t" anchorCtr="0">
            <a:spAutoFit/>
          </a:bodyPr>
          <a:p>
            <a:pPr eaLnBrk="0" hangingPunct="0"/>
            <a:r>
              <a:rPr lang="en-US" altLang="zh-CN" sz="1600" dirty="0">
                <a:solidFill>
                  <a:srgbClr val="000000"/>
                </a:solidFill>
                <a:latin typeface="Arial" panose="020B0604020202020204" pitchFamily="34" charset="0"/>
              </a:rPr>
              <a:t>2</a:t>
            </a:r>
            <a:endParaRPr lang="en-US" altLang="zh-CN" sz="1600" dirty="0">
              <a:solidFill>
                <a:srgbClr val="000000"/>
              </a:solidFill>
              <a:latin typeface="Arial" panose="020B0604020202020204" pitchFamily="34" charset="0"/>
            </a:endParaRPr>
          </a:p>
        </p:txBody>
      </p:sp>
      <p:sp>
        <p:nvSpPr>
          <p:cNvPr id="123920" name="Text Box 102"/>
          <p:cNvSpPr txBox="1"/>
          <p:nvPr/>
        </p:nvSpPr>
        <p:spPr>
          <a:xfrm>
            <a:off x="3736975" y="5732463"/>
            <a:ext cx="296863" cy="336550"/>
          </a:xfrm>
          <a:prstGeom prst="rect">
            <a:avLst/>
          </a:prstGeom>
          <a:noFill/>
          <a:ln w="9525">
            <a:noFill/>
          </a:ln>
        </p:spPr>
        <p:txBody>
          <a:bodyPr wrap="none" anchor="t" anchorCtr="0">
            <a:spAutoFit/>
          </a:bodyPr>
          <a:p>
            <a:pPr eaLnBrk="0" hangingPunct="0"/>
            <a:r>
              <a:rPr lang="en-US" altLang="zh-CN" sz="1600" dirty="0">
                <a:solidFill>
                  <a:srgbClr val="000000"/>
                </a:solidFill>
                <a:latin typeface="Arial" panose="020B0604020202020204" pitchFamily="34" charset="0"/>
              </a:rPr>
              <a:t>3</a:t>
            </a:r>
            <a:endParaRPr lang="en-US" altLang="zh-CN" sz="1600" dirty="0">
              <a:solidFill>
                <a:srgbClr val="000000"/>
              </a:solidFill>
              <a:latin typeface="Arial" panose="020B0604020202020204" pitchFamily="34" charset="0"/>
            </a:endParaRPr>
          </a:p>
        </p:txBody>
      </p:sp>
      <p:sp>
        <p:nvSpPr>
          <p:cNvPr id="123921" name="Rectangle 104"/>
          <p:cNvSpPr/>
          <p:nvPr/>
        </p:nvSpPr>
        <p:spPr>
          <a:xfrm>
            <a:off x="2352675" y="5476875"/>
            <a:ext cx="738188" cy="23971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22" name="Text Box 105"/>
          <p:cNvSpPr txBox="1"/>
          <p:nvPr/>
        </p:nvSpPr>
        <p:spPr>
          <a:xfrm>
            <a:off x="2279650" y="5467350"/>
            <a:ext cx="944563" cy="276225"/>
          </a:xfrm>
          <a:prstGeom prst="rect">
            <a:avLst/>
          </a:prstGeom>
          <a:noFill/>
          <a:ln w="9525">
            <a:noFill/>
          </a:ln>
        </p:spPr>
        <p:txBody>
          <a:bodyPr anchor="t" anchorCtr="0">
            <a:spAutoFit/>
          </a:bodyPr>
          <a:p>
            <a:pPr eaLnBrk="0" hangingPunct="0"/>
            <a:r>
              <a:rPr lang="en-US" altLang="zh-CN" sz="1200" dirty="0">
                <a:solidFill>
                  <a:srgbClr val="000000"/>
                </a:solidFill>
                <a:latin typeface="Arial" panose="020B0604020202020204" pitchFamily="34" charset="0"/>
              </a:rPr>
              <a:t>0100 1101</a:t>
            </a:r>
            <a:endParaRPr lang="en-US" altLang="zh-CN" sz="1200" dirty="0">
              <a:solidFill>
                <a:srgbClr val="000000"/>
              </a:solidFill>
              <a:latin typeface="Arial" panose="020B0604020202020204" pitchFamily="34" charset="0"/>
            </a:endParaRPr>
          </a:p>
        </p:txBody>
      </p:sp>
      <p:sp>
        <p:nvSpPr>
          <p:cNvPr id="123923" name="Text Box 106"/>
          <p:cNvSpPr txBox="1"/>
          <p:nvPr/>
        </p:nvSpPr>
        <p:spPr>
          <a:xfrm>
            <a:off x="1931988" y="6105525"/>
            <a:ext cx="1544637" cy="523875"/>
          </a:xfrm>
          <a:prstGeom prst="rect">
            <a:avLst/>
          </a:prstGeom>
          <a:noFill/>
          <a:ln w="9525">
            <a:noFill/>
          </a:ln>
        </p:spPr>
        <p:txBody>
          <a:bodyPr wrap="none" anchor="t" anchorCtr="0">
            <a:spAutoFit/>
          </a:bodyPr>
          <a:p>
            <a:pPr eaLnBrk="0" hangingPunct="0"/>
            <a:r>
              <a:rPr lang="en-US" altLang="zh-CN" sz="1400" dirty="0">
                <a:solidFill>
                  <a:srgbClr val="000000"/>
                </a:solidFill>
                <a:latin typeface="Arial" panose="020B0604020202020204" pitchFamily="34" charset="0"/>
              </a:rPr>
              <a:t>values in arriving</a:t>
            </a:r>
            <a:endParaRPr lang="en-US" altLang="zh-CN" sz="1400" dirty="0">
              <a:solidFill>
                <a:srgbClr val="000000"/>
              </a:solidFill>
              <a:latin typeface="Arial" panose="020B0604020202020204" pitchFamily="34" charset="0"/>
            </a:endParaRPr>
          </a:p>
          <a:p>
            <a:pPr eaLnBrk="0" hangingPunct="0"/>
            <a:r>
              <a:rPr lang="en-US" altLang="zh-CN" sz="1400" dirty="0">
                <a:solidFill>
                  <a:srgbClr val="000000"/>
                </a:solidFill>
                <a:latin typeface="Arial" panose="020B0604020202020204" pitchFamily="34" charset="0"/>
              </a:rPr>
              <a:t>packet</a:t>
            </a:r>
            <a:r>
              <a:rPr lang="ja-JP" altLang="en-US" sz="1400" dirty="0">
                <a:solidFill>
                  <a:srgbClr val="000000"/>
                </a:solidFill>
                <a:latin typeface="Arial" panose="020B0604020202020204" pitchFamily="34" charset="0"/>
                <a:ea typeface="MS PGothic" panose="020B0600070205080204" charset="-128"/>
              </a:rPr>
              <a:t>’</a:t>
            </a:r>
            <a:r>
              <a:rPr lang="en-US" altLang="ja-JP" sz="1400" dirty="0">
                <a:solidFill>
                  <a:srgbClr val="000000"/>
                </a:solidFill>
                <a:latin typeface="Arial" panose="020B0604020202020204" pitchFamily="34" charset="0"/>
              </a:rPr>
              <a:t>s header</a:t>
            </a:r>
            <a:endParaRPr lang="en-US" altLang="zh-CN" sz="1400" dirty="0">
              <a:solidFill>
                <a:srgbClr val="000000"/>
              </a:solidFill>
              <a:latin typeface="Arial" panose="020B0604020202020204" pitchFamily="34" charset="0"/>
            </a:endParaRPr>
          </a:p>
        </p:txBody>
      </p:sp>
      <p:grpSp>
        <p:nvGrpSpPr>
          <p:cNvPr id="123924" name="Group 25"/>
          <p:cNvGrpSpPr/>
          <p:nvPr/>
        </p:nvGrpSpPr>
        <p:grpSpPr>
          <a:xfrm>
            <a:off x="2879725" y="2162175"/>
            <a:ext cx="4376738" cy="392113"/>
            <a:chOff x="2876479" y="1379891"/>
            <a:chExt cx="4376824" cy="393056"/>
          </a:xfrm>
        </p:grpSpPr>
        <p:sp>
          <p:nvSpPr>
            <p:cNvPr id="123925" name="Oval 5"/>
            <p:cNvSpPr/>
            <p:nvPr/>
          </p:nvSpPr>
          <p:spPr>
            <a:xfrm>
              <a:off x="3143886" y="1379891"/>
              <a:ext cx="3785019" cy="393056"/>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26" name="Text Box 108"/>
            <p:cNvSpPr txBox="1"/>
            <p:nvPr/>
          </p:nvSpPr>
          <p:spPr>
            <a:xfrm>
              <a:off x="2876479" y="1408113"/>
              <a:ext cx="4376824" cy="307777"/>
            </a:xfrm>
            <a:prstGeom prst="rect">
              <a:avLst/>
            </a:prstGeom>
            <a:noFill/>
            <a:ln w="9525">
              <a:noFill/>
            </a:ln>
          </p:spPr>
          <p:txBody>
            <a:bodyPr anchor="t" anchorCtr="0">
              <a:spAutoFit/>
            </a:bodyPr>
            <a:p>
              <a:pPr algn="ctr" eaLnBrk="0" hangingPunct="0"/>
              <a:r>
                <a:rPr lang="en-US" altLang="zh-CN" sz="1400" dirty="0">
                  <a:solidFill>
                    <a:srgbClr val="000000"/>
                  </a:solidFill>
                  <a:latin typeface="Arial" panose="020B0604020202020204" pitchFamily="34" charset="0"/>
                </a:rPr>
                <a:t>logically-centralized routing controller</a:t>
              </a:r>
              <a:endParaRPr lang="en-US" altLang="zh-CN" sz="1400" dirty="0">
                <a:solidFill>
                  <a:srgbClr val="000000"/>
                </a:solidFill>
                <a:latin typeface="Arial" panose="020B0604020202020204" pitchFamily="34" charset="0"/>
              </a:endParaRPr>
            </a:p>
          </p:txBody>
        </p:sp>
      </p:grpSp>
      <p:sp>
        <p:nvSpPr>
          <p:cNvPr id="123927" name="Line 119"/>
          <p:cNvSpPr/>
          <p:nvPr/>
        </p:nvSpPr>
        <p:spPr>
          <a:xfrm flipH="1" flipV="1">
            <a:off x="2744788" y="5772150"/>
            <a:ext cx="0" cy="403225"/>
          </a:xfrm>
          <a:prstGeom prst="line">
            <a:avLst/>
          </a:prstGeom>
          <a:ln w="9525" cap="flat" cmpd="sng">
            <a:solidFill>
              <a:schemeClr val="tx1"/>
            </a:solidFill>
            <a:prstDash val="solid"/>
            <a:round/>
            <a:headEnd type="none" w="med" len="med"/>
            <a:tailEnd type="none" w="med" len="med"/>
          </a:ln>
        </p:spPr>
      </p:sp>
      <p:sp>
        <p:nvSpPr>
          <p:cNvPr id="30" name="Freeform 122"/>
          <p:cNvSpPr/>
          <p:nvPr/>
        </p:nvSpPr>
        <p:spPr bwMode="auto">
          <a:xfrm flipH="1">
            <a:off x="4852988" y="4848225"/>
            <a:ext cx="407988" cy="3714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31" name="Freeform 122"/>
          <p:cNvSpPr/>
          <p:nvPr/>
        </p:nvSpPr>
        <p:spPr bwMode="auto">
          <a:xfrm flipH="1">
            <a:off x="5418138" y="5053013"/>
            <a:ext cx="396875" cy="471488"/>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2860 h 12638"/>
              <a:gd name="connsiteX1" fmla="*/ 7457 w 12434"/>
              <a:gd name="connsiteY1" fmla="*/ 12443 h 12638"/>
              <a:gd name="connsiteX2" fmla="*/ 9148 w 12434"/>
              <a:gd name="connsiteY2" fmla="*/ 12517 h 12638"/>
              <a:gd name="connsiteX3" fmla="*/ 12434 w 12434"/>
              <a:gd name="connsiteY3" fmla="*/ 0 h 12638"/>
              <a:gd name="connsiteX4" fmla="*/ 0 w 12434"/>
              <a:gd name="connsiteY4" fmla="*/ 2860 h 12638"/>
              <a:gd name="connsiteX0-1" fmla="*/ 0 w 6870"/>
              <a:gd name="connsiteY0-2" fmla="*/ 0 h 12699"/>
              <a:gd name="connsiteX1-3" fmla="*/ 1893 w 6870"/>
              <a:gd name="connsiteY1-4" fmla="*/ 12504 h 12699"/>
              <a:gd name="connsiteX2-5" fmla="*/ 3584 w 6870"/>
              <a:gd name="connsiteY2-6" fmla="*/ 12578 h 12699"/>
              <a:gd name="connsiteX3-7" fmla="*/ 6870 w 6870"/>
              <a:gd name="connsiteY3-8" fmla="*/ 61 h 12699"/>
              <a:gd name="connsiteX4-9" fmla="*/ 0 w 6870"/>
              <a:gd name="connsiteY4-10" fmla="*/ 0 h 12699"/>
              <a:gd name="connsiteX0-11" fmla="*/ 0 w 10000"/>
              <a:gd name="connsiteY0-12" fmla="*/ 0 h 10000"/>
              <a:gd name="connsiteX1-13" fmla="*/ 2755 w 10000"/>
              <a:gd name="connsiteY1-14" fmla="*/ 9846 h 10000"/>
              <a:gd name="connsiteX2-15" fmla="*/ 5217 w 10000"/>
              <a:gd name="connsiteY2-16" fmla="*/ 9905 h 10000"/>
              <a:gd name="connsiteX3-17" fmla="*/ 10000 w 10000"/>
              <a:gd name="connsiteY3-18" fmla="*/ 48 h 10000"/>
              <a:gd name="connsiteX4-19" fmla="*/ 0 w 10000"/>
              <a:gd name="connsiteY4-20" fmla="*/ 0 h 10000"/>
              <a:gd name="connsiteX0-21" fmla="*/ 0 w 10000"/>
              <a:gd name="connsiteY0-22" fmla="*/ 0 h 10000"/>
              <a:gd name="connsiteX1-23" fmla="*/ 2755 w 10000"/>
              <a:gd name="connsiteY1-24" fmla="*/ 9846 h 10000"/>
              <a:gd name="connsiteX2-25" fmla="*/ 5217 w 10000"/>
              <a:gd name="connsiteY2-26" fmla="*/ 9905 h 10000"/>
              <a:gd name="connsiteX3-27" fmla="*/ 10000 w 10000"/>
              <a:gd name="connsiteY3-28" fmla="*/ 48 h 10000"/>
              <a:gd name="connsiteX4-29" fmla="*/ 0 w 10000"/>
              <a:gd name="connsiteY4-30" fmla="*/ 0 h 10000"/>
              <a:gd name="connsiteX0-31" fmla="*/ 0 w 10000"/>
              <a:gd name="connsiteY0-32" fmla="*/ 0 h 10000"/>
              <a:gd name="connsiteX1-33" fmla="*/ 2755 w 10000"/>
              <a:gd name="connsiteY1-34" fmla="*/ 9846 h 10000"/>
              <a:gd name="connsiteX2-35" fmla="*/ 5217 w 10000"/>
              <a:gd name="connsiteY2-36" fmla="*/ 9905 h 10000"/>
              <a:gd name="connsiteX3-37" fmla="*/ 10000 w 10000"/>
              <a:gd name="connsiteY3-38" fmla="*/ 48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cubicBezTo>
                  <a:pt x="3229" y="5733"/>
                  <a:pt x="2358" y="5470"/>
                  <a:pt x="2755" y="9846"/>
                </a:cubicBezTo>
                <a:cubicBezTo>
                  <a:pt x="3854" y="9780"/>
                  <a:pt x="4208" y="10175"/>
                  <a:pt x="5217" y="9905"/>
                </a:cubicBezTo>
                <a:cubicBezTo>
                  <a:pt x="5361" y="4711"/>
                  <a:pt x="8316" y="3397"/>
                  <a:pt x="10000" y="48"/>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23930" name="Group 77"/>
          <p:cNvGrpSpPr/>
          <p:nvPr/>
        </p:nvGrpSpPr>
        <p:grpSpPr>
          <a:xfrm>
            <a:off x="5345113" y="5478463"/>
            <a:ext cx="501650" cy="233362"/>
            <a:chOff x="3600" y="219"/>
            <a:chExt cx="360" cy="175"/>
          </a:xfrm>
        </p:grpSpPr>
        <p:sp>
          <p:nvSpPr>
            <p:cNvPr id="123931" name="Oval 78"/>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32" name="Line 79"/>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3933" name="Line 80"/>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3934" name="Rectangle 81"/>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3935" name="Oval 82"/>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3936" name="Group 83"/>
            <p:cNvGrpSpPr/>
            <p:nvPr/>
          </p:nvGrpSpPr>
          <p:grpSpPr>
            <a:xfrm>
              <a:off x="3686" y="244"/>
              <a:ext cx="177" cy="66"/>
              <a:chOff x="2848" y="848"/>
              <a:chExt cx="140" cy="98"/>
            </a:xfrm>
          </p:grpSpPr>
          <p:sp>
            <p:nvSpPr>
              <p:cNvPr id="123937" name="Line 84"/>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3938" name="Line 85"/>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3939" name="Line 86"/>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3940" name="Group 87"/>
            <p:cNvGrpSpPr/>
            <p:nvPr/>
          </p:nvGrpSpPr>
          <p:grpSpPr>
            <a:xfrm flipV="1">
              <a:off x="3686" y="243"/>
              <a:ext cx="177" cy="66"/>
              <a:chOff x="2848" y="848"/>
              <a:chExt cx="140" cy="98"/>
            </a:xfrm>
          </p:grpSpPr>
          <p:sp>
            <p:nvSpPr>
              <p:cNvPr id="123941" name="Line 88"/>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3942" name="Line 89"/>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3943" name="Line 90"/>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sp>
        <p:nvSpPr>
          <p:cNvPr id="48" name="Freeform 122"/>
          <p:cNvSpPr/>
          <p:nvPr/>
        </p:nvSpPr>
        <p:spPr bwMode="auto">
          <a:xfrm flipH="1">
            <a:off x="5708650" y="5572125"/>
            <a:ext cx="347663" cy="560388"/>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1" fmla="*/ 918 w 10233"/>
              <a:gd name="connsiteY0-2" fmla="*/ 8176 h 12226"/>
              <a:gd name="connsiteX1-3" fmla="*/ 8873 w 10233"/>
              <a:gd name="connsiteY1-4" fmla="*/ 12026 h 12226"/>
              <a:gd name="connsiteX2-5" fmla="*/ 10233 w 10233"/>
              <a:gd name="connsiteY2-6" fmla="*/ 12102 h 12226"/>
              <a:gd name="connsiteX3-7" fmla="*/ 1241 w 10233"/>
              <a:gd name="connsiteY3-8" fmla="*/ 0 h 12226"/>
              <a:gd name="connsiteX4-9" fmla="*/ 918 w 10233"/>
              <a:gd name="connsiteY4-10" fmla="*/ 8176 h 12226"/>
              <a:gd name="connsiteX0-11" fmla="*/ 918 w 10233"/>
              <a:gd name="connsiteY0-12" fmla="*/ 8176 h 12226"/>
              <a:gd name="connsiteX1-13" fmla="*/ 8873 w 10233"/>
              <a:gd name="connsiteY1-14" fmla="*/ 12026 h 12226"/>
              <a:gd name="connsiteX2-15" fmla="*/ 10233 w 10233"/>
              <a:gd name="connsiteY2-16" fmla="*/ 12102 h 12226"/>
              <a:gd name="connsiteX3-17" fmla="*/ 1241 w 10233"/>
              <a:gd name="connsiteY3-18" fmla="*/ 0 h 12226"/>
              <a:gd name="connsiteX4-19" fmla="*/ 918 w 10233"/>
              <a:gd name="connsiteY4-20" fmla="*/ 8176 h 12226"/>
              <a:gd name="connsiteX0-21" fmla="*/ 918 w 10233"/>
              <a:gd name="connsiteY0-22" fmla="*/ 8176 h 12226"/>
              <a:gd name="connsiteX1-23" fmla="*/ 8873 w 10233"/>
              <a:gd name="connsiteY1-24" fmla="*/ 12026 h 12226"/>
              <a:gd name="connsiteX2-25" fmla="*/ 10233 w 10233"/>
              <a:gd name="connsiteY2-26" fmla="*/ 12102 h 12226"/>
              <a:gd name="connsiteX3-27" fmla="*/ 1241 w 10233"/>
              <a:gd name="connsiteY3-28" fmla="*/ 0 h 12226"/>
              <a:gd name="connsiteX4-29" fmla="*/ 918 w 10233"/>
              <a:gd name="connsiteY4-30" fmla="*/ 8176 h 12226"/>
              <a:gd name="connsiteX0-31" fmla="*/ 0 w 9315"/>
              <a:gd name="connsiteY0-32" fmla="*/ 8176 h 12226"/>
              <a:gd name="connsiteX1-33" fmla="*/ 7955 w 9315"/>
              <a:gd name="connsiteY1-34" fmla="*/ 12026 h 12226"/>
              <a:gd name="connsiteX2-35" fmla="*/ 9315 w 9315"/>
              <a:gd name="connsiteY2-36" fmla="*/ 12102 h 12226"/>
              <a:gd name="connsiteX3-37" fmla="*/ 323 w 9315"/>
              <a:gd name="connsiteY3-38" fmla="*/ 0 h 12226"/>
              <a:gd name="connsiteX4-39" fmla="*/ 0 w 9315"/>
              <a:gd name="connsiteY4-40" fmla="*/ 8176 h 12226"/>
              <a:gd name="connsiteX0-41" fmla="*/ 0 w 10000"/>
              <a:gd name="connsiteY0-42" fmla="*/ 6778 h 10091"/>
              <a:gd name="connsiteX1-43" fmla="*/ 8540 w 10000"/>
              <a:gd name="connsiteY1-44" fmla="*/ 9927 h 10091"/>
              <a:gd name="connsiteX2-45" fmla="*/ 10000 w 10000"/>
              <a:gd name="connsiteY2-46" fmla="*/ 9990 h 10091"/>
              <a:gd name="connsiteX3-47" fmla="*/ 107 w 10000"/>
              <a:gd name="connsiteY3-48" fmla="*/ 0 h 10091"/>
              <a:gd name="connsiteX4-49" fmla="*/ 0 w 10000"/>
              <a:gd name="connsiteY4-50" fmla="*/ 6778 h 10091"/>
              <a:gd name="connsiteX0-51" fmla="*/ 0 w 10000"/>
              <a:gd name="connsiteY0-52" fmla="*/ 6778 h 10091"/>
              <a:gd name="connsiteX1-53" fmla="*/ 8540 w 10000"/>
              <a:gd name="connsiteY1-54" fmla="*/ 9927 h 10091"/>
              <a:gd name="connsiteX2-55" fmla="*/ 10000 w 10000"/>
              <a:gd name="connsiteY2-56" fmla="*/ 9990 h 10091"/>
              <a:gd name="connsiteX3-57" fmla="*/ 107 w 10000"/>
              <a:gd name="connsiteY3-58" fmla="*/ 0 h 10091"/>
              <a:gd name="connsiteX4-59" fmla="*/ 0 w 10000"/>
              <a:gd name="connsiteY4-60" fmla="*/ 6778 h 10091"/>
              <a:gd name="connsiteX0-61" fmla="*/ 0 w 10000"/>
              <a:gd name="connsiteY0-62" fmla="*/ 6778 h 10838"/>
              <a:gd name="connsiteX1-63" fmla="*/ 8900 w 10000"/>
              <a:gd name="connsiteY1-64" fmla="*/ 10838 h 10838"/>
              <a:gd name="connsiteX2-65" fmla="*/ 10000 w 10000"/>
              <a:gd name="connsiteY2-66" fmla="*/ 9990 h 10838"/>
              <a:gd name="connsiteX3-67" fmla="*/ 107 w 10000"/>
              <a:gd name="connsiteY3-68" fmla="*/ 0 h 10838"/>
              <a:gd name="connsiteX4-69" fmla="*/ 0 w 10000"/>
              <a:gd name="connsiteY4-70" fmla="*/ 6778 h 10838"/>
              <a:gd name="connsiteX0-71" fmla="*/ 0 w 9339"/>
              <a:gd name="connsiteY0-72" fmla="*/ 6778 h 10838"/>
              <a:gd name="connsiteX1-73" fmla="*/ 8900 w 9339"/>
              <a:gd name="connsiteY1-74" fmla="*/ 10838 h 10838"/>
              <a:gd name="connsiteX2-75" fmla="*/ 9339 w 9339"/>
              <a:gd name="connsiteY2-76" fmla="*/ 8351 h 10838"/>
              <a:gd name="connsiteX3-77" fmla="*/ 107 w 9339"/>
              <a:gd name="connsiteY3-78" fmla="*/ 0 h 10838"/>
              <a:gd name="connsiteX4-79" fmla="*/ 0 w 9339"/>
              <a:gd name="connsiteY4-80" fmla="*/ 6778 h 10838"/>
              <a:gd name="connsiteX0-81" fmla="*/ 0 w 10000"/>
              <a:gd name="connsiteY0-82" fmla="*/ 6254 h 10000"/>
              <a:gd name="connsiteX1-83" fmla="*/ 9530 w 10000"/>
              <a:gd name="connsiteY1-84" fmla="*/ 10000 h 10000"/>
              <a:gd name="connsiteX2-85" fmla="*/ 10000 w 10000"/>
              <a:gd name="connsiteY2-86" fmla="*/ 7705 h 10000"/>
              <a:gd name="connsiteX3-87" fmla="*/ 115 w 10000"/>
              <a:gd name="connsiteY3-88" fmla="*/ 0 h 10000"/>
              <a:gd name="connsiteX4-89" fmla="*/ 0 w 10000"/>
              <a:gd name="connsiteY4-90" fmla="*/ 6254 h 10000"/>
              <a:gd name="connsiteX0-91" fmla="*/ 0 w 10000"/>
              <a:gd name="connsiteY0-92" fmla="*/ 6254 h 10000"/>
              <a:gd name="connsiteX1-93" fmla="*/ 9530 w 10000"/>
              <a:gd name="connsiteY1-94" fmla="*/ 10000 h 10000"/>
              <a:gd name="connsiteX2-95" fmla="*/ 10000 w 10000"/>
              <a:gd name="connsiteY2-96" fmla="*/ 7705 h 10000"/>
              <a:gd name="connsiteX3-97" fmla="*/ 115 w 10000"/>
              <a:gd name="connsiteY3-98" fmla="*/ 0 h 10000"/>
              <a:gd name="connsiteX4-99" fmla="*/ 0 w 10000"/>
              <a:gd name="connsiteY4-100" fmla="*/ 6254 h 10000"/>
              <a:gd name="connsiteX0-101" fmla="*/ 0 w 10000"/>
              <a:gd name="connsiteY0-102" fmla="*/ 6254 h 10000"/>
              <a:gd name="connsiteX1-103" fmla="*/ 9530 w 10000"/>
              <a:gd name="connsiteY1-104" fmla="*/ 10000 h 10000"/>
              <a:gd name="connsiteX2-105" fmla="*/ 10000 w 10000"/>
              <a:gd name="connsiteY2-106" fmla="*/ 7705 h 10000"/>
              <a:gd name="connsiteX3-107" fmla="*/ 115 w 10000"/>
              <a:gd name="connsiteY3-108" fmla="*/ 0 h 10000"/>
              <a:gd name="connsiteX4-109" fmla="*/ 0 w 10000"/>
              <a:gd name="connsiteY4-110" fmla="*/ 6254 h 10000"/>
              <a:gd name="connsiteX0-111" fmla="*/ 20 w 10020"/>
              <a:gd name="connsiteY0-112" fmla="*/ 7598 h 11344"/>
              <a:gd name="connsiteX1-113" fmla="*/ 9550 w 10020"/>
              <a:gd name="connsiteY1-114" fmla="*/ 11344 h 11344"/>
              <a:gd name="connsiteX2-115" fmla="*/ 10020 w 10020"/>
              <a:gd name="connsiteY2-116" fmla="*/ 9049 h 11344"/>
              <a:gd name="connsiteX3-117" fmla="*/ 71 w 10020"/>
              <a:gd name="connsiteY3-118" fmla="*/ 0 h 11344"/>
              <a:gd name="connsiteX4-119" fmla="*/ 20 w 10020"/>
              <a:gd name="connsiteY4-120" fmla="*/ 7598 h 11344"/>
              <a:gd name="connsiteX0-121" fmla="*/ 20 w 10020"/>
              <a:gd name="connsiteY0-122" fmla="*/ 7598 h 11344"/>
              <a:gd name="connsiteX1-123" fmla="*/ 9550 w 10020"/>
              <a:gd name="connsiteY1-124" fmla="*/ 11344 h 11344"/>
              <a:gd name="connsiteX2-125" fmla="*/ 10020 w 10020"/>
              <a:gd name="connsiteY2-126" fmla="*/ 9049 h 11344"/>
              <a:gd name="connsiteX3-127" fmla="*/ 71 w 10020"/>
              <a:gd name="connsiteY3-128" fmla="*/ 0 h 11344"/>
              <a:gd name="connsiteX4-129" fmla="*/ 20 w 10020"/>
              <a:gd name="connsiteY4-130" fmla="*/ 7598 h 11344"/>
              <a:gd name="connsiteX0-131" fmla="*/ 20 w 10020"/>
              <a:gd name="connsiteY0-132" fmla="*/ 7598 h 11260"/>
              <a:gd name="connsiteX1-133" fmla="*/ 9743 w 10020"/>
              <a:gd name="connsiteY1-134" fmla="*/ 11260 h 11260"/>
              <a:gd name="connsiteX2-135" fmla="*/ 10020 w 10020"/>
              <a:gd name="connsiteY2-136" fmla="*/ 9049 h 11260"/>
              <a:gd name="connsiteX3-137" fmla="*/ 71 w 10020"/>
              <a:gd name="connsiteY3-138" fmla="*/ 0 h 11260"/>
              <a:gd name="connsiteX4-139" fmla="*/ 20 w 10020"/>
              <a:gd name="connsiteY4-140" fmla="*/ 7598 h 11260"/>
              <a:gd name="connsiteX0-141" fmla="*/ 20 w 10020"/>
              <a:gd name="connsiteY0-142" fmla="*/ 7598 h 11260"/>
              <a:gd name="connsiteX1-143" fmla="*/ 9743 w 10020"/>
              <a:gd name="connsiteY1-144" fmla="*/ 11260 h 11260"/>
              <a:gd name="connsiteX2-145" fmla="*/ 10020 w 10020"/>
              <a:gd name="connsiteY2-146" fmla="*/ 9049 h 11260"/>
              <a:gd name="connsiteX3-147" fmla="*/ 71 w 10020"/>
              <a:gd name="connsiteY3-148" fmla="*/ 0 h 11260"/>
              <a:gd name="connsiteX4-149" fmla="*/ 20 w 10020"/>
              <a:gd name="connsiteY4-150" fmla="*/ 7598 h 11260"/>
              <a:gd name="connsiteX0-151" fmla="*/ 174 w 10174"/>
              <a:gd name="connsiteY0-152" fmla="*/ 9049 h 12711"/>
              <a:gd name="connsiteX1-153" fmla="*/ 9897 w 10174"/>
              <a:gd name="connsiteY1-154" fmla="*/ 12711 h 12711"/>
              <a:gd name="connsiteX2-155" fmla="*/ 10174 w 10174"/>
              <a:gd name="connsiteY2-156" fmla="*/ 10500 h 12711"/>
              <a:gd name="connsiteX3-157" fmla="*/ 53 w 10174"/>
              <a:gd name="connsiteY3-158" fmla="*/ 0 h 12711"/>
              <a:gd name="connsiteX4-159" fmla="*/ 174 w 10174"/>
              <a:gd name="connsiteY4-160" fmla="*/ 9049 h 127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74" h="12711">
                <a:moveTo>
                  <a:pt x="174" y="9049"/>
                </a:moveTo>
                <a:cubicBezTo>
                  <a:pt x="4475" y="9662"/>
                  <a:pt x="4372" y="8900"/>
                  <a:pt x="9897" y="12711"/>
                </a:cubicBezTo>
                <a:cubicBezTo>
                  <a:pt x="9952" y="11889"/>
                  <a:pt x="9533" y="10766"/>
                  <a:pt x="10174" y="10500"/>
                </a:cubicBezTo>
                <a:cubicBezTo>
                  <a:pt x="2742" y="6806"/>
                  <a:pt x="2583" y="3892"/>
                  <a:pt x="53" y="0"/>
                </a:cubicBezTo>
                <a:cubicBezTo>
                  <a:pt x="-167" y="3529"/>
                  <a:pt x="382" y="5436"/>
                  <a:pt x="174" y="9049"/>
                </a:cubicBezTo>
                <a:close/>
              </a:path>
            </a:pathLst>
          </a:custGeom>
          <a:gradFill rotWithShape="1">
            <a:gsLst>
              <a:gs pos="0">
                <a:schemeClr val="accent2">
                  <a:lumMod val="40000"/>
                  <a:lumOff val="60000"/>
                </a:schemeClr>
              </a:gs>
              <a:gs pos="100000">
                <a:schemeClr val="bg1"/>
              </a:gs>
            </a:gsLst>
            <a:lin ang="108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49" name="Freeform 122"/>
          <p:cNvSpPr/>
          <p:nvPr/>
        </p:nvSpPr>
        <p:spPr bwMode="auto">
          <a:xfrm flipH="1">
            <a:off x="2563813" y="5051425"/>
            <a:ext cx="2146300" cy="45402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0151"/>
              <a:gd name="connsiteY0" fmla="*/ 0 h 10495"/>
              <a:gd name="connsiteX1" fmla="*/ 7457 w 10151"/>
              <a:gd name="connsiteY1" fmla="*/ 9583 h 10495"/>
              <a:gd name="connsiteX2" fmla="*/ 10151 w 10151"/>
              <a:gd name="connsiteY2" fmla="*/ 10437 h 10495"/>
              <a:gd name="connsiteX3" fmla="*/ 10000 w 10151"/>
              <a:gd name="connsiteY3" fmla="*/ 61 h 10495"/>
              <a:gd name="connsiteX4" fmla="*/ 0 w 10151"/>
              <a:gd name="connsiteY4" fmla="*/ 0 h 10495"/>
              <a:gd name="connsiteX0-1" fmla="*/ 0 w 10151"/>
              <a:gd name="connsiteY0-2" fmla="*/ 0 h 10515"/>
              <a:gd name="connsiteX1-3" fmla="*/ 6036 w 10151"/>
              <a:gd name="connsiteY1-4" fmla="*/ 9973 h 10515"/>
              <a:gd name="connsiteX2-5" fmla="*/ 10151 w 10151"/>
              <a:gd name="connsiteY2-6" fmla="*/ 10437 h 10515"/>
              <a:gd name="connsiteX3-7" fmla="*/ 10000 w 10151"/>
              <a:gd name="connsiteY3-8" fmla="*/ 61 h 10515"/>
              <a:gd name="connsiteX4-9" fmla="*/ 0 w 10151"/>
              <a:gd name="connsiteY4-10" fmla="*/ 0 h 10515"/>
              <a:gd name="connsiteX0-11" fmla="*/ 0 w 11989"/>
              <a:gd name="connsiteY0-12" fmla="*/ 0 h 15715"/>
              <a:gd name="connsiteX1-13" fmla="*/ 7874 w 11989"/>
              <a:gd name="connsiteY1-14" fmla="*/ 15173 h 15715"/>
              <a:gd name="connsiteX2-15" fmla="*/ 11989 w 11989"/>
              <a:gd name="connsiteY2-16" fmla="*/ 15637 h 15715"/>
              <a:gd name="connsiteX3-17" fmla="*/ 11838 w 11989"/>
              <a:gd name="connsiteY3-18" fmla="*/ 5261 h 15715"/>
              <a:gd name="connsiteX4-19" fmla="*/ 0 w 11989"/>
              <a:gd name="connsiteY4-20" fmla="*/ 0 h 15715"/>
              <a:gd name="connsiteX0-21" fmla="*/ 0 w 13760"/>
              <a:gd name="connsiteY0-22" fmla="*/ 0 h 15715"/>
              <a:gd name="connsiteX1-23" fmla="*/ 7874 w 13760"/>
              <a:gd name="connsiteY1-24" fmla="*/ 15173 h 15715"/>
              <a:gd name="connsiteX2-25" fmla="*/ 11989 w 13760"/>
              <a:gd name="connsiteY2-26" fmla="*/ 15637 h 15715"/>
              <a:gd name="connsiteX3-27" fmla="*/ 13760 w 13760"/>
              <a:gd name="connsiteY3-28" fmla="*/ 61 h 15715"/>
              <a:gd name="connsiteX4-29" fmla="*/ 0 w 13760"/>
              <a:gd name="connsiteY4-30" fmla="*/ 0 h 15715"/>
              <a:gd name="connsiteX0-31" fmla="*/ 0 w 13760"/>
              <a:gd name="connsiteY0-32" fmla="*/ 0 h 15758"/>
              <a:gd name="connsiteX1-33" fmla="*/ 8292 w 13760"/>
              <a:gd name="connsiteY1-34" fmla="*/ 15563 h 15758"/>
              <a:gd name="connsiteX2-35" fmla="*/ 11989 w 13760"/>
              <a:gd name="connsiteY2-36" fmla="*/ 15637 h 15758"/>
              <a:gd name="connsiteX3-37" fmla="*/ 13760 w 13760"/>
              <a:gd name="connsiteY3-38" fmla="*/ 61 h 15758"/>
              <a:gd name="connsiteX4-39" fmla="*/ 0 w 13760"/>
              <a:gd name="connsiteY4-40" fmla="*/ 0 h 15758"/>
              <a:gd name="connsiteX0-41" fmla="*/ 0 w 24624"/>
              <a:gd name="connsiteY0-42" fmla="*/ 849 h 16607"/>
              <a:gd name="connsiteX1-43" fmla="*/ 8292 w 24624"/>
              <a:gd name="connsiteY1-44" fmla="*/ 16412 h 16607"/>
              <a:gd name="connsiteX2-45" fmla="*/ 11989 w 24624"/>
              <a:gd name="connsiteY2-46" fmla="*/ 16486 h 16607"/>
              <a:gd name="connsiteX3-47" fmla="*/ 24624 w 24624"/>
              <a:gd name="connsiteY3-48" fmla="*/ 0 h 16607"/>
              <a:gd name="connsiteX4-49" fmla="*/ 0 w 24624"/>
              <a:gd name="connsiteY4-50" fmla="*/ 849 h 16607"/>
              <a:gd name="connsiteX0-51" fmla="*/ 0 w 24624"/>
              <a:gd name="connsiteY0-52" fmla="*/ 849 h 16607"/>
              <a:gd name="connsiteX1-53" fmla="*/ 8292 w 24624"/>
              <a:gd name="connsiteY1-54" fmla="*/ 16412 h 16607"/>
              <a:gd name="connsiteX2-55" fmla="*/ 11989 w 24624"/>
              <a:gd name="connsiteY2-56" fmla="*/ 16486 h 16607"/>
              <a:gd name="connsiteX3-57" fmla="*/ 24624 w 24624"/>
              <a:gd name="connsiteY3-58" fmla="*/ 0 h 16607"/>
              <a:gd name="connsiteX4-59" fmla="*/ 0 w 24624"/>
              <a:gd name="connsiteY4-60" fmla="*/ 849 h 16607"/>
              <a:gd name="connsiteX0-61" fmla="*/ 0 w 28801"/>
              <a:gd name="connsiteY0-62" fmla="*/ 0 h 18057"/>
              <a:gd name="connsiteX1-63" fmla="*/ 12469 w 28801"/>
              <a:gd name="connsiteY1-64" fmla="*/ 17862 h 18057"/>
              <a:gd name="connsiteX2-65" fmla="*/ 16166 w 28801"/>
              <a:gd name="connsiteY2-66" fmla="*/ 17936 h 18057"/>
              <a:gd name="connsiteX3-67" fmla="*/ 28801 w 28801"/>
              <a:gd name="connsiteY3-68" fmla="*/ 1450 h 18057"/>
              <a:gd name="connsiteX4-69" fmla="*/ 0 w 28801"/>
              <a:gd name="connsiteY4-70" fmla="*/ 0 h 18057"/>
              <a:gd name="connsiteX0-71" fmla="*/ 0 w 37155"/>
              <a:gd name="connsiteY0-72" fmla="*/ 0 h 18057"/>
              <a:gd name="connsiteX1-73" fmla="*/ 12469 w 37155"/>
              <a:gd name="connsiteY1-74" fmla="*/ 17862 h 18057"/>
              <a:gd name="connsiteX2-75" fmla="*/ 16166 w 37155"/>
              <a:gd name="connsiteY2-76" fmla="*/ 17936 h 18057"/>
              <a:gd name="connsiteX3-77" fmla="*/ 37155 w 37155"/>
              <a:gd name="connsiteY3-78" fmla="*/ 50 h 18057"/>
              <a:gd name="connsiteX4-79" fmla="*/ 0 w 37155"/>
              <a:gd name="connsiteY4-80" fmla="*/ 0 h 18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155" h="18057">
                <a:moveTo>
                  <a:pt x="0" y="0"/>
                </a:moveTo>
                <a:cubicBezTo>
                  <a:pt x="3957" y="3493"/>
                  <a:pt x="10944" y="13279"/>
                  <a:pt x="12469" y="17862"/>
                </a:cubicBezTo>
                <a:cubicBezTo>
                  <a:pt x="13224" y="17777"/>
                  <a:pt x="15473" y="18279"/>
                  <a:pt x="16166" y="17936"/>
                </a:cubicBezTo>
                <a:cubicBezTo>
                  <a:pt x="15778" y="12531"/>
                  <a:pt x="29146" y="3783"/>
                  <a:pt x="37155" y="50"/>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3946" name="Text Box 100"/>
          <p:cNvSpPr txBox="1"/>
          <p:nvPr/>
        </p:nvSpPr>
        <p:spPr>
          <a:xfrm>
            <a:off x="4073525" y="5221288"/>
            <a:ext cx="311150" cy="366712"/>
          </a:xfrm>
          <a:prstGeom prst="rect">
            <a:avLst/>
          </a:prstGeom>
          <a:noFill/>
          <a:ln w="9525">
            <a:noFill/>
          </a:ln>
        </p:spPr>
        <p:txBody>
          <a:bodyPr wrap="none" anchor="t" anchorCtr="0">
            <a:spAutoFit/>
          </a:bodyPr>
          <a:p>
            <a:pPr eaLnBrk="0" hangingPunct="0"/>
            <a:r>
              <a:rPr lang="en-US" altLang="zh-CN" dirty="0">
                <a:solidFill>
                  <a:srgbClr val="000000"/>
                </a:solidFill>
                <a:latin typeface="Arial" panose="020B0604020202020204" pitchFamily="34" charset="0"/>
              </a:rPr>
              <a:t>1</a:t>
            </a:r>
            <a:endParaRPr lang="en-US" altLang="zh-CN" dirty="0">
              <a:solidFill>
                <a:srgbClr val="000000"/>
              </a:solidFill>
              <a:latin typeface="Arial" panose="020B0604020202020204" pitchFamily="34" charset="0"/>
            </a:endParaRPr>
          </a:p>
        </p:txBody>
      </p:sp>
      <p:grpSp>
        <p:nvGrpSpPr>
          <p:cNvPr id="123947" name="Group 7"/>
          <p:cNvGrpSpPr/>
          <p:nvPr/>
        </p:nvGrpSpPr>
        <p:grpSpPr>
          <a:xfrm>
            <a:off x="3648075" y="5500688"/>
            <a:ext cx="501650" cy="233362"/>
            <a:chOff x="3600" y="219"/>
            <a:chExt cx="360" cy="175"/>
          </a:xfrm>
        </p:grpSpPr>
        <p:sp>
          <p:nvSpPr>
            <p:cNvPr id="123948" name="Oval 8"/>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49" name="Line 9"/>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3950" name="Line 10"/>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3951" name="Rectangle 11"/>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3952" name="Oval 12"/>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3953" name="Group 13"/>
            <p:cNvGrpSpPr/>
            <p:nvPr/>
          </p:nvGrpSpPr>
          <p:grpSpPr>
            <a:xfrm>
              <a:off x="3686" y="244"/>
              <a:ext cx="177" cy="66"/>
              <a:chOff x="2848" y="848"/>
              <a:chExt cx="140" cy="98"/>
            </a:xfrm>
          </p:grpSpPr>
          <p:sp>
            <p:nvSpPr>
              <p:cNvPr id="123954" name="Line 14"/>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3955" name="Line 15"/>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3956" name="Line 16"/>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3957" name="Group 17"/>
            <p:cNvGrpSpPr/>
            <p:nvPr/>
          </p:nvGrpSpPr>
          <p:grpSpPr>
            <a:xfrm flipV="1">
              <a:off x="3686" y="243"/>
              <a:ext cx="177" cy="66"/>
              <a:chOff x="2848" y="848"/>
              <a:chExt cx="140" cy="98"/>
            </a:xfrm>
          </p:grpSpPr>
          <p:sp>
            <p:nvSpPr>
              <p:cNvPr id="123958" name="Line 18"/>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3959" name="Line 19"/>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3960" name="Line 20"/>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sp>
        <p:nvSpPr>
          <p:cNvPr id="123961" name="Freeform 120"/>
          <p:cNvSpPr/>
          <p:nvPr/>
        </p:nvSpPr>
        <p:spPr>
          <a:xfrm>
            <a:off x="3581400" y="5621338"/>
            <a:ext cx="982663" cy="215900"/>
          </a:xfrm>
          <a:custGeom>
            <a:avLst/>
            <a:gdLst/>
            <a:ahLst/>
            <a:cxnLst>
              <a:cxn ang="0">
                <a:pos x="0" y="25234610"/>
              </a:cxn>
              <a:cxn ang="0">
                <a:pos x="2147483647" y="301708329"/>
              </a:cxn>
              <a:cxn ang="0">
                <a:pos x="2147483647" y="1869572549"/>
              </a:cxn>
            </a:cxnLst>
            <a:pathLst>
              <a:path w="10042" h="10522">
                <a:moveTo>
                  <a:pt x="0" y="142"/>
                </a:moveTo>
                <a:cubicBezTo>
                  <a:pt x="3431" y="-228"/>
                  <a:pt x="4080" y="76"/>
                  <a:pt x="5443" y="1698"/>
                </a:cubicBezTo>
                <a:cubicBezTo>
                  <a:pt x="6937" y="3705"/>
                  <a:pt x="9198" y="6895"/>
                  <a:pt x="10042" y="10522"/>
                </a:cubicBezTo>
              </a:path>
            </a:pathLst>
          </a:custGeom>
          <a:noFill/>
          <a:ln w="57150" cap="flat" cmpd="sng">
            <a:solidFill>
              <a:srgbClr val="FF3300"/>
            </a:solidFill>
            <a:prstDash val="solid"/>
            <a:round/>
            <a:headEnd type="none" w="med" len="med"/>
            <a:tailEnd type="triangle" w="med" len="med"/>
          </a:ln>
        </p:spPr>
        <p:txBody>
          <a:bodyPr/>
          <a:p>
            <a:endParaRPr lang="zh-CN" altLang="en-US"/>
          </a:p>
        </p:txBody>
      </p:sp>
      <p:cxnSp>
        <p:nvCxnSpPr>
          <p:cNvPr id="123962" name="Straight Connector 65"/>
          <p:cNvCxnSpPr/>
          <p:nvPr/>
        </p:nvCxnSpPr>
        <p:spPr>
          <a:xfrm>
            <a:off x="2736850" y="5473700"/>
            <a:ext cx="7938" cy="238125"/>
          </a:xfrm>
          <a:prstGeom prst="line">
            <a:avLst/>
          </a:prstGeom>
          <a:ln w="9525" cap="flat" cmpd="sng">
            <a:solidFill>
              <a:schemeClr val="tx1"/>
            </a:solidFill>
            <a:prstDash val="solid"/>
            <a:round/>
            <a:headEnd type="none" w="med" len="med"/>
            <a:tailEnd type="none" w="med" len="med"/>
          </a:ln>
        </p:spPr>
      </p:cxnSp>
      <p:sp>
        <p:nvSpPr>
          <p:cNvPr id="67" name="Freeform 122"/>
          <p:cNvSpPr/>
          <p:nvPr/>
        </p:nvSpPr>
        <p:spPr bwMode="auto">
          <a:xfrm flipH="1">
            <a:off x="4479925" y="6084888"/>
            <a:ext cx="2181225" cy="3968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1" fmla="*/ 918 w 10233"/>
              <a:gd name="connsiteY0-2" fmla="*/ 8176 h 12226"/>
              <a:gd name="connsiteX1-3" fmla="*/ 8873 w 10233"/>
              <a:gd name="connsiteY1-4" fmla="*/ 12026 h 12226"/>
              <a:gd name="connsiteX2-5" fmla="*/ 10233 w 10233"/>
              <a:gd name="connsiteY2-6" fmla="*/ 12102 h 12226"/>
              <a:gd name="connsiteX3-7" fmla="*/ 1241 w 10233"/>
              <a:gd name="connsiteY3-8" fmla="*/ 0 h 12226"/>
              <a:gd name="connsiteX4-9" fmla="*/ 918 w 10233"/>
              <a:gd name="connsiteY4-10" fmla="*/ 8176 h 12226"/>
              <a:gd name="connsiteX0-11" fmla="*/ 918 w 10233"/>
              <a:gd name="connsiteY0-12" fmla="*/ 8176 h 12226"/>
              <a:gd name="connsiteX1-13" fmla="*/ 8873 w 10233"/>
              <a:gd name="connsiteY1-14" fmla="*/ 12026 h 12226"/>
              <a:gd name="connsiteX2-15" fmla="*/ 10233 w 10233"/>
              <a:gd name="connsiteY2-16" fmla="*/ 12102 h 12226"/>
              <a:gd name="connsiteX3-17" fmla="*/ 1241 w 10233"/>
              <a:gd name="connsiteY3-18" fmla="*/ 0 h 12226"/>
              <a:gd name="connsiteX4-19" fmla="*/ 918 w 10233"/>
              <a:gd name="connsiteY4-20" fmla="*/ 8176 h 12226"/>
              <a:gd name="connsiteX0-21" fmla="*/ 918 w 10233"/>
              <a:gd name="connsiteY0-22" fmla="*/ 8176 h 12226"/>
              <a:gd name="connsiteX1-23" fmla="*/ 8873 w 10233"/>
              <a:gd name="connsiteY1-24" fmla="*/ 12026 h 12226"/>
              <a:gd name="connsiteX2-25" fmla="*/ 10233 w 10233"/>
              <a:gd name="connsiteY2-26" fmla="*/ 12102 h 12226"/>
              <a:gd name="connsiteX3-27" fmla="*/ 1241 w 10233"/>
              <a:gd name="connsiteY3-28" fmla="*/ 0 h 12226"/>
              <a:gd name="connsiteX4-29" fmla="*/ 918 w 10233"/>
              <a:gd name="connsiteY4-30" fmla="*/ 8176 h 12226"/>
              <a:gd name="connsiteX0-31" fmla="*/ 0 w 9315"/>
              <a:gd name="connsiteY0-32" fmla="*/ 8176 h 12226"/>
              <a:gd name="connsiteX1-33" fmla="*/ 7955 w 9315"/>
              <a:gd name="connsiteY1-34" fmla="*/ 12026 h 12226"/>
              <a:gd name="connsiteX2-35" fmla="*/ 9315 w 9315"/>
              <a:gd name="connsiteY2-36" fmla="*/ 12102 h 12226"/>
              <a:gd name="connsiteX3-37" fmla="*/ 323 w 9315"/>
              <a:gd name="connsiteY3-38" fmla="*/ 0 h 12226"/>
              <a:gd name="connsiteX4-39" fmla="*/ 0 w 9315"/>
              <a:gd name="connsiteY4-40" fmla="*/ 8176 h 12226"/>
              <a:gd name="connsiteX0-41" fmla="*/ 0 w 10000"/>
              <a:gd name="connsiteY0-42" fmla="*/ 6778 h 10091"/>
              <a:gd name="connsiteX1-43" fmla="*/ 8540 w 10000"/>
              <a:gd name="connsiteY1-44" fmla="*/ 9927 h 10091"/>
              <a:gd name="connsiteX2-45" fmla="*/ 10000 w 10000"/>
              <a:gd name="connsiteY2-46" fmla="*/ 9990 h 10091"/>
              <a:gd name="connsiteX3-47" fmla="*/ 107 w 10000"/>
              <a:gd name="connsiteY3-48" fmla="*/ 0 h 10091"/>
              <a:gd name="connsiteX4-49" fmla="*/ 0 w 10000"/>
              <a:gd name="connsiteY4-50" fmla="*/ 6778 h 10091"/>
              <a:gd name="connsiteX0-51" fmla="*/ 0 w 10000"/>
              <a:gd name="connsiteY0-52" fmla="*/ 6778 h 10091"/>
              <a:gd name="connsiteX1-53" fmla="*/ 8540 w 10000"/>
              <a:gd name="connsiteY1-54" fmla="*/ 9927 h 10091"/>
              <a:gd name="connsiteX2-55" fmla="*/ 10000 w 10000"/>
              <a:gd name="connsiteY2-56" fmla="*/ 9990 h 10091"/>
              <a:gd name="connsiteX3-57" fmla="*/ 107 w 10000"/>
              <a:gd name="connsiteY3-58" fmla="*/ 0 h 10091"/>
              <a:gd name="connsiteX4-59" fmla="*/ 0 w 10000"/>
              <a:gd name="connsiteY4-60" fmla="*/ 6778 h 10091"/>
              <a:gd name="connsiteX0-61" fmla="*/ 0 w 10000"/>
              <a:gd name="connsiteY0-62" fmla="*/ 6778 h 10838"/>
              <a:gd name="connsiteX1-63" fmla="*/ 8900 w 10000"/>
              <a:gd name="connsiteY1-64" fmla="*/ 10838 h 10838"/>
              <a:gd name="connsiteX2-65" fmla="*/ 10000 w 10000"/>
              <a:gd name="connsiteY2-66" fmla="*/ 9990 h 10838"/>
              <a:gd name="connsiteX3-67" fmla="*/ 107 w 10000"/>
              <a:gd name="connsiteY3-68" fmla="*/ 0 h 10838"/>
              <a:gd name="connsiteX4-69" fmla="*/ 0 w 10000"/>
              <a:gd name="connsiteY4-70" fmla="*/ 6778 h 10838"/>
              <a:gd name="connsiteX0-71" fmla="*/ 0 w 9339"/>
              <a:gd name="connsiteY0-72" fmla="*/ 6778 h 10838"/>
              <a:gd name="connsiteX1-73" fmla="*/ 8900 w 9339"/>
              <a:gd name="connsiteY1-74" fmla="*/ 10838 h 10838"/>
              <a:gd name="connsiteX2-75" fmla="*/ 9339 w 9339"/>
              <a:gd name="connsiteY2-76" fmla="*/ 8351 h 10838"/>
              <a:gd name="connsiteX3-77" fmla="*/ 107 w 9339"/>
              <a:gd name="connsiteY3-78" fmla="*/ 0 h 10838"/>
              <a:gd name="connsiteX4-79" fmla="*/ 0 w 9339"/>
              <a:gd name="connsiteY4-80" fmla="*/ 6778 h 10838"/>
              <a:gd name="connsiteX0-81" fmla="*/ 0 w 10000"/>
              <a:gd name="connsiteY0-82" fmla="*/ 6254 h 10000"/>
              <a:gd name="connsiteX1-83" fmla="*/ 9530 w 10000"/>
              <a:gd name="connsiteY1-84" fmla="*/ 10000 h 10000"/>
              <a:gd name="connsiteX2-85" fmla="*/ 10000 w 10000"/>
              <a:gd name="connsiteY2-86" fmla="*/ 7705 h 10000"/>
              <a:gd name="connsiteX3-87" fmla="*/ 115 w 10000"/>
              <a:gd name="connsiteY3-88" fmla="*/ 0 h 10000"/>
              <a:gd name="connsiteX4-89" fmla="*/ 0 w 10000"/>
              <a:gd name="connsiteY4-90" fmla="*/ 6254 h 10000"/>
              <a:gd name="connsiteX0-91" fmla="*/ 0 w 10000"/>
              <a:gd name="connsiteY0-92" fmla="*/ 6254 h 10000"/>
              <a:gd name="connsiteX1-93" fmla="*/ 9530 w 10000"/>
              <a:gd name="connsiteY1-94" fmla="*/ 10000 h 10000"/>
              <a:gd name="connsiteX2-95" fmla="*/ 10000 w 10000"/>
              <a:gd name="connsiteY2-96" fmla="*/ 7705 h 10000"/>
              <a:gd name="connsiteX3-97" fmla="*/ 115 w 10000"/>
              <a:gd name="connsiteY3-98" fmla="*/ 0 h 10000"/>
              <a:gd name="connsiteX4-99" fmla="*/ 0 w 10000"/>
              <a:gd name="connsiteY4-100" fmla="*/ 6254 h 10000"/>
              <a:gd name="connsiteX0-101" fmla="*/ 0 w 10000"/>
              <a:gd name="connsiteY0-102" fmla="*/ 6254 h 10000"/>
              <a:gd name="connsiteX1-103" fmla="*/ 9530 w 10000"/>
              <a:gd name="connsiteY1-104" fmla="*/ 10000 h 10000"/>
              <a:gd name="connsiteX2-105" fmla="*/ 10000 w 10000"/>
              <a:gd name="connsiteY2-106" fmla="*/ 7705 h 10000"/>
              <a:gd name="connsiteX3-107" fmla="*/ 115 w 10000"/>
              <a:gd name="connsiteY3-108" fmla="*/ 0 h 10000"/>
              <a:gd name="connsiteX4-109" fmla="*/ 0 w 10000"/>
              <a:gd name="connsiteY4-110" fmla="*/ 6254 h 10000"/>
              <a:gd name="connsiteX0-111" fmla="*/ 20 w 10020"/>
              <a:gd name="connsiteY0-112" fmla="*/ 7598 h 11344"/>
              <a:gd name="connsiteX1-113" fmla="*/ 9550 w 10020"/>
              <a:gd name="connsiteY1-114" fmla="*/ 11344 h 11344"/>
              <a:gd name="connsiteX2-115" fmla="*/ 10020 w 10020"/>
              <a:gd name="connsiteY2-116" fmla="*/ 9049 h 11344"/>
              <a:gd name="connsiteX3-117" fmla="*/ 71 w 10020"/>
              <a:gd name="connsiteY3-118" fmla="*/ 0 h 11344"/>
              <a:gd name="connsiteX4-119" fmla="*/ 20 w 10020"/>
              <a:gd name="connsiteY4-120" fmla="*/ 7598 h 11344"/>
              <a:gd name="connsiteX0-121" fmla="*/ 20 w 10020"/>
              <a:gd name="connsiteY0-122" fmla="*/ 7598 h 11344"/>
              <a:gd name="connsiteX1-123" fmla="*/ 9550 w 10020"/>
              <a:gd name="connsiteY1-124" fmla="*/ 11344 h 11344"/>
              <a:gd name="connsiteX2-125" fmla="*/ 10020 w 10020"/>
              <a:gd name="connsiteY2-126" fmla="*/ 9049 h 11344"/>
              <a:gd name="connsiteX3-127" fmla="*/ 71 w 10020"/>
              <a:gd name="connsiteY3-128" fmla="*/ 0 h 11344"/>
              <a:gd name="connsiteX4-129" fmla="*/ 20 w 10020"/>
              <a:gd name="connsiteY4-130" fmla="*/ 7598 h 11344"/>
              <a:gd name="connsiteX0-131" fmla="*/ 20 w 10020"/>
              <a:gd name="connsiteY0-132" fmla="*/ 7598 h 11260"/>
              <a:gd name="connsiteX1-133" fmla="*/ 9743 w 10020"/>
              <a:gd name="connsiteY1-134" fmla="*/ 11260 h 11260"/>
              <a:gd name="connsiteX2-135" fmla="*/ 10020 w 10020"/>
              <a:gd name="connsiteY2-136" fmla="*/ 9049 h 11260"/>
              <a:gd name="connsiteX3-137" fmla="*/ 71 w 10020"/>
              <a:gd name="connsiteY3-138" fmla="*/ 0 h 11260"/>
              <a:gd name="connsiteX4-139" fmla="*/ 20 w 10020"/>
              <a:gd name="connsiteY4-140" fmla="*/ 7598 h 11260"/>
              <a:gd name="connsiteX0-141" fmla="*/ 20 w 10020"/>
              <a:gd name="connsiteY0-142" fmla="*/ 7598 h 11260"/>
              <a:gd name="connsiteX1-143" fmla="*/ 9743 w 10020"/>
              <a:gd name="connsiteY1-144" fmla="*/ 11260 h 11260"/>
              <a:gd name="connsiteX2-145" fmla="*/ 10020 w 10020"/>
              <a:gd name="connsiteY2-146" fmla="*/ 9049 h 11260"/>
              <a:gd name="connsiteX3-147" fmla="*/ 71 w 10020"/>
              <a:gd name="connsiteY3-148" fmla="*/ 0 h 11260"/>
              <a:gd name="connsiteX4-149" fmla="*/ 20 w 10020"/>
              <a:gd name="connsiteY4-150" fmla="*/ 7598 h 11260"/>
              <a:gd name="connsiteX0-151" fmla="*/ 174 w 10174"/>
              <a:gd name="connsiteY0-152" fmla="*/ 9049 h 12711"/>
              <a:gd name="connsiteX1-153" fmla="*/ 9897 w 10174"/>
              <a:gd name="connsiteY1-154" fmla="*/ 12711 h 12711"/>
              <a:gd name="connsiteX2-155" fmla="*/ 10174 w 10174"/>
              <a:gd name="connsiteY2-156" fmla="*/ 10500 h 12711"/>
              <a:gd name="connsiteX3-157" fmla="*/ 53 w 10174"/>
              <a:gd name="connsiteY3-158" fmla="*/ 0 h 12711"/>
              <a:gd name="connsiteX4-159" fmla="*/ 174 w 10174"/>
              <a:gd name="connsiteY4-160" fmla="*/ 9049 h 12711"/>
              <a:gd name="connsiteX0-161" fmla="*/ 174 w 45742"/>
              <a:gd name="connsiteY0-162" fmla="*/ 9049 h 10516"/>
              <a:gd name="connsiteX1-163" fmla="*/ 45742 w 45742"/>
              <a:gd name="connsiteY1-164" fmla="*/ 8442 h 10516"/>
              <a:gd name="connsiteX2-165" fmla="*/ 10174 w 45742"/>
              <a:gd name="connsiteY2-166" fmla="*/ 10500 h 10516"/>
              <a:gd name="connsiteX3-167" fmla="*/ 53 w 45742"/>
              <a:gd name="connsiteY3-168" fmla="*/ 0 h 10516"/>
              <a:gd name="connsiteX4-169" fmla="*/ 174 w 45742"/>
              <a:gd name="connsiteY4-170" fmla="*/ 9049 h 10516"/>
              <a:gd name="connsiteX0-171" fmla="*/ 174 w 45743"/>
              <a:gd name="connsiteY0-172" fmla="*/ 9049 h 9101"/>
              <a:gd name="connsiteX1-173" fmla="*/ 45742 w 45743"/>
              <a:gd name="connsiteY1-174" fmla="*/ 8442 h 9101"/>
              <a:gd name="connsiteX2-175" fmla="*/ 45245 w 45743"/>
              <a:gd name="connsiteY2-176" fmla="*/ 6829 h 9101"/>
              <a:gd name="connsiteX3-177" fmla="*/ 53 w 45743"/>
              <a:gd name="connsiteY3-178" fmla="*/ 0 h 9101"/>
              <a:gd name="connsiteX4-179" fmla="*/ 174 w 45743"/>
              <a:gd name="connsiteY4-180" fmla="*/ 9049 h 9101"/>
              <a:gd name="connsiteX0-181" fmla="*/ 38 w 10079"/>
              <a:gd name="connsiteY0-182" fmla="*/ 9943 h 10000"/>
              <a:gd name="connsiteX1-183" fmla="*/ 10000 w 10079"/>
              <a:gd name="connsiteY1-184" fmla="*/ 9276 h 10000"/>
              <a:gd name="connsiteX2-185" fmla="*/ 10079 w 10079"/>
              <a:gd name="connsiteY2-186" fmla="*/ 7129 h 10000"/>
              <a:gd name="connsiteX3-187" fmla="*/ 12 w 10079"/>
              <a:gd name="connsiteY3-188" fmla="*/ 0 h 10000"/>
              <a:gd name="connsiteX4-189" fmla="*/ 38 w 10079"/>
              <a:gd name="connsiteY4-190" fmla="*/ 9943 h 10000"/>
              <a:gd name="connsiteX0-191" fmla="*/ 38 w 10079"/>
              <a:gd name="connsiteY0-192" fmla="*/ 9943 h 10000"/>
              <a:gd name="connsiteX1-193" fmla="*/ 10000 w 10079"/>
              <a:gd name="connsiteY1-194" fmla="*/ 9276 h 10000"/>
              <a:gd name="connsiteX2-195" fmla="*/ 10079 w 10079"/>
              <a:gd name="connsiteY2-196" fmla="*/ 7129 h 10000"/>
              <a:gd name="connsiteX3-197" fmla="*/ 12 w 10079"/>
              <a:gd name="connsiteY3-198" fmla="*/ 0 h 10000"/>
              <a:gd name="connsiteX4-199" fmla="*/ 38 w 10079"/>
              <a:gd name="connsiteY4-200" fmla="*/ 9943 h 10000"/>
              <a:gd name="connsiteX0-201" fmla="*/ 38 w 10079"/>
              <a:gd name="connsiteY0-202" fmla="*/ 9943 h 10062"/>
              <a:gd name="connsiteX1-203" fmla="*/ 10000 w 10079"/>
              <a:gd name="connsiteY1-204" fmla="*/ 9276 h 10062"/>
              <a:gd name="connsiteX2-205" fmla="*/ 10079 w 10079"/>
              <a:gd name="connsiteY2-206" fmla="*/ 7129 h 10062"/>
              <a:gd name="connsiteX3-207" fmla="*/ 12 w 10079"/>
              <a:gd name="connsiteY3-208" fmla="*/ 0 h 10062"/>
              <a:gd name="connsiteX4-209" fmla="*/ 38 w 10079"/>
              <a:gd name="connsiteY4-210" fmla="*/ 9943 h 10062"/>
              <a:gd name="connsiteX0-211" fmla="*/ 38 w 10079"/>
              <a:gd name="connsiteY0-212" fmla="*/ 9943 h 10062"/>
              <a:gd name="connsiteX1-213" fmla="*/ 10000 w 10079"/>
              <a:gd name="connsiteY1-214" fmla="*/ 9276 h 10062"/>
              <a:gd name="connsiteX2-215" fmla="*/ 10079 w 10079"/>
              <a:gd name="connsiteY2-216" fmla="*/ 7129 h 10062"/>
              <a:gd name="connsiteX3-217" fmla="*/ 12 w 10079"/>
              <a:gd name="connsiteY3-218" fmla="*/ 0 h 10062"/>
              <a:gd name="connsiteX4-219" fmla="*/ 38 w 10079"/>
              <a:gd name="connsiteY4-220" fmla="*/ 9943 h 10062"/>
              <a:gd name="connsiteX0-221" fmla="*/ 38 w 10079"/>
              <a:gd name="connsiteY0-222" fmla="*/ 9943 h 10055"/>
              <a:gd name="connsiteX1-223" fmla="*/ 10038 w 10079"/>
              <a:gd name="connsiteY1-224" fmla="*/ 9088 h 10055"/>
              <a:gd name="connsiteX2-225" fmla="*/ 10079 w 10079"/>
              <a:gd name="connsiteY2-226" fmla="*/ 7129 h 10055"/>
              <a:gd name="connsiteX3-227" fmla="*/ 12 w 10079"/>
              <a:gd name="connsiteY3-228" fmla="*/ 0 h 10055"/>
              <a:gd name="connsiteX4-229" fmla="*/ 38 w 10079"/>
              <a:gd name="connsiteY4-230" fmla="*/ 9943 h 10055"/>
              <a:gd name="connsiteX0-231" fmla="*/ 38 w 10079"/>
              <a:gd name="connsiteY0-232" fmla="*/ 9943 h 10055"/>
              <a:gd name="connsiteX1-233" fmla="*/ 10038 w 10079"/>
              <a:gd name="connsiteY1-234" fmla="*/ 9088 h 10055"/>
              <a:gd name="connsiteX2-235" fmla="*/ 10079 w 10079"/>
              <a:gd name="connsiteY2-236" fmla="*/ 7129 h 10055"/>
              <a:gd name="connsiteX3-237" fmla="*/ 12 w 10079"/>
              <a:gd name="connsiteY3-238" fmla="*/ 0 h 10055"/>
              <a:gd name="connsiteX4-239" fmla="*/ 38 w 10079"/>
              <a:gd name="connsiteY4-240" fmla="*/ 9943 h 10055"/>
              <a:gd name="connsiteX0-241" fmla="*/ 0 w 10041"/>
              <a:gd name="connsiteY0-242" fmla="*/ 9005 h 9117"/>
              <a:gd name="connsiteX1-243" fmla="*/ 10000 w 10041"/>
              <a:gd name="connsiteY1-244" fmla="*/ 8150 h 9117"/>
              <a:gd name="connsiteX2-245" fmla="*/ 10041 w 10041"/>
              <a:gd name="connsiteY2-246" fmla="*/ 6191 h 9117"/>
              <a:gd name="connsiteX3-247" fmla="*/ 613 w 10041"/>
              <a:gd name="connsiteY3-248" fmla="*/ 0 h 9117"/>
              <a:gd name="connsiteX4-249" fmla="*/ 0 w 10041"/>
              <a:gd name="connsiteY4-250" fmla="*/ 9005 h 91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41" h="9117">
                <a:moveTo>
                  <a:pt x="0" y="9005"/>
                </a:moveTo>
                <a:cubicBezTo>
                  <a:pt x="940" y="9678"/>
                  <a:pt x="2065" y="7058"/>
                  <a:pt x="10000" y="8150"/>
                </a:cubicBezTo>
                <a:cubicBezTo>
                  <a:pt x="10012" y="7247"/>
                  <a:pt x="9901" y="6483"/>
                  <a:pt x="10041" y="6191"/>
                </a:cubicBezTo>
                <a:cubicBezTo>
                  <a:pt x="3022" y="5602"/>
                  <a:pt x="1166" y="4276"/>
                  <a:pt x="613" y="0"/>
                </a:cubicBezTo>
                <a:cubicBezTo>
                  <a:pt x="564" y="3878"/>
                  <a:pt x="46" y="5035"/>
                  <a:pt x="0" y="9005"/>
                </a:cubicBezTo>
                <a:close/>
              </a:path>
            </a:pathLst>
          </a:custGeom>
          <a:gradFill rotWithShape="1">
            <a:gsLst>
              <a:gs pos="0">
                <a:schemeClr val="accent2">
                  <a:lumMod val="40000"/>
                  <a:lumOff val="60000"/>
                  <a:alpha val="61000"/>
                </a:schemeClr>
              </a:gs>
              <a:gs pos="100000">
                <a:schemeClr val="bg1"/>
              </a:gs>
            </a:gsLst>
            <a:lin ang="108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23964" name="Group 21"/>
          <p:cNvGrpSpPr/>
          <p:nvPr/>
        </p:nvGrpSpPr>
        <p:grpSpPr>
          <a:xfrm>
            <a:off x="4000500" y="6242050"/>
            <a:ext cx="501650" cy="233363"/>
            <a:chOff x="3600" y="219"/>
            <a:chExt cx="360" cy="175"/>
          </a:xfrm>
        </p:grpSpPr>
        <p:sp>
          <p:nvSpPr>
            <p:cNvPr id="123965" name="Oval 22"/>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66" name="Line 23"/>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3967" name="Line 24"/>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3968" name="Rectangle 25"/>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3969" name="Oval 26"/>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3970" name="Group 27"/>
            <p:cNvGrpSpPr/>
            <p:nvPr/>
          </p:nvGrpSpPr>
          <p:grpSpPr>
            <a:xfrm>
              <a:off x="3686" y="244"/>
              <a:ext cx="177" cy="66"/>
              <a:chOff x="2848" y="848"/>
              <a:chExt cx="140" cy="98"/>
            </a:xfrm>
          </p:grpSpPr>
          <p:sp>
            <p:nvSpPr>
              <p:cNvPr id="123971" name="Line 28"/>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3972" name="Line 29"/>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3973" name="Line 30"/>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3974" name="Group 31"/>
            <p:cNvGrpSpPr/>
            <p:nvPr/>
          </p:nvGrpSpPr>
          <p:grpSpPr>
            <a:xfrm flipV="1">
              <a:off x="3686" y="243"/>
              <a:ext cx="177" cy="66"/>
              <a:chOff x="2848" y="848"/>
              <a:chExt cx="140" cy="98"/>
            </a:xfrm>
          </p:grpSpPr>
          <p:sp>
            <p:nvSpPr>
              <p:cNvPr id="123975" name="Line 32"/>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3976" name="Line 33"/>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3977" name="Line 34"/>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cxnSp>
        <p:nvCxnSpPr>
          <p:cNvPr id="123978" name="Straight Connector 81"/>
          <p:cNvCxnSpPr/>
          <p:nvPr/>
        </p:nvCxnSpPr>
        <p:spPr>
          <a:xfrm>
            <a:off x="1362075" y="3262313"/>
            <a:ext cx="5856288" cy="0"/>
          </a:xfrm>
          <a:prstGeom prst="line">
            <a:avLst/>
          </a:prstGeom>
          <a:ln w="19050" cap="flat" cmpd="sng">
            <a:solidFill>
              <a:schemeClr val="tx1"/>
            </a:solidFill>
            <a:prstDash val="dash"/>
            <a:round/>
            <a:headEnd type="none" w="med" len="med"/>
            <a:tailEnd type="none" w="med" len="med"/>
          </a:ln>
        </p:spPr>
      </p:cxnSp>
      <p:sp>
        <p:nvSpPr>
          <p:cNvPr id="123979" name="Text Box 106"/>
          <p:cNvSpPr txBox="1"/>
          <p:nvPr/>
        </p:nvSpPr>
        <p:spPr>
          <a:xfrm>
            <a:off x="1203325" y="2827338"/>
            <a:ext cx="1358900" cy="338137"/>
          </a:xfrm>
          <a:prstGeom prst="rect">
            <a:avLst/>
          </a:prstGeom>
          <a:noFill/>
          <a:ln w="9525">
            <a:noFill/>
          </a:ln>
        </p:spPr>
        <p:txBody>
          <a:bodyPr wrap="none" anchor="t" anchorCtr="0">
            <a:spAutoFit/>
          </a:bodyPr>
          <a:p>
            <a:pPr eaLnBrk="0" hangingPunct="0"/>
            <a:r>
              <a:rPr lang="en-US" altLang="zh-CN" sz="1600" dirty="0">
                <a:solidFill>
                  <a:srgbClr val="000000"/>
                </a:solidFill>
                <a:latin typeface="Arial" panose="020B0604020202020204" pitchFamily="34" charset="0"/>
              </a:rPr>
              <a:t>control plane</a:t>
            </a:r>
            <a:endParaRPr lang="en-US" altLang="zh-CN" sz="1600" dirty="0">
              <a:solidFill>
                <a:srgbClr val="000000"/>
              </a:solidFill>
              <a:latin typeface="Arial" panose="020B0604020202020204" pitchFamily="34" charset="0"/>
            </a:endParaRPr>
          </a:p>
        </p:txBody>
      </p:sp>
      <p:sp>
        <p:nvSpPr>
          <p:cNvPr id="123980" name="Text Box 106"/>
          <p:cNvSpPr txBox="1"/>
          <p:nvPr/>
        </p:nvSpPr>
        <p:spPr>
          <a:xfrm>
            <a:off x="1217613" y="3313113"/>
            <a:ext cx="1143000" cy="338137"/>
          </a:xfrm>
          <a:prstGeom prst="rect">
            <a:avLst/>
          </a:prstGeom>
          <a:noFill/>
          <a:ln w="9525">
            <a:noFill/>
          </a:ln>
        </p:spPr>
        <p:txBody>
          <a:bodyPr wrap="none" anchor="t" anchorCtr="0">
            <a:spAutoFit/>
          </a:bodyPr>
          <a:p>
            <a:pPr eaLnBrk="0" hangingPunct="0"/>
            <a:r>
              <a:rPr lang="en-US" altLang="zh-CN" sz="1600" dirty="0">
                <a:solidFill>
                  <a:srgbClr val="000000"/>
                </a:solidFill>
                <a:latin typeface="Arial" panose="020B0604020202020204" pitchFamily="34" charset="0"/>
              </a:rPr>
              <a:t>data plane</a:t>
            </a:r>
            <a:endParaRPr lang="en-US" altLang="zh-CN" sz="1600" dirty="0">
              <a:solidFill>
                <a:srgbClr val="000000"/>
              </a:solidFill>
              <a:latin typeface="Arial" panose="020B0604020202020204" pitchFamily="34" charset="0"/>
            </a:endParaRPr>
          </a:p>
        </p:txBody>
      </p:sp>
      <p:sp>
        <p:nvSpPr>
          <p:cNvPr id="85" name="AutoShape 118"/>
          <p:cNvSpPr>
            <a:spLocks noChangeArrowheads="1"/>
          </p:cNvSpPr>
          <p:nvPr/>
        </p:nvSpPr>
        <p:spPr bwMode="auto">
          <a:xfrm rot="5400000">
            <a:off x="3175000" y="3048000"/>
            <a:ext cx="992188" cy="122238"/>
          </a:xfrm>
          <a:prstGeom prst="rightArrow">
            <a:avLst>
              <a:gd name="adj1" fmla="val 51167"/>
              <a:gd name="adj2" fmla="val 83902"/>
            </a:avLst>
          </a:prstGeom>
          <a:solidFill>
            <a:schemeClr val="accent1">
              <a:lumMod val="50000"/>
            </a:schemeClr>
          </a:solid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3982" name="Freeform 91"/>
          <p:cNvSpPr/>
          <p:nvPr/>
        </p:nvSpPr>
        <p:spPr>
          <a:xfrm>
            <a:off x="4968875" y="5416550"/>
            <a:ext cx="474663" cy="582613"/>
          </a:xfrm>
          <a:custGeom>
            <a:avLst/>
            <a:gdLst/>
            <a:ahLst/>
            <a:cxnLst>
              <a:cxn ang="0">
                <a:pos x="0" y="0"/>
              </a:cxn>
              <a:cxn ang="0">
                <a:pos x="2147483647" y="2147483647"/>
              </a:cxn>
            </a:cxnLst>
            <a:pathLst>
              <a:path w="318" h="194">
                <a:moveTo>
                  <a:pt x="0" y="0"/>
                </a:moveTo>
                <a:lnTo>
                  <a:pt x="318" y="194"/>
                </a:lnTo>
              </a:path>
            </a:pathLst>
          </a:custGeom>
          <a:noFill/>
          <a:ln w="12700" cap="flat" cmpd="sng">
            <a:solidFill>
              <a:schemeClr val="tx1"/>
            </a:solidFill>
            <a:prstDash val="solid"/>
            <a:round/>
            <a:headEnd type="none" w="med" len="med"/>
            <a:tailEnd type="none" w="med" len="med"/>
          </a:ln>
        </p:spPr>
        <p:txBody>
          <a:bodyPr/>
          <a:p>
            <a:endParaRPr lang="zh-CN" altLang="en-US"/>
          </a:p>
        </p:txBody>
      </p:sp>
      <p:grpSp>
        <p:nvGrpSpPr>
          <p:cNvPr id="123983" name="Group 35"/>
          <p:cNvGrpSpPr/>
          <p:nvPr/>
        </p:nvGrpSpPr>
        <p:grpSpPr>
          <a:xfrm>
            <a:off x="4675188" y="5195888"/>
            <a:ext cx="501650" cy="233362"/>
            <a:chOff x="3600" y="219"/>
            <a:chExt cx="360" cy="175"/>
          </a:xfrm>
        </p:grpSpPr>
        <p:sp>
          <p:nvSpPr>
            <p:cNvPr id="123984" name="Oval 36"/>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85" name="Line 37"/>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3986" name="Line 38"/>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3987" name="Rectangle 39"/>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3988" name="Oval 40"/>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3989" name="Group 41"/>
            <p:cNvGrpSpPr/>
            <p:nvPr/>
          </p:nvGrpSpPr>
          <p:grpSpPr>
            <a:xfrm>
              <a:off x="3686" y="244"/>
              <a:ext cx="177" cy="66"/>
              <a:chOff x="2848" y="848"/>
              <a:chExt cx="140" cy="98"/>
            </a:xfrm>
          </p:grpSpPr>
          <p:sp>
            <p:nvSpPr>
              <p:cNvPr id="123990" name="Line 42"/>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3991" name="Line 43"/>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3992" name="Line 44"/>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3993" name="Group 45"/>
            <p:cNvGrpSpPr/>
            <p:nvPr/>
          </p:nvGrpSpPr>
          <p:grpSpPr>
            <a:xfrm flipV="1">
              <a:off x="3686" y="243"/>
              <a:ext cx="177" cy="66"/>
              <a:chOff x="2848" y="848"/>
              <a:chExt cx="140" cy="98"/>
            </a:xfrm>
          </p:grpSpPr>
          <p:sp>
            <p:nvSpPr>
              <p:cNvPr id="123994" name="Line 46"/>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3995" name="Line 47"/>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3996" name="Line 48"/>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grpSp>
        <p:nvGrpSpPr>
          <p:cNvPr id="123997" name="Group 63"/>
          <p:cNvGrpSpPr/>
          <p:nvPr/>
        </p:nvGrpSpPr>
        <p:grpSpPr>
          <a:xfrm>
            <a:off x="5226050" y="5962650"/>
            <a:ext cx="501650" cy="233363"/>
            <a:chOff x="3600" y="219"/>
            <a:chExt cx="360" cy="175"/>
          </a:xfrm>
        </p:grpSpPr>
        <p:sp>
          <p:nvSpPr>
            <p:cNvPr id="123998" name="Oval 64"/>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99" name="Line 65"/>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4000" name="Line 66"/>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4001" name="Rectangle 67"/>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4002" name="Oval 68"/>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4003" name="Group 69"/>
            <p:cNvGrpSpPr/>
            <p:nvPr/>
          </p:nvGrpSpPr>
          <p:grpSpPr>
            <a:xfrm>
              <a:off x="3686" y="244"/>
              <a:ext cx="177" cy="66"/>
              <a:chOff x="2848" y="848"/>
              <a:chExt cx="140" cy="98"/>
            </a:xfrm>
          </p:grpSpPr>
          <p:sp>
            <p:nvSpPr>
              <p:cNvPr id="124004" name="Line 70"/>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4005" name="Line 71"/>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4006" name="Line 72"/>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4007" name="Group 73"/>
            <p:cNvGrpSpPr/>
            <p:nvPr/>
          </p:nvGrpSpPr>
          <p:grpSpPr>
            <a:xfrm flipV="1">
              <a:off x="3686" y="243"/>
              <a:ext cx="177" cy="66"/>
              <a:chOff x="2848" y="848"/>
              <a:chExt cx="140" cy="98"/>
            </a:xfrm>
          </p:grpSpPr>
          <p:sp>
            <p:nvSpPr>
              <p:cNvPr id="124008" name="Line 74"/>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4009" name="Line 75"/>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4010" name="Line 76"/>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sp>
        <p:nvSpPr>
          <p:cNvPr id="124011" name="TextBox 114"/>
          <p:cNvSpPr txBox="1"/>
          <p:nvPr/>
        </p:nvSpPr>
        <p:spPr>
          <a:xfrm>
            <a:off x="401638" y="1087438"/>
            <a:ext cx="7832725" cy="830262"/>
          </a:xfrm>
          <a:prstGeom prst="rect">
            <a:avLst/>
          </a:prstGeom>
          <a:noFill/>
          <a:ln w="9525">
            <a:noFill/>
          </a:ln>
        </p:spPr>
        <p:txBody>
          <a:bodyPr anchor="t" anchorCtr="0">
            <a:spAutoFit/>
          </a:bodyPr>
          <a:p>
            <a:pPr algn="ctr" eaLnBrk="0" hangingPunct="0"/>
            <a:r>
              <a:rPr lang="en-US" altLang="zh-CN" sz="2400" dirty="0">
                <a:latin typeface="Gill Sans MT" panose="020B0502020104020203" charset="0"/>
              </a:rPr>
              <a:t>Each router contains a </a:t>
            </a:r>
            <a:r>
              <a:rPr lang="en-US" altLang="zh-CN" sz="2400" i="1" dirty="0">
                <a:solidFill>
                  <a:srgbClr val="CC0000"/>
                </a:solidFill>
                <a:latin typeface="Gill Sans MT" panose="020B0502020104020203" charset="0"/>
              </a:rPr>
              <a:t>flow table </a:t>
            </a:r>
            <a:r>
              <a:rPr lang="en-US" altLang="zh-CN" sz="2400" dirty="0">
                <a:latin typeface="Gill Sans MT" panose="020B0502020104020203" charset="0"/>
              </a:rPr>
              <a:t>that is computed and distributed by a </a:t>
            </a:r>
            <a:r>
              <a:rPr lang="en-US" altLang="zh-CN" sz="2400" i="1" dirty="0">
                <a:latin typeface="Gill Sans MT" panose="020B0502020104020203" charset="0"/>
              </a:rPr>
              <a:t>logically centralized </a:t>
            </a:r>
            <a:r>
              <a:rPr lang="en-US" altLang="zh-CN" sz="2400" dirty="0">
                <a:latin typeface="Gill Sans MT" panose="020B0502020104020203" charset="0"/>
              </a:rPr>
              <a:t>routing controller</a:t>
            </a:r>
            <a:endParaRPr lang="en-US" altLang="zh-CN" sz="2400" dirty="0">
              <a:latin typeface="Gill Sans MT" panose="020B0502020104020203" charset="0"/>
              <a:ea typeface="Gill Sans MT" panose="020B0502020104020203" charset="0"/>
            </a:endParaRPr>
          </a:p>
        </p:txBody>
      </p:sp>
      <p:grpSp>
        <p:nvGrpSpPr>
          <p:cNvPr id="124012" name="Group 115"/>
          <p:cNvGrpSpPr/>
          <p:nvPr/>
        </p:nvGrpSpPr>
        <p:grpSpPr>
          <a:xfrm>
            <a:off x="3498850" y="2647950"/>
            <a:ext cx="328613" cy="247650"/>
            <a:chOff x="8481778" y="1650237"/>
            <a:chExt cx="327460" cy="247650"/>
          </a:xfrm>
        </p:grpSpPr>
        <p:sp>
          <p:nvSpPr>
            <p:cNvPr id="124013"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014"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015"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016"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017"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grpSp>
        <p:nvGrpSpPr>
          <p:cNvPr id="124018" name="Group 121"/>
          <p:cNvGrpSpPr/>
          <p:nvPr/>
        </p:nvGrpSpPr>
        <p:grpSpPr>
          <a:xfrm>
            <a:off x="2700338" y="3592513"/>
            <a:ext cx="2005012" cy="1449387"/>
            <a:chOff x="1215873" y="2346199"/>
            <a:chExt cx="2004836" cy="1450803"/>
          </a:xfrm>
        </p:grpSpPr>
        <p:sp>
          <p:nvSpPr>
            <p:cNvPr id="124019" name="Rectangle 4"/>
            <p:cNvSpPr/>
            <p:nvPr/>
          </p:nvSpPr>
          <p:spPr>
            <a:xfrm>
              <a:off x="1230309" y="2346199"/>
              <a:ext cx="1990400" cy="145080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 name="Rectangle 123"/>
            <p:cNvSpPr/>
            <p:nvPr/>
          </p:nvSpPr>
          <p:spPr bwMode="auto">
            <a:xfrm>
              <a:off x="1933360" y="2662420"/>
              <a:ext cx="661929" cy="106148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5" name="Rectangle 124"/>
            <p:cNvSpPr/>
            <p:nvPr/>
          </p:nvSpPr>
          <p:spPr bwMode="auto">
            <a:xfrm>
              <a:off x="1307940" y="2665598"/>
              <a:ext cx="622245" cy="1058308"/>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022" name="Rectangle 125"/>
            <p:cNvSpPr/>
            <p:nvPr/>
          </p:nvSpPr>
          <p:spPr>
            <a:xfrm>
              <a:off x="1302231" y="2412920"/>
              <a:ext cx="1855396" cy="248443"/>
            </a:xfrm>
            <a:prstGeom prst="rect">
              <a:avLst/>
            </a:prstGeom>
            <a:solidFill>
              <a:schemeClr val="bg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23" name="Text Box 110"/>
            <p:cNvSpPr txBox="1"/>
            <p:nvPr/>
          </p:nvSpPr>
          <p:spPr>
            <a:xfrm>
              <a:off x="1509902" y="2374246"/>
              <a:ext cx="1362259" cy="307777"/>
            </a:xfrm>
            <a:prstGeom prst="rect">
              <a:avLst/>
            </a:prstGeom>
            <a:noFill/>
            <a:ln w="9525">
              <a:noFill/>
            </a:ln>
          </p:spPr>
          <p:txBody>
            <a:bodyPr wrap="none" anchor="t" anchorCtr="0">
              <a:spAutoFit/>
            </a:bodyPr>
            <a:p>
              <a:pPr algn="ctr" eaLnBrk="0" hangingPunct="0"/>
              <a:r>
                <a:rPr lang="en-US" altLang="zh-CN" sz="1400" dirty="0">
                  <a:solidFill>
                    <a:srgbClr val="000000"/>
                  </a:solidFill>
                  <a:latin typeface="Arial" panose="020B0604020202020204" pitchFamily="34" charset="0"/>
                </a:rPr>
                <a:t>local flow table</a:t>
              </a:r>
              <a:endParaRPr lang="en-US" altLang="zh-CN" sz="1400" dirty="0">
                <a:solidFill>
                  <a:srgbClr val="000000"/>
                </a:solidFill>
                <a:latin typeface="Arial" panose="020B0604020202020204" pitchFamily="34" charset="0"/>
              </a:endParaRPr>
            </a:p>
          </p:txBody>
        </p:sp>
        <p:sp>
          <p:nvSpPr>
            <p:cNvPr id="124024" name="Rectangle 127"/>
            <p:cNvSpPr/>
            <p:nvPr/>
          </p:nvSpPr>
          <p:spPr>
            <a:xfrm>
              <a:off x="2607523" y="2660713"/>
              <a:ext cx="542081" cy="1060704"/>
            </a:xfrm>
            <a:prstGeom prst="rect">
              <a:avLst/>
            </a:prstGeom>
            <a:solidFill>
              <a:srgbClr val="FFCCFF"/>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25" name="Text Box 111"/>
            <p:cNvSpPr txBox="1"/>
            <p:nvPr/>
          </p:nvSpPr>
          <p:spPr>
            <a:xfrm>
              <a:off x="1215873" y="2656551"/>
              <a:ext cx="2004836" cy="276999"/>
            </a:xfrm>
            <a:prstGeom prst="rect">
              <a:avLst/>
            </a:prstGeom>
            <a:noFill/>
            <a:ln w="9525">
              <a:noFill/>
            </a:ln>
          </p:spPr>
          <p:txBody>
            <a:bodyPr anchor="t" anchorCtr="0">
              <a:spAutoFit/>
            </a:bodyPr>
            <a:p>
              <a:pPr algn="ctr" eaLnBrk="0" hangingPunct="0"/>
              <a:r>
                <a:rPr lang="en-US" altLang="zh-CN" sz="1200" dirty="0">
                  <a:solidFill>
                    <a:srgbClr val="000000"/>
                  </a:solidFill>
                  <a:latin typeface="Arial" panose="020B0604020202020204" pitchFamily="34" charset="0"/>
                </a:rPr>
                <a:t>headers  counters  actions</a:t>
              </a:r>
              <a:endParaRPr lang="en-US" altLang="zh-CN" sz="1200" dirty="0">
                <a:solidFill>
                  <a:srgbClr val="000000"/>
                </a:solidFill>
                <a:latin typeface="Arial" panose="020B0604020202020204" pitchFamily="34" charset="0"/>
              </a:endParaRPr>
            </a:p>
          </p:txBody>
        </p:sp>
        <p:sp>
          <p:nvSpPr>
            <p:cNvPr id="124026" name="Line 116"/>
            <p:cNvSpPr/>
            <p:nvPr/>
          </p:nvSpPr>
          <p:spPr>
            <a:xfrm>
              <a:off x="1297142" y="2927136"/>
              <a:ext cx="1860485" cy="0"/>
            </a:xfrm>
            <a:prstGeom prst="line">
              <a:avLst/>
            </a:prstGeom>
            <a:ln w="19050" cap="flat" cmpd="sng">
              <a:solidFill>
                <a:schemeClr val="tx1"/>
              </a:solidFill>
              <a:prstDash val="solid"/>
              <a:round/>
              <a:headEnd type="none" w="med" len="med"/>
              <a:tailEnd type="none" w="med" len="med"/>
            </a:ln>
          </p:spPr>
        </p:sp>
        <p:grpSp>
          <p:nvGrpSpPr>
            <p:cNvPr id="124027" name="Group 130"/>
            <p:cNvGrpSpPr/>
            <p:nvPr/>
          </p:nvGrpSpPr>
          <p:grpSpPr>
            <a:xfrm>
              <a:off x="1302231" y="2965801"/>
              <a:ext cx="1840959" cy="207818"/>
              <a:chOff x="1302231" y="2991457"/>
              <a:chExt cx="1840959" cy="207818"/>
            </a:xfrm>
          </p:grpSpPr>
          <p:grpSp>
            <p:nvGrpSpPr>
              <p:cNvPr id="182" name="Group 181"/>
              <p:cNvGrpSpPr/>
              <p:nvPr/>
            </p:nvGrpSpPr>
            <p:grpSpPr>
              <a:xfrm>
                <a:off x="1302231" y="2991457"/>
                <a:ext cx="1840959" cy="207818"/>
                <a:chOff x="360121" y="3045496"/>
                <a:chExt cx="627425" cy="207818"/>
              </a:xfrm>
              <a:solidFill>
                <a:schemeClr val="bg1"/>
              </a:solidFill>
            </p:grpSpPr>
            <p:sp>
              <p:nvSpPr>
                <p:cNvPr id="195" name="Rectangle 194"/>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A6A6A6"/>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96" name="Straight Connector 195"/>
                <p:cNvSpPr/>
                <p:nvPr/>
              </p:nv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97" name="Straight Connector 196"/>
                <p:cNvSpPr/>
                <p:nvPr/>
              </p:nv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98" name="Straight Connector 197"/>
                <p:cNvSpPr/>
                <p:nvPr/>
              </p:nv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99" name="Straight Connector 198"/>
                <p:cNvSpPr/>
                <p:nvPr/>
              </p:nv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p:spPr>
            </p:sp>
            <p:sp>
              <p:nvSpPr>
                <p:cNvPr id="200" name="Straight Connector 199"/>
                <p:cNvSpPr/>
                <p:nvPr/>
              </p:nv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201" name="Straight Connector 200"/>
                <p:cNvSpPr/>
                <p:nvPr/>
              </p:nv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202" name="Straight Connector 201"/>
                <p:cNvSpPr/>
                <p:nvPr/>
              </p:nv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203" name="Straight Connector 202"/>
                <p:cNvSpPr/>
                <p:nvPr/>
              </p:nv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p:spPr>
            </p:sp>
          </p:grpSp>
          <p:grpSp>
            <p:nvGrpSpPr>
              <p:cNvPr id="124029" name="Group 182"/>
              <p:cNvGrpSpPr/>
              <p:nvPr/>
            </p:nvGrpSpPr>
            <p:grpSpPr>
              <a:xfrm>
                <a:off x="1526796" y="3077273"/>
                <a:ext cx="201593" cy="45719"/>
                <a:chOff x="1501140" y="3070859"/>
                <a:chExt cx="201593" cy="45719"/>
              </a:xfrm>
            </p:grpSpPr>
            <p:sp>
              <p:nvSpPr>
                <p:cNvPr id="124030" name="Oval 191"/>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1" name="Oval 192"/>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2" name="Oval 193"/>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33" name="Group 183"/>
              <p:cNvGrpSpPr/>
              <p:nvPr/>
            </p:nvGrpSpPr>
            <p:grpSpPr>
              <a:xfrm>
                <a:off x="2145472" y="3077473"/>
                <a:ext cx="201593" cy="45719"/>
                <a:chOff x="1501140" y="3070859"/>
                <a:chExt cx="201593" cy="45719"/>
              </a:xfrm>
            </p:grpSpPr>
            <p:sp>
              <p:nvSpPr>
                <p:cNvPr id="124034" name="Oval 188"/>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5" name="Oval 189"/>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6" name="Oval 190"/>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37" name="Group 184"/>
              <p:cNvGrpSpPr/>
              <p:nvPr/>
            </p:nvGrpSpPr>
            <p:grpSpPr>
              <a:xfrm>
                <a:off x="2744906" y="3077673"/>
                <a:ext cx="201593" cy="45719"/>
                <a:chOff x="1501140" y="3070859"/>
                <a:chExt cx="201593" cy="45719"/>
              </a:xfrm>
            </p:grpSpPr>
            <p:sp>
              <p:nvSpPr>
                <p:cNvPr id="124038" name="Oval 185"/>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9" name="Oval 186"/>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40" name="Oval 187"/>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24041" name="Group 131"/>
            <p:cNvGrpSpPr/>
            <p:nvPr/>
          </p:nvGrpSpPr>
          <p:grpSpPr>
            <a:xfrm>
              <a:off x="1300350" y="3205689"/>
              <a:ext cx="1840959" cy="207818"/>
              <a:chOff x="1302231" y="2991457"/>
              <a:chExt cx="1840959" cy="207818"/>
            </a:xfrm>
          </p:grpSpPr>
          <p:grpSp>
            <p:nvGrpSpPr>
              <p:cNvPr id="160" name="Group 159"/>
              <p:cNvGrpSpPr/>
              <p:nvPr/>
            </p:nvGrpSpPr>
            <p:grpSpPr>
              <a:xfrm>
                <a:off x="1302231" y="2991457"/>
                <a:ext cx="1840959" cy="207818"/>
                <a:chOff x="360121" y="3045496"/>
                <a:chExt cx="627425" cy="207818"/>
              </a:xfrm>
              <a:solidFill>
                <a:schemeClr val="bg1"/>
              </a:solidFill>
            </p:grpSpPr>
            <p:sp>
              <p:nvSpPr>
                <p:cNvPr id="173" name="Rectangle 172"/>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A6A6A6"/>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74" name="Straight Connector 173"/>
                <p:cNvSpPr/>
                <p:nvPr/>
              </p:nv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75" name="Straight Connector 174"/>
                <p:cNvSpPr/>
                <p:nvPr/>
              </p:nv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76" name="Straight Connector 175"/>
                <p:cNvSpPr/>
                <p:nvPr/>
              </p:nv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77" name="Straight Connector 176"/>
                <p:cNvSpPr/>
                <p:nvPr/>
              </p:nv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p:spPr>
            </p:sp>
            <p:sp>
              <p:nvSpPr>
                <p:cNvPr id="178" name="Straight Connector 177"/>
                <p:cNvSpPr/>
                <p:nvPr/>
              </p:nv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79" name="Straight Connector 178"/>
                <p:cNvSpPr/>
                <p:nvPr/>
              </p:nv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80" name="Straight Connector 179"/>
                <p:cNvSpPr/>
                <p:nvPr/>
              </p:nv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81" name="Straight Connector 180"/>
                <p:cNvSpPr/>
                <p:nvPr/>
              </p:nv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p:spPr>
            </p:sp>
          </p:grpSp>
          <p:grpSp>
            <p:nvGrpSpPr>
              <p:cNvPr id="124043" name="Group 160"/>
              <p:cNvGrpSpPr/>
              <p:nvPr/>
            </p:nvGrpSpPr>
            <p:grpSpPr>
              <a:xfrm>
                <a:off x="1526796" y="3077273"/>
                <a:ext cx="201593" cy="45719"/>
                <a:chOff x="1501140" y="3070859"/>
                <a:chExt cx="201593" cy="45719"/>
              </a:xfrm>
            </p:grpSpPr>
            <p:sp>
              <p:nvSpPr>
                <p:cNvPr id="124044" name="Oval 169"/>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45" name="Oval 170"/>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46" name="Oval 171"/>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47" name="Group 161"/>
              <p:cNvGrpSpPr/>
              <p:nvPr/>
            </p:nvGrpSpPr>
            <p:grpSpPr>
              <a:xfrm>
                <a:off x="2145472" y="3077473"/>
                <a:ext cx="201593" cy="45719"/>
                <a:chOff x="1501140" y="3070859"/>
                <a:chExt cx="201593" cy="45719"/>
              </a:xfrm>
            </p:grpSpPr>
            <p:sp>
              <p:nvSpPr>
                <p:cNvPr id="124048" name="Oval 166"/>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49" name="Oval 167"/>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50" name="Oval 168"/>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51" name="Group 162"/>
              <p:cNvGrpSpPr/>
              <p:nvPr/>
            </p:nvGrpSpPr>
            <p:grpSpPr>
              <a:xfrm>
                <a:off x="2744906" y="3077673"/>
                <a:ext cx="201593" cy="45719"/>
                <a:chOff x="1501140" y="3070859"/>
                <a:chExt cx="201593" cy="45719"/>
              </a:xfrm>
            </p:grpSpPr>
            <p:sp>
              <p:nvSpPr>
                <p:cNvPr id="124052" name="Oval 163"/>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53" name="Oval 164"/>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54" name="Oval 165"/>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24055" name="Group 132"/>
            <p:cNvGrpSpPr/>
            <p:nvPr/>
          </p:nvGrpSpPr>
          <p:grpSpPr>
            <a:xfrm>
              <a:off x="1305438" y="3513599"/>
              <a:ext cx="1840959" cy="207818"/>
              <a:chOff x="1302231" y="2991457"/>
              <a:chExt cx="1840959" cy="207818"/>
            </a:xfrm>
          </p:grpSpPr>
          <p:grpSp>
            <p:nvGrpSpPr>
              <p:cNvPr id="138" name="Group 137"/>
              <p:cNvGrpSpPr/>
              <p:nvPr/>
            </p:nvGrpSpPr>
            <p:grpSpPr>
              <a:xfrm>
                <a:off x="1302231" y="2991457"/>
                <a:ext cx="1840959" cy="207818"/>
                <a:chOff x="360121" y="3045496"/>
                <a:chExt cx="627425" cy="207818"/>
              </a:xfrm>
              <a:solidFill>
                <a:schemeClr val="bg1"/>
              </a:solidFill>
            </p:grpSpPr>
            <p:sp>
              <p:nvSpPr>
                <p:cNvPr id="151" name="Rectangle 150"/>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A6A6A6"/>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52" name="Straight Connector 151"/>
                <p:cNvSpPr/>
                <p:nvPr/>
              </p:nv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3" name="Straight Connector 152"/>
                <p:cNvSpPr/>
                <p:nvPr/>
              </p:nv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4" name="Straight Connector 153"/>
                <p:cNvSpPr/>
                <p:nvPr/>
              </p:nv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5" name="Straight Connector 154"/>
                <p:cNvSpPr/>
                <p:nvPr/>
              </p:nv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p:spPr>
            </p:sp>
            <p:sp>
              <p:nvSpPr>
                <p:cNvPr id="156" name="Straight Connector 155"/>
                <p:cNvSpPr/>
                <p:nvPr/>
              </p:nv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7" name="Straight Connector 156"/>
                <p:cNvSpPr/>
                <p:nvPr/>
              </p:nv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8" name="Straight Connector 157"/>
                <p:cNvSpPr/>
                <p:nvPr/>
              </p:nv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9" name="Straight Connector 158"/>
                <p:cNvSpPr/>
                <p:nvPr/>
              </p:nv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p:spPr>
            </p:sp>
          </p:grpSp>
          <p:grpSp>
            <p:nvGrpSpPr>
              <p:cNvPr id="124057" name="Group 138"/>
              <p:cNvGrpSpPr/>
              <p:nvPr/>
            </p:nvGrpSpPr>
            <p:grpSpPr>
              <a:xfrm>
                <a:off x="1526796" y="3077273"/>
                <a:ext cx="201593" cy="45719"/>
                <a:chOff x="1501140" y="3070859"/>
                <a:chExt cx="201593" cy="45719"/>
              </a:xfrm>
            </p:grpSpPr>
            <p:sp>
              <p:nvSpPr>
                <p:cNvPr id="124058" name="Oval 147"/>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59" name="Oval 148"/>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0" name="Oval 149"/>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61" name="Group 139"/>
              <p:cNvGrpSpPr/>
              <p:nvPr/>
            </p:nvGrpSpPr>
            <p:grpSpPr>
              <a:xfrm>
                <a:off x="2145472" y="3077473"/>
                <a:ext cx="201593" cy="45719"/>
                <a:chOff x="1501140" y="3070859"/>
                <a:chExt cx="201593" cy="45719"/>
              </a:xfrm>
            </p:grpSpPr>
            <p:sp>
              <p:nvSpPr>
                <p:cNvPr id="124062" name="Oval 144"/>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3" name="Oval 145"/>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4" name="Oval 146"/>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65" name="Group 140"/>
              <p:cNvGrpSpPr/>
              <p:nvPr/>
            </p:nvGrpSpPr>
            <p:grpSpPr>
              <a:xfrm>
                <a:off x="2744906" y="3077673"/>
                <a:ext cx="201593" cy="45719"/>
                <a:chOff x="1501140" y="3070859"/>
                <a:chExt cx="201593" cy="45719"/>
              </a:xfrm>
            </p:grpSpPr>
            <p:sp>
              <p:nvSpPr>
                <p:cNvPr id="124066" name="Oval 141"/>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7" name="Oval 142"/>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8" name="Oval 143"/>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sp>
          <p:nvSpPr>
            <p:cNvPr id="124069" name="Line 113"/>
            <p:cNvSpPr/>
            <p:nvPr/>
          </p:nvSpPr>
          <p:spPr>
            <a:xfrm>
              <a:off x="1924568" y="2656551"/>
              <a:ext cx="7938" cy="1066800"/>
            </a:xfrm>
            <a:prstGeom prst="line">
              <a:avLst/>
            </a:prstGeom>
            <a:ln w="19050" cap="flat" cmpd="sng">
              <a:solidFill>
                <a:schemeClr val="tx1"/>
              </a:solidFill>
              <a:prstDash val="solid"/>
              <a:round/>
              <a:headEnd type="none" w="med" len="med"/>
              <a:tailEnd type="none" w="med" len="med"/>
            </a:ln>
          </p:spPr>
        </p:sp>
        <p:sp>
          <p:nvSpPr>
            <p:cNvPr id="124070" name="Line 113"/>
            <p:cNvSpPr/>
            <p:nvPr/>
          </p:nvSpPr>
          <p:spPr>
            <a:xfrm>
              <a:off x="2595717" y="2661363"/>
              <a:ext cx="7938" cy="1066800"/>
            </a:xfrm>
            <a:prstGeom prst="line">
              <a:avLst/>
            </a:prstGeom>
            <a:ln w="19050" cap="flat" cmpd="sng">
              <a:solidFill>
                <a:schemeClr val="tx1"/>
              </a:solidFill>
              <a:prstDash val="solid"/>
              <a:round/>
              <a:headEnd type="none" w="med" len="med"/>
              <a:tailEnd type="none" w="med" len="med"/>
            </a:ln>
          </p:spPr>
        </p:sp>
        <p:sp>
          <p:nvSpPr>
            <p:cNvPr id="124071" name="Line 117"/>
            <p:cNvSpPr/>
            <p:nvPr/>
          </p:nvSpPr>
          <p:spPr>
            <a:xfrm flipV="1">
              <a:off x="1297142" y="2661362"/>
              <a:ext cx="1860485" cy="0"/>
            </a:xfrm>
            <a:prstGeom prst="line">
              <a:avLst/>
            </a:prstGeom>
            <a:ln w="15875" cap="flat" cmpd="sng">
              <a:solidFill>
                <a:schemeClr val="tx1"/>
              </a:solidFill>
              <a:prstDash val="solid"/>
              <a:round/>
              <a:headEnd type="none" w="med" len="med"/>
              <a:tailEnd type="none" w="med" len="med"/>
            </a:ln>
          </p:spPr>
        </p:sp>
        <p:sp>
          <p:nvSpPr>
            <p:cNvPr id="124072" name="Rectangle 109"/>
            <p:cNvSpPr/>
            <p:nvPr/>
          </p:nvSpPr>
          <p:spPr>
            <a:xfrm>
              <a:off x="1297143" y="2412920"/>
              <a:ext cx="1860484" cy="1315243"/>
            </a:xfrm>
            <a:prstGeom prst="rect">
              <a:avLst/>
            </a:prstGeom>
            <a:no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grpSp>
        <p:nvGrpSpPr>
          <p:cNvPr id="124073" name="Group 203"/>
          <p:cNvGrpSpPr/>
          <p:nvPr/>
        </p:nvGrpSpPr>
        <p:grpSpPr>
          <a:xfrm>
            <a:off x="5392738" y="4759325"/>
            <a:ext cx="430212" cy="306388"/>
            <a:chOff x="355958" y="2437424"/>
            <a:chExt cx="1990400" cy="1450803"/>
          </a:xfrm>
        </p:grpSpPr>
        <p:sp>
          <p:nvSpPr>
            <p:cNvPr id="124074" name="Rectangle 4"/>
            <p:cNvSpPr/>
            <p:nvPr/>
          </p:nvSpPr>
          <p:spPr>
            <a:xfrm>
              <a:off x="355958" y="2437424"/>
              <a:ext cx="1990400" cy="145080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206" name="Rectangle 205"/>
            <p:cNvSpPr/>
            <p:nvPr/>
          </p:nvSpPr>
          <p:spPr bwMode="auto">
            <a:xfrm>
              <a:off x="1061045" y="2753142"/>
              <a:ext cx="661019" cy="10599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207" name="Rectangle 206"/>
            <p:cNvSpPr/>
            <p:nvPr/>
          </p:nvSpPr>
          <p:spPr bwMode="auto">
            <a:xfrm>
              <a:off x="429405" y="2760662"/>
              <a:ext cx="624294" cy="105239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077" name="Rectangle 207"/>
            <p:cNvSpPr/>
            <p:nvPr/>
          </p:nvSpPr>
          <p:spPr>
            <a:xfrm>
              <a:off x="427880" y="2504145"/>
              <a:ext cx="1855396" cy="248443"/>
            </a:xfrm>
            <a:prstGeom prst="rect">
              <a:avLst/>
            </a:prstGeom>
            <a:solidFill>
              <a:schemeClr val="bg1"/>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78" name="Rectangle 208"/>
            <p:cNvSpPr/>
            <p:nvPr/>
          </p:nvSpPr>
          <p:spPr>
            <a:xfrm>
              <a:off x="1733172" y="2751938"/>
              <a:ext cx="542081" cy="1060704"/>
            </a:xfrm>
            <a:prstGeom prst="rect">
              <a:avLst/>
            </a:prstGeom>
            <a:solidFill>
              <a:srgbClr val="FFCCFF"/>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79" name="Line 116"/>
            <p:cNvSpPr/>
            <p:nvPr/>
          </p:nvSpPr>
          <p:spPr>
            <a:xfrm>
              <a:off x="422791" y="3018361"/>
              <a:ext cx="1860485" cy="0"/>
            </a:xfrm>
            <a:prstGeom prst="line">
              <a:avLst/>
            </a:prstGeom>
            <a:ln w="9525" cap="flat" cmpd="sng">
              <a:solidFill>
                <a:schemeClr val="tx1"/>
              </a:solidFill>
              <a:prstDash val="solid"/>
              <a:round/>
              <a:headEnd type="none" w="med" len="med"/>
              <a:tailEnd type="none" w="med" len="med"/>
            </a:ln>
          </p:spPr>
        </p:sp>
        <p:sp>
          <p:nvSpPr>
            <p:cNvPr id="124080" name="Line 113"/>
            <p:cNvSpPr/>
            <p:nvPr/>
          </p:nvSpPr>
          <p:spPr>
            <a:xfrm>
              <a:off x="1050217" y="2747776"/>
              <a:ext cx="7938" cy="1066800"/>
            </a:xfrm>
            <a:prstGeom prst="line">
              <a:avLst/>
            </a:prstGeom>
            <a:ln w="9525" cap="flat" cmpd="sng">
              <a:solidFill>
                <a:schemeClr val="tx1"/>
              </a:solidFill>
              <a:prstDash val="solid"/>
              <a:round/>
              <a:headEnd type="none" w="med" len="med"/>
              <a:tailEnd type="none" w="med" len="med"/>
            </a:ln>
          </p:spPr>
        </p:sp>
        <p:sp>
          <p:nvSpPr>
            <p:cNvPr id="124081" name="Line 113"/>
            <p:cNvSpPr/>
            <p:nvPr/>
          </p:nvSpPr>
          <p:spPr>
            <a:xfrm>
              <a:off x="1721366" y="2752588"/>
              <a:ext cx="7938" cy="1066800"/>
            </a:xfrm>
            <a:prstGeom prst="line">
              <a:avLst/>
            </a:prstGeom>
            <a:ln w="9525" cap="flat" cmpd="sng">
              <a:solidFill>
                <a:schemeClr val="tx1"/>
              </a:solidFill>
              <a:prstDash val="solid"/>
              <a:round/>
              <a:headEnd type="none" w="med" len="med"/>
              <a:tailEnd type="none" w="med" len="med"/>
            </a:ln>
          </p:spPr>
        </p:sp>
        <p:sp>
          <p:nvSpPr>
            <p:cNvPr id="124082" name="Line 117"/>
            <p:cNvSpPr/>
            <p:nvPr/>
          </p:nvSpPr>
          <p:spPr>
            <a:xfrm flipV="1">
              <a:off x="422791" y="2752587"/>
              <a:ext cx="1860485" cy="0"/>
            </a:xfrm>
            <a:prstGeom prst="line">
              <a:avLst/>
            </a:prstGeom>
            <a:ln w="9525" cap="flat" cmpd="sng">
              <a:solidFill>
                <a:schemeClr val="tx1"/>
              </a:solidFill>
              <a:prstDash val="solid"/>
              <a:round/>
              <a:headEnd type="none" w="med" len="med"/>
              <a:tailEnd type="none" w="med" len="med"/>
            </a:ln>
          </p:spPr>
        </p:sp>
        <p:sp>
          <p:nvSpPr>
            <p:cNvPr id="124083" name="Rectangle 109"/>
            <p:cNvSpPr/>
            <p:nvPr/>
          </p:nvSpPr>
          <p:spPr>
            <a:xfrm>
              <a:off x="422792" y="2504145"/>
              <a:ext cx="1860484" cy="131524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grpSp>
        <p:nvGrpSpPr>
          <p:cNvPr id="124084" name="Group 214"/>
          <p:cNvGrpSpPr/>
          <p:nvPr/>
        </p:nvGrpSpPr>
        <p:grpSpPr>
          <a:xfrm>
            <a:off x="6053138" y="5583238"/>
            <a:ext cx="430212" cy="376237"/>
            <a:chOff x="355958" y="2437424"/>
            <a:chExt cx="1990400" cy="1450803"/>
          </a:xfrm>
        </p:grpSpPr>
        <p:sp>
          <p:nvSpPr>
            <p:cNvPr id="124085" name="Rectangle 4"/>
            <p:cNvSpPr/>
            <p:nvPr/>
          </p:nvSpPr>
          <p:spPr>
            <a:xfrm>
              <a:off x="355958" y="2437424"/>
              <a:ext cx="1990400" cy="145080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217" name="Rectangle 216"/>
            <p:cNvSpPr/>
            <p:nvPr/>
          </p:nvSpPr>
          <p:spPr bwMode="auto">
            <a:xfrm>
              <a:off x="1061045" y="2755744"/>
              <a:ext cx="661019" cy="105902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218" name="Rectangle 217"/>
            <p:cNvSpPr/>
            <p:nvPr/>
          </p:nvSpPr>
          <p:spPr bwMode="auto">
            <a:xfrm>
              <a:off x="429405" y="2755744"/>
              <a:ext cx="624294" cy="10590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088" name="Rectangle 218"/>
            <p:cNvSpPr/>
            <p:nvPr/>
          </p:nvSpPr>
          <p:spPr>
            <a:xfrm>
              <a:off x="427880" y="2504145"/>
              <a:ext cx="1855396" cy="248443"/>
            </a:xfrm>
            <a:prstGeom prst="rect">
              <a:avLst/>
            </a:prstGeom>
            <a:solidFill>
              <a:schemeClr val="bg1"/>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89" name="Rectangle 219"/>
            <p:cNvSpPr/>
            <p:nvPr/>
          </p:nvSpPr>
          <p:spPr>
            <a:xfrm>
              <a:off x="1733172" y="2751938"/>
              <a:ext cx="542081" cy="1060704"/>
            </a:xfrm>
            <a:prstGeom prst="rect">
              <a:avLst/>
            </a:prstGeom>
            <a:solidFill>
              <a:srgbClr val="FFCCFF"/>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90" name="Line 116"/>
            <p:cNvSpPr/>
            <p:nvPr/>
          </p:nvSpPr>
          <p:spPr>
            <a:xfrm>
              <a:off x="422791" y="3018361"/>
              <a:ext cx="1860485" cy="0"/>
            </a:xfrm>
            <a:prstGeom prst="line">
              <a:avLst/>
            </a:prstGeom>
            <a:ln w="9525" cap="flat" cmpd="sng">
              <a:solidFill>
                <a:schemeClr val="tx1"/>
              </a:solidFill>
              <a:prstDash val="solid"/>
              <a:round/>
              <a:headEnd type="none" w="med" len="med"/>
              <a:tailEnd type="none" w="med" len="med"/>
            </a:ln>
          </p:spPr>
        </p:sp>
        <p:sp>
          <p:nvSpPr>
            <p:cNvPr id="124091" name="Line 113"/>
            <p:cNvSpPr/>
            <p:nvPr/>
          </p:nvSpPr>
          <p:spPr>
            <a:xfrm>
              <a:off x="1050217" y="2747776"/>
              <a:ext cx="7938" cy="1066800"/>
            </a:xfrm>
            <a:prstGeom prst="line">
              <a:avLst/>
            </a:prstGeom>
            <a:ln w="9525" cap="flat" cmpd="sng">
              <a:solidFill>
                <a:schemeClr val="tx1"/>
              </a:solidFill>
              <a:prstDash val="solid"/>
              <a:round/>
              <a:headEnd type="none" w="med" len="med"/>
              <a:tailEnd type="none" w="med" len="med"/>
            </a:ln>
          </p:spPr>
        </p:sp>
        <p:sp>
          <p:nvSpPr>
            <p:cNvPr id="124092" name="Line 113"/>
            <p:cNvSpPr/>
            <p:nvPr/>
          </p:nvSpPr>
          <p:spPr>
            <a:xfrm>
              <a:off x="1721366" y="2752588"/>
              <a:ext cx="7938" cy="1066800"/>
            </a:xfrm>
            <a:prstGeom prst="line">
              <a:avLst/>
            </a:prstGeom>
            <a:ln w="9525" cap="flat" cmpd="sng">
              <a:solidFill>
                <a:schemeClr val="tx1"/>
              </a:solidFill>
              <a:prstDash val="solid"/>
              <a:round/>
              <a:headEnd type="none" w="med" len="med"/>
              <a:tailEnd type="none" w="med" len="med"/>
            </a:ln>
          </p:spPr>
        </p:sp>
        <p:sp>
          <p:nvSpPr>
            <p:cNvPr id="124093" name="Line 117"/>
            <p:cNvSpPr/>
            <p:nvPr/>
          </p:nvSpPr>
          <p:spPr>
            <a:xfrm flipV="1">
              <a:off x="422791" y="2752587"/>
              <a:ext cx="1860485" cy="0"/>
            </a:xfrm>
            <a:prstGeom prst="line">
              <a:avLst/>
            </a:prstGeom>
            <a:ln w="9525" cap="flat" cmpd="sng">
              <a:solidFill>
                <a:schemeClr val="tx1"/>
              </a:solidFill>
              <a:prstDash val="solid"/>
              <a:round/>
              <a:headEnd type="none" w="med" len="med"/>
              <a:tailEnd type="none" w="med" len="med"/>
            </a:ln>
          </p:spPr>
        </p:sp>
        <p:sp>
          <p:nvSpPr>
            <p:cNvPr id="124094" name="Rectangle 109"/>
            <p:cNvSpPr/>
            <p:nvPr/>
          </p:nvSpPr>
          <p:spPr>
            <a:xfrm>
              <a:off x="422792" y="2504145"/>
              <a:ext cx="1860484" cy="131524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grpSp>
        <p:nvGrpSpPr>
          <p:cNvPr id="124095" name="Group 225"/>
          <p:cNvGrpSpPr/>
          <p:nvPr/>
        </p:nvGrpSpPr>
        <p:grpSpPr>
          <a:xfrm>
            <a:off x="6483350" y="6132513"/>
            <a:ext cx="431800" cy="374650"/>
            <a:chOff x="355958" y="2437424"/>
            <a:chExt cx="1990400" cy="1450803"/>
          </a:xfrm>
        </p:grpSpPr>
        <p:sp>
          <p:nvSpPr>
            <p:cNvPr id="124096" name="Rectangle 4"/>
            <p:cNvSpPr/>
            <p:nvPr/>
          </p:nvSpPr>
          <p:spPr>
            <a:xfrm>
              <a:off x="355958" y="2437424"/>
              <a:ext cx="1990400" cy="145080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228" name="Rectangle 227"/>
            <p:cNvSpPr/>
            <p:nvPr/>
          </p:nvSpPr>
          <p:spPr bwMode="auto">
            <a:xfrm>
              <a:off x="1058452" y="2750943"/>
              <a:ext cx="665908" cy="10635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229" name="Rectangle 228"/>
            <p:cNvSpPr/>
            <p:nvPr/>
          </p:nvSpPr>
          <p:spPr bwMode="auto">
            <a:xfrm>
              <a:off x="436454" y="2757092"/>
              <a:ext cx="621998" cy="105736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099" name="Rectangle 229"/>
            <p:cNvSpPr/>
            <p:nvPr/>
          </p:nvSpPr>
          <p:spPr>
            <a:xfrm>
              <a:off x="427880" y="2504145"/>
              <a:ext cx="1855396" cy="248443"/>
            </a:xfrm>
            <a:prstGeom prst="rect">
              <a:avLst/>
            </a:prstGeom>
            <a:solidFill>
              <a:schemeClr val="bg1"/>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100" name="Rectangle 230"/>
            <p:cNvSpPr/>
            <p:nvPr/>
          </p:nvSpPr>
          <p:spPr>
            <a:xfrm>
              <a:off x="1733172" y="2751938"/>
              <a:ext cx="542081" cy="1060704"/>
            </a:xfrm>
            <a:prstGeom prst="rect">
              <a:avLst/>
            </a:prstGeom>
            <a:solidFill>
              <a:srgbClr val="FFCCFF"/>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101" name="Line 116"/>
            <p:cNvSpPr/>
            <p:nvPr/>
          </p:nvSpPr>
          <p:spPr>
            <a:xfrm>
              <a:off x="422791" y="3018361"/>
              <a:ext cx="1860485" cy="0"/>
            </a:xfrm>
            <a:prstGeom prst="line">
              <a:avLst/>
            </a:prstGeom>
            <a:ln w="9525" cap="flat" cmpd="sng">
              <a:solidFill>
                <a:schemeClr val="tx1"/>
              </a:solidFill>
              <a:prstDash val="solid"/>
              <a:round/>
              <a:headEnd type="none" w="med" len="med"/>
              <a:tailEnd type="none" w="med" len="med"/>
            </a:ln>
          </p:spPr>
        </p:sp>
        <p:sp>
          <p:nvSpPr>
            <p:cNvPr id="124102" name="Line 113"/>
            <p:cNvSpPr/>
            <p:nvPr/>
          </p:nvSpPr>
          <p:spPr>
            <a:xfrm>
              <a:off x="1050217" y="2747776"/>
              <a:ext cx="7938" cy="1066800"/>
            </a:xfrm>
            <a:prstGeom prst="line">
              <a:avLst/>
            </a:prstGeom>
            <a:ln w="9525" cap="flat" cmpd="sng">
              <a:solidFill>
                <a:schemeClr val="tx1"/>
              </a:solidFill>
              <a:prstDash val="solid"/>
              <a:round/>
              <a:headEnd type="none" w="med" len="med"/>
              <a:tailEnd type="none" w="med" len="med"/>
            </a:ln>
          </p:spPr>
        </p:sp>
        <p:sp>
          <p:nvSpPr>
            <p:cNvPr id="124103" name="Line 113"/>
            <p:cNvSpPr/>
            <p:nvPr/>
          </p:nvSpPr>
          <p:spPr>
            <a:xfrm>
              <a:off x="1721366" y="2752588"/>
              <a:ext cx="7938" cy="1066800"/>
            </a:xfrm>
            <a:prstGeom prst="line">
              <a:avLst/>
            </a:prstGeom>
            <a:ln w="9525" cap="flat" cmpd="sng">
              <a:solidFill>
                <a:schemeClr val="tx1"/>
              </a:solidFill>
              <a:prstDash val="solid"/>
              <a:round/>
              <a:headEnd type="none" w="med" len="med"/>
              <a:tailEnd type="none" w="med" len="med"/>
            </a:ln>
          </p:spPr>
        </p:sp>
        <p:sp>
          <p:nvSpPr>
            <p:cNvPr id="124104" name="Line 117"/>
            <p:cNvSpPr/>
            <p:nvPr/>
          </p:nvSpPr>
          <p:spPr>
            <a:xfrm flipV="1">
              <a:off x="422791" y="2752587"/>
              <a:ext cx="1860485" cy="0"/>
            </a:xfrm>
            <a:prstGeom prst="line">
              <a:avLst/>
            </a:prstGeom>
            <a:ln w="9525" cap="flat" cmpd="sng">
              <a:solidFill>
                <a:schemeClr val="tx1"/>
              </a:solidFill>
              <a:prstDash val="solid"/>
              <a:round/>
              <a:headEnd type="none" w="med" len="med"/>
              <a:tailEnd type="none" w="med" len="med"/>
            </a:ln>
          </p:spPr>
        </p:sp>
        <p:sp>
          <p:nvSpPr>
            <p:cNvPr id="124105" name="Rectangle 109"/>
            <p:cNvSpPr/>
            <p:nvPr/>
          </p:nvSpPr>
          <p:spPr>
            <a:xfrm>
              <a:off x="422792" y="2504145"/>
              <a:ext cx="1860484" cy="131524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grpSp>
        <p:nvGrpSpPr>
          <p:cNvPr id="124106" name="Group 236"/>
          <p:cNvGrpSpPr/>
          <p:nvPr/>
        </p:nvGrpSpPr>
        <p:grpSpPr>
          <a:xfrm>
            <a:off x="4835525" y="4545013"/>
            <a:ext cx="431800" cy="306387"/>
            <a:chOff x="355958" y="2437424"/>
            <a:chExt cx="1990400" cy="1450803"/>
          </a:xfrm>
        </p:grpSpPr>
        <p:sp>
          <p:nvSpPr>
            <p:cNvPr id="124107" name="Rectangle 4"/>
            <p:cNvSpPr/>
            <p:nvPr/>
          </p:nvSpPr>
          <p:spPr>
            <a:xfrm>
              <a:off x="355958" y="2437424"/>
              <a:ext cx="1990400" cy="145080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239" name="Rectangle 238"/>
            <p:cNvSpPr/>
            <p:nvPr/>
          </p:nvSpPr>
          <p:spPr bwMode="auto">
            <a:xfrm>
              <a:off x="1058452" y="2753143"/>
              <a:ext cx="665908" cy="105991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240" name="Rectangle 239"/>
            <p:cNvSpPr/>
            <p:nvPr/>
          </p:nvSpPr>
          <p:spPr bwMode="auto">
            <a:xfrm>
              <a:off x="436454" y="2760658"/>
              <a:ext cx="621998" cy="1052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110" name="Rectangle 240"/>
            <p:cNvSpPr/>
            <p:nvPr/>
          </p:nvSpPr>
          <p:spPr>
            <a:xfrm>
              <a:off x="427880" y="2504145"/>
              <a:ext cx="1855396" cy="248443"/>
            </a:xfrm>
            <a:prstGeom prst="rect">
              <a:avLst/>
            </a:prstGeom>
            <a:solidFill>
              <a:schemeClr val="bg1"/>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111" name="Rectangle 241"/>
            <p:cNvSpPr/>
            <p:nvPr/>
          </p:nvSpPr>
          <p:spPr>
            <a:xfrm>
              <a:off x="1733172" y="2751938"/>
              <a:ext cx="542081" cy="1060704"/>
            </a:xfrm>
            <a:prstGeom prst="rect">
              <a:avLst/>
            </a:prstGeom>
            <a:solidFill>
              <a:srgbClr val="FFCCFF"/>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112" name="Line 116"/>
            <p:cNvSpPr/>
            <p:nvPr/>
          </p:nvSpPr>
          <p:spPr>
            <a:xfrm>
              <a:off x="422791" y="3018361"/>
              <a:ext cx="1860485" cy="0"/>
            </a:xfrm>
            <a:prstGeom prst="line">
              <a:avLst/>
            </a:prstGeom>
            <a:ln w="9525" cap="flat" cmpd="sng">
              <a:solidFill>
                <a:schemeClr val="tx1"/>
              </a:solidFill>
              <a:prstDash val="solid"/>
              <a:round/>
              <a:headEnd type="none" w="med" len="med"/>
              <a:tailEnd type="none" w="med" len="med"/>
            </a:ln>
          </p:spPr>
        </p:sp>
        <p:sp>
          <p:nvSpPr>
            <p:cNvPr id="124113" name="Line 113"/>
            <p:cNvSpPr/>
            <p:nvPr/>
          </p:nvSpPr>
          <p:spPr>
            <a:xfrm>
              <a:off x="1050217" y="2747776"/>
              <a:ext cx="7938" cy="1066800"/>
            </a:xfrm>
            <a:prstGeom prst="line">
              <a:avLst/>
            </a:prstGeom>
            <a:ln w="9525" cap="flat" cmpd="sng">
              <a:solidFill>
                <a:schemeClr val="tx1"/>
              </a:solidFill>
              <a:prstDash val="solid"/>
              <a:round/>
              <a:headEnd type="none" w="med" len="med"/>
              <a:tailEnd type="none" w="med" len="med"/>
            </a:ln>
          </p:spPr>
        </p:sp>
        <p:sp>
          <p:nvSpPr>
            <p:cNvPr id="124114" name="Line 113"/>
            <p:cNvSpPr/>
            <p:nvPr/>
          </p:nvSpPr>
          <p:spPr>
            <a:xfrm>
              <a:off x="1721366" y="2752588"/>
              <a:ext cx="7938" cy="1066800"/>
            </a:xfrm>
            <a:prstGeom prst="line">
              <a:avLst/>
            </a:prstGeom>
            <a:ln w="9525" cap="flat" cmpd="sng">
              <a:solidFill>
                <a:schemeClr val="tx1"/>
              </a:solidFill>
              <a:prstDash val="solid"/>
              <a:round/>
              <a:headEnd type="none" w="med" len="med"/>
              <a:tailEnd type="none" w="med" len="med"/>
            </a:ln>
          </p:spPr>
        </p:sp>
        <p:sp>
          <p:nvSpPr>
            <p:cNvPr id="124115" name="Line 117"/>
            <p:cNvSpPr/>
            <p:nvPr/>
          </p:nvSpPr>
          <p:spPr>
            <a:xfrm flipV="1">
              <a:off x="422791" y="2752587"/>
              <a:ext cx="1860485" cy="0"/>
            </a:xfrm>
            <a:prstGeom prst="line">
              <a:avLst/>
            </a:prstGeom>
            <a:ln w="9525" cap="flat" cmpd="sng">
              <a:solidFill>
                <a:schemeClr val="tx1"/>
              </a:solidFill>
              <a:prstDash val="solid"/>
              <a:round/>
              <a:headEnd type="none" w="med" len="med"/>
              <a:tailEnd type="none" w="med" len="med"/>
            </a:ln>
          </p:spPr>
        </p:sp>
        <p:sp>
          <p:nvSpPr>
            <p:cNvPr id="124116" name="Rectangle 109"/>
            <p:cNvSpPr/>
            <p:nvPr/>
          </p:nvSpPr>
          <p:spPr>
            <a:xfrm>
              <a:off x="422792" y="2504145"/>
              <a:ext cx="1860484" cy="131524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cxnSp>
        <p:nvCxnSpPr>
          <p:cNvPr id="124117" name="Straight Arrow Connector 247"/>
          <p:cNvCxnSpPr>
            <a:stCxn id="124140" idx="2"/>
          </p:cNvCxnSpPr>
          <p:nvPr/>
        </p:nvCxnSpPr>
        <p:spPr>
          <a:xfrm>
            <a:off x="5051425" y="2895600"/>
            <a:ext cx="1588" cy="1895475"/>
          </a:xfrm>
          <a:prstGeom prst="straightConnector1">
            <a:avLst/>
          </a:prstGeom>
          <a:ln w="9525" cap="flat" cmpd="sng">
            <a:solidFill>
              <a:srgbClr val="009973"/>
            </a:solidFill>
            <a:prstDash val="solid"/>
            <a:round/>
            <a:headEnd type="none" w="med" len="med"/>
            <a:tailEnd type="triangle" w="med" len="med"/>
          </a:ln>
        </p:spPr>
      </p:cxnSp>
      <p:cxnSp>
        <p:nvCxnSpPr>
          <p:cNvPr id="124118" name="Straight Arrow Connector 248"/>
          <p:cNvCxnSpPr>
            <a:stCxn id="124140" idx="2"/>
          </p:cNvCxnSpPr>
          <p:nvPr/>
        </p:nvCxnSpPr>
        <p:spPr>
          <a:xfrm>
            <a:off x="5564188" y="2903538"/>
            <a:ext cx="44450" cy="2119312"/>
          </a:xfrm>
          <a:prstGeom prst="straightConnector1">
            <a:avLst/>
          </a:prstGeom>
          <a:ln w="9525" cap="flat" cmpd="sng">
            <a:solidFill>
              <a:srgbClr val="009973"/>
            </a:solidFill>
            <a:prstDash val="solid"/>
            <a:round/>
            <a:headEnd type="none" w="med" len="med"/>
            <a:tailEnd type="triangle" w="med" len="med"/>
          </a:ln>
        </p:spPr>
      </p:cxnSp>
      <p:cxnSp>
        <p:nvCxnSpPr>
          <p:cNvPr id="124119" name="Straight Arrow Connector 249"/>
          <p:cNvCxnSpPr>
            <a:stCxn id="124140" idx="2"/>
          </p:cNvCxnSpPr>
          <p:nvPr/>
        </p:nvCxnSpPr>
        <p:spPr>
          <a:xfrm>
            <a:off x="6196013" y="2895600"/>
            <a:ext cx="63500" cy="2944813"/>
          </a:xfrm>
          <a:prstGeom prst="straightConnector1">
            <a:avLst/>
          </a:prstGeom>
          <a:ln w="9525" cap="flat" cmpd="sng">
            <a:solidFill>
              <a:srgbClr val="009973"/>
            </a:solidFill>
            <a:prstDash val="solid"/>
            <a:round/>
            <a:headEnd type="none" w="med" len="med"/>
            <a:tailEnd type="triangle" w="med" len="med"/>
          </a:ln>
        </p:spPr>
      </p:cxnSp>
      <p:cxnSp>
        <p:nvCxnSpPr>
          <p:cNvPr id="124120" name="Straight Arrow Connector 250"/>
          <p:cNvCxnSpPr>
            <a:stCxn id="124122" idx="2"/>
          </p:cNvCxnSpPr>
          <p:nvPr/>
        </p:nvCxnSpPr>
        <p:spPr>
          <a:xfrm>
            <a:off x="6669088" y="2895600"/>
            <a:ext cx="22225" cy="3492500"/>
          </a:xfrm>
          <a:prstGeom prst="straightConnector1">
            <a:avLst/>
          </a:prstGeom>
          <a:ln w="9525" cap="flat" cmpd="sng">
            <a:solidFill>
              <a:srgbClr val="009973"/>
            </a:solidFill>
            <a:prstDash val="solid"/>
            <a:round/>
            <a:headEnd type="none" w="med" len="med"/>
            <a:tailEnd type="triangle" w="med" len="med"/>
          </a:ln>
        </p:spPr>
      </p:cxnSp>
      <p:grpSp>
        <p:nvGrpSpPr>
          <p:cNvPr id="124121" name="Group 251"/>
          <p:cNvGrpSpPr/>
          <p:nvPr/>
        </p:nvGrpSpPr>
        <p:grpSpPr>
          <a:xfrm>
            <a:off x="6505575" y="2647950"/>
            <a:ext cx="327025" cy="247650"/>
            <a:chOff x="8481778" y="1650237"/>
            <a:chExt cx="327460" cy="247650"/>
          </a:xfrm>
        </p:grpSpPr>
        <p:sp>
          <p:nvSpPr>
            <p:cNvPr id="124122"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123"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124"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125"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126"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grpSp>
        <p:nvGrpSpPr>
          <p:cNvPr id="124127" name="Group 257"/>
          <p:cNvGrpSpPr/>
          <p:nvPr/>
        </p:nvGrpSpPr>
        <p:grpSpPr>
          <a:xfrm>
            <a:off x="6015038" y="2647950"/>
            <a:ext cx="327025" cy="247650"/>
            <a:chOff x="8481778" y="1650237"/>
            <a:chExt cx="327460" cy="247650"/>
          </a:xfrm>
        </p:grpSpPr>
        <p:sp>
          <p:nvSpPr>
            <p:cNvPr id="124128"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129"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130"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131"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132"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grpSp>
        <p:nvGrpSpPr>
          <p:cNvPr id="124133" name="Group 263"/>
          <p:cNvGrpSpPr/>
          <p:nvPr/>
        </p:nvGrpSpPr>
        <p:grpSpPr>
          <a:xfrm>
            <a:off x="5386388" y="2647950"/>
            <a:ext cx="327025" cy="247650"/>
            <a:chOff x="8481778" y="1650237"/>
            <a:chExt cx="327460" cy="247650"/>
          </a:xfrm>
        </p:grpSpPr>
        <p:sp>
          <p:nvSpPr>
            <p:cNvPr id="124134"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135"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136"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137"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138"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grpSp>
        <p:nvGrpSpPr>
          <p:cNvPr id="124139" name="Group 269"/>
          <p:cNvGrpSpPr/>
          <p:nvPr/>
        </p:nvGrpSpPr>
        <p:grpSpPr>
          <a:xfrm>
            <a:off x="4886325" y="2647950"/>
            <a:ext cx="328613" cy="247650"/>
            <a:chOff x="8481778" y="1650237"/>
            <a:chExt cx="327460" cy="247650"/>
          </a:xfrm>
        </p:grpSpPr>
        <p:sp>
          <p:nvSpPr>
            <p:cNvPr id="124140"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141"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142"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143"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144"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sp>
        <p:nvSpPr>
          <p:cNvPr id="12414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414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124147" name="文本框 1"/>
          <p:cNvSpPr txBox="1"/>
          <p:nvPr/>
        </p:nvSpPr>
        <p:spPr>
          <a:xfrm>
            <a:off x="7435850" y="2070100"/>
            <a:ext cx="1403350" cy="368300"/>
          </a:xfrm>
          <a:prstGeom prst="rect">
            <a:avLst/>
          </a:prstGeom>
          <a:noFill/>
          <a:ln w="9525">
            <a:noFill/>
          </a:ln>
        </p:spPr>
        <p:txBody>
          <a:bodyPr wrap="square" anchor="t" anchorCtr="0">
            <a:spAutoFit/>
          </a:bodyPr>
          <a:p>
            <a:r>
              <a:rPr lang="zh-CN" altLang="en-US">
                <a:latin typeface="Arial" panose="020B0604020202020204" pitchFamily="34" charset="0"/>
                <a:ea typeface="MS PGothic" panose="020B0600070205080204" charset="-128"/>
              </a:rPr>
              <a:t>远程控制器</a:t>
            </a:r>
            <a:endParaRPr lang="zh-CN" altLang="en-US">
              <a:latin typeface="Arial" panose="020B0604020202020204" pitchFamily="34" charset="0"/>
              <a:ea typeface="MS PGothic" panose="020B0600070205080204" charset="-128"/>
            </a:endParaRPr>
          </a:p>
        </p:txBody>
      </p:sp>
      <p:sp>
        <p:nvSpPr>
          <p:cNvPr id="124148" name="文本框 2"/>
          <p:cNvSpPr txBox="1"/>
          <p:nvPr/>
        </p:nvSpPr>
        <p:spPr>
          <a:xfrm>
            <a:off x="7286625" y="5413375"/>
            <a:ext cx="1681163" cy="368300"/>
          </a:xfrm>
          <a:prstGeom prst="rect">
            <a:avLst/>
          </a:prstGeom>
          <a:noFill/>
          <a:ln w="9525">
            <a:noFill/>
          </a:ln>
        </p:spPr>
        <p:txBody>
          <a:bodyPr wrap="square" anchor="t" anchorCtr="0">
            <a:spAutoFit/>
          </a:bodyPr>
          <a:p>
            <a:r>
              <a:rPr lang="zh-CN" altLang="en-US">
                <a:latin typeface="Arial" panose="020B0604020202020204" pitchFamily="34" charset="0"/>
                <a:ea typeface="MS PGothic" panose="020B0600070205080204" charset="-128"/>
              </a:rPr>
              <a:t>分组交换机</a:t>
            </a:r>
            <a:endParaRPr lang="zh-CN" altLang="en-US">
              <a:latin typeface="Arial" panose="020B0604020202020204" pitchFamily="34" charset="0"/>
              <a:ea typeface="MS PGothic" panose="020B0600070205080204" charset="-128"/>
            </a:endParaRPr>
          </a:p>
        </p:txBody>
      </p:sp>
      <p:sp>
        <p:nvSpPr>
          <p:cNvPr id="124149" name="文本框 3"/>
          <p:cNvSpPr txBox="1"/>
          <p:nvPr/>
        </p:nvSpPr>
        <p:spPr>
          <a:xfrm>
            <a:off x="1470025" y="3987800"/>
            <a:ext cx="1093788" cy="922338"/>
          </a:xfrm>
          <a:prstGeom prst="rect">
            <a:avLst/>
          </a:prstGeom>
          <a:noFill/>
          <a:ln w="9525">
            <a:noFill/>
          </a:ln>
        </p:spPr>
        <p:txBody>
          <a:bodyPr wrap="square" anchor="t" anchorCtr="0">
            <a:spAutoFit/>
          </a:bodyPr>
          <a:p>
            <a:r>
              <a:rPr lang="zh-CN" altLang="en-US">
                <a:latin typeface="Arial" panose="020B0604020202020204" pitchFamily="34" charset="0"/>
                <a:ea typeface="MS PGothic" panose="020B0600070205080204" charset="-128"/>
              </a:rPr>
              <a:t>流表（首部，计数器，动作）</a:t>
            </a:r>
            <a:endParaRPr lang="zh-CN" altLang="en-US">
              <a:latin typeface="Arial" panose="020B0604020202020204" pitchFamily="34" charset="0"/>
              <a:ea typeface="MS PGothic" panose="020B0600070205080204" charset="-128"/>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4929" name="Picture 12" descr="underline_base"/>
          <p:cNvPicPr/>
          <p:nvPr/>
        </p:nvPicPr>
        <p:blipFill>
          <a:blip r:embed="rId1"/>
          <a:stretch>
            <a:fillRect/>
          </a:stretch>
        </p:blipFill>
        <p:spPr>
          <a:xfrm>
            <a:off x="554038" y="835025"/>
            <a:ext cx="7670800" cy="241300"/>
          </a:xfrm>
          <a:prstGeom prst="rect">
            <a:avLst/>
          </a:prstGeom>
          <a:noFill/>
          <a:ln w="9525">
            <a:noFill/>
          </a:ln>
        </p:spPr>
      </p:pic>
      <p:sp>
        <p:nvSpPr>
          <p:cNvPr id="124930" name="Title 1"/>
          <p:cNvSpPr>
            <a:spLocks noGrp="1"/>
          </p:cNvSpPr>
          <p:nvPr>
            <p:ph type="title"/>
          </p:nvPr>
        </p:nvSpPr>
        <p:spPr>
          <a:xfrm>
            <a:off x="452438" y="0"/>
            <a:ext cx="8435975" cy="1143000"/>
          </a:xfrm>
        </p:spPr>
        <p:txBody>
          <a:bodyPr vert="horz" wrap="square" lIns="91440" tIns="45720" rIns="91440" bIns="45720" anchor="ctr" anchorCtr="0"/>
          <a:p>
            <a:r>
              <a:rPr lang="en-US" altLang="zh-CN" dirty="0">
                <a:latin typeface="Calibri" panose="020F0502020204030204" charset="0"/>
              </a:rPr>
              <a:t>OpenFlow data plane abstraction</a:t>
            </a:r>
            <a:endParaRPr lang="en-US" altLang="zh-CN" dirty="0">
              <a:latin typeface="Calibri" panose="020F0502020204030204" charset="0"/>
            </a:endParaRPr>
          </a:p>
        </p:txBody>
      </p:sp>
      <p:sp>
        <p:nvSpPr>
          <p:cNvPr id="124931" name="Content Placeholder 2"/>
          <p:cNvSpPr>
            <a:spLocks noGrp="1"/>
          </p:cNvSpPr>
          <p:nvPr>
            <p:ph idx="1"/>
          </p:nvPr>
        </p:nvSpPr>
        <p:spPr>
          <a:xfrm>
            <a:off x="431800" y="1243013"/>
            <a:ext cx="8458200" cy="5334000"/>
          </a:xfrm>
        </p:spPr>
        <p:txBody>
          <a:bodyPr vert="horz" wrap="square" lIns="91440" tIns="45720" rIns="91440" bIns="45720" anchor="t" anchorCtr="0"/>
          <a:p>
            <a:r>
              <a:rPr lang="en-US" altLang="zh-CN" i="1" dirty="0">
                <a:solidFill>
                  <a:srgbClr val="000090"/>
                </a:solidFill>
                <a:latin typeface="Calibri" panose="020F0502020204030204" charset="0"/>
              </a:rPr>
              <a:t>flow</a:t>
            </a:r>
            <a:r>
              <a:rPr lang="en-US" altLang="zh-CN" dirty="0">
                <a:solidFill>
                  <a:srgbClr val="000090"/>
                </a:solidFill>
                <a:latin typeface="Calibri" panose="020F0502020204030204" charset="0"/>
              </a:rPr>
              <a:t>: defined by header fields</a:t>
            </a:r>
            <a:endParaRPr lang="en-US" altLang="zh-CN" dirty="0">
              <a:solidFill>
                <a:srgbClr val="000090"/>
              </a:solidFill>
              <a:latin typeface="Calibri" panose="020F0502020204030204" charset="0"/>
            </a:endParaRPr>
          </a:p>
          <a:p>
            <a:r>
              <a:rPr lang="en-US" altLang="zh-CN" dirty="0">
                <a:solidFill>
                  <a:srgbClr val="000090"/>
                </a:solidFill>
                <a:latin typeface="Calibri" panose="020F0502020204030204" charset="0"/>
              </a:rPr>
              <a:t>generalized forwarding: simple packet-handling rules</a:t>
            </a:r>
            <a:endParaRPr lang="en-US" altLang="zh-CN" dirty="0">
              <a:solidFill>
                <a:srgbClr val="000090"/>
              </a:solidFill>
              <a:latin typeface="Calibri" panose="020F0502020204030204" charset="0"/>
            </a:endParaRPr>
          </a:p>
          <a:p>
            <a:pPr lvl="1"/>
            <a:r>
              <a:rPr lang="en-US" altLang="zh-CN" i="1" dirty="0">
                <a:solidFill>
                  <a:srgbClr val="CC0000"/>
                </a:solidFill>
                <a:latin typeface="Calibri" panose="020F0502020204030204" charset="0"/>
              </a:rPr>
              <a:t>Pattern</a:t>
            </a:r>
            <a:r>
              <a:rPr lang="en-US" altLang="zh-CN" i="1" dirty="0">
                <a:solidFill>
                  <a:srgbClr val="000090"/>
                </a:solidFill>
                <a:latin typeface="Calibri" panose="020F0502020204030204" charset="0"/>
              </a:rPr>
              <a:t>: </a:t>
            </a:r>
            <a:r>
              <a:rPr lang="en-US" altLang="zh-CN" dirty="0">
                <a:solidFill>
                  <a:srgbClr val="000090"/>
                </a:solidFill>
                <a:latin typeface="Calibri" panose="020F0502020204030204" charset="0"/>
              </a:rPr>
              <a:t>match </a:t>
            </a:r>
            <a:r>
              <a:rPr lang="en-US" altLang="zh-CN" dirty="0">
                <a:latin typeface="Calibri" panose="020F0502020204030204" charset="0"/>
              </a:rPr>
              <a:t>values in packet header fields</a:t>
            </a:r>
            <a:endParaRPr lang="en-US" altLang="zh-CN" dirty="0">
              <a:latin typeface="Calibri" panose="020F0502020204030204" charset="0"/>
            </a:endParaRPr>
          </a:p>
          <a:p>
            <a:pPr lvl="1"/>
            <a:r>
              <a:rPr lang="en-US" altLang="zh-CN" i="1" dirty="0">
                <a:solidFill>
                  <a:srgbClr val="CC0000"/>
                </a:solidFill>
                <a:latin typeface="Calibri" panose="020F0502020204030204" charset="0"/>
              </a:rPr>
              <a:t>Actions: for matched packet: </a:t>
            </a:r>
            <a:r>
              <a:rPr lang="en-US" altLang="zh-CN" dirty="0">
                <a:latin typeface="Calibri" panose="020F0502020204030204" charset="0"/>
              </a:rPr>
              <a:t>drop, forward, modify, matched packet or send matched packet to controller </a:t>
            </a:r>
            <a:endParaRPr lang="en-US" altLang="zh-CN" dirty="0">
              <a:latin typeface="Calibri" panose="020F0502020204030204" charset="0"/>
            </a:endParaRPr>
          </a:p>
          <a:p>
            <a:pPr lvl="1"/>
            <a:r>
              <a:rPr lang="en-US" altLang="zh-CN" i="1" dirty="0">
                <a:solidFill>
                  <a:srgbClr val="CC0000"/>
                </a:solidFill>
                <a:latin typeface="Calibri" panose="020F0502020204030204" charset="0"/>
              </a:rPr>
              <a:t>Priority</a:t>
            </a:r>
            <a:r>
              <a:rPr lang="en-US" altLang="zh-CN" dirty="0">
                <a:latin typeface="Calibri" panose="020F0502020204030204" charset="0"/>
              </a:rPr>
              <a:t>: disambiguate overlapping patterns</a:t>
            </a:r>
            <a:endParaRPr lang="en-US" altLang="zh-CN" dirty="0">
              <a:latin typeface="Calibri" panose="020F0502020204030204" charset="0"/>
            </a:endParaRPr>
          </a:p>
          <a:p>
            <a:pPr lvl="1"/>
            <a:r>
              <a:rPr lang="en-US" altLang="zh-CN" i="1" dirty="0">
                <a:solidFill>
                  <a:srgbClr val="CC0000"/>
                </a:solidFill>
                <a:latin typeface="Calibri" panose="020F0502020204030204" charset="0"/>
              </a:rPr>
              <a:t>Counters: </a:t>
            </a:r>
            <a:r>
              <a:rPr lang="en-US" altLang="zh-CN" dirty="0">
                <a:latin typeface="Calibri" panose="020F0502020204030204" charset="0"/>
              </a:rPr>
              <a:t>#bytes and #packets</a:t>
            </a:r>
            <a:endParaRPr lang="en-US" altLang="zh-CN" dirty="0">
              <a:latin typeface="Calibri" panose="020F0502020204030204" charset="0"/>
            </a:endParaRPr>
          </a:p>
        </p:txBody>
      </p:sp>
      <p:cxnSp>
        <p:nvCxnSpPr>
          <p:cNvPr id="124932" name="Straight Connector 20"/>
          <p:cNvCxnSpPr/>
          <p:nvPr/>
        </p:nvCxnSpPr>
        <p:spPr>
          <a:xfrm>
            <a:off x="2393950" y="4635500"/>
            <a:ext cx="1127125" cy="1905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cxnSp>
        <p:nvCxnSpPr>
          <p:cNvPr id="124933" name="Straight Connector 22"/>
          <p:cNvCxnSpPr/>
          <p:nvPr/>
        </p:nvCxnSpPr>
        <p:spPr>
          <a:xfrm>
            <a:off x="4984750" y="4635500"/>
            <a:ext cx="1127125" cy="1905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grpSp>
        <p:nvGrpSpPr>
          <p:cNvPr id="124934" name="Group 7"/>
          <p:cNvGrpSpPr/>
          <p:nvPr/>
        </p:nvGrpSpPr>
        <p:grpSpPr>
          <a:xfrm>
            <a:off x="3427413" y="4233863"/>
            <a:ext cx="1652587" cy="868362"/>
            <a:chOff x="1871277" y="1576300"/>
            <a:chExt cx="1128371" cy="437861"/>
          </a:xfrm>
        </p:grpSpPr>
        <p:sp>
          <p:nvSpPr>
            <p:cNvPr id="124935" name="Oval 12"/>
            <p:cNvSpPr/>
            <p:nvPr/>
          </p:nvSpPr>
          <p:spPr>
            <a:xfrm flipV="1">
              <a:off x="1874528" y="1694771"/>
              <a:ext cx="1125120" cy="31939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5" name="Rectangle 14"/>
            <p:cNvSpPr/>
            <p:nvPr/>
          </p:nvSpPr>
          <p:spPr bwMode="auto">
            <a:xfrm>
              <a:off x="1871277" y="1739597"/>
              <a:ext cx="1128371" cy="11606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4937" name="Oval 16"/>
            <p:cNvSpPr/>
            <p:nvPr/>
          </p:nvSpPr>
          <p:spPr>
            <a:xfrm flipV="1">
              <a:off x="1871277" y="1576300"/>
              <a:ext cx="1125120" cy="31939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8" name="Freeform 17"/>
            <p:cNvSpPr/>
            <p:nvPr/>
          </p:nvSpPr>
          <p:spPr bwMode="auto">
            <a:xfrm>
              <a:off x="2160686" y="1673158"/>
              <a:ext cx="546301" cy="1608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4939" name="Freeform 18"/>
            <p:cNvSpPr/>
            <p:nvPr/>
          </p:nvSpPr>
          <p:spPr>
            <a:xfrm>
              <a:off x="2103238" y="1633134"/>
              <a:ext cx="661197" cy="111267"/>
            </a:xfrm>
            <a:custGeom>
              <a:avLst/>
              <a:gdLst/>
              <a:ahLst/>
              <a:cxnLst>
                <a:cxn ang="0">
                  <a:pos x="0" y="27221"/>
                </a:cxn>
                <a:cxn ang="0">
                  <a:pos x="116342" y="321"/>
                </a:cxn>
                <a:cxn ang="0">
                  <a:pos x="329542" y="62084"/>
                </a:cxn>
                <a:cxn ang="0">
                  <a:pos x="532938" y="0"/>
                </a:cxn>
                <a:cxn ang="0">
                  <a:pos x="661197" y="24705"/>
                </a:cxn>
                <a:cxn ang="0">
                  <a:pos x="565772" y="55085"/>
                </a:cxn>
                <a:cxn ang="0">
                  <a:pos x="535050" y="46894"/>
                </a:cxn>
                <a:cxn ang="0">
                  <a:pos x="333288" y="111267"/>
                </a:cxn>
                <a:cxn ang="0">
                  <a:pos x="126366" y="49262"/>
                </a:cxn>
                <a:cxn ang="0">
                  <a:pos x="92910" y="55954"/>
                </a:cxn>
                <a:cxn ang="0">
                  <a:pos x="0" y="27221"/>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24940" name="Freeform 19"/>
            <p:cNvSpPr/>
            <p:nvPr/>
          </p:nvSpPr>
          <p:spPr>
            <a:xfrm>
              <a:off x="2538978" y="1727590"/>
              <a:ext cx="241716" cy="96858"/>
            </a:xfrm>
            <a:custGeom>
              <a:avLst/>
              <a:gdLst/>
              <a:ahLst/>
              <a:cxnLst>
                <a:cxn ang="0">
                  <a:pos x="0" y="0"/>
                </a:cxn>
                <a:cxn ang="0">
                  <a:pos x="241716" y="74845"/>
                </a:cxn>
                <a:cxn ang="0">
                  <a:pos x="153005" y="96858"/>
                </a:cxn>
                <a:cxn ang="0">
                  <a:pos x="814" y="51181"/>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24941" name="Freeform 21"/>
            <p:cNvSpPr/>
            <p:nvPr/>
          </p:nvSpPr>
          <p:spPr>
            <a:xfrm>
              <a:off x="2090231" y="1729992"/>
              <a:ext cx="238465" cy="96858"/>
            </a:xfrm>
            <a:custGeom>
              <a:avLst/>
              <a:gdLst/>
              <a:ahLst/>
              <a:cxnLst>
                <a:cxn ang="0">
                  <a:pos x="235210" y="0"/>
                </a:cxn>
                <a:cxn ang="0">
                  <a:pos x="238465" y="46740"/>
                </a:cxn>
                <a:cxn ang="0">
                  <a:pos x="86271" y="96858"/>
                </a:cxn>
                <a:cxn ang="0">
                  <a:pos x="0" y="74896"/>
                </a:cxn>
                <a:cxn ang="0">
                  <a:pos x="235210"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24942" name="Straight Connector 23"/>
            <p:cNvCxnSpPr>
              <a:endCxn id="124937" idx="2"/>
            </p:cNvCxnSpPr>
            <p:nvPr/>
          </p:nvCxnSpPr>
          <p:spPr>
            <a:xfrm flipH="1" flipV="1">
              <a:off x="1871277" y="1737196"/>
              <a:ext cx="3251" cy="1232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24943" name="Straight Connector 24"/>
            <p:cNvCxnSpPr>
              <a:endCxn id="124937" idx="2"/>
            </p:cNvCxnSpPr>
            <p:nvPr/>
          </p:nvCxnSpPr>
          <p:spPr>
            <a:xfrm flipH="1" flipV="1">
              <a:off x="2996397" y="1734795"/>
              <a:ext cx="3251" cy="1232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cxnSp>
        <p:nvCxnSpPr>
          <p:cNvPr id="124944" name="Straight Connector 25"/>
          <p:cNvCxnSpPr>
            <a:endCxn id="124937" idx="2"/>
          </p:cNvCxnSpPr>
          <p:nvPr/>
        </p:nvCxnSpPr>
        <p:spPr>
          <a:xfrm>
            <a:off x="4883150" y="4935538"/>
            <a:ext cx="1106488" cy="35560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cxnSp>
        <p:nvCxnSpPr>
          <p:cNvPr id="124945" name="Straight Connector 26"/>
          <p:cNvCxnSpPr>
            <a:endCxn id="124937" idx="2"/>
          </p:cNvCxnSpPr>
          <p:nvPr/>
        </p:nvCxnSpPr>
        <p:spPr>
          <a:xfrm flipV="1">
            <a:off x="4992688" y="4106863"/>
            <a:ext cx="1357312" cy="30480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sp>
        <p:nvSpPr>
          <p:cNvPr id="124946" name="TextBox 8"/>
          <p:cNvSpPr txBox="1"/>
          <p:nvPr/>
        </p:nvSpPr>
        <p:spPr>
          <a:xfrm>
            <a:off x="952500" y="5691188"/>
            <a:ext cx="7810500" cy="830262"/>
          </a:xfrm>
          <a:prstGeom prst="rect">
            <a:avLst/>
          </a:prstGeom>
          <a:noFill/>
          <a:ln w="9525">
            <a:noFill/>
          </a:ln>
        </p:spPr>
        <p:txBody>
          <a:bodyPr anchor="t" anchorCtr="0">
            <a:spAutoFit/>
          </a:bodyPr>
          <a:p>
            <a:pPr eaLnBrk="0" hangingPunct="0"/>
            <a:r>
              <a:rPr lang="en-US" altLang="zh-CN" sz="2400" i="1" dirty="0">
                <a:latin typeface="Arial" panose="020B0604020202020204" pitchFamily="34" charset="0"/>
              </a:rPr>
              <a:t>Flow table in a router (computed and distributed by controller) define router</a:t>
            </a:r>
            <a:r>
              <a:rPr lang="en-US" altLang="en-US" sz="2400" i="1" dirty="0">
                <a:latin typeface="Arial" panose="020B0604020202020204" pitchFamily="34" charset="0"/>
              </a:rPr>
              <a:t>’</a:t>
            </a:r>
            <a:r>
              <a:rPr lang="en-US" altLang="zh-CN" sz="2400" i="1" dirty="0">
                <a:latin typeface="Arial" panose="020B0604020202020204" pitchFamily="34" charset="0"/>
              </a:rPr>
              <a:t>s match+action rules</a:t>
            </a:r>
            <a:endParaRPr lang="en-US" altLang="zh-CN" sz="2400" i="1" dirty="0">
              <a:latin typeface="Arial" panose="020B0604020202020204" pitchFamily="34" charset="0"/>
            </a:endParaRPr>
          </a:p>
        </p:txBody>
      </p:sp>
      <p:sp>
        <p:nvSpPr>
          <p:cNvPr id="12494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494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5" name="Picture 5" descr="underline_base"/>
          <p:cNvPicPr/>
          <p:nvPr/>
        </p:nvPicPr>
        <p:blipFill>
          <a:blip r:embed="rId1"/>
          <a:stretch>
            <a:fillRect/>
          </a:stretch>
        </p:blipFill>
        <p:spPr>
          <a:xfrm>
            <a:off x="698500" y="819150"/>
            <a:ext cx="4727575" cy="180975"/>
          </a:xfrm>
          <a:prstGeom prst="rect">
            <a:avLst/>
          </a:prstGeom>
          <a:noFill/>
          <a:ln w="9525">
            <a:noFill/>
          </a:ln>
        </p:spPr>
      </p:pic>
      <p:sp>
        <p:nvSpPr>
          <p:cNvPr id="47106" name="Freeform 2"/>
          <p:cNvSpPr/>
          <p:nvPr/>
        </p:nvSpPr>
        <p:spPr>
          <a:xfrm>
            <a:off x="2592388" y="5437188"/>
            <a:ext cx="4027487" cy="939800"/>
          </a:xfrm>
          <a:custGeom>
            <a:avLst/>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w="9525">
            <a:noFill/>
          </a:ln>
        </p:spPr>
        <p:txBody>
          <a:bodyPr/>
          <a:p>
            <a:endParaRPr lang="zh-CN" altLang="en-US"/>
          </a:p>
        </p:txBody>
      </p:sp>
      <p:cxnSp>
        <p:nvCxnSpPr>
          <p:cNvPr id="148" name="Straight Connector 147"/>
          <p:cNvCxnSpPr/>
          <p:nvPr/>
        </p:nvCxnSpPr>
        <p:spPr>
          <a:xfrm flipV="1">
            <a:off x="3222625" y="5589588"/>
            <a:ext cx="1316038" cy="1317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11500" y="5775325"/>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24200" y="5881688"/>
            <a:ext cx="714375" cy="2746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41788" y="6075363"/>
            <a:ext cx="1247775" cy="809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02188" y="5621338"/>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086225" y="5775325"/>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13375" y="5803900"/>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56125" y="5589588"/>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7115" name="Group 7"/>
          <p:cNvGrpSpPr/>
          <p:nvPr/>
        </p:nvGrpSpPr>
        <p:grpSpPr>
          <a:xfrm>
            <a:off x="3681413" y="6015038"/>
            <a:ext cx="563562" cy="293687"/>
            <a:chOff x="1871277" y="1576300"/>
            <a:chExt cx="1128371" cy="437861"/>
          </a:xfrm>
        </p:grpSpPr>
        <p:sp>
          <p:nvSpPr>
            <p:cNvPr id="47116" name="Oval 317"/>
            <p:cNvSpPr/>
            <p:nvPr/>
          </p:nvSpPr>
          <p:spPr>
            <a:xfrm flipV="1">
              <a:off x="1874455" y="1694641"/>
              <a:ext cx="1125193" cy="31952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19"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18" name="Oval 319"/>
            <p:cNvSpPr/>
            <p:nvPr/>
          </p:nvSpPr>
          <p:spPr>
            <a:xfrm flipV="1">
              <a:off x="1871277" y="1576300"/>
              <a:ext cx="1125193" cy="31952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24"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20" name="Freeform 324"/>
            <p:cNvSpPr/>
            <p:nvPr/>
          </p:nvSpPr>
          <p:spPr>
            <a:xfrm>
              <a:off x="2103307" y="1633104"/>
              <a:ext cx="661131" cy="111240"/>
            </a:xfrm>
            <a:custGeom>
              <a:avLst/>
              <a:gdLst/>
              <a:ahLst/>
              <a:cxnLst>
                <a:cxn ang="0">
                  <a:pos x="0" y="27215"/>
                </a:cxn>
                <a:cxn ang="0">
                  <a:pos x="116331" y="321"/>
                </a:cxn>
                <a:cxn ang="0">
                  <a:pos x="329509" y="62069"/>
                </a:cxn>
                <a:cxn ang="0">
                  <a:pos x="532884" y="0"/>
                </a:cxn>
                <a:cxn ang="0">
                  <a:pos x="661131" y="24699"/>
                </a:cxn>
                <a:cxn ang="0">
                  <a:pos x="565716" y="55071"/>
                </a:cxn>
                <a:cxn ang="0">
                  <a:pos x="534996" y="46883"/>
                </a:cxn>
                <a:cxn ang="0">
                  <a:pos x="333255" y="111240"/>
                </a:cxn>
                <a:cxn ang="0">
                  <a:pos x="126353" y="49250"/>
                </a:cxn>
                <a:cxn ang="0">
                  <a:pos x="92901"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21" name="Freeform 325"/>
            <p:cNvSpPr/>
            <p:nvPr/>
          </p:nvSpPr>
          <p:spPr>
            <a:xfrm>
              <a:off x="2538765" y="1727776"/>
              <a:ext cx="241567" cy="97039"/>
            </a:xfrm>
            <a:custGeom>
              <a:avLst/>
              <a:gdLst/>
              <a:ahLst/>
              <a:cxnLst>
                <a:cxn ang="0">
                  <a:pos x="0" y="0"/>
                </a:cxn>
                <a:cxn ang="0">
                  <a:pos x="241567" y="74985"/>
                </a:cxn>
                <a:cxn ang="0">
                  <a:pos x="152911" y="97039"/>
                </a:cxn>
                <a:cxn ang="0">
                  <a:pos x="813" y="5127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22" name="Freeform 326"/>
            <p:cNvSpPr/>
            <p:nvPr/>
          </p:nvSpPr>
          <p:spPr>
            <a:xfrm>
              <a:off x="2090593" y="1730143"/>
              <a:ext cx="238389" cy="97040"/>
            </a:xfrm>
            <a:custGeom>
              <a:avLst/>
              <a:gdLst/>
              <a:ahLst/>
              <a:cxnLst>
                <a:cxn ang="0">
                  <a:pos x="235135" y="0"/>
                </a:cxn>
                <a:cxn ang="0">
                  <a:pos x="238389" y="46827"/>
                </a:cxn>
                <a:cxn ang="0">
                  <a:pos x="86243" y="97040"/>
                </a:cxn>
                <a:cxn ang="0">
                  <a:pos x="0" y="75037"/>
                </a:cxn>
                <a:cxn ang="0">
                  <a:pos x="235135"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23" name="Straight Connector 321"/>
            <p:cNvCxnSpPr>
              <a:endCxn id="47118" idx="2"/>
            </p:cNvCxnSpPr>
            <p:nvPr/>
          </p:nvCxnSpPr>
          <p:spPr>
            <a:xfrm flipH="1" flipV="1">
              <a:off x="1871277" y="1737244"/>
              <a:ext cx="3178"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24" name="Straight Connector 322"/>
            <p:cNvCxnSpPr>
              <a:endCxn id="47118" idx="2"/>
            </p:cNvCxnSpPr>
            <p:nvPr/>
          </p:nvCxnSpPr>
          <p:spPr>
            <a:xfrm flipH="1" flipV="1">
              <a:off x="2996470" y="1734876"/>
              <a:ext cx="3178"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7125" name="Group 327"/>
          <p:cNvGrpSpPr/>
          <p:nvPr/>
        </p:nvGrpSpPr>
        <p:grpSpPr>
          <a:xfrm>
            <a:off x="4376738" y="5473700"/>
            <a:ext cx="565150" cy="292100"/>
            <a:chOff x="1871277" y="1576300"/>
            <a:chExt cx="1128371" cy="437861"/>
          </a:xfrm>
        </p:grpSpPr>
        <p:sp>
          <p:nvSpPr>
            <p:cNvPr id="47126" name="Oval 328"/>
            <p:cNvSpPr/>
            <p:nvPr/>
          </p:nvSpPr>
          <p:spPr>
            <a:xfrm flipV="1">
              <a:off x="1874446" y="1692905"/>
              <a:ext cx="1125202" cy="321256"/>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30"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28" name="Oval 330"/>
            <p:cNvSpPr/>
            <p:nvPr/>
          </p:nvSpPr>
          <p:spPr>
            <a:xfrm flipV="1">
              <a:off x="1871277" y="1576300"/>
              <a:ext cx="1125200" cy="32125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32"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30" name="Freeform 332"/>
            <p:cNvSpPr/>
            <p:nvPr/>
          </p:nvSpPr>
          <p:spPr>
            <a:xfrm>
              <a:off x="2102655" y="1633412"/>
              <a:ext cx="662444" cy="111846"/>
            </a:xfrm>
            <a:custGeom>
              <a:avLst/>
              <a:gdLst/>
              <a:ahLst/>
              <a:cxnLst>
                <a:cxn ang="0">
                  <a:pos x="0" y="27363"/>
                </a:cxn>
                <a:cxn ang="0">
                  <a:pos x="116562" y="322"/>
                </a:cxn>
                <a:cxn ang="0">
                  <a:pos x="330164" y="62407"/>
                </a:cxn>
                <a:cxn ang="0">
                  <a:pos x="533943" y="0"/>
                </a:cxn>
                <a:cxn ang="0">
                  <a:pos x="662444" y="24834"/>
                </a:cxn>
                <a:cxn ang="0">
                  <a:pos x="566839" y="55371"/>
                </a:cxn>
                <a:cxn ang="0">
                  <a:pos x="536059" y="47138"/>
                </a:cxn>
                <a:cxn ang="0">
                  <a:pos x="333917" y="111846"/>
                </a:cxn>
                <a:cxn ang="0">
                  <a:pos x="126604" y="49519"/>
                </a:cxn>
                <a:cxn ang="0">
                  <a:pos x="93086" y="56246"/>
                </a:cxn>
                <a:cxn ang="0">
                  <a:pos x="0" y="27363"/>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31" name="Freeform 333"/>
            <p:cNvSpPr/>
            <p:nvPr/>
          </p:nvSpPr>
          <p:spPr>
            <a:xfrm>
              <a:off x="2536889" y="1728599"/>
              <a:ext cx="244057" cy="97568"/>
            </a:xfrm>
            <a:custGeom>
              <a:avLst/>
              <a:gdLst/>
              <a:ahLst/>
              <a:cxnLst>
                <a:cxn ang="0">
                  <a:pos x="0" y="0"/>
                </a:cxn>
                <a:cxn ang="0">
                  <a:pos x="244057" y="75393"/>
                </a:cxn>
                <a:cxn ang="0">
                  <a:pos x="154487" y="97568"/>
                </a:cxn>
                <a:cxn ang="0">
                  <a:pos x="822" y="5155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32" name="Freeform 334"/>
            <p:cNvSpPr/>
            <p:nvPr/>
          </p:nvSpPr>
          <p:spPr>
            <a:xfrm>
              <a:off x="2089977" y="1730980"/>
              <a:ext cx="240888" cy="95187"/>
            </a:xfrm>
            <a:custGeom>
              <a:avLst/>
              <a:gdLst/>
              <a:ahLst/>
              <a:cxnLst>
                <a:cxn ang="0">
                  <a:pos x="237599" y="0"/>
                </a:cxn>
                <a:cxn ang="0">
                  <a:pos x="240888" y="45933"/>
                </a:cxn>
                <a:cxn ang="0">
                  <a:pos x="87147" y="95187"/>
                </a:cxn>
                <a:cxn ang="0">
                  <a:pos x="0" y="73604"/>
                </a:cxn>
                <a:cxn ang="0">
                  <a:pos x="237599"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33" name="Straight Connector 335"/>
            <p:cNvCxnSpPr>
              <a:endCxn id="47128" idx="2"/>
            </p:cNvCxnSpPr>
            <p:nvPr/>
          </p:nvCxnSpPr>
          <p:spPr>
            <a:xfrm flipH="1" flipV="1">
              <a:off x="1871277" y="1735739"/>
              <a:ext cx="3169" cy="12374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34" name="Straight Connector 336"/>
            <p:cNvCxnSpPr>
              <a:endCxn id="47128" idx="2"/>
            </p:cNvCxnSpPr>
            <p:nvPr/>
          </p:nvCxnSpPr>
          <p:spPr>
            <a:xfrm flipH="1" flipV="1">
              <a:off x="2996477" y="1733359"/>
              <a:ext cx="3171" cy="12374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7135" name="Group 337"/>
          <p:cNvGrpSpPr/>
          <p:nvPr/>
        </p:nvGrpSpPr>
        <p:grpSpPr>
          <a:xfrm>
            <a:off x="5019675" y="5927725"/>
            <a:ext cx="563563" cy="293688"/>
            <a:chOff x="1871277" y="1576300"/>
            <a:chExt cx="1128371" cy="437861"/>
          </a:xfrm>
        </p:grpSpPr>
        <p:sp>
          <p:nvSpPr>
            <p:cNvPr id="47136" name="Oval 338"/>
            <p:cNvSpPr/>
            <p:nvPr/>
          </p:nvSpPr>
          <p:spPr>
            <a:xfrm flipV="1">
              <a:off x="1874457" y="1694641"/>
              <a:ext cx="1125191" cy="31952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40"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38" name="Oval 340"/>
            <p:cNvSpPr/>
            <p:nvPr/>
          </p:nvSpPr>
          <p:spPr>
            <a:xfrm flipV="1">
              <a:off x="1871277" y="1576300"/>
              <a:ext cx="1125191" cy="31952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42"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40" name="Freeform 342"/>
            <p:cNvSpPr/>
            <p:nvPr/>
          </p:nvSpPr>
          <p:spPr>
            <a:xfrm>
              <a:off x="2103309" y="1633103"/>
              <a:ext cx="661129" cy="111241"/>
            </a:xfrm>
            <a:custGeom>
              <a:avLst/>
              <a:gdLst/>
              <a:ahLst/>
              <a:cxnLst>
                <a:cxn ang="0">
                  <a:pos x="0" y="27215"/>
                </a:cxn>
                <a:cxn ang="0">
                  <a:pos x="116330" y="321"/>
                </a:cxn>
                <a:cxn ang="0">
                  <a:pos x="329508" y="62070"/>
                </a:cxn>
                <a:cxn ang="0">
                  <a:pos x="532883" y="0"/>
                </a:cxn>
                <a:cxn ang="0">
                  <a:pos x="661129" y="24700"/>
                </a:cxn>
                <a:cxn ang="0">
                  <a:pos x="565714" y="55072"/>
                </a:cxn>
                <a:cxn ang="0">
                  <a:pos x="534995" y="46883"/>
                </a:cxn>
                <a:cxn ang="0">
                  <a:pos x="333254" y="111241"/>
                </a:cxn>
                <a:cxn ang="0">
                  <a:pos x="126353" y="49251"/>
                </a:cxn>
                <a:cxn ang="0">
                  <a:pos x="92901"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41" name="Freeform 343"/>
            <p:cNvSpPr/>
            <p:nvPr/>
          </p:nvSpPr>
          <p:spPr>
            <a:xfrm>
              <a:off x="2538763" y="1727776"/>
              <a:ext cx="241567" cy="97040"/>
            </a:xfrm>
            <a:custGeom>
              <a:avLst/>
              <a:gdLst/>
              <a:ahLst/>
              <a:cxnLst>
                <a:cxn ang="0">
                  <a:pos x="0" y="0"/>
                </a:cxn>
                <a:cxn ang="0">
                  <a:pos x="241567" y="74985"/>
                </a:cxn>
                <a:cxn ang="0">
                  <a:pos x="152911" y="97040"/>
                </a:cxn>
                <a:cxn ang="0">
                  <a:pos x="813" y="51277"/>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42" name="Freeform 344"/>
            <p:cNvSpPr/>
            <p:nvPr/>
          </p:nvSpPr>
          <p:spPr>
            <a:xfrm>
              <a:off x="2090595" y="1730144"/>
              <a:ext cx="238387" cy="97039"/>
            </a:xfrm>
            <a:custGeom>
              <a:avLst/>
              <a:gdLst/>
              <a:ahLst/>
              <a:cxnLst>
                <a:cxn ang="0">
                  <a:pos x="235133" y="0"/>
                </a:cxn>
                <a:cxn ang="0">
                  <a:pos x="238387" y="46827"/>
                </a:cxn>
                <a:cxn ang="0">
                  <a:pos x="86242" y="97039"/>
                </a:cxn>
                <a:cxn ang="0">
                  <a:pos x="0" y="75036"/>
                </a:cxn>
                <a:cxn ang="0">
                  <a:pos x="235133"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43" name="Straight Connector 345"/>
            <p:cNvCxnSpPr>
              <a:endCxn id="47138" idx="2"/>
            </p:cNvCxnSpPr>
            <p:nvPr/>
          </p:nvCxnSpPr>
          <p:spPr>
            <a:xfrm flipH="1" flipV="1">
              <a:off x="1871277" y="1737243"/>
              <a:ext cx="3180" cy="1230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44" name="Straight Connector 346"/>
            <p:cNvCxnSpPr>
              <a:endCxn id="47138" idx="2"/>
            </p:cNvCxnSpPr>
            <p:nvPr/>
          </p:nvCxnSpPr>
          <p:spPr>
            <a:xfrm flipH="1" flipV="1">
              <a:off x="2996468" y="1734877"/>
              <a:ext cx="3180" cy="1230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7145" name="Group 347"/>
          <p:cNvGrpSpPr/>
          <p:nvPr/>
        </p:nvGrpSpPr>
        <p:grpSpPr>
          <a:xfrm>
            <a:off x="5741988" y="5613400"/>
            <a:ext cx="565150" cy="293688"/>
            <a:chOff x="1871277" y="1576300"/>
            <a:chExt cx="1128371" cy="437861"/>
          </a:xfrm>
        </p:grpSpPr>
        <p:sp>
          <p:nvSpPr>
            <p:cNvPr id="47146" name="Oval 348"/>
            <p:cNvSpPr/>
            <p:nvPr/>
          </p:nvSpPr>
          <p:spPr>
            <a:xfrm flipV="1">
              <a:off x="1874446" y="1694641"/>
              <a:ext cx="1125202" cy="31952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50"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48" name="Oval 350"/>
            <p:cNvSpPr/>
            <p:nvPr/>
          </p:nvSpPr>
          <p:spPr>
            <a:xfrm flipV="1">
              <a:off x="1871277" y="1576300"/>
              <a:ext cx="1125200" cy="31952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52"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50" name="Freeform 352"/>
            <p:cNvSpPr/>
            <p:nvPr/>
          </p:nvSpPr>
          <p:spPr>
            <a:xfrm>
              <a:off x="2102655" y="1633103"/>
              <a:ext cx="662444" cy="111241"/>
            </a:xfrm>
            <a:custGeom>
              <a:avLst/>
              <a:gdLst/>
              <a:ahLst/>
              <a:cxnLst>
                <a:cxn ang="0">
                  <a:pos x="0" y="27215"/>
                </a:cxn>
                <a:cxn ang="0">
                  <a:pos x="116562" y="321"/>
                </a:cxn>
                <a:cxn ang="0">
                  <a:pos x="330164" y="62070"/>
                </a:cxn>
                <a:cxn ang="0">
                  <a:pos x="533943" y="0"/>
                </a:cxn>
                <a:cxn ang="0">
                  <a:pos x="662444" y="24700"/>
                </a:cxn>
                <a:cxn ang="0">
                  <a:pos x="566839" y="55072"/>
                </a:cxn>
                <a:cxn ang="0">
                  <a:pos x="536059" y="46883"/>
                </a:cxn>
                <a:cxn ang="0">
                  <a:pos x="333917" y="111241"/>
                </a:cxn>
                <a:cxn ang="0">
                  <a:pos x="126604" y="49251"/>
                </a:cxn>
                <a:cxn ang="0">
                  <a:pos x="93086"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51" name="Freeform 353"/>
            <p:cNvSpPr/>
            <p:nvPr/>
          </p:nvSpPr>
          <p:spPr>
            <a:xfrm>
              <a:off x="2536889" y="1727776"/>
              <a:ext cx="244057" cy="97040"/>
            </a:xfrm>
            <a:custGeom>
              <a:avLst/>
              <a:gdLst/>
              <a:ahLst/>
              <a:cxnLst>
                <a:cxn ang="0">
                  <a:pos x="0" y="0"/>
                </a:cxn>
                <a:cxn ang="0">
                  <a:pos x="244057" y="74985"/>
                </a:cxn>
                <a:cxn ang="0">
                  <a:pos x="154487" y="97040"/>
                </a:cxn>
                <a:cxn ang="0">
                  <a:pos x="822" y="51277"/>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52" name="Freeform 354"/>
            <p:cNvSpPr/>
            <p:nvPr/>
          </p:nvSpPr>
          <p:spPr>
            <a:xfrm>
              <a:off x="2089977" y="1730144"/>
              <a:ext cx="240888" cy="97039"/>
            </a:xfrm>
            <a:custGeom>
              <a:avLst/>
              <a:gdLst/>
              <a:ahLst/>
              <a:cxnLst>
                <a:cxn ang="0">
                  <a:pos x="237599" y="0"/>
                </a:cxn>
                <a:cxn ang="0">
                  <a:pos x="240888" y="46827"/>
                </a:cxn>
                <a:cxn ang="0">
                  <a:pos x="87147" y="97039"/>
                </a:cxn>
                <a:cxn ang="0">
                  <a:pos x="0" y="75036"/>
                </a:cxn>
                <a:cxn ang="0">
                  <a:pos x="237599"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53" name="Straight Connector 355"/>
            <p:cNvCxnSpPr>
              <a:endCxn id="47148" idx="2"/>
            </p:cNvCxnSpPr>
            <p:nvPr/>
          </p:nvCxnSpPr>
          <p:spPr>
            <a:xfrm flipH="1" flipV="1">
              <a:off x="1871277" y="1737243"/>
              <a:ext cx="3169" cy="1230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54" name="Straight Connector 356"/>
            <p:cNvCxnSpPr>
              <a:endCxn id="47148" idx="2"/>
            </p:cNvCxnSpPr>
            <p:nvPr/>
          </p:nvCxnSpPr>
          <p:spPr>
            <a:xfrm flipH="1" flipV="1">
              <a:off x="2996477" y="1734877"/>
              <a:ext cx="3171" cy="1230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24" name="Group 23"/>
          <p:cNvGrpSpPr/>
          <p:nvPr/>
        </p:nvGrpSpPr>
        <p:grpSpPr>
          <a:xfrm>
            <a:off x="1757363" y="2330450"/>
            <a:ext cx="5270500" cy="3805238"/>
            <a:chOff x="1757805" y="2331054"/>
            <a:chExt cx="5270058" cy="3804634"/>
          </a:xfrm>
        </p:grpSpPr>
        <p:sp>
          <p:nvSpPr>
            <p:cNvPr id="268" name="Freeform 267"/>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1040633"/>
                <a:gd name="connsiteY0-162" fmla="*/ 1160935 h 1160935"/>
                <a:gd name="connsiteX1-163" fmla="*/ 0 w 1040633"/>
                <a:gd name="connsiteY1-164" fmla="*/ 0 h 1160935"/>
                <a:gd name="connsiteX2-165" fmla="*/ 1040633 w 1040633"/>
                <a:gd name="connsiteY2-166" fmla="*/ 16785 h 1160935"/>
                <a:gd name="connsiteX3-167" fmla="*/ 569478 w 1040633"/>
                <a:gd name="connsiteY3-168" fmla="*/ 1158121 h 1160935"/>
                <a:gd name="connsiteX4-169" fmla="*/ 363082 w 1040633"/>
                <a:gd name="connsiteY4-170" fmla="*/ 1160935 h 1160935"/>
                <a:gd name="connsiteX0-171" fmla="*/ 363082 w 1040633"/>
                <a:gd name="connsiteY0-172" fmla="*/ 1160935 h 1160935"/>
                <a:gd name="connsiteX1-173" fmla="*/ 0 w 1040633"/>
                <a:gd name="connsiteY1-174" fmla="*/ 0 h 1160935"/>
                <a:gd name="connsiteX2-175" fmla="*/ 1040633 w 1040633"/>
                <a:gd name="connsiteY2-176" fmla="*/ 16785 h 1160935"/>
                <a:gd name="connsiteX3-177" fmla="*/ 569478 w 1040633"/>
                <a:gd name="connsiteY3-178" fmla="*/ 1158121 h 1160935"/>
                <a:gd name="connsiteX4-179" fmla="*/ 363082 w 1040633"/>
                <a:gd name="connsiteY4-180" fmla="*/ 1160935 h 1160935"/>
                <a:gd name="connsiteX0-181" fmla="*/ 448507 w 1040633"/>
                <a:gd name="connsiteY0-182" fmla="*/ 1160935 h 1160935"/>
                <a:gd name="connsiteX1-183" fmla="*/ 0 w 1040633"/>
                <a:gd name="connsiteY1-184" fmla="*/ 0 h 1160935"/>
                <a:gd name="connsiteX2-185" fmla="*/ 1040633 w 1040633"/>
                <a:gd name="connsiteY2-186" fmla="*/ 16785 h 1160935"/>
                <a:gd name="connsiteX3-187" fmla="*/ 569478 w 1040633"/>
                <a:gd name="connsiteY3-188" fmla="*/ 1158121 h 1160935"/>
                <a:gd name="connsiteX4-189" fmla="*/ 448507 w 1040633"/>
                <a:gd name="connsiteY4-190" fmla="*/ 1160935 h 1160935"/>
                <a:gd name="connsiteX0-191" fmla="*/ 448507 w 1040633"/>
                <a:gd name="connsiteY0-192" fmla="*/ 1160935 h 1160935"/>
                <a:gd name="connsiteX1-193" fmla="*/ 0 w 1040633"/>
                <a:gd name="connsiteY1-194" fmla="*/ 0 h 1160935"/>
                <a:gd name="connsiteX2-195" fmla="*/ 1040633 w 1040633"/>
                <a:gd name="connsiteY2-196" fmla="*/ 16785 h 1160935"/>
                <a:gd name="connsiteX3-197" fmla="*/ 569478 w 1040633"/>
                <a:gd name="connsiteY3-198" fmla="*/ 1158121 h 1160935"/>
                <a:gd name="connsiteX4-199" fmla="*/ 448507 w 1040633"/>
                <a:gd name="connsiteY4-200" fmla="*/ 1160935 h 1160935"/>
                <a:gd name="connsiteX0-201" fmla="*/ 448507 w 1040633"/>
                <a:gd name="connsiteY0-202" fmla="*/ 1160935 h 1160935"/>
                <a:gd name="connsiteX1-203" fmla="*/ 0 w 1040633"/>
                <a:gd name="connsiteY1-204" fmla="*/ 0 h 1160935"/>
                <a:gd name="connsiteX2-205" fmla="*/ 1040633 w 1040633"/>
                <a:gd name="connsiteY2-206" fmla="*/ 16785 h 1160935"/>
                <a:gd name="connsiteX3-207" fmla="*/ 569478 w 1040633"/>
                <a:gd name="connsiteY3-208" fmla="*/ 1158121 h 1160935"/>
                <a:gd name="connsiteX4-209" fmla="*/ 448507 w 1040633"/>
                <a:gd name="connsiteY4-210" fmla="*/ 1160935 h 1160935"/>
                <a:gd name="connsiteX0-211" fmla="*/ 448507 w 1325315"/>
                <a:gd name="connsiteY0-212" fmla="*/ 1160935 h 1160935"/>
                <a:gd name="connsiteX1-213" fmla="*/ 0 w 1325315"/>
                <a:gd name="connsiteY1-214" fmla="*/ 0 h 1160935"/>
                <a:gd name="connsiteX2-215" fmla="*/ 1040633 w 1325315"/>
                <a:gd name="connsiteY2-216" fmla="*/ 16785 h 1160935"/>
                <a:gd name="connsiteX3-217" fmla="*/ 1214315 w 1325315"/>
                <a:gd name="connsiteY3-218" fmla="*/ 1064597 h 1160935"/>
                <a:gd name="connsiteX4-219" fmla="*/ 448507 w 1325315"/>
                <a:gd name="connsiteY4-220" fmla="*/ 1160935 h 1160935"/>
                <a:gd name="connsiteX0-221" fmla="*/ 448507 w 1214315"/>
                <a:gd name="connsiteY0-222" fmla="*/ 1160935 h 1160935"/>
                <a:gd name="connsiteX1-223" fmla="*/ 0 w 1214315"/>
                <a:gd name="connsiteY1-224" fmla="*/ 0 h 1160935"/>
                <a:gd name="connsiteX2-225" fmla="*/ 1040633 w 1214315"/>
                <a:gd name="connsiteY2-226" fmla="*/ 16785 h 1160935"/>
                <a:gd name="connsiteX3-227" fmla="*/ 1214315 w 1214315"/>
                <a:gd name="connsiteY3-228" fmla="*/ 1064597 h 1160935"/>
                <a:gd name="connsiteX4-229" fmla="*/ 448507 w 1214315"/>
                <a:gd name="connsiteY4-230" fmla="*/ 1160935 h 1160935"/>
                <a:gd name="connsiteX0-231" fmla="*/ 448507 w 1214315"/>
                <a:gd name="connsiteY0-232" fmla="*/ 1160935 h 1160935"/>
                <a:gd name="connsiteX1-233" fmla="*/ 0 w 1214315"/>
                <a:gd name="connsiteY1-234" fmla="*/ 0 h 1160935"/>
                <a:gd name="connsiteX2-235" fmla="*/ 1040633 w 1214315"/>
                <a:gd name="connsiteY2-236" fmla="*/ 16785 h 1160935"/>
                <a:gd name="connsiteX3-237" fmla="*/ 1214315 w 1214315"/>
                <a:gd name="connsiteY3-238" fmla="*/ 1064597 h 1160935"/>
                <a:gd name="connsiteX4-239" fmla="*/ 448507 w 1214315"/>
                <a:gd name="connsiteY4-240" fmla="*/ 1160935 h 1160935"/>
                <a:gd name="connsiteX0-241" fmla="*/ 1053964 w 1214315"/>
                <a:gd name="connsiteY0-242" fmla="*/ 1136323 h 1136323"/>
                <a:gd name="connsiteX1-243" fmla="*/ 0 w 1214315"/>
                <a:gd name="connsiteY1-244" fmla="*/ 0 h 1136323"/>
                <a:gd name="connsiteX2-245" fmla="*/ 1040633 w 1214315"/>
                <a:gd name="connsiteY2-246" fmla="*/ 16785 h 1136323"/>
                <a:gd name="connsiteX3-247" fmla="*/ 1214315 w 1214315"/>
                <a:gd name="connsiteY3-248" fmla="*/ 1064597 h 1136323"/>
                <a:gd name="connsiteX4-249" fmla="*/ 1053964 w 1214315"/>
                <a:gd name="connsiteY4-250" fmla="*/ 1136323 h 1136323"/>
                <a:gd name="connsiteX0-251" fmla="*/ 1053964 w 1214315"/>
                <a:gd name="connsiteY0-252" fmla="*/ 1136323 h 1136323"/>
                <a:gd name="connsiteX1-253" fmla="*/ 0 w 1214315"/>
                <a:gd name="connsiteY1-254" fmla="*/ 0 h 1136323"/>
                <a:gd name="connsiteX2-255" fmla="*/ 1040633 w 1214315"/>
                <a:gd name="connsiteY2-256" fmla="*/ 16785 h 1136323"/>
                <a:gd name="connsiteX3-257" fmla="*/ 1214315 w 1214315"/>
                <a:gd name="connsiteY3-258" fmla="*/ 1064597 h 1136323"/>
                <a:gd name="connsiteX4-259" fmla="*/ 1053964 w 1214315"/>
                <a:gd name="connsiteY4-260" fmla="*/ 1136323 h 1136323"/>
                <a:gd name="connsiteX0-261" fmla="*/ 1053964 w 1214315"/>
                <a:gd name="connsiteY0-262" fmla="*/ 1136323 h 1136323"/>
                <a:gd name="connsiteX1-263" fmla="*/ 0 w 1214315"/>
                <a:gd name="connsiteY1-264" fmla="*/ 0 h 1136323"/>
                <a:gd name="connsiteX2-265" fmla="*/ 1040633 w 1214315"/>
                <a:gd name="connsiteY2-266" fmla="*/ 16785 h 1136323"/>
                <a:gd name="connsiteX3-267" fmla="*/ 1214315 w 1214315"/>
                <a:gd name="connsiteY3-268" fmla="*/ 1064597 h 1136323"/>
                <a:gd name="connsiteX4-269" fmla="*/ 1053964 w 1214315"/>
                <a:gd name="connsiteY4-270" fmla="*/ 1136323 h 1136323"/>
                <a:gd name="connsiteX0-271" fmla="*/ 1060159 w 1220510"/>
                <a:gd name="connsiteY0-272" fmla="*/ 1119627 h 1119627"/>
                <a:gd name="connsiteX1-273" fmla="*/ 0 w 1220510"/>
                <a:gd name="connsiteY1-274" fmla="*/ 249694 h 1119627"/>
                <a:gd name="connsiteX2-275" fmla="*/ 1046828 w 1220510"/>
                <a:gd name="connsiteY2-276" fmla="*/ 89 h 1119627"/>
                <a:gd name="connsiteX3-277" fmla="*/ 1220510 w 1220510"/>
                <a:gd name="connsiteY3-278" fmla="*/ 1047901 h 1119627"/>
                <a:gd name="connsiteX4-279" fmla="*/ 1060159 w 1220510"/>
                <a:gd name="connsiteY4-280" fmla="*/ 1119627 h 1119627"/>
                <a:gd name="connsiteX0-281" fmla="*/ 1060159 w 1220510"/>
                <a:gd name="connsiteY0-282" fmla="*/ 1119627 h 1119627"/>
                <a:gd name="connsiteX1-283" fmla="*/ 0 w 1220510"/>
                <a:gd name="connsiteY1-284" fmla="*/ 249694 h 1119627"/>
                <a:gd name="connsiteX2-285" fmla="*/ 1046828 w 1220510"/>
                <a:gd name="connsiteY2-286" fmla="*/ 89 h 1119627"/>
                <a:gd name="connsiteX3-287" fmla="*/ 1220510 w 1220510"/>
                <a:gd name="connsiteY3-288" fmla="*/ 1047901 h 1119627"/>
                <a:gd name="connsiteX4-289" fmla="*/ 1060159 w 1220510"/>
                <a:gd name="connsiteY4-290" fmla="*/ 1119627 h 1119627"/>
                <a:gd name="connsiteX0-291" fmla="*/ 1060159 w 1220510"/>
                <a:gd name="connsiteY0-292" fmla="*/ 1119627 h 1119627"/>
                <a:gd name="connsiteX1-293" fmla="*/ 0 w 1220510"/>
                <a:gd name="connsiteY1-294" fmla="*/ 249694 h 1119627"/>
                <a:gd name="connsiteX2-295" fmla="*/ 1046828 w 1220510"/>
                <a:gd name="connsiteY2-296" fmla="*/ 89 h 1119627"/>
                <a:gd name="connsiteX3-297" fmla="*/ 1220510 w 1220510"/>
                <a:gd name="connsiteY3-298" fmla="*/ 1047901 h 1119627"/>
                <a:gd name="connsiteX4-299" fmla="*/ 1060159 w 1220510"/>
                <a:gd name="connsiteY4-300" fmla="*/ 1119627 h 1119627"/>
                <a:gd name="connsiteX0-301" fmla="*/ 1060159 w 1220510"/>
                <a:gd name="connsiteY0-302" fmla="*/ 921649 h 921649"/>
                <a:gd name="connsiteX1-303" fmla="*/ 0 w 1220510"/>
                <a:gd name="connsiteY1-304" fmla="*/ 51716 h 921649"/>
                <a:gd name="connsiteX2-305" fmla="*/ 1059218 w 1220510"/>
                <a:gd name="connsiteY2-306" fmla="*/ 355 h 921649"/>
                <a:gd name="connsiteX3-307" fmla="*/ 1220510 w 1220510"/>
                <a:gd name="connsiteY3-308" fmla="*/ 849923 h 921649"/>
                <a:gd name="connsiteX4-309" fmla="*/ 1060159 w 1220510"/>
                <a:gd name="connsiteY4-310" fmla="*/ 921649 h 921649"/>
                <a:gd name="connsiteX0-311" fmla="*/ 1060159 w 1220510"/>
                <a:gd name="connsiteY0-312" fmla="*/ 921649 h 921649"/>
                <a:gd name="connsiteX1-313" fmla="*/ 0 w 1220510"/>
                <a:gd name="connsiteY1-314" fmla="*/ 51716 h 921649"/>
                <a:gd name="connsiteX2-315" fmla="*/ 1059218 w 1220510"/>
                <a:gd name="connsiteY2-316" fmla="*/ 355 h 921649"/>
                <a:gd name="connsiteX3-317" fmla="*/ 1220510 w 1220510"/>
                <a:gd name="connsiteY3-318" fmla="*/ 849923 h 921649"/>
                <a:gd name="connsiteX4-319" fmla="*/ 1060159 w 1220510"/>
                <a:gd name="connsiteY4-320" fmla="*/ 921649 h 921649"/>
                <a:gd name="connsiteX0-321" fmla="*/ 1060159 w 1220510"/>
                <a:gd name="connsiteY0-322" fmla="*/ 921649 h 921649"/>
                <a:gd name="connsiteX1-323" fmla="*/ 0 w 1220510"/>
                <a:gd name="connsiteY1-324" fmla="*/ 51716 h 921649"/>
                <a:gd name="connsiteX2-325" fmla="*/ 1059218 w 1220510"/>
                <a:gd name="connsiteY2-326" fmla="*/ 355 h 921649"/>
                <a:gd name="connsiteX3-327" fmla="*/ 1220510 w 1220510"/>
                <a:gd name="connsiteY3-328" fmla="*/ 849923 h 921649"/>
                <a:gd name="connsiteX4-329" fmla="*/ 1060159 w 1220510"/>
                <a:gd name="connsiteY4-330" fmla="*/ 921649 h 92164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2" name="Freeform 271"/>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23004 w 954755"/>
                <a:gd name="connsiteY0-372" fmla="*/ 943771 h 976186"/>
                <a:gd name="connsiteX1-373" fmla="*/ 455145 w 954755"/>
                <a:gd name="connsiteY1-374" fmla="*/ 11688 h 976186"/>
                <a:gd name="connsiteX2-375" fmla="*/ 954755 w 954755"/>
                <a:gd name="connsiteY2-376" fmla="*/ 0 h 976186"/>
                <a:gd name="connsiteX3-377" fmla="*/ 728484 w 954755"/>
                <a:gd name="connsiteY3-378" fmla="*/ 976186 h 976186"/>
                <a:gd name="connsiteX4-379" fmla="*/ 23004 w 954755"/>
                <a:gd name="connsiteY4-380" fmla="*/ 943771 h 976186"/>
                <a:gd name="connsiteX0-381" fmla="*/ 0 w 931751"/>
                <a:gd name="connsiteY0-382" fmla="*/ 943771 h 976186"/>
                <a:gd name="connsiteX1-383" fmla="*/ 432141 w 931751"/>
                <a:gd name="connsiteY1-384" fmla="*/ 11688 h 976186"/>
                <a:gd name="connsiteX2-385" fmla="*/ 931751 w 931751"/>
                <a:gd name="connsiteY2-386" fmla="*/ 0 h 976186"/>
                <a:gd name="connsiteX3-387" fmla="*/ 705480 w 931751"/>
                <a:gd name="connsiteY3-388" fmla="*/ 976186 h 976186"/>
                <a:gd name="connsiteX4-389" fmla="*/ 0 w 931751"/>
                <a:gd name="connsiteY4-390" fmla="*/ 943771 h 976186"/>
                <a:gd name="connsiteX0-391" fmla="*/ 0 w 931751"/>
                <a:gd name="connsiteY0-392" fmla="*/ 943771 h 976186"/>
                <a:gd name="connsiteX1-393" fmla="*/ 432141 w 931751"/>
                <a:gd name="connsiteY1-394" fmla="*/ 11688 h 976186"/>
                <a:gd name="connsiteX2-395" fmla="*/ 931751 w 931751"/>
                <a:gd name="connsiteY2-396" fmla="*/ 0 h 976186"/>
                <a:gd name="connsiteX3-397" fmla="*/ 705480 w 931751"/>
                <a:gd name="connsiteY3-398" fmla="*/ 976186 h 976186"/>
                <a:gd name="connsiteX4-399" fmla="*/ 0 w 931751"/>
                <a:gd name="connsiteY4-400" fmla="*/ 943771 h 976186"/>
                <a:gd name="connsiteX0-401" fmla="*/ 0 w 931751"/>
                <a:gd name="connsiteY0-402" fmla="*/ 943771 h 976186"/>
                <a:gd name="connsiteX1-403" fmla="*/ 432141 w 931751"/>
                <a:gd name="connsiteY1-404" fmla="*/ 11688 h 976186"/>
                <a:gd name="connsiteX2-405" fmla="*/ 931751 w 931751"/>
                <a:gd name="connsiteY2-406" fmla="*/ 0 h 976186"/>
                <a:gd name="connsiteX3-407" fmla="*/ 705480 w 931751"/>
                <a:gd name="connsiteY3-408" fmla="*/ 976186 h 976186"/>
                <a:gd name="connsiteX4-409" fmla="*/ 0 w 931751"/>
                <a:gd name="connsiteY4-410" fmla="*/ 943771 h 976186"/>
                <a:gd name="connsiteX0-411" fmla="*/ 0 w 931751"/>
                <a:gd name="connsiteY0-412" fmla="*/ 943771 h 966342"/>
                <a:gd name="connsiteX1-413" fmla="*/ 432141 w 931751"/>
                <a:gd name="connsiteY1-414" fmla="*/ 11688 h 966342"/>
                <a:gd name="connsiteX2-415" fmla="*/ 931751 w 931751"/>
                <a:gd name="connsiteY2-416" fmla="*/ 0 h 966342"/>
                <a:gd name="connsiteX3-417" fmla="*/ 183705 w 931751"/>
                <a:gd name="connsiteY3-418" fmla="*/ 966342 h 966342"/>
                <a:gd name="connsiteX4-419" fmla="*/ 0 w 931751"/>
                <a:gd name="connsiteY4-420" fmla="*/ 943771 h 966342"/>
                <a:gd name="connsiteX0-421" fmla="*/ 0 w 931751"/>
                <a:gd name="connsiteY0-422" fmla="*/ 943771 h 966342"/>
                <a:gd name="connsiteX1-423" fmla="*/ 432141 w 931751"/>
                <a:gd name="connsiteY1-424" fmla="*/ 11688 h 966342"/>
                <a:gd name="connsiteX2-425" fmla="*/ 931751 w 931751"/>
                <a:gd name="connsiteY2-426" fmla="*/ 0 h 966342"/>
                <a:gd name="connsiteX3-427" fmla="*/ 183705 w 931751"/>
                <a:gd name="connsiteY3-428" fmla="*/ 966342 h 966342"/>
                <a:gd name="connsiteX4-429" fmla="*/ 0 w 931751"/>
                <a:gd name="connsiteY4-430" fmla="*/ 943771 h 966342"/>
                <a:gd name="connsiteX0-431" fmla="*/ 0 w 931751"/>
                <a:gd name="connsiteY0-432" fmla="*/ 943771 h 966342"/>
                <a:gd name="connsiteX1-433" fmla="*/ 432141 w 931751"/>
                <a:gd name="connsiteY1-434" fmla="*/ 11688 h 966342"/>
                <a:gd name="connsiteX2-435" fmla="*/ 931751 w 931751"/>
                <a:gd name="connsiteY2-436" fmla="*/ 0 h 966342"/>
                <a:gd name="connsiteX3-437" fmla="*/ 183705 w 931751"/>
                <a:gd name="connsiteY3-438" fmla="*/ 966342 h 966342"/>
                <a:gd name="connsiteX4-439" fmla="*/ 0 w 931751"/>
                <a:gd name="connsiteY4-440" fmla="*/ 943771 h 966342"/>
                <a:gd name="connsiteX0-441" fmla="*/ 0 w 956363"/>
                <a:gd name="connsiteY0-442" fmla="*/ 932083 h 954654"/>
                <a:gd name="connsiteX1-443" fmla="*/ 432141 w 956363"/>
                <a:gd name="connsiteY1-444" fmla="*/ 0 h 954654"/>
                <a:gd name="connsiteX2-445" fmla="*/ 956363 w 956363"/>
                <a:gd name="connsiteY2-446" fmla="*/ 12924 h 954654"/>
                <a:gd name="connsiteX3-447" fmla="*/ 183705 w 956363"/>
                <a:gd name="connsiteY3-448" fmla="*/ 954654 h 954654"/>
                <a:gd name="connsiteX4-449" fmla="*/ 0 w 956363"/>
                <a:gd name="connsiteY4-450" fmla="*/ 932083 h 954654"/>
                <a:gd name="connsiteX0-451" fmla="*/ 0 w 956363"/>
                <a:gd name="connsiteY0-452" fmla="*/ 919226 h 941797"/>
                <a:gd name="connsiteX1-453" fmla="*/ 405840 w 956363"/>
                <a:gd name="connsiteY1-454" fmla="*/ 197551 h 941797"/>
                <a:gd name="connsiteX2-455" fmla="*/ 956363 w 956363"/>
                <a:gd name="connsiteY2-456" fmla="*/ 67 h 941797"/>
                <a:gd name="connsiteX3-457" fmla="*/ 183705 w 956363"/>
                <a:gd name="connsiteY3-458" fmla="*/ 941797 h 941797"/>
                <a:gd name="connsiteX4-459" fmla="*/ 0 w 956363"/>
                <a:gd name="connsiteY4-460" fmla="*/ 919226 h 941797"/>
                <a:gd name="connsiteX0-461" fmla="*/ 0 w 956363"/>
                <a:gd name="connsiteY0-462" fmla="*/ 919226 h 941797"/>
                <a:gd name="connsiteX1-463" fmla="*/ 405840 w 956363"/>
                <a:gd name="connsiteY1-464" fmla="*/ 197551 h 941797"/>
                <a:gd name="connsiteX2-465" fmla="*/ 956363 w 956363"/>
                <a:gd name="connsiteY2-466" fmla="*/ 67 h 941797"/>
                <a:gd name="connsiteX3-467" fmla="*/ 183705 w 956363"/>
                <a:gd name="connsiteY3-468" fmla="*/ 941797 h 941797"/>
                <a:gd name="connsiteX4-469" fmla="*/ 0 w 956363"/>
                <a:gd name="connsiteY4-470" fmla="*/ 919226 h 941797"/>
                <a:gd name="connsiteX0-471" fmla="*/ 0 w 956363"/>
                <a:gd name="connsiteY0-472" fmla="*/ 919226 h 941797"/>
                <a:gd name="connsiteX1-473" fmla="*/ 405840 w 956363"/>
                <a:gd name="connsiteY1-474" fmla="*/ 197551 h 941797"/>
                <a:gd name="connsiteX2-475" fmla="*/ 956363 w 956363"/>
                <a:gd name="connsiteY2-476" fmla="*/ 67 h 941797"/>
                <a:gd name="connsiteX3-477" fmla="*/ 183705 w 956363"/>
                <a:gd name="connsiteY3-478" fmla="*/ 941797 h 941797"/>
                <a:gd name="connsiteX4-479" fmla="*/ 0 w 956363"/>
                <a:gd name="connsiteY4-480" fmla="*/ 919226 h 941797"/>
                <a:gd name="connsiteX0-481" fmla="*/ 0 w 926304"/>
                <a:gd name="connsiteY0-482" fmla="*/ 735614 h 758185"/>
                <a:gd name="connsiteX1-483" fmla="*/ 405840 w 926304"/>
                <a:gd name="connsiteY1-484" fmla="*/ 13939 h 758185"/>
                <a:gd name="connsiteX2-485" fmla="*/ 926304 w 926304"/>
                <a:gd name="connsiteY2-486" fmla="*/ 563 h 758185"/>
                <a:gd name="connsiteX3-487" fmla="*/ 183705 w 926304"/>
                <a:gd name="connsiteY3-488" fmla="*/ 758185 h 758185"/>
                <a:gd name="connsiteX4-489" fmla="*/ 0 w 926304"/>
                <a:gd name="connsiteY4-490" fmla="*/ 735614 h 758185"/>
                <a:gd name="connsiteX0-491" fmla="*/ 0 w 926304"/>
                <a:gd name="connsiteY0-492" fmla="*/ 735614 h 758185"/>
                <a:gd name="connsiteX1-493" fmla="*/ 405840 w 926304"/>
                <a:gd name="connsiteY1-494" fmla="*/ 13939 h 758185"/>
                <a:gd name="connsiteX2-495" fmla="*/ 926304 w 926304"/>
                <a:gd name="connsiteY2-496" fmla="*/ 563 h 758185"/>
                <a:gd name="connsiteX3-497" fmla="*/ 183705 w 926304"/>
                <a:gd name="connsiteY3-498" fmla="*/ 758185 h 758185"/>
                <a:gd name="connsiteX4-499" fmla="*/ 0 w 926304"/>
                <a:gd name="connsiteY4-500" fmla="*/ 735614 h 758185"/>
                <a:gd name="connsiteX0-501" fmla="*/ 0 w 926304"/>
                <a:gd name="connsiteY0-502" fmla="*/ 735614 h 758185"/>
                <a:gd name="connsiteX1-503" fmla="*/ 405840 w 926304"/>
                <a:gd name="connsiteY1-504" fmla="*/ 13939 h 758185"/>
                <a:gd name="connsiteX2-505" fmla="*/ 926304 w 926304"/>
                <a:gd name="connsiteY2-506" fmla="*/ 563 h 758185"/>
                <a:gd name="connsiteX3-507" fmla="*/ 183705 w 926304"/>
                <a:gd name="connsiteY3-508" fmla="*/ 758185 h 758185"/>
                <a:gd name="connsiteX4-509" fmla="*/ 0 w 926304"/>
                <a:gd name="connsiteY4-510" fmla="*/ 735614 h 758185"/>
                <a:gd name="connsiteX0-511" fmla="*/ 0 w 926304"/>
                <a:gd name="connsiteY0-512" fmla="*/ 735614 h 758185"/>
                <a:gd name="connsiteX1-513" fmla="*/ 405840 w 926304"/>
                <a:gd name="connsiteY1-514" fmla="*/ 13939 h 758185"/>
                <a:gd name="connsiteX2-515" fmla="*/ 926304 w 926304"/>
                <a:gd name="connsiteY2-516" fmla="*/ 563 h 758185"/>
                <a:gd name="connsiteX3-517" fmla="*/ 183705 w 926304"/>
                <a:gd name="connsiteY3-518" fmla="*/ 758185 h 758185"/>
                <a:gd name="connsiteX4-519" fmla="*/ 0 w 926304"/>
                <a:gd name="connsiteY4-520" fmla="*/ 735614 h 7581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3" name="Freeform 272"/>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27977 w 802211"/>
                <a:gd name="connsiteY0-372" fmla="*/ 815791 h 976186"/>
                <a:gd name="connsiteX1-373" fmla="*/ 302601 w 802211"/>
                <a:gd name="connsiteY1-374" fmla="*/ 11688 h 976186"/>
                <a:gd name="connsiteX2-375" fmla="*/ 802211 w 802211"/>
                <a:gd name="connsiteY2-376" fmla="*/ 0 h 976186"/>
                <a:gd name="connsiteX3-377" fmla="*/ 575940 w 802211"/>
                <a:gd name="connsiteY3-378" fmla="*/ 976186 h 976186"/>
                <a:gd name="connsiteX4-379" fmla="*/ 27977 w 802211"/>
                <a:gd name="connsiteY4-380" fmla="*/ 815791 h 976186"/>
                <a:gd name="connsiteX0-381" fmla="*/ 27977 w 802211"/>
                <a:gd name="connsiteY0-382" fmla="*/ 815791 h 815791"/>
                <a:gd name="connsiteX1-383" fmla="*/ 302601 w 802211"/>
                <a:gd name="connsiteY1-384" fmla="*/ 11688 h 815791"/>
                <a:gd name="connsiteX2-385" fmla="*/ 802211 w 802211"/>
                <a:gd name="connsiteY2-386" fmla="*/ 0 h 815791"/>
                <a:gd name="connsiteX3-387" fmla="*/ 236294 w 802211"/>
                <a:gd name="connsiteY3-388" fmla="*/ 808828 h 815791"/>
                <a:gd name="connsiteX4-389" fmla="*/ 27977 w 802211"/>
                <a:gd name="connsiteY4-390" fmla="*/ 815791 h 815791"/>
                <a:gd name="connsiteX0-391" fmla="*/ 27977 w 802211"/>
                <a:gd name="connsiteY0-392" fmla="*/ 815791 h 815791"/>
                <a:gd name="connsiteX1-393" fmla="*/ 302601 w 802211"/>
                <a:gd name="connsiteY1-394" fmla="*/ 11688 h 815791"/>
                <a:gd name="connsiteX2-395" fmla="*/ 802211 w 802211"/>
                <a:gd name="connsiteY2-396" fmla="*/ 0 h 815791"/>
                <a:gd name="connsiteX3-397" fmla="*/ 236294 w 802211"/>
                <a:gd name="connsiteY3-398" fmla="*/ 808828 h 815791"/>
                <a:gd name="connsiteX4-399" fmla="*/ 27977 w 802211"/>
                <a:gd name="connsiteY4-400" fmla="*/ 815791 h 815791"/>
                <a:gd name="connsiteX0-401" fmla="*/ 27977 w 802211"/>
                <a:gd name="connsiteY0-402" fmla="*/ 815791 h 815791"/>
                <a:gd name="connsiteX1-403" fmla="*/ 302601 w 802211"/>
                <a:gd name="connsiteY1-404" fmla="*/ 11688 h 815791"/>
                <a:gd name="connsiteX2-405" fmla="*/ 802211 w 802211"/>
                <a:gd name="connsiteY2-406" fmla="*/ 0 h 815791"/>
                <a:gd name="connsiteX3-407" fmla="*/ 236294 w 802211"/>
                <a:gd name="connsiteY3-408" fmla="*/ 808828 h 815791"/>
                <a:gd name="connsiteX4-409" fmla="*/ 27977 w 802211"/>
                <a:gd name="connsiteY4-410" fmla="*/ 815791 h 815791"/>
                <a:gd name="connsiteX0-411" fmla="*/ 27977 w 802211"/>
                <a:gd name="connsiteY0-412" fmla="*/ 828714 h 828714"/>
                <a:gd name="connsiteX1-413" fmla="*/ 302601 w 802211"/>
                <a:gd name="connsiteY1-414" fmla="*/ 0 h 828714"/>
                <a:gd name="connsiteX2-415" fmla="*/ 802211 w 802211"/>
                <a:gd name="connsiteY2-416" fmla="*/ 12923 h 828714"/>
                <a:gd name="connsiteX3-417" fmla="*/ 236294 w 802211"/>
                <a:gd name="connsiteY3-418" fmla="*/ 821751 h 828714"/>
                <a:gd name="connsiteX4-419" fmla="*/ 27977 w 802211"/>
                <a:gd name="connsiteY4-420" fmla="*/ 828714 h 828714"/>
                <a:gd name="connsiteX0-421" fmla="*/ 56213 w 830447"/>
                <a:gd name="connsiteY0-422" fmla="*/ 828714 h 828714"/>
                <a:gd name="connsiteX1-423" fmla="*/ 330837 w 830447"/>
                <a:gd name="connsiteY1-424" fmla="*/ 0 h 828714"/>
                <a:gd name="connsiteX2-425" fmla="*/ 830447 w 830447"/>
                <a:gd name="connsiteY2-426" fmla="*/ 12923 h 828714"/>
                <a:gd name="connsiteX3-427" fmla="*/ 264530 w 830447"/>
                <a:gd name="connsiteY3-428" fmla="*/ 821751 h 828714"/>
                <a:gd name="connsiteX4-429" fmla="*/ 56213 w 830447"/>
                <a:gd name="connsiteY4-430" fmla="*/ 828714 h 828714"/>
                <a:gd name="connsiteX0-431" fmla="*/ 64130 w 789139"/>
                <a:gd name="connsiteY0-432" fmla="*/ 794258 h 821751"/>
                <a:gd name="connsiteX1-433" fmla="*/ 289529 w 789139"/>
                <a:gd name="connsiteY1-434" fmla="*/ 0 h 821751"/>
                <a:gd name="connsiteX2-435" fmla="*/ 789139 w 789139"/>
                <a:gd name="connsiteY2-436" fmla="*/ 12923 h 821751"/>
                <a:gd name="connsiteX3-437" fmla="*/ 223222 w 789139"/>
                <a:gd name="connsiteY3-438" fmla="*/ 821751 h 821751"/>
                <a:gd name="connsiteX4-439" fmla="*/ 64130 w 789139"/>
                <a:gd name="connsiteY4-440" fmla="*/ 794258 h 821751"/>
                <a:gd name="connsiteX0-441" fmla="*/ 0 w 725009"/>
                <a:gd name="connsiteY0-442" fmla="*/ 794258 h 821751"/>
                <a:gd name="connsiteX1-443" fmla="*/ 225399 w 725009"/>
                <a:gd name="connsiteY1-444" fmla="*/ 0 h 821751"/>
                <a:gd name="connsiteX2-445" fmla="*/ 725009 w 725009"/>
                <a:gd name="connsiteY2-446" fmla="*/ 12923 h 821751"/>
                <a:gd name="connsiteX3-447" fmla="*/ 159092 w 725009"/>
                <a:gd name="connsiteY3-448" fmla="*/ 821751 h 821751"/>
                <a:gd name="connsiteX4-449" fmla="*/ 0 w 725009"/>
                <a:gd name="connsiteY4-450" fmla="*/ 794258 h 821751"/>
                <a:gd name="connsiteX0-451" fmla="*/ 0 w 725009"/>
                <a:gd name="connsiteY0-452" fmla="*/ 1203768 h 1231261"/>
                <a:gd name="connsiteX1-453" fmla="*/ 225399 w 725009"/>
                <a:gd name="connsiteY1-454" fmla="*/ 0 h 1231261"/>
                <a:gd name="connsiteX2-455" fmla="*/ 725009 w 725009"/>
                <a:gd name="connsiteY2-456" fmla="*/ 422433 h 1231261"/>
                <a:gd name="connsiteX3-457" fmla="*/ 159092 w 725009"/>
                <a:gd name="connsiteY3-458" fmla="*/ 1231261 h 1231261"/>
                <a:gd name="connsiteX4-459" fmla="*/ 0 w 725009"/>
                <a:gd name="connsiteY4-460" fmla="*/ 1203768 h 1231261"/>
                <a:gd name="connsiteX0-461" fmla="*/ 0 w 725009"/>
                <a:gd name="connsiteY0-462" fmla="*/ 1217334 h 1244827"/>
                <a:gd name="connsiteX1-463" fmla="*/ 225399 w 725009"/>
                <a:gd name="connsiteY1-464" fmla="*/ 13566 h 1244827"/>
                <a:gd name="connsiteX2-465" fmla="*/ 725009 w 725009"/>
                <a:gd name="connsiteY2-466" fmla="*/ 571 h 1244827"/>
                <a:gd name="connsiteX3-467" fmla="*/ 159092 w 725009"/>
                <a:gd name="connsiteY3-468" fmla="*/ 1244827 h 1244827"/>
                <a:gd name="connsiteX4-469" fmla="*/ 0 w 725009"/>
                <a:gd name="connsiteY4-470" fmla="*/ 1217334 h 1244827"/>
                <a:gd name="connsiteX0-471" fmla="*/ 0 w 725009"/>
                <a:gd name="connsiteY0-472" fmla="*/ 1217334 h 1244827"/>
                <a:gd name="connsiteX1-473" fmla="*/ 225399 w 725009"/>
                <a:gd name="connsiteY1-474" fmla="*/ 13566 h 1244827"/>
                <a:gd name="connsiteX2-475" fmla="*/ 725009 w 725009"/>
                <a:gd name="connsiteY2-476" fmla="*/ 571 h 1244827"/>
                <a:gd name="connsiteX3-477" fmla="*/ 159092 w 725009"/>
                <a:gd name="connsiteY3-478" fmla="*/ 1244827 h 1244827"/>
                <a:gd name="connsiteX4-479" fmla="*/ 0 w 725009"/>
                <a:gd name="connsiteY4-480" fmla="*/ 1217334 h 1244827"/>
                <a:gd name="connsiteX0-481" fmla="*/ 0 w 725009"/>
                <a:gd name="connsiteY0-482" fmla="*/ 1217334 h 1244827"/>
                <a:gd name="connsiteX1-483" fmla="*/ 225399 w 725009"/>
                <a:gd name="connsiteY1-484" fmla="*/ 13566 h 1244827"/>
                <a:gd name="connsiteX2-485" fmla="*/ 725009 w 725009"/>
                <a:gd name="connsiteY2-486" fmla="*/ 571 h 1244827"/>
                <a:gd name="connsiteX3-487" fmla="*/ 159092 w 725009"/>
                <a:gd name="connsiteY3-488" fmla="*/ 1244827 h 1244827"/>
                <a:gd name="connsiteX4-489" fmla="*/ 0 w 725009"/>
                <a:gd name="connsiteY4-490" fmla="*/ 1217334 h 1244827"/>
                <a:gd name="connsiteX0-491" fmla="*/ 0 w 725009"/>
                <a:gd name="connsiteY0-492" fmla="*/ 1217334 h 1244827"/>
                <a:gd name="connsiteX1-493" fmla="*/ 225399 w 725009"/>
                <a:gd name="connsiteY1-494" fmla="*/ 13566 h 1244827"/>
                <a:gd name="connsiteX2-495" fmla="*/ 725009 w 725009"/>
                <a:gd name="connsiteY2-496" fmla="*/ 571 h 1244827"/>
                <a:gd name="connsiteX3-497" fmla="*/ 159092 w 725009"/>
                <a:gd name="connsiteY3-498" fmla="*/ 1244827 h 1244827"/>
                <a:gd name="connsiteX4-499" fmla="*/ 0 w 725009"/>
                <a:gd name="connsiteY4-500" fmla="*/ 1217334 h 1244827"/>
                <a:gd name="connsiteX0-501" fmla="*/ 0 w 725009"/>
                <a:gd name="connsiteY0-502" fmla="*/ 1217334 h 1244827"/>
                <a:gd name="connsiteX1-503" fmla="*/ 225399 w 725009"/>
                <a:gd name="connsiteY1-504" fmla="*/ 13566 h 1244827"/>
                <a:gd name="connsiteX2-505" fmla="*/ 725009 w 725009"/>
                <a:gd name="connsiteY2-506" fmla="*/ 571 h 1244827"/>
                <a:gd name="connsiteX3-507" fmla="*/ 159092 w 725009"/>
                <a:gd name="connsiteY3-508" fmla="*/ 1244827 h 1244827"/>
                <a:gd name="connsiteX4-509" fmla="*/ 0 w 725009"/>
                <a:gd name="connsiteY4-510" fmla="*/ 1217334 h 1244827"/>
                <a:gd name="connsiteX0-511" fmla="*/ 0 w 725009"/>
                <a:gd name="connsiteY0-512" fmla="*/ 1217334 h 1244827"/>
                <a:gd name="connsiteX1-513" fmla="*/ 225399 w 725009"/>
                <a:gd name="connsiteY1-514" fmla="*/ 13566 h 1244827"/>
                <a:gd name="connsiteX2-515" fmla="*/ 725009 w 725009"/>
                <a:gd name="connsiteY2-516" fmla="*/ 571 h 1244827"/>
                <a:gd name="connsiteX3-517" fmla="*/ 159092 w 725009"/>
                <a:gd name="connsiteY3-518" fmla="*/ 1244827 h 1244827"/>
                <a:gd name="connsiteX4-519" fmla="*/ 0 w 725009"/>
                <a:gd name="connsiteY4-520" fmla="*/ 1217334 h 1244827"/>
                <a:gd name="connsiteX0-521" fmla="*/ 0 w 725009"/>
                <a:gd name="connsiteY0-522" fmla="*/ 1203768 h 1231261"/>
                <a:gd name="connsiteX1-523" fmla="*/ 225399 w 725009"/>
                <a:gd name="connsiteY1-524" fmla="*/ 0 h 1231261"/>
                <a:gd name="connsiteX2-525" fmla="*/ 725009 w 725009"/>
                <a:gd name="connsiteY2-526" fmla="*/ 129782 h 1231261"/>
                <a:gd name="connsiteX3-527" fmla="*/ 159092 w 725009"/>
                <a:gd name="connsiteY3-528" fmla="*/ 1231261 h 1231261"/>
                <a:gd name="connsiteX4-529" fmla="*/ 0 w 725009"/>
                <a:gd name="connsiteY4-530" fmla="*/ 1203768 h 1231261"/>
                <a:gd name="connsiteX0-531" fmla="*/ 0 w 725009"/>
                <a:gd name="connsiteY0-532" fmla="*/ 1203768 h 1231261"/>
                <a:gd name="connsiteX1-533" fmla="*/ 225399 w 725009"/>
                <a:gd name="connsiteY1-534" fmla="*/ 0 h 1231261"/>
                <a:gd name="connsiteX2-535" fmla="*/ 725009 w 725009"/>
                <a:gd name="connsiteY2-536" fmla="*/ 129782 h 1231261"/>
                <a:gd name="connsiteX3-537" fmla="*/ 159092 w 725009"/>
                <a:gd name="connsiteY3-538" fmla="*/ 1231261 h 1231261"/>
                <a:gd name="connsiteX4-539" fmla="*/ 0 w 725009"/>
                <a:gd name="connsiteY4-540" fmla="*/ 1203768 h 1231261"/>
                <a:gd name="connsiteX0-541" fmla="*/ 0 w 725009"/>
                <a:gd name="connsiteY0-542" fmla="*/ 1203768 h 1231261"/>
                <a:gd name="connsiteX1-543" fmla="*/ 225399 w 725009"/>
                <a:gd name="connsiteY1-544" fmla="*/ 0 h 1231261"/>
                <a:gd name="connsiteX2-545" fmla="*/ 725009 w 725009"/>
                <a:gd name="connsiteY2-546" fmla="*/ 129782 h 1231261"/>
                <a:gd name="connsiteX3-547" fmla="*/ 159092 w 725009"/>
                <a:gd name="connsiteY3-548" fmla="*/ 1231261 h 1231261"/>
                <a:gd name="connsiteX4-549" fmla="*/ 0 w 725009"/>
                <a:gd name="connsiteY4-550" fmla="*/ 1203768 h 1231261"/>
                <a:gd name="connsiteX0-551" fmla="*/ 0 w 725497"/>
                <a:gd name="connsiteY0-552" fmla="*/ 1279028 h 1306521"/>
                <a:gd name="connsiteX1-553" fmla="*/ 225399 w 725497"/>
                <a:gd name="connsiteY1-554" fmla="*/ 75260 h 1306521"/>
                <a:gd name="connsiteX2-555" fmla="*/ 396193 w 725497"/>
                <a:gd name="connsiteY2-556" fmla="*/ 156799 h 1306521"/>
                <a:gd name="connsiteX3-557" fmla="*/ 725009 w 725497"/>
                <a:gd name="connsiteY3-558" fmla="*/ 205042 h 1306521"/>
                <a:gd name="connsiteX4-559" fmla="*/ 159092 w 725497"/>
                <a:gd name="connsiteY4-560" fmla="*/ 1306521 h 1306521"/>
                <a:gd name="connsiteX5-561" fmla="*/ 0 w 725497"/>
                <a:gd name="connsiteY5-562" fmla="*/ 1279028 h 1306521"/>
                <a:gd name="connsiteX0-563" fmla="*/ 0 w 725239"/>
                <a:gd name="connsiteY0-564" fmla="*/ 1295668 h 1323161"/>
                <a:gd name="connsiteX1-565" fmla="*/ 225399 w 725239"/>
                <a:gd name="connsiteY1-566" fmla="*/ 91900 h 1323161"/>
                <a:gd name="connsiteX2-567" fmla="*/ 725009 w 725239"/>
                <a:gd name="connsiteY2-568" fmla="*/ 221682 h 1323161"/>
                <a:gd name="connsiteX3-569" fmla="*/ 159092 w 725239"/>
                <a:gd name="connsiteY3-570" fmla="*/ 1323161 h 1323161"/>
                <a:gd name="connsiteX4-571" fmla="*/ 0 w 725239"/>
                <a:gd name="connsiteY4-572" fmla="*/ 1295668 h 1323161"/>
                <a:gd name="connsiteX0-573" fmla="*/ 0 w 725221"/>
                <a:gd name="connsiteY0-574" fmla="*/ 1210552 h 1238045"/>
                <a:gd name="connsiteX1-575" fmla="*/ 191583 w 725221"/>
                <a:gd name="connsiteY1-576" fmla="*/ 153319 h 1238045"/>
                <a:gd name="connsiteX2-577" fmla="*/ 725009 w 725221"/>
                <a:gd name="connsiteY2-578" fmla="*/ 136566 h 1238045"/>
                <a:gd name="connsiteX3-579" fmla="*/ 159092 w 725221"/>
                <a:gd name="connsiteY3-580" fmla="*/ 1238045 h 1238045"/>
                <a:gd name="connsiteX4-581" fmla="*/ 0 w 725221"/>
                <a:gd name="connsiteY4-582" fmla="*/ 1210552 h 1238045"/>
                <a:gd name="connsiteX0-583" fmla="*/ 0 w 725305"/>
                <a:gd name="connsiteY0-584" fmla="*/ 1158512 h 1186005"/>
                <a:gd name="connsiteX1-585" fmla="*/ 191583 w 725305"/>
                <a:gd name="connsiteY1-586" fmla="*/ 101279 h 1186005"/>
                <a:gd name="connsiteX2-587" fmla="*/ 725009 w 725305"/>
                <a:gd name="connsiteY2-588" fmla="*/ 84526 h 1186005"/>
                <a:gd name="connsiteX3-589" fmla="*/ 159092 w 725305"/>
                <a:gd name="connsiteY3-590" fmla="*/ 1186005 h 1186005"/>
                <a:gd name="connsiteX4-591" fmla="*/ 0 w 725305"/>
                <a:gd name="connsiteY4-592" fmla="*/ 1158512 h 1186005"/>
                <a:gd name="connsiteX0-593" fmla="*/ 0 w 725009"/>
                <a:gd name="connsiteY0-594" fmla="*/ 1073986 h 1101479"/>
                <a:gd name="connsiteX1-595" fmla="*/ 191583 w 725009"/>
                <a:gd name="connsiteY1-596" fmla="*/ 16753 h 1101479"/>
                <a:gd name="connsiteX2-597" fmla="*/ 725009 w 725009"/>
                <a:gd name="connsiteY2-598" fmla="*/ 0 h 1101479"/>
                <a:gd name="connsiteX3-599" fmla="*/ 159092 w 725009"/>
                <a:gd name="connsiteY3-600" fmla="*/ 1101479 h 1101479"/>
                <a:gd name="connsiteX4-601" fmla="*/ 0 w 725009"/>
                <a:gd name="connsiteY4-602" fmla="*/ 1073986 h 1101479"/>
                <a:gd name="connsiteX0-603" fmla="*/ 0 w 725009"/>
                <a:gd name="connsiteY0-604" fmla="*/ 1073986 h 1101479"/>
                <a:gd name="connsiteX1-605" fmla="*/ 206612 w 725009"/>
                <a:gd name="connsiteY1-606" fmla="*/ 1724 h 1101479"/>
                <a:gd name="connsiteX2-607" fmla="*/ 725009 w 725009"/>
                <a:gd name="connsiteY2-608" fmla="*/ 0 h 1101479"/>
                <a:gd name="connsiteX3-609" fmla="*/ 159092 w 725009"/>
                <a:gd name="connsiteY3-610" fmla="*/ 1101479 h 1101479"/>
                <a:gd name="connsiteX4-611" fmla="*/ 0 w 725009"/>
                <a:gd name="connsiteY4-612" fmla="*/ 1073986 h 1101479"/>
                <a:gd name="connsiteX0-613" fmla="*/ 0 w 725009"/>
                <a:gd name="connsiteY0-614" fmla="*/ 1073986 h 1101479"/>
                <a:gd name="connsiteX1-615" fmla="*/ 206612 w 725009"/>
                <a:gd name="connsiteY1-616" fmla="*/ 1724 h 1101479"/>
                <a:gd name="connsiteX2-617" fmla="*/ 725009 w 725009"/>
                <a:gd name="connsiteY2-618" fmla="*/ 0 h 1101479"/>
                <a:gd name="connsiteX3-619" fmla="*/ 159092 w 725009"/>
                <a:gd name="connsiteY3-620" fmla="*/ 1101479 h 1101479"/>
                <a:gd name="connsiteX4-621" fmla="*/ 0 w 725009"/>
                <a:gd name="connsiteY4-622" fmla="*/ 1073986 h 1101479"/>
                <a:gd name="connsiteX0-623" fmla="*/ 0 w 725009"/>
                <a:gd name="connsiteY0-624" fmla="*/ 1073986 h 1101479"/>
                <a:gd name="connsiteX1-625" fmla="*/ 206612 w 725009"/>
                <a:gd name="connsiteY1-626" fmla="*/ 1724 h 1101479"/>
                <a:gd name="connsiteX2-627" fmla="*/ 725009 w 725009"/>
                <a:gd name="connsiteY2-628" fmla="*/ 0 h 1101479"/>
                <a:gd name="connsiteX3-629" fmla="*/ 159092 w 725009"/>
                <a:gd name="connsiteY3-630" fmla="*/ 1101479 h 1101479"/>
                <a:gd name="connsiteX4-631" fmla="*/ 0 w 725009"/>
                <a:gd name="connsiteY4-632" fmla="*/ 1073986 h 11014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4" name="Freeform 273"/>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197928 w 503138"/>
                <a:gd name="connsiteY0-372" fmla="*/ 961687 h 964568"/>
                <a:gd name="connsiteX1-373" fmla="*/ 0 w 503138"/>
                <a:gd name="connsiteY1-374" fmla="*/ 70 h 964568"/>
                <a:gd name="connsiteX2-375" fmla="*/ 503138 w 503138"/>
                <a:gd name="connsiteY2-376" fmla="*/ 154187 h 964568"/>
                <a:gd name="connsiteX3-377" fmla="*/ 273339 w 503138"/>
                <a:gd name="connsiteY3-378" fmla="*/ 964568 h 964568"/>
                <a:gd name="connsiteX4-379" fmla="*/ 197928 w 503138"/>
                <a:gd name="connsiteY4-380" fmla="*/ 961687 h 964568"/>
                <a:gd name="connsiteX0-381" fmla="*/ 201456 w 506666"/>
                <a:gd name="connsiteY0-382" fmla="*/ 807500 h 810381"/>
                <a:gd name="connsiteX1-383" fmla="*/ 0 w 506666"/>
                <a:gd name="connsiteY1-384" fmla="*/ 15216 h 810381"/>
                <a:gd name="connsiteX2-385" fmla="*/ 506666 w 506666"/>
                <a:gd name="connsiteY2-386" fmla="*/ 0 h 810381"/>
                <a:gd name="connsiteX3-387" fmla="*/ 276867 w 506666"/>
                <a:gd name="connsiteY3-388" fmla="*/ 810381 h 810381"/>
                <a:gd name="connsiteX4-389" fmla="*/ 201456 w 506666"/>
                <a:gd name="connsiteY4-390" fmla="*/ 807500 h 810381"/>
                <a:gd name="connsiteX0-391" fmla="*/ 201456 w 506666"/>
                <a:gd name="connsiteY0-392" fmla="*/ 807500 h 811593"/>
                <a:gd name="connsiteX1-393" fmla="*/ 0 w 506666"/>
                <a:gd name="connsiteY1-394" fmla="*/ 15216 h 811593"/>
                <a:gd name="connsiteX2-395" fmla="*/ 506666 w 506666"/>
                <a:gd name="connsiteY2-396" fmla="*/ 0 h 811593"/>
                <a:gd name="connsiteX3-397" fmla="*/ 276867 w 506666"/>
                <a:gd name="connsiteY3-398" fmla="*/ 810381 h 811593"/>
                <a:gd name="connsiteX4-399" fmla="*/ 201456 w 506666"/>
                <a:gd name="connsiteY4-400" fmla="*/ 807500 h 811593"/>
                <a:gd name="connsiteX0-401" fmla="*/ 135576 w 506666"/>
                <a:gd name="connsiteY0-402" fmla="*/ 818480 h 818480"/>
                <a:gd name="connsiteX1-403" fmla="*/ 0 w 506666"/>
                <a:gd name="connsiteY1-404" fmla="*/ 15216 h 818480"/>
                <a:gd name="connsiteX2-405" fmla="*/ 506666 w 506666"/>
                <a:gd name="connsiteY2-406" fmla="*/ 0 h 818480"/>
                <a:gd name="connsiteX3-407" fmla="*/ 276867 w 506666"/>
                <a:gd name="connsiteY3-408" fmla="*/ 810381 h 818480"/>
                <a:gd name="connsiteX4-409" fmla="*/ 135576 w 506666"/>
                <a:gd name="connsiteY4-410" fmla="*/ 818480 h 818480"/>
                <a:gd name="connsiteX0-411" fmla="*/ 135576 w 506666"/>
                <a:gd name="connsiteY0-412" fmla="*/ 818480 h 818480"/>
                <a:gd name="connsiteX1-413" fmla="*/ 0 w 506666"/>
                <a:gd name="connsiteY1-414" fmla="*/ 15216 h 818480"/>
                <a:gd name="connsiteX2-415" fmla="*/ 506666 w 506666"/>
                <a:gd name="connsiteY2-416" fmla="*/ 0 h 818480"/>
                <a:gd name="connsiteX3-417" fmla="*/ 331766 w 506666"/>
                <a:gd name="connsiteY3-418" fmla="*/ 803061 h 818480"/>
                <a:gd name="connsiteX4-419" fmla="*/ 135576 w 506666"/>
                <a:gd name="connsiteY4-420" fmla="*/ 818480 h 818480"/>
                <a:gd name="connsiteX0-421" fmla="*/ 135576 w 506666"/>
                <a:gd name="connsiteY0-422" fmla="*/ 818480 h 818480"/>
                <a:gd name="connsiteX1-423" fmla="*/ 0 w 506666"/>
                <a:gd name="connsiteY1-424" fmla="*/ 15216 h 818480"/>
                <a:gd name="connsiteX2-425" fmla="*/ 506666 w 506666"/>
                <a:gd name="connsiteY2-426" fmla="*/ 0 h 818480"/>
                <a:gd name="connsiteX3-427" fmla="*/ 331766 w 506666"/>
                <a:gd name="connsiteY3-428" fmla="*/ 803061 h 818480"/>
                <a:gd name="connsiteX4-429" fmla="*/ 135576 w 506666"/>
                <a:gd name="connsiteY4-430" fmla="*/ 818480 h 818480"/>
                <a:gd name="connsiteX0-431" fmla="*/ 135576 w 506666"/>
                <a:gd name="connsiteY0-432" fmla="*/ 818480 h 818480"/>
                <a:gd name="connsiteX1-433" fmla="*/ 0 w 506666"/>
                <a:gd name="connsiteY1-434" fmla="*/ 15216 h 818480"/>
                <a:gd name="connsiteX2-435" fmla="*/ 506666 w 506666"/>
                <a:gd name="connsiteY2-436" fmla="*/ 0 h 818480"/>
                <a:gd name="connsiteX3-437" fmla="*/ 331766 w 506666"/>
                <a:gd name="connsiteY3-438" fmla="*/ 803061 h 818480"/>
                <a:gd name="connsiteX4-439" fmla="*/ 135576 w 506666"/>
                <a:gd name="connsiteY4-440" fmla="*/ 818480 h 818480"/>
                <a:gd name="connsiteX0-441" fmla="*/ 135576 w 506666"/>
                <a:gd name="connsiteY0-442" fmla="*/ 818480 h 818480"/>
                <a:gd name="connsiteX1-443" fmla="*/ 0 w 506666"/>
                <a:gd name="connsiteY1-444" fmla="*/ 7896 h 818480"/>
                <a:gd name="connsiteX2-445" fmla="*/ 506666 w 506666"/>
                <a:gd name="connsiteY2-446" fmla="*/ 0 h 818480"/>
                <a:gd name="connsiteX3-447" fmla="*/ 331766 w 506666"/>
                <a:gd name="connsiteY3-448" fmla="*/ 803061 h 818480"/>
                <a:gd name="connsiteX4-449" fmla="*/ 135576 w 506666"/>
                <a:gd name="connsiteY4-450" fmla="*/ 818480 h 818480"/>
                <a:gd name="connsiteX0-451" fmla="*/ 135576 w 506666"/>
                <a:gd name="connsiteY0-452" fmla="*/ 818480 h 818480"/>
                <a:gd name="connsiteX1-453" fmla="*/ 0 w 506666"/>
                <a:gd name="connsiteY1-454" fmla="*/ 7896 h 818480"/>
                <a:gd name="connsiteX2-455" fmla="*/ 506666 w 506666"/>
                <a:gd name="connsiteY2-456" fmla="*/ 0 h 818480"/>
                <a:gd name="connsiteX3-457" fmla="*/ 331766 w 506666"/>
                <a:gd name="connsiteY3-458" fmla="*/ 803061 h 818480"/>
                <a:gd name="connsiteX4-459" fmla="*/ 135576 w 506666"/>
                <a:gd name="connsiteY4-460" fmla="*/ 818480 h 818480"/>
                <a:gd name="connsiteX0-461" fmla="*/ 45472 w 559302"/>
                <a:gd name="connsiteY0-462" fmla="*/ 807500 h 807500"/>
                <a:gd name="connsiteX1-463" fmla="*/ 52636 w 559302"/>
                <a:gd name="connsiteY1-464" fmla="*/ 7896 h 807500"/>
                <a:gd name="connsiteX2-465" fmla="*/ 559302 w 559302"/>
                <a:gd name="connsiteY2-466" fmla="*/ 0 h 807500"/>
                <a:gd name="connsiteX3-467" fmla="*/ 384402 w 559302"/>
                <a:gd name="connsiteY3-468" fmla="*/ 803061 h 807500"/>
                <a:gd name="connsiteX4-469" fmla="*/ 45472 w 559302"/>
                <a:gd name="connsiteY4-470" fmla="*/ 807500 h 807500"/>
                <a:gd name="connsiteX0-471" fmla="*/ 21974 w 535804"/>
                <a:gd name="connsiteY0-472" fmla="*/ 807500 h 807500"/>
                <a:gd name="connsiteX1-473" fmla="*/ 29138 w 535804"/>
                <a:gd name="connsiteY1-474" fmla="*/ 7896 h 807500"/>
                <a:gd name="connsiteX2-475" fmla="*/ 535804 w 535804"/>
                <a:gd name="connsiteY2-476" fmla="*/ 0 h 807500"/>
                <a:gd name="connsiteX3-477" fmla="*/ 360904 w 535804"/>
                <a:gd name="connsiteY3-478" fmla="*/ 803061 h 807500"/>
                <a:gd name="connsiteX4-479" fmla="*/ 21974 w 535804"/>
                <a:gd name="connsiteY4-480" fmla="*/ 807500 h 807500"/>
                <a:gd name="connsiteX0-481" fmla="*/ 128256 w 506666"/>
                <a:gd name="connsiteY0-482" fmla="*/ 829461 h 829461"/>
                <a:gd name="connsiteX1-483" fmla="*/ 0 w 506666"/>
                <a:gd name="connsiteY1-484" fmla="*/ 7896 h 829461"/>
                <a:gd name="connsiteX2-485" fmla="*/ 506666 w 506666"/>
                <a:gd name="connsiteY2-486" fmla="*/ 0 h 829461"/>
                <a:gd name="connsiteX3-487" fmla="*/ 331766 w 506666"/>
                <a:gd name="connsiteY3-488" fmla="*/ 803061 h 829461"/>
                <a:gd name="connsiteX4-489" fmla="*/ 128256 w 506666"/>
                <a:gd name="connsiteY4-490" fmla="*/ 829461 h 829461"/>
                <a:gd name="connsiteX0-491" fmla="*/ 128256 w 506666"/>
                <a:gd name="connsiteY0-492" fmla="*/ 829461 h 829461"/>
                <a:gd name="connsiteX1-493" fmla="*/ 0 w 506666"/>
                <a:gd name="connsiteY1-494" fmla="*/ 7896 h 829461"/>
                <a:gd name="connsiteX2-495" fmla="*/ 506666 w 506666"/>
                <a:gd name="connsiteY2-496" fmla="*/ 0 h 829461"/>
                <a:gd name="connsiteX3-497" fmla="*/ 331766 w 506666"/>
                <a:gd name="connsiteY3-498" fmla="*/ 803061 h 829461"/>
                <a:gd name="connsiteX4-499" fmla="*/ 128256 w 506666"/>
                <a:gd name="connsiteY4-500" fmla="*/ 829461 h 829461"/>
                <a:gd name="connsiteX0-501" fmla="*/ 128256 w 506666"/>
                <a:gd name="connsiteY0-502" fmla="*/ 829461 h 829461"/>
                <a:gd name="connsiteX1-503" fmla="*/ 0 w 506666"/>
                <a:gd name="connsiteY1-504" fmla="*/ 7896 h 829461"/>
                <a:gd name="connsiteX2-505" fmla="*/ 506666 w 506666"/>
                <a:gd name="connsiteY2-506" fmla="*/ 0 h 829461"/>
                <a:gd name="connsiteX3-507" fmla="*/ 331766 w 506666"/>
                <a:gd name="connsiteY3-508" fmla="*/ 803061 h 829461"/>
                <a:gd name="connsiteX4-509" fmla="*/ 128256 w 506666"/>
                <a:gd name="connsiteY4-510" fmla="*/ 829461 h 829461"/>
                <a:gd name="connsiteX0-511" fmla="*/ 128256 w 506666"/>
                <a:gd name="connsiteY0-512" fmla="*/ 829461 h 830473"/>
                <a:gd name="connsiteX1-513" fmla="*/ 0 w 506666"/>
                <a:gd name="connsiteY1-514" fmla="*/ 7896 h 830473"/>
                <a:gd name="connsiteX2-515" fmla="*/ 506666 w 506666"/>
                <a:gd name="connsiteY2-516" fmla="*/ 0 h 830473"/>
                <a:gd name="connsiteX3-517" fmla="*/ 331766 w 506666"/>
                <a:gd name="connsiteY3-518" fmla="*/ 828681 h 830473"/>
                <a:gd name="connsiteX4-519" fmla="*/ 128256 w 506666"/>
                <a:gd name="connsiteY4-520" fmla="*/ 829461 h 830473"/>
                <a:gd name="connsiteX0-521" fmla="*/ 128256 w 506666"/>
                <a:gd name="connsiteY0-522" fmla="*/ 829461 h 830473"/>
                <a:gd name="connsiteX1-523" fmla="*/ 0 w 506666"/>
                <a:gd name="connsiteY1-524" fmla="*/ 7896 h 830473"/>
                <a:gd name="connsiteX2-525" fmla="*/ 506666 w 506666"/>
                <a:gd name="connsiteY2-526" fmla="*/ 0 h 830473"/>
                <a:gd name="connsiteX3-527" fmla="*/ 331766 w 506666"/>
                <a:gd name="connsiteY3-528" fmla="*/ 828681 h 830473"/>
                <a:gd name="connsiteX4-529" fmla="*/ 128256 w 506666"/>
                <a:gd name="connsiteY4-530" fmla="*/ 829461 h 830473"/>
                <a:gd name="connsiteX0-531" fmla="*/ 128256 w 506666"/>
                <a:gd name="connsiteY0-532" fmla="*/ 821565 h 822577"/>
                <a:gd name="connsiteX1-533" fmla="*/ 0 w 506666"/>
                <a:gd name="connsiteY1-534" fmla="*/ 0 h 822577"/>
                <a:gd name="connsiteX2-535" fmla="*/ 506666 w 506666"/>
                <a:gd name="connsiteY2-536" fmla="*/ 255115 h 822577"/>
                <a:gd name="connsiteX3-537" fmla="*/ 331766 w 506666"/>
                <a:gd name="connsiteY3-538" fmla="*/ 820785 h 822577"/>
                <a:gd name="connsiteX4-539" fmla="*/ 128256 w 506666"/>
                <a:gd name="connsiteY4-540" fmla="*/ 821565 h 822577"/>
                <a:gd name="connsiteX0-541" fmla="*/ 128256 w 506666"/>
                <a:gd name="connsiteY0-542" fmla="*/ 821565 h 822577"/>
                <a:gd name="connsiteX1-543" fmla="*/ 0 w 506666"/>
                <a:gd name="connsiteY1-544" fmla="*/ 0 h 822577"/>
                <a:gd name="connsiteX2-545" fmla="*/ 506666 w 506666"/>
                <a:gd name="connsiteY2-546" fmla="*/ 255115 h 822577"/>
                <a:gd name="connsiteX3-547" fmla="*/ 331766 w 506666"/>
                <a:gd name="connsiteY3-548" fmla="*/ 820785 h 822577"/>
                <a:gd name="connsiteX4-549" fmla="*/ 128256 w 506666"/>
                <a:gd name="connsiteY4-550" fmla="*/ 821565 h 822577"/>
                <a:gd name="connsiteX0-551" fmla="*/ 128256 w 506666"/>
                <a:gd name="connsiteY0-552" fmla="*/ 821565 h 822577"/>
                <a:gd name="connsiteX1-553" fmla="*/ 0 w 506666"/>
                <a:gd name="connsiteY1-554" fmla="*/ 0 h 822577"/>
                <a:gd name="connsiteX2-555" fmla="*/ 506666 w 506666"/>
                <a:gd name="connsiteY2-556" fmla="*/ 255115 h 822577"/>
                <a:gd name="connsiteX3-557" fmla="*/ 331766 w 506666"/>
                <a:gd name="connsiteY3-558" fmla="*/ 820785 h 822577"/>
                <a:gd name="connsiteX4-559" fmla="*/ 128256 w 506666"/>
                <a:gd name="connsiteY4-560" fmla="*/ 821565 h 822577"/>
                <a:gd name="connsiteX0-561" fmla="*/ 135770 w 514180"/>
                <a:gd name="connsiteY0-562" fmla="*/ 577341 h 578353"/>
                <a:gd name="connsiteX1-563" fmla="*/ 0 w 514180"/>
                <a:gd name="connsiteY1-564" fmla="*/ 0 h 578353"/>
                <a:gd name="connsiteX2-565" fmla="*/ 514180 w 514180"/>
                <a:gd name="connsiteY2-566" fmla="*/ 10891 h 578353"/>
                <a:gd name="connsiteX3-567" fmla="*/ 339280 w 514180"/>
                <a:gd name="connsiteY3-568" fmla="*/ 576561 h 578353"/>
                <a:gd name="connsiteX4-569" fmla="*/ 135770 w 514180"/>
                <a:gd name="connsiteY4-570" fmla="*/ 577341 h 578353"/>
                <a:gd name="connsiteX0-571" fmla="*/ 135770 w 514180"/>
                <a:gd name="connsiteY0-572" fmla="*/ 577341 h 578353"/>
                <a:gd name="connsiteX1-573" fmla="*/ 0 w 514180"/>
                <a:gd name="connsiteY1-574" fmla="*/ 0 h 578353"/>
                <a:gd name="connsiteX2-575" fmla="*/ 514180 w 514180"/>
                <a:gd name="connsiteY2-576" fmla="*/ 10891 h 578353"/>
                <a:gd name="connsiteX3-577" fmla="*/ 339280 w 514180"/>
                <a:gd name="connsiteY3-578" fmla="*/ 576561 h 578353"/>
                <a:gd name="connsiteX4-579" fmla="*/ 135770 w 514180"/>
                <a:gd name="connsiteY4-580" fmla="*/ 577341 h 578353"/>
                <a:gd name="connsiteX0-581" fmla="*/ 135770 w 514180"/>
                <a:gd name="connsiteY0-582" fmla="*/ 577341 h 578353"/>
                <a:gd name="connsiteX1-583" fmla="*/ 0 w 514180"/>
                <a:gd name="connsiteY1-584" fmla="*/ 0 h 578353"/>
                <a:gd name="connsiteX2-585" fmla="*/ 514180 w 514180"/>
                <a:gd name="connsiteY2-586" fmla="*/ 10891 h 578353"/>
                <a:gd name="connsiteX3-587" fmla="*/ 339280 w 514180"/>
                <a:gd name="connsiteY3-588" fmla="*/ 576561 h 578353"/>
                <a:gd name="connsiteX4-589" fmla="*/ 135770 w 514180"/>
                <a:gd name="connsiteY4-590" fmla="*/ 577341 h 578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5" name="Freeform 274"/>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197928 w 621064"/>
                <a:gd name="connsiteY0-372" fmla="*/ 973305 h 973305"/>
                <a:gd name="connsiteX1-373" fmla="*/ 0 w 621064"/>
                <a:gd name="connsiteY1-374" fmla="*/ 11688 h 973305"/>
                <a:gd name="connsiteX2-375" fmla="*/ 499610 w 621064"/>
                <a:gd name="connsiteY2-376" fmla="*/ 0 h 973305"/>
                <a:gd name="connsiteX3-377" fmla="*/ 558839 w 621064"/>
                <a:gd name="connsiteY3-378" fmla="*/ 754682 h 973305"/>
                <a:gd name="connsiteX4-379" fmla="*/ 197928 w 621064"/>
                <a:gd name="connsiteY4-380" fmla="*/ 973305 h 973305"/>
                <a:gd name="connsiteX0-381" fmla="*/ 197928 w 558839"/>
                <a:gd name="connsiteY0-382" fmla="*/ 973305 h 973305"/>
                <a:gd name="connsiteX1-383" fmla="*/ 0 w 558839"/>
                <a:gd name="connsiteY1-384" fmla="*/ 11688 h 973305"/>
                <a:gd name="connsiteX2-385" fmla="*/ 499610 w 558839"/>
                <a:gd name="connsiteY2-386" fmla="*/ 0 h 973305"/>
                <a:gd name="connsiteX3-387" fmla="*/ 558839 w 558839"/>
                <a:gd name="connsiteY3-388" fmla="*/ 754682 h 973305"/>
                <a:gd name="connsiteX4-389" fmla="*/ 197928 w 558839"/>
                <a:gd name="connsiteY4-390" fmla="*/ 973305 h 973305"/>
                <a:gd name="connsiteX0-391" fmla="*/ 197928 w 558839"/>
                <a:gd name="connsiteY0-392" fmla="*/ 973305 h 973305"/>
                <a:gd name="connsiteX1-393" fmla="*/ 0 w 558839"/>
                <a:gd name="connsiteY1-394" fmla="*/ 11688 h 973305"/>
                <a:gd name="connsiteX2-395" fmla="*/ 499610 w 558839"/>
                <a:gd name="connsiteY2-396" fmla="*/ 0 h 973305"/>
                <a:gd name="connsiteX3-397" fmla="*/ 558839 w 558839"/>
                <a:gd name="connsiteY3-398" fmla="*/ 754682 h 973305"/>
                <a:gd name="connsiteX4-399" fmla="*/ 197928 w 558839"/>
                <a:gd name="connsiteY4-400" fmla="*/ 973305 h 973305"/>
                <a:gd name="connsiteX0-401" fmla="*/ 370213 w 558839"/>
                <a:gd name="connsiteY0-402" fmla="*/ 796102 h 796102"/>
                <a:gd name="connsiteX1-403" fmla="*/ 0 w 558839"/>
                <a:gd name="connsiteY1-404" fmla="*/ 11688 h 796102"/>
                <a:gd name="connsiteX2-405" fmla="*/ 499610 w 558839"/>
                <a:gd name="connsiteY2-406" fmla="*/ 0 h 796102"/>
                <a:gd name="connsiteX3-407" fmla="*/ 558839 w 558839"/>
                <a:gd name="connsiteY3-408" fmla="*/ 754682 h 796102"/>
                <a:gd name="connsiteX4-409" fmla="*/ 370213 w 558839"/>
                <a:gd name="connsiteY4-410" fmla="*/ 796102 h 796102"/>
                <a:gd name="connsiteX0-411" fmla="*/ 370213 w 558839"/>
                <a:gd name="connsiteY0-412" fmla="*/ 796102 h 796102"/>
                <a:gd name="connsiteX1-413" fmla="*/ 0 w 558839"/>
                <a:gd name="connsiteY1-414" fmla="*/ 11688 h 796102"/>
                <a:gd name="connsiteX2-415" fmla="*/ 499610 w 558839"/>
                <a:gd name="connsiteY2-416" fmla="*/ 0 h 796102"/>
                <a:gd name="connsiteX3-417" fmla="*/ 558839 w 558839"/>
                <a:gd name="connsiteY3-418" fmla="*/ 754682 h 796102"/>
                <a:gd name="connsiteX4-419" fmla="*/ 370213 w 558839"/>
                <a:gd name="connsiteY4-420" fmla="*/ 796102 h 796102"/>
                <a:gd name="connsiteX0-421" fmla="*/ 370213 w 558839"/>
                <a:gd name="connsiteY0-422" fmla="*/ 796102 h 796102"/>
                <a:gd name="connsiteX1-423" fmla="*/ 0 w 558839"/>
                <a:gd name="connsiteY1-424" fmla="*/ 11688 h 796102"/>
                <a:gd name="connsiteX2-425" fmla="*/ 499610 w 558839"/>
                <a:gd name="connsiteY2-426" fmla="*/ 0 h 796102"/>
                <a:gd name="connsiteX3-427" fmla="*/ 558839 w 558839"/>
                <a:gd name="connsiteY3-428" fmla="*/ 754682 h 796102"/>
                <a:gd name="connsiteX4-429" fmla="*/ 370213 w 558839"/>
                <a:gd name="connsiteY4-430" fmla="*/ 796102 h 796102"/>
                <a:gd name="connsiteX0-431" fmla="*/ 370213 w 558839"/>
                <a:gd name="connsiteY0-432" fmla="*/ 1315828 h 1315828"/>
                <a:gd name="connsiteX1-433" fmla="*/ 0 w 558839"/>
                <a:gd name="connsiteY1-434" fmla="*/ 531414 h 1315828"/>
                <a:gd name="connsiteX2-435" fmla="*/ 506930 w 558839"/>
                <a:gd name="connsiteY2-436" fmla="*/ 0 h 1315828"/>
                <a:gd name="connsiteX3-437" fmla="*/ 558839 w 558839"/>
                <a:gd name="connsiteY3-438" fmla="*/ 1274408 h 1315828"/>
                <a:gd name="connsiteX4-439" fmla="*/ 370213 w 558839"/>
                <a:gd name="connsiteY4-440" fmla="*/ 1315828 h 1315828"/>
                <a:gd name="connsiteX0-441" fmla="*/ 384853 w 573479"/>
                <a:gd name="connsiteY0-442" fmla="*/ 1326654 h 1326654"/>
                <a:gd name="connsiteX1-443" fmla="*/ 0 w 573479"/>
                <a:gd name="connsiteY1-444" fmla="*/ 554 h 1326654"/>
                <a:gd name="connsiteX2-445" fmla="*/ 521570 w 573479"/>
                <a:gd name="connsiteY2-446" fmla="*/ 10826 h 1326654"/>
                <a:gd name="connsiteX3-447" fmla="*/ 573479 w 573479"/>
                <a:gd name="connsiteY3-448" fmla="*/ 1285234 h 1326654"/>
                <a:gd name="connsiteX4-449" fmla="*/ 384853 w 573479"/>
                <a:gd name="connsiteY4-450" fmla="*/ 1326654 h 1326654"/>
                <a:gd name="connsiteX0-451" fmla="*/ 384853 w 573479"/>
                <a:gd name="connsiteY0-452" fmla="*/ 1326654 h 1326654"/>
                <a:gd name="connsiteX1-453" fmla="*/ 0 w 573479"/>
                <a:gd name="connsiteY1-454" fmla="*/ 554 h 1326654"/>
                <a:gd name="connsiteX2-455" fmla="*/ 521570 w 573479"/>
                <a:gd name="connsiteY2-456" fmla="*/ 10826 h 1326654"/>
                <a:gd name="connsiteX3-457" fmla="*/ 573479 w 573479"/>
                <a:gd name="connsiteY3-458" fmla="*/ 1285234 h 1326654"/>
                <a:gd name="connsiteX4-459" fmla="*/ 384853 w 573479"/>
                <a:gd name="connsiteY4-460" fmla="*/ 1326654 h 1326654"/>
                <a:gd name="connsiteX0-461" fmla="*/ 384853 w 573479"/>
                <a:gd name="connsiteY0-462" fmla="*/ 1326654 h 1326654"/>
                <a:gd name="connsiteX1-463" fmla="*/ 0 w 573479"/>
                <a:gd name="connsiteY1-464" fmla="*/ 554 h 1326654"/>
                <a:gd name="connsiteX2-465" fmla="*/ 521570 w 573479"/>
                <a:gd name="connsiteY2-466" fmla="*/ 10826 h 1326654"/>
                <a:gd name="connsiteX3-467" fmla="*/ 573479 w 573479"/>
                <a:gd name="connsiteY3-468" fmla="*/ 1285234 h 1326654"/>
                <a:gd name="connsiteX4-469" fmla="*/ 384853 w 573479"/>
                <a:gd name="connsiteY4-470" fmla="*/ 1326654 h 1326654"/>
                <a:gd name="connsiteX0-471" fmla="*/ 384853 w 573479"/>
                <a:gd name="connsiteY0-472" fmla="*/ 1326654 h 1326654"/>
                <a:gd name="connsiteX1-473" fmla="*/ 0 w 573479"/>
                <a:gd name="connsiteY1-474" fmla="*/ 554 h 1326654"/>
                <a:gd name="connsiteX2-475" fmla="*/ 521570 w 573479"/>
                <a:gd name="connsiteY2-476" fmla="*/ 10826 h 1326654"/>
                <a:gd name="connsiteX3-477" fmla="*/ 573479 w 573479"/>
                <a:gd name="connsiteY3-478" fmla="*/ 1285234 h 1326654"/>
                <a:gd name="connsiteX4-479" fmla="*/ 384853 w 573479"/>
                <a:gd name="connsiteY4-480" fmla="*/ 1326654 h 1326654"/>
                <a:gd name="connsiteX0-481" fmla="*/ 384853 w 573479"/>
                <a:gd name="connsiteY0-482" fmla="*/ 1326654 h 1326654"/>
                <a:gd name="connsiteX1-483" fmla="*/ 0 w 573479"/>
                <a:gd name="connsiteY1-484" fmla="*/ 554 h 1326654"/>
                <a:gd name="connsiteX2-485" fmla="*/ 521570 w 573479"/>
                <a:gd name="connsiteY2-486" fmla="*/ 10826 h 1326654"/>
                <a:gd name="connsiteX3-487" fmla="*/ 573479 w 573479"/>
                <a:gd name="connsiteY3-488" fmla="*/ 1285234 h 1326654"/>
                <a:gd name="connsiteX4-489" fmla="*/ 384853 w 573479"/>
                <a:gd name="connsiteY4-490" fmla="*/ 1326654 h 1326654"/>
                <a:gd name="connsiteX0-491" fmla="*/ 384853 w 573479"/>
                <a:gd name="connsiteY0-492" fmla="*/ 1326654 h 1326654"/>
                <a:gd name="connsiteX1-493" fmla="*/ 0 w 573479"/>
                <a:gd name="connsiteY1-494" fmla="*/ 554 h 1326654"/>
                <a:gd name="connsiteX2-495" fmla="*/ 521570 w 573479"/>
                <a:gd name="connsiteY2-496" fmla="*/ 10826 h 1326654"/>
                <a:gd name="connsiteX3-497" fmla="*/ 573479 w 573479"/>
                <a:gd name="connsiteY3-498" fmla="*/ 1285234 h 1326654"/>
                <a:gd name="connsiteX4-499" fmla="*/ 384853 w 573479"/>
                <a:gd name="connsiteY4-500" fmla="*/ 1326654 h 1326654"/>
                <a:gd name="connsiteX0-501" fmla="*/ 384853 w 588119"/>
                <a:gd name="connsiteY0-502" fmla="*/ 1326654 h 1326654"/>
                <a:gd name="connsiteX1-503" fmla="*/ 0 w 588119"/>
                <a:gd name="connsiteY1-504" fmla="*/ 554 h 1326654"/>
                <a:gd name="connsiteX2-505" fmla="*/ 521570 w 588119"/>
                <a:gd name="connsiteY2-506" fmla="*/ 10826 h 1326654"/>
                <a:gd name="connsiteX3-507" fmla="*/ 588119 w 588119"/>
                <a:gd name="connsiteY3-508" fmla="*/ 1321835 h 1326654"/>
                <a:gd name="connsiteX4-509" fmla="*/ 384853 w 588119"/>
                <a:gd name="connsiteY4-510" fmla="*/ 1326654 h 1326654"/>
                <a:gd name="connsiteX0-511" fmla="*/ 384853 w 588119"/>
                <a:gd name="connsiteY0-512" fmla="*/ 1326654 h 1326654"/>
                <a:gd name="connsiteX1-513" fmla="*/ 0 w 588119"/>
                <a:gd name="connsiteY1-514" fmla="*/ 554 h 1326654"/>
                <a:gd name="connsiteX2-515" fmla="*/ 521570 w 588119"/>
                <a:gd name="connsiteY2-516" fmla="*/ 10826 h 1326654"/>
                <a:gd name="connsiteX3-517" fmla="*/ 588119 w 588119"/>
                <a:gd name="connsiteY3-518" fmla="*/ 1321835 h 1326654"/>
                <a:gd name="connsiteX4-519" fmla="*/ 384853 w 588119"/>
                <a:gd name="connsiteY4-520" fmla="*/ 1326654 h 1326654"/>
                <a:gd name="connsiteX0-521" fmla="*/ 384853 w 588119"/>
                <a:gd name="connsiteY0-522" fmla="*/ 1326148 h 1326148"/>
                <a:gd name="connsiteX1-523" fmla="*/ 0 w 588119"/>
                <a:gd name="connsiteY1-524" fmla="*/ 48 h 1326148"/>
                <a:gd name="connsiteX2-525" fmla="*/ 521570 w 588119"/>
                <a:gd name="connsiteY2-526" fmla="*/ 228243 h 1326148"/>
                <a:gd name="connsiteX3-527" fmla="*/ 588119 w 588119"/>
                <a:gd name="connsiteY3-528" fmla="*/ 1321329 h 1326148"/>
                <a:gd name="connsiteX4-529" fmla="*/ 384853 w 588119"/>
                <a:gd name="connsiteY4-530" fmla="*/ 1326148 h 1326148"/>
                <a:gd name="connsiteX0-531" fmla="*/ 384853 w 588119"/>
                <a:gd name="connsiteY0-532" fmla="*/ 1326148 h 1326148"/>
                <a:gd name="connsiteX1-533" fmla="*/ 0 w 588119"/>
                <a:gd name="connsiteY1-534" fmla="*/ 48 h 1326148"/>
                <a:gd name="connsiteX2-535" fmla="*/ 521570 w 588119"/>
                <a:gd name="connsiteY2-536" fmla="*/ 228243 h 1326148"/>
                <a:gd name="connsiteX3-537" fmla="*/ 588119 w 588119"/>
                <a:gd name="connsiteY3-538" fmla="*/ 1321329 h 1326148"/>
                <a:gd name="connsiteX4-539" fmla="*/ 384853 w 588119"/>
                <a:gd name="connsiteY4-540" fmla="*/ 1326148 h 1326148"/>
                <a:gd name="connsiteX0-541" fmla="*/ 384853 w 588119"/>
                <a:gd name="connsiteY0-542" fmla="*/ 1326148 h 1326148"/>
                <a:gd name="connsiteX1-543" fmla="*/ 0 w 588119"/>
                <a:gd name="connsiteY1-544" fmla="*/ 48 h 1326148"/>
                <a:gd name="connsiteX2-545" fmla="*/ 521570 w 588119"/>
                <a:gd name="connsiteY2-546" fmla="*/ 228243 h 1326148"/>
                <a:gd name="connsiteX3-547" fmla="*/ 588119 w 588119"/>
                <a:gd name="connsiteY3-548" fmla="*/ 1321329 h 1326148"/>
                <a:gd name="connsiteX4-549" fmla="*/ 384853 w 588119"/>
                <a:gd name="connsiteY4-550" fmla="*/ 1326148 h 1326148"/>
                <a:gd name="connsiteX0-551" fmla="*/ 366066 w 569332"/>
                <a:gd name="connsiteY0-552" fmla="*/ 1097905 h 1097905"/>
                <a:gd name="connsiteX1-553" fmla="*/ 0 w 569332"/>
                <a:gd name="connsiteY1-554" fmla="*/ 4757 h 1097905"/>
                <a:gd name="connsiteX2-555" fmla="*/ 502783 w 569332"/>
                <a:gd name="connsiteY2-556" fmla="*/ 0 h 1097905"/>
                <a:gd name="connsiteX3-557" fmla="*/ 569332 w 569332"/>
                <a:gd name="connsiteY3-558" fmla="*/ 1093086 h 1097905"/>
                <a:gd name="connsiteX4-559" fmla="*/ 366066 w 569332"/>
                <a:gd name="connsiteY4-560" fmla="*/ 1097905 h 1097905"/>
                <a:gd name="connsiteX0-561" fmla="*/ 366066 w 569332"/>
                <a:gd name="connsiteY0-562" fmla="*/ 1097905 h 1097905"/>
                <a:gd name="connsiteX1-563" fmla="*/ 0 w 569332"/>
                <a:gd name="connsiteY1-564" fmla="*/ 4757 h 1097905"/>
                <a:gd name="connsiteX2-565" fmla="*/ 502783 w 569332"/>
                <a:gd name="connsiteY2-566" fmla="*/ 0 h 1097905"/>
                <a:gd name="connsiteX3-567" fmla="*/ 569332 w 569332"/>
                <a:gd name="connsiteY3-568" fmla="*/ 1093086 h 1097905"/>
                <a:gd name="connsiteX4-569" fmla="*/ 366066 w 569332"/>
                <a:gd name="connsiteY4-570" fmla="*/ 1097905 h 1097905"/>
                <a:gd name="connsiteX0-571" fmla="*/ 366066 w 569332"/>
                <a:gd name="connsiteY0-572" fmla="*/ 1097905 h 1097905"/>
                <a:gd name="connsiteX1-573" fmla="*/ 0 w 569332"/>
                <a:gd name="connsiteY1-574" fmla="*/ 4757 h 1097905"/>
                <a:gd name="connsiteX2-575" fmla="*/ 502783 w 569332"/>
                <a:gd name="connsiteY2-576" fmla="*/ 0 h 1097905"/>
                <a:gd name="connsiteX3-577" fmla="*/ 569332 w 569332"/>
                <a:gd name="connsiteY3-578" fmla="*/ 1093086 h 1097905"/>
                <a:gd name="connsiteX4-579" fmla="*/ 366066 w 569332"/>
                <a:gd name="connsiteY4-580" fmla="*/ 1097905 h 1097905"/>
                <a:gd name="connsiteX0-581" fmla="*/ 366066 w 594113"/>
                <a:gd name="connsiteY0-582" fmla="*/ 1097905 h 1179971"/>
                <a:gd name="connsiteX1-583" fmla="*/ 0 w 594113"/>
                <a:gd name="connsiteY1-584" fmla="*/ 4757 h 1179971"/>
                <a:gd name="connsiteX2-585" fmla="*/ 502783 w 594113"/>
                <a:gd name="connsiteY2-586" fmla="*/ 0 h 1179971"/>
                <a:gd name="connsiteX3-587" fmla="*/ 594113 w 594113"/>
                <a:gd name="connsiteY3-588" fmla="*/ 1179818 h 1179971"/>
                <a:gd name="connsiteX4-589" fmla="*/ 366066 w 594113"/>
                <a:gd name="connsiteY4-590" fmla="*/ 1097905 h 1179971"/>
                <a:gd name="connsiteX0-591" fmla="*/ 403236 w 594113"/>
                <a:gd name="connsiteY0-592" fmla="*/ 1215612 h 1215612"/>
                <a:gd name="connsiteX1-593" fmla="*/ 0 w 594113"/>
                <a:gd name="connsiteY1-594" fmla="*/ 4757 h 1215612"/>
                <a:gd name="connsiteX2-595" fmla="*/ 502783 w 594113"/>
                <a:gd name="connsiteY2-596" fmla="*/ 0 h 1215612"/>
                <a:gd name="connsiteX3-597" fmla="*/ 594113 w 594113"/>
                <a:gd name="connsiteY3-598" fmla="*/ 1179818 h 1215612"/>
                <a:gd name="connsiteX4-599" fmla="*/ 403236 w 594113"/>
                <a:gd name="connsiteY4-600" fmla="*/ 1215612 h 12156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7161" name="Group 17"/>
            <p:cNvGrpSpPr/>
            <p:nvPr/>
          </p:nvGrpSpPr>
          <p:grpSpPr>
            <a:xfrm>
              <a:off x="1757805" y="2331054"/>
              <a:ext cx="1079500" cy="2674334"/>
              <a:chOff x="1757805" y="2331054"/>
              <a:chExt cx="1079500" cy="2674334"/>
            </a:xfrm>
          </p:grpSpPr>
          <p:sp>
            <p:nvSpPr>
              <p:cNvPr id="108" name="Rectangle 107"/>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7163" name="Group 104"/>
              <p:cNvGrpSpPr/>
              <p:nvPr/>
            </p:nvGrpSpPr>
            <p:grpSpPr>
              <a:xfrm>
                <a:off x="1782739" y="4616206"/>
                <a:ext cx="1034710" cy="389182"/>
                <a:chOff x="4128636" y="3606589"/>
                <a:chExt cx="568145" cy="338667"/>
              </a:xfrm>
            </p:grpSpPr>
            <p:sp>
              <p:nvSpPr>
                <p:cNvPr id="119" name="Oval 118"/>
                <p:cNvSpPr/>
                <p:nvPr/>
              </p:nvSpPr>
              <p:spPr>
                <a:xfrm>
                  <a:off x="4128891" y="3720271"/>
                  <a:ext cx="566541"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0" name="Rectangle 119"/>
                <p:cNvSpPr/>
                <p:nvPr/>
              </p:nvSpPr>
              <p:spPr>
                <a:xfrm>
                  <a:off x="4128891" y="3720271"/>
                  <a:ext cx="566541"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1" name="Oval 120"/>
                <p:cNvSpPr/>
                <p:nvPr/>
              </p:nvSpPr>
              <p:spPr>
                <a:xfrm>
                  <a:off x="4128891" y="3607011"/>
                  <a:ext cx="566541"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2" name="Straight Connector 121"/>
                <p:cNvCxnSpPr>
                  <a:endCxn id="47148" idx="2"/>
                </p:cNvCxnSpPr>
                <p:nvPr/>
              </p:nvCxnSpPr>
              <p:spPr>
                <a:xfrm>
                  <a:off x="469543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endCxn id="47148" idx="2"/>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13" name="Straight Connector 112"/>
              <p:cNvCxnSpPr>
                <a:endCxn id="47148" idx="2"/>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a:endCxn id="47148" idx="2"/>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72" name="Group 9"/>
              <p:cNvGrpSpPr/>
              <p:nvPr/>
            </p:nvGrpSpPr>
            <p:grpSpPr>
              <a:xfrm>
                <a:off x="1757805" y="2331054"/>
                <a:ext cx="1079500" cy="430213"/>
                <a:chOff x="2183302" y="1574638"/>
                <a:chExt cx="1200154" cy="430181"/>
              </a:xfrm>
            </p:grpSpPr>
            <p:sp>
              <p:nvSpPr>
                <p:cNvPr id="369" name="Oval 368"/>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370" name="Rectangle 369"/>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75" name="Oval 370"/>
                <p:cNvSpPr/>
                <p:nvPr/>
              </p:nvSpPr>
              <p:spPr>
                <a:xfrm flipV="1">
                  <a:off x="2183302" y="1574638"/>
                  <a:ext cx="1196523" cy="314252"/>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72" name="Freeform 371"/>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77" name="Freeform 372"/>
                <p:cNvSpPr/>
                <p:nvPr/>
              </p:nvSpPr>
              <p:spPr>
                <a:xfrm>
                  <a:off x="2430372" y="1630188"/>
                  <a:ext cx="702384" cy="109512"/>
                </a:xfrm>
                <a:custGeom>
                  <a:avLst/>
                  <a:gdLst/>
                  <a:ahLst/>
                  <a:cxnLst>
                    <a:cxn ang="0">
                      <a:pos x="0" y="26792"/>
                    </a:cxn>
                    <a:cxn ang="0">
                      <a:pos x="123590" y="316"/>
                    </a:cxn>
                    <a:cxn ang="0">
                      <a:pos x="350070" y="61105"/>
                    </a:cxn>
                    <a:cxn ang="0">
                      <a:pos x="566135" y="0"/>
                    </a:cxn>
                    <a:cxn ang="0">
                      <a:pos x="702384" y="24316"/>
                    </a:cxn>
                    <a:cxn ang="0">
                      <a:pos x="601015" y="54216"/>
                    </a:cxn>
                    <a:cxn ang="0">
                      <a:pos x="568379" y="46155"/>
                    </a:cxn>
                    <a:cxn ang="0">
                      <a:pos x="354049" y="109512"/>
                    </a:cxn>
                    <a:cxn ang="0">
                      <a:pos x="134237" y="48485"/>
                    </a:cxn>
                    <a:cxn ang="0">
                      <a:pos x="98698" y="55072"/>
                    </a:cxn>
                    <a:cxn ang="0">
                      <a:pos x="0" y="26792"/>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78" name="Freeform 373"/>
                <p:cNvSpPr/>
                <p:nvPr/>
              </p:nvSpPr>
              <p:spPr>
                <a:xfrm>
                  <a:off x="2892745" y="1723828"/>
                  <a:ext cx="257658" cy="95228"/>
                </a:xfrm>
                <a:custGeom>
                  <a:avLst/>
                  <a:gdLst/>
                  <a:ahLst/>
                  <a:cxnLst>
                    <a:cxn ang="0">
                      <a:pos x="0" y="0"/>
                    </a:cxn>
                    <a:cxn ang="0">
                      <a:pos x="257658" y="73585"/>
                    </a:cxn>
                    <a:cxn ang="0">
                      <a:pos x="163097" y="95228"/>
                    </a:cxn>
                    <a:cxn ang="0">
                      <a:pos x="867" y="5031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79" name="Freeform 374"/>
                <p:cNvSpPr/>
                <p:nvPr/>
              </p:nvSpPr>
              <p:spPr>
                <a:xfrm>
                  <a:off x="2418018" y="1725416"/>
                  <a:ext cx="254129" cy="95228"/>
                </a:xfrm>
                <a:custGeom>
                  <a:avLst/>
                  <a:gdLst/>
                  <a:ahLst/>
                  <a:cxnLst>
                    <a:cxn ang="0">
                      <a:pos x="250660" y="0"/>
                    </a:cxn>
                    <a:cxn ang="0">
                      <a:pos x="254129" y="45953"/>
                    </a:cxn>
                    <a:cxn ang="0">
                      <a:pos x="91938" y="95228"/>
                    </a:cxn>
                    <a:cxn ang="0">
                      <a:pos x="0" y="73636"/>
                    </a:cxn>
                    <a:cxn ang="0">
                      <a:pos x="250660"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80" name="Straight Connector 375"/>
                <p:cNvCxnSpPr>
                  <a:endCxn id="47175" idx="2"/>
                </p:cNvCxnSpPr>
                <p:nvPr/>
              </p:nvCxnSpPr>
              <p:spPr>
                <a:xfrm flipH="1" flipV="1">
                  <a:off x="2183302" y="1731764"/>
                  <a:ext cx="3530" cy="122209"/>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81" name="Straight Connector 376"/>
                <p:cNvCxnSpPr>
                  <a:endCxn id="47175" idx="2"/>
                </p:cNvCxnSpPr>
                <p:nvPr/>
              </p:nvCxnSpPr>
              <p:spPr>
                <a:xfrm flipH="1" flipV="1">
                  <a:off x="3379825" y="1728590"/>
                  <a:ext cx="3530" cy="122209"/>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7182" name="Group 18"/>
            <p:cNvGrpSpPr/>
            <p:nvPr/>
          </p:nvGrpSpPr>
          <p:grpSpPr>
            <a:xfrm>
              <a:off x="3500438" y="3174091"/>
              <a:ext cx="522287" cy="1831297"/>
              <a:chOff x="3500438" y="3174091"/>
              <a:chExt cx="522287" cy="1831297"/>
            </a:xfrm>
          </p:grpSpPr>
          <p:sp>
            <p:nvSpPr>
              <p:cNvPr id="171"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90" name="Straight Connector 89"/>
              <p:cNvCxnSpPr>
                <a:endCxn id="47175" idx="2"/>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185" name="Picture 86" descr="router_top.png"/>
              <p:cNvPicPr>
                <a:picLocks noChangeAspect="1"/>
              </p:cNvPicPr>
              <p:nvPr/>
            </p:nvPicPr>
            <p:blipFill>
              <a:blip r:embed="rId2"/>
              <a:stretch>
                <a:fillRect/>
              </a:stretch>
            </p:blipFill>
            <p:spPr>
              <a:xfrm>
                <a:off x="3500438" y="3194292"/>
                <a:ext cx="522287" cy="220475"/>
              </a:xfrm>
              <a:prstGeom prst="rect">
                <a:avLst/>
              </a:prstGeom>
              <a:noFill/>
              <a:ln w="9525">
                <a:noFill/>
              </a:ln>
            </p:spPr>
          </p:pic>
          <p:grpSp>
            <p:nvGrpSpPr>
              <p:cNvPr id="47186" name="Group 82"/>
              <p:cNvGrpSpPr/>
              <p:nvPr/>
            </p:nvGrpSpPr>
            <p:grpSpPr>
              <a:xfrm>
                <a:off x="3511442" y="4783543"/>
                <a:ext cx="507858" cy="221845"/>
                <a:chOff x="4128636" y="3606589"/>
                <a:chExt cx="568145" cy="338667"/>
              </a:xfrm>
            </p:grpSpPr>
            <p:sp>
              <p:nvSpPr>
                <p:cNvPr id="97" name="Oval 96"/>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8" name="Rectangle 97"/>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9" name="Oval 98"/>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00" name="Straight Connector 99"/>
                <p:cNvCxnSpPr>
                  <a:endCxn id="47175" idx="2"/>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endCxn id="47175" idx="2"/>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74" name="Straight Connector 173"/>
              <p:cNvCxnSpPr>
                <a:stCxn id="47197" idx="2"/>
                <a:endCxn id="47175"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94" name="Group 377"/>
              <p:cNvGrpSpPr/>
              <p:nvPr/>
            </p:nvGrpSpPr>
            <p:grpSpPr>
              <a:xfrm>
                <a:off x="3511057" y="3174091"/>
                <a:ext cx="504096" cy="242719"/>
                <a:chOff x="2183302" y="1574638"/>
                <a:chExt cx="1200154" cy="430218"/>
              </a:xfrm>
            </p:grpSpPr>
            <p:sp>
              <p:nvSpPr>
                <p:cNvPr id="379" name="Oval 378"/>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380" name="Rectangle 379"/>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97" name="Oval 380"/>
                <p:cNvSpPr/>
                <p:nvPr/>
              </p:nvSpPr>
              <p:spPr>
                <a:xfrm flipV="1">
                  <a:off x="2185178" y="1574269"/>
                  <a:ext cx="1194231" cy="315099"/>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82" name="Freeform 381"/>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99" name="Freeform 382"/>
                <p:cNvSpPr/>
                <p:nvPr/>
              </p:nvSpPr>
              <p:spPr>
                <a:xfrm>
                  <a:off x="2430828" y="1630537"/>
                  <a:ext cx="702933" cy="109721"/>
                </a:xfrm>
                <a:custGeom>
                  <a:avLst/>
                  <a:gdLst/>
                  <a:ahLst/>
                  <a:cxnLst>
                    <a:cxn ang="0">
                      <a:pos x="0" y="26843"/>
                    </a:cxn>
                    <a:cxn ang="0">
                      <a:pos x="123686" y="316"/>
                    </a:cxn>
                    <a:cxn ang="0">
                      <a:pos x="350344" y="61221"/>
                    </a:cxn>
                    <a:cxn ang="0">
                      <a:pos x="566578" y="0"/>
                    </a:cxn>
                    <a:cxn ang="0">
                      <a:pos x="702933" y="24362"/>
                    </a:cxn>
                    <a:cxn ang="0">
                      <a:pos x="601485" y="54319"/>
                    </a:cxn>
                    <a:cxn ang="0">
                      <a:pos x="568823" y="46243"/>
                    </a:cxn>
                    <a:cxn ang="0">
                      <a:pos x="354326" y="109721"/>
                    </a:cxn>
                    <a:cxn ang="0">
                      <a:pos x="134342" y="48578"/>
                    </a:cxn>
                    <a:cxn ang="0">
                      <a:pos x="98775" y="55177"/>
                    </a:cxn>
                    <a:cxn ang="0">
                      <a:pos x="0" y="26843"/>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00" name="Freeform 383"/>
                <p:cNvSpPr/>
                <p:nvPr/>
              </p:nvSpPr>
              <p:spPr>
                <a:xfrm>
                  <a:off x="2891892" y="1723378"/>
                  <a:ext cx="260764" cy="95655"/>
                </a:xfrm>
                <a:custGeom>
                  <a:avLst/>
                  <a:gdLst/>
                  <a:ahLst/>
                  <a:cxnLst>
                    <a:cxn ang="0">
                      <a:pos x="0" y="0"/>
                    </a:cxn>
                    <a:cxn ang="0">
                      <a:pos x="260764" y="73915"/>
                    </a:cxn>
                    <a:cxn ang="0">
                      <a:pos x="165063" y="95655"/>
                    </a:cxn>
                    <a:cxn ang="0">
                      <a:pos x="878" y="50545"/>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01" name="Freeform 384"/>
                <p:cNvSpPr/>
                <p:nvPr/>
              </p:nvSpPr>
              <p:spPr>
                <a:xfrm>
                  <a:off x="2419489" y="1726192"/>
                  <a:ext cx="253208" cy="92841"/>
                </a:xfrm>
                <a:custGeom>
                  <a:avLst/>
                  <a:gdLst/>
                  <a:ahLst/>
                  <a:cxnLst>
                    <a:cxn ang="0">
                      <a:pos x="249751" y="0"/>
                    </a:cxn>
                    <a:cxn ang="0">
                      <a:pos x="253208" y="44801"/>
                    </a:cxn>
                    <a:cxn ang="0">
                      <a:pos x="91604" y="92841"/>
                    </a:cxn>
                    <a:cxn ang="0">
                      <a:pos x="0" y="71790"/>
                    </a:cxn>
                    <a:cxn ang="0">
                      <a:pos x="249751"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202" name="Straight Connector 385"/>
                <p:cNvCxnSpPr>
                  <a:stCxn id="47197" idx="2"/>
                  <a:endCxn id="47197" idx="2"/>
                </p:cNvCxnSpPr>
                <p:nvPr/>
              </p:nvCxnSpPr>
              <p:spPr>
                <a:xfrm flipH="1" flipV="1">
                  <a:off x="2185178" y="1731819"/>
                  <a:ext cx="3780" cy="1209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203" name="Straight Connector 386"/>
                <p:cNvCxnSpPr>
                  <a:stCxn id="47197" idx="2"/>
                  <a:endCxn id="47197" idx="2"/>
                </p:cNvCxnSpPr>
                <p:nvPr/>
              </p:nvCxnSpPr>
              <p:spPr>
                <a:xfrm flipH="1" flipV="1">
                  <a:off x="3379409" y="1729005"/>
                  <a:ext cx="3780" cy="120976"/>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7204" name="Group 19"/>
            <p:cNvGrpSpPr/>
            <p:nvPr/>
          </p:nvGrpSpPr>
          <p:grpSpPr>
            <a:xfrm>
              <a:off x="4299212" y="2486508"/>
              <a:ext cx="528376" cy="2517292"/>
              <a:chOff x="4299212" y="2486508"/>
              <a:chExt cx="528376" cy="2517292"/>
            </a:xfrm>
          </p:grpSpPr>
          <p:sp>
            <p:nvSpPr>
              <p:cNvPr id="439"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40" name="Straight Connector 439"/>
              <p:cNvCxnSpPr>
                <a:stCxn id="47197" idx="2"/>
                <a:endCxn id="47197" idx="2"/>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07" name="Group 442"/>
              <p:cNvGrpSpPr/>
              <p:nvPr/>
            </p:nvGrpSpPr>
            <p:grpSpPr>
              <a:xfrm>
                <a:off x="4319479" y="4781999"/>
                <a:ext cx="507859" cy="221801"/>
                <a:chOff x="4128636" y="3606589"/>
                <a:chExt cx="568145" cy="338667"/>
              </a:xfrm>
            </p:grpSpPr>
            <p:sp>
              <p:nvSpPr>
                <p:cNvPr id="452" name="Oval 451"/>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3" name="Rectangle 452"/>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4" name="Oval 453"/>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55" name="Straight Connector 454"/>
                <p:cNvCxnSpPr>
                  <a:stCxn id="47197" idx="2"/>
                  <a:endCxn id="47197" idx="2"/>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a:stCxn id="47197" idx="2"/>
                  <a:endCxn id="47197" idx="2"/>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47" name="Straight Connector 446"/>
              <p:cNvCxnSpPr>
                <a:stCxn id="458" idx="2"/>
                <a:endCxn id="47197"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15" name="Group 456"/>
              <p:cNvGrpSpPr/>
              <p:nvPr/>
            </p:nvGrpSpPr>
            <p:grpSpPr>
              <a:xfrm>
                <a:off x="4299212" y="2486508"/>
                <a:ext cx="504825" cy="242888"/>
                <a:chOff x="2183302" y="1574638"/>
                <a:chExt cx="1200154" cy="430218"/>
              </a:xfrm>
            </p:grpSpPr>
            <p:sp>
              <p:nvSpPr>
                <p:cNvPr id="458" name="Oval 457"/>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459" name="Rectangle 458"/>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18" name="Oval 459"/>
                <p:cNvSpPr/>
                <p:nvPr/>
              </p:nvSpPr>
              <p:spPr>
                <a:xfrm flipV="1">
                  <a:off x="2183224" y="1574808"/>
                  <a:ext cx="1196282" cy="31488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61" name="Freeform 460"/>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20" name="Freeform 461"/>
                <p:cNvSpPr/>
                <p:nvPr/>
              </p:nvSpPr>
              <p:spPr>
                <a:xfrm>
                  <a:off x="2428519" y="1631037"/>
                  <a:ext cx="705691" cy="109646"/>
                </a:xfrm>
                <a:custGeom>
                  <a:avLst/>
                  <a:gdLst/>
                  <a:ahLst/>
                  <a:cxnLst>
                    <a:cxn ang="0">
                      <a:pos x="0" y="26825"/>
                    </a:cxn>
                    <a:cxn ang="0">
                      <a:pos x="124171" y="316"/>
                    </a:cxn>
                    <a:cxn ang="0">
                      <a:pos x="351718" y="61180"/>
                    </a:cxn>
                    <a:cxn ang="0">
                      <a:pos x="568801" y="0"/>
                    </a:cxn>
                    <a:cxn ang="0">
                      <a:pos x="705691" y="24345"/>
                    </a:cxn>
                    <a:cxn ang="0">
                      <a:pos x="603845" y="54282"/>
                    </a:cxn>
                    <a:cxn ang="0">
                      <a:pos x="571055" y="46211"/>
                    </a:cxn>
                    <a:cxn ang="0">
                      <a:pos x="355716" y="109646"/>
                    </a:cxn>
                    <a:cxn ang="0">
                      <a:pos x="134869" y="48545"/>
                    </a:cxn>
                    <a:cxn ang="0">
                      <a:pos x="99163" y="55139"/>
                    </a:cxn>
                    <a:cxn ang="0">
                      <a:pos x="0" y="2682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21" name="Freeform 462"/>
                <p:cNvSpPr/>
                <p:nvPr/>
              </p:nvSpPr>
              <p:spPr>
                <a:xfrm>
                  <a:off x="2892690" y="1723814"/>
                  <a:ext cx="256615" cy="95588"/>
                </a:xfrm>
                <a:custGeom>
                  <a:avLst/>
                  <a:gdLst/>
                  <a:ahLst/>
                  <a:cxnLst>
                    <a:cxn ang="0">
                      <a:pos x="0" y="0"/>
                    </a:cxn>
                    <a:cxn ang="0">
                      <a:pos x="256615" y="73863"/>
                    </a:cxn>
                    <a:cxn ang="0">
                      <a:pos x="162436" y="95588"/>
                    </a:cxn>
                    <a:cxn ang="0">
                      <a:pos x="864" y="50510"/>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22" name="Freeform 463"/>
                <p:cNvSpPr/>
                <p:nvPr/>
              </p:nvSpPr>
              <p:spPr>
                <a:xfrm>
                  <a:off x="2417196" y="1726625"/>
                  <a:ext cx="252843" cy="92778"/>
                </a:xfrm>
                <a:custGeom>
                  <a:avLst/>
                  <a:gdLst/>
                  <a:ahLst/>
                  <a:cxnLst>
                    <a:cxn ang="0">
                      <a:pos x="249391" y="0"/>
                    </a:cxn>
                    <a:cxn ang="0">
                      <a:pos x="252843" y="44771"/>
                    </a:cxn>
                    <a:cxn ang="0">
                      <a:pos x="91472" y="92778"/>
                    </a:cxn>
                    <a:cxn ang="0">
                      <a:pos x="0" y="71741"/>
                    </a:cxn>
                    <a:cxn ang="0">
                      <a:pos x="249391"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223" name="Straight Connector 464"/>
                <p:cNvCxnSpPr>
                  <a:stCxn id="458" idx="2"/>
                  <a:endCxn id="47218" idx="2"/>
                </p:cNvCxnSpPr>
                <p:nvPr/>
              </p:nvCxnSpPr>
              <p:spPr>
                <a:xfrm flipH="1" flipV="1">
                  <a:off x="2183224" y="1732248"/>
                  <a:ext cx="3775" cy="12089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224" name="Straight Connector 465"/>
                <p:cNvCxnSpPr>
                  <a:stCxn id="458" idx="2"/>
                  <a:endCxn id="47218" idx="2"/>
                </p:cNvCxnSpPr>
                <p:nvPr/>
              </p:nvCxnSpPr>
              <p:spPr>
                <a:xfrm flipH="1" flipV="1">
                  <a:off x="3379505" y="1729437"/>
                  <a:ext cx="3773" cy="12089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7225" name="Group 20"/>
            <p:cNvGrpSpPr/>
            <p:nvPr/>
          </p:nvGrpSpPr>
          <p:grpSpPr>
            <a:xfrm>
              <a:off x="5491163" y="3179295"/>
              <a:ext cx="522287" cy="1824505"/>
              <a:chOff x="5491163" y="3179295"/>
              <a:chExt cx="522287" cy="1824505"/>
            </a:xfrm>
          </p:grpSpPr>
          <p:sp>
            <p:nvSpPr>
              <p:cNvPr id="468"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69" name="Straight Connector 468"/>
              <p:cNvCxnSpPr>
                <a:stCxn id="47240" idx="6"/>
                <a:endCxn id="47218" idx="2"/>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28" name="Picture 469" descr="router_top.png"/>
              <p:cNvPicPr>
                <a:picLocks noChangeAspect="1"/>
              </p:cNvPicPr>
              <p:nvPr/>
            </p:nvPicPr>
            <p:blipFill>
              <a:blip r:embed="rId2"/>
              <a:stretch>
                <a:fillRect/>
              </a:stretch>
            </p:blipFill>
            <p:spPr>
              <a:xfrm>
                <a:off x="5491163" y="3206725"/>
                <a:ext cx="522287" cy="220431"/>
              </a:xfrm>
              <a:prstGeom prst="rect">
                <a:avLst/>
              </a:prstGeom>
              <a:noFill/>
              <a:ln w="9525">
                <a:noFill/>
              </a:ln>
            </p:spPr>
          </p:pic>
          <p:grpSp>
            <p:nvGrpSpPr>
              <p:cNvPr id="47229" name="Group 471"/>
              <p:cNvGrpSpPr/>
              <p:nvPr/>
            </p:nvGrpSpPr>
            <p:grpSpPr>
              <a:xfrm>
                <a:off x="5502167" y="4781999"/>
                <a:ext cx="507858" cy="221801"/>
                <a:chOff x="4128636" y="3606589"/>
                <a:chExt cx="568145" cy="338667"/>
              </a:xfrm>
            </p:grpSpPr>
            <p:sp>
              <p:nvSpPr>
                <p:cNvPr id="481" name="Oval 480"/>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2" name="Rectangle 481"/>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 name="Oval 482"/>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84" name="Straight Connector 483"/>
                <p:cNvCxnSpPr>
                  <a:stCxn id="47240" idx="6"/>
                  <a:endCxn id="47218" idx="2"/>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a:stCxn id="47240" idx="6"/>
                  <a:endCxn id="47218" idx="2"/>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76" name="Straight Connector 475"/>
              <p:cNvCxnSpPr>
                <a:stCxn id="47228" idx="1"/>
                <a:endCxn id="47218" idx="2"/>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37" name="Group 485"/>
              <p:cNvGrpSpPr/>
              <p:nvPr/>
            </p:nvGrpSpPr>
            <p:grpSpPr>
              <a:xfrm>
                <a:off x="5500688" y="3179295"/>
                <a:ext cx="504825" cy="242888"/>
                <a:chOff x="2183302" y="1574638"/>
                <a:chExt cx="1200154" cy="430218"/>
              </a:xfrm>
            </p:grpSpPr>
            <p:sp>
              <p:nvSpPr>
                <p:cNvPr id="487" name="Oval 486"/>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488" name="Rectangle 487"/>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40" name="Oval 488"/>
                <p:cNvSpPr/>
                <p:nvPr/>
              </p:nvSpPr>
              <p:spPr>
                <a:xfrm flipV="1">
                  <a:off x="2183606" y="1573485"/>
                  <a:ext cx="1196277" cy="31488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90" name="Freeform 489"/>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42" name="Freeform 490"/>
                <p:cNvSpPr/>
                <p:nvPr/>
              </p:nvSpPr>
              <p:spPr>
                <a:xfrm>
                  <a:off x="2428899" y="1629714"/>
                  <a:ext cx="705692" cy="109646"/>
                </a:xfrm>
                <a:custGeom>
                  <a:avLst/>
                  <a:gdLst/>
                  <a:ahLst/>
                  <a:cxnLst>
                    <a:cxn ang="0">
                      <a:pos x="0" y="26825"/>
                    </a:cxn>
                    <a:cxn ang="0">
                      <a:pos x="124172" y="316"/>
                    </a:cxn>
                    <a:cxn ang="0">
                      <a:pos x="351719" y="61180"/>
                    </a:cxn>
                    <a:cxn ang="0">
                      <a:pos x="568801" y="0"/>
                    </a:cxn>
                    <a:cxn ang="0">
                      <a:pos x="705692" y="24345"/>
                    </a:cxn>
                    <a:cxn ang="0">
                      <a:pos x="603846" y="54282"/>
                    </a:cxn>
                    <a:cxn ang="0">
                      <a:pos x="571056" y="46211"/>
                    </a:cxn>
                    <a:cxn ang="0">
                      <a:pos x="355717" y="109646"/>
                    </a:cxn>
                    <a:cxn ang="0">
                      <a:pos x="134869" y="48545"/>
                    </a:cxn>
                    <a:cxn ang="0">
                      <a:pos x="99163" y="55139"/>
                    </a:cxn>
                    <a:cxn ang="0">
                      <a:pos x="0" y="2682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43" name="Freeform 491"/>
                <p:cNvSpPr/>
                <p:nvPr/>
              </p:nvSpPr>
              <p:spPr>
                <a:xfrm>
                  <a:off x="2893071" y="1722492"/>
                  <a:ext cx="256615" cy="95588"/>
                </a:xfrm>
                <a:custGeom>
                  <a:avLst/>
                  <a:gdLst/>
                  <a:ahLst/>
                  <a:cxnLst>
                    <a:cxn ang="0">
                      <a:pos x="0" y="0"/>
                    </a:cxn>
                    <a:cxn ang="0">
                      <a:pos x="256615" y="73863"/>
                    </a:cxn>
                    <a:cxn ang="0">
                      <a:pos x="162436" y="95588"/>
                    </a:cxn>
                    <a:cxn ang="0">
                      <a:pos x="864" y="50510"/>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44" name="Freeform 492"/>
                <p:cNvSpPr/>
                <p:nvPr/>
              </p:nvSpPr>
              <p:spPr>
                <a:xfrm>
                  <a:off x="2417579" y="1725302"/>
                  <a:ext cx="252840" cy="92778"/>
                </a:xfrm>
                <a:custGeom>
                  <a:avLst/>
                  <a:gdLst/>
                  <a:ahLst/>
                  <a:cxnLst>
                    <a:cxn ang="0">
                      <a:pos x="249388" y="0"/>
                    </a:cxn>
                    <a:cxn ang="0">
                      <a:pos x="252840" y="44771"/>
                    </a:cxn>
                    <a:cxn ang="0">
                      <a:pos x="91471" y="92778"/>
                    </a:cxn>
                    <a:cxn ang="0">
                      <a:pos x="0" y="71741"/>
                    </a:cxn>
                    <a:cxn ang="0">
                      <a:pos x="249388"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245" name="Straight Connector 493"/>
                <p:cNvCxnSpPr>
                  <a:stCxn id="47228" idx="1"/>
                  <a:endCxn id="47240" idx="2"/>
                </p:cNvCxnSpPr>
                <p:nvPr/>
              </p:nvCxnSpPr>
              <p:spPr>
                <a:xfrm flipH="1" flipV="1">
                  <a:off x="2183606" y="1730925"/>
                  <a:ext cx="3773" cy="12089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246" name="Straight Connector 494"/>
                <p:cNvCxnSpPr>
                  <a:stCxn id="47228" idx="1"/>
                  <a:endCxn id="47240" idx="2"/>
                </p:cNvCxnSpPr>
                <p:nvPr/>
              </p:nvCxnSpPr>
              <p:spPr>
                <a:xfrm flipH="1" flipV="1">
                  <a:off x="3379883" y="1728114"/>
                  <a:ext cx="3775" cy="12089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7247" name="Group 21"/>
            <p:cNvGrpSpPr/>
            <p:nvPr/>
          </p:nvGrpSpPr>
          <p:grpSpPr>
            <a:xfrm>
              <a:off x="6472366" y="2647932"/>
              <a:ext cx="522159" cy="2354282"/>
              <a:chOff x="6472366" y="2647932"/>
              <a:chExt cx="522159" cy="2354282"/>
            </a:xfrm>
          </p:grpSpPr>
          <p:sp>
            <p:nvSpPr>
              <p:cNvPr id="497"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98" name="Straight Connector 497"/>
              <p:cNvCxnSpPr>
                <a:stCxn id="47228" idx="1"/>
                <a:endCxn id="47240" idx="2"/>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0" name="Group 500"/>
              <p:cNvGrpSpPr/>
              <p:nvPr/>
            </p:nvGrpSpPr>
            <p:grpSpPr>
              <a:xfrm>
                <a:off x="6486417" y="4766099"/>
                <a:ext cx="507858" cy="236115"/>
                <a:chOff x="4128636" y="3606589"/>
                <a:chExt cx="568145" cy="338667"/>
              </a:xfrm>
            </p:grpSpPr>
            <p:sp>
              <p:nvSpPr>
                <p:cNvPr id="510" name="Oval 509"/>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1" name="Rectangle 510"/>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 name="Oval 511"/>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13" name="Straight Connector 512"/>
                <p:cNvCxnSpPr>
                  <a:stCxn id="47228" idx="1"/>
                  <a:endCxn id="47240" idx="2"/>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a:stCxn id="47228" idx="1"/>
                  <a:endCxn id="47240" idx="2"/>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05" name="Straight Connector 504"/>
              <p:cNvCxnSpPr>
                <a:stCxn id="47228" idx="1"/>
                <a:endCxn id="47240" idx="2"/>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8" name="Group 514"/>
              <p:cNvGrpSpPr/>
              <p:nvPr/>
            </p:nvGrpSpPr>
            <p:grpSpPr>
              <a:xfrm>
                <a:off x="6478146" y="2647932"/>
                <a:ext cx="504825" cy="242887"/>
                <a:chOff x="2183302" y="1574638"/>
                <a:chExt cx="1200154" cy="430218"/>
              </a:xfrm>
            </p:grpSpPr>
            <p:sp>
              <p:nvSpPr>
                <p:cNvPr id="516" name="Oval 515"/>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17" name="Rectangle 516"/>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61" name="Oval 517"/>
                <p:cNvSpPr/>
                <p:nvPr/>
              </p:nvSpPr>
              <p:spPr>
                <a:xfrm flipV="1">
                  <a:off x="2184464" y="1575651"/>
                  <a:ext cx="1196277" cy="314881"/>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519" name="Freeform 518"/>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63" name="Freeform 519"/>
                <p:cNvSpPr/>
                <p:nvPr/>
              </p:nvSpPr>
              <p:spPr>
                <a:xfrm>
                  <a:off x="2429757" y="1631880"/>
                  <a:ext cx="705692" cy="109647"/>
                </a:xfrm>
                <a:custGeom>
                  <a:avLst/>
                  <a:gdLst/>
                  <a:ahLst/>
                  <a:cxnLst>
                    <a:cxn ang="0">
                      <a:pos x="0" y="26825"/>
                    </a:cxn>
                    <a:cxn ang="0">
                      <a:pos x="124172" y="316"/>
                    </a:cxn>
                    <a:cxn ang="0">
                      <a:pos x="351719" y="61180"/>
                    </a:cxn>
                    <a:cxn ang="0">
                      <a:pos x="568801" y="0"/>
                    </a:cxn>
                    <a:cxn ang="0">
                      <a:pos x="705692" y="24346"/>
                    </a:cxn>
                    <a:cxn ang="0">
                      <a:pos x="603846" y="54283"/>
                    </a:cxn>
                    <a:cxn ang="0">
                      <a:pos x="571056" y="46212"/>
                    </a:cxn>
                    <a:cxn ang="0">
                      <a:pos x="355717" y="109647"/>
                    </a:cxn>
                    <a:cxn ang="0">
                      <a:pos x="134869" y="48545"/>
                    </a:cxn>
                    <a:cxn ang="0">
                      <a:pos x="99163" y="55140"/>
                    </a:cxn>
                    <a:cxn ang="0">
                      <a:pos x="0" y="2682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64" name="Freeform 520"/>
                <p:cNvSpPr/>
                <p:nvPr/>
              </p:nvSpPr>
              <p:spPr>
                <a:xfrm>
                  <a:off x="2893929" y="1724658"/>
                  <a:ext cx="256615" cy="95589"/>
                </a:xfrm>
                <a:custGeom>
                  <a:avLst/>
                  <a:gdLst/>
                  <a:ahLst/>
                  <a:cxnLst>
                    <a:cxn ang="0">
                      <a:pos x="0" y="0"/>
                    </a:cxn>
                    <a:cxn ang="0">
                      <a:pos x="256615" y="73864"/>
                    </a:cxn>
                    <a:cxn ang="0">
                      <a:pos x="162436" y="95589"/>
                    </a:cxn>
                    <a:cxn ang="0">
                      <a:pos x="864" y="50510"/>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65" name="Freeform 521"/>
                <p:cNvSpPr/>
                <p:nvPr/>
              </p:nvSpPr>
              <p:spPr>
                <a:xfrm>
                  <a:off x="2418437" y="1727469"/>
                  <a:ext cx="252840" cy="92778"/>
                </a:xfrm>
                <a:custGeom>
                  <a:avLst/>
                  <a:gdLst/>
                  <a:ahLst/>
                  <a:cxnLst>
                    <a:cxn ang="0">
                      <a:pos x="249388" y="0"/>
                    </a:cxn>
                    <a:cxn ang="0">
                      <a:pos x="252840" y="44771"/>
                    </a:cxn>
                    <a:cxn ang="0">
                      <a:pos x="91471" y="92778"/>
                    </a:cxn>
                    <a:cxn ang="0">
                      <a:pos x="0" y="71741"/>
                    </a:cxn>
                    <a:cxn ang="0">
                      <a:pos x="249388"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266" name="Straight Connector 522"/>
                <p:cNvCxnSpPr>
                  <a:stCxn id="47228" idx="1"/>
                  <a:endCxn id="47261" idx="2"/>
                </p:cNvCxnSpPr>
                <p:nvPr/>
              </p:nvCxnSpPr>
              <p:spPr>
                <a:xfrm flipH="1" flipV="1">
                  <a:off x="2184464" y="1733091"/>
                  <a:ext cx="3773" cy="12089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267" name="Straight Connector 523"/>
                <p:cNvCxnSpPr>
                  <a:stCxn id="47228" idx="1"/>
                  <a:endCxn id="47261" idx="2"/>
                </p:cNvCxnSpPr>
                <p:nvPr/>
              </p:nvCxnSpPr>
              <p:spPr>
                <a:xfrm flipH="1" flipV="1">
                  <a:off x="3380741" y="1730281"/>
                  <a:ext cx="3775" cy="120891"/>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sp>
        <p:nvSpPr>
          <p:cNvPr id="47268" name="Text Box 167"/>
          <p:cNvSpPr txBox="1"/>
          <p:nvPr/>
        </p:nvSpPr>
        <p:spPr>
          <a:xfrm>
            <a:off x="563563" y="277813"/>
            <a:ext cx="4745037" cy="646112"/>
          </a:xfrm>
          <a:prstGeom prst="rect">
            <a:avLst/>
          </a:prstGeom>
          <a:noFill/>
          <a:ln w="9525">
            <a:noFill/>
          </a:ln>
        </p:spPr>
        <p:txBody>
          <a:bodyPr wrap="none" anchor="t" anchorCtr="0">
            <a:spAutoFit/>
          </a:bodyPr>
          <a:p>
            <a:pPr eaLnBrk="0" hangingPunct="0"/>
            <a:r>
              <a:rPr lang="en-US" altLang="zh-CN" sz="3600" dirty="0">
                <a:solidFill>
                  <a:srgbClr val="000099"/>
                </a:solidFill>
                <a:latin typeface="Gill Sans MT" panose="020B0502020104020203" charset="0"/>
              </a:rPr>
              <a:t>Per-router control plane</a:t>
            </a:r>
            <a:endParaRPr lang="en-US" altLang="zh-CN" sz="3600" dirty="0">
              <a:solidFill>
                <a:srgbClr val="000099"/>
              </a:solidFill>
              <a:latin typeface="Gill Sans MT" panose="020B0502020104020203" charset="0"/>
            </a:endParaRPr>
          </a:p>
        </p:txBody>
      </p:sp>
      <p:grpSp>
        <p:nvGrpSpPr>
          <p:cNvPr id="229" name="Group 228"/>
          <p:cNvGrpSpPr/>
          <p:nvPr/>
        </p:nvGrpSpPr>
        <p:grpSpPr>
          <a:xfrm>
            <a:off x="1828800" y="2686050"/>
            <a:ext cx="5111750" cy="879475"/>
            <a:chOff x="1866825" y="707349"/>
            <a:chExt cx="5112820" cy="879389"/>
          </a:xfrm>
        </p:grpSpPr>
        <p:sp>
          <p:nvSpPr>
            <p:cNvPr id="233" name="Oval 232"/>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71" name="TextBox 233"/>
            <p:cNvSpPr txBox="1"/>
            <p:nvPr/>
          </p:nvSpPr>
          <p:spPr>
            <a:xfrm>
              <a:off x="1891781" y="783191"/>
              <a:ext cx="910613" cy="476199"/>
            </a:xfrm>
            <a:prstGeom prst="rect">
              <a:avLst/>
            </a:prstGeom>
            <a:noFill/>
            <a:ln w="9525">
              <a:noFill/>
            </a:ln>
          </p:spPr>
          <p:txBody>
            <a:bodyPr wrap="none" anchor="t" anchorCtr="0">
              <a:spAutoFit/>
            </a:bodyPr>
            <a:p>
              <a:pPr algn="ctr" eaLnBrk="0" hangingPunct="0">
                <a:lnSpc>
                  <a:spcPts val="1475"/>
                </a:lnSpc>
              </a:pPr>
              <a:r>
                <a:rPr lang="en-US" altLang="zh-CN" sz="1400" dirty="0">
                  <a:latin typeface="Arial" panose="020B0604020202020204" pitchFamily="34" charset="0"/>
                </a:rPr>
                <a:t>Routing</a:t>
              </a:r>
              <a:endParaRPr lang="en-US" altLang="zh-CN" sz="1400" dirty="0">
                <a:latin typeface="Arial" panose="020B0604020202020204" pitchFamily="34" charset="0"/>
              </a:endParaRPr>
            </a:p>
            <a:p>
              <a:pPr algn="ctr" eaLnBrk="0" hangingPunct="0">
                <a:lnSpc>
                  <a:spcPts val="1475"/>
                </a:lnSpc>
              </a:pPr>
              <a:r>
                <a:rPr lang="en-US" altLang="zh-CN" sz="1400" dirty="0">
                  <a:latin typeface="Arial" panose="020B0604020202020204" pitchFamily="34" charset="0"/>
                </a:rPr>
                <a:t>Algorithm</a:t>
              </a:r>
              <a:endParaRPr lang="en-US" altLang="zh-CN" sz="1400" dirty="0">
                <a:latin typeface="Arial" panose="020B0604020202020204" pitchFamily="34" charset="0"/>
              </a:endParaRPr>
            </a:p>
          </p:txBody>
        </p:sp>
        <p:cxnSp>
          <p:nvCxnSpPr>
            <p:cNvPr id="235" name="Straight Arrow Connector 234"/>
            <p:cNvCxnSpPr>
              <a:stCxn id="47228" idx="1"/>
              <a:endCxn id="47261" idx="2"/>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a:stCxn id="47228" idx="1"/>
              <a:endCxn id="47261" idx="2"/>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a:stCxn id="47228" idx="1"/>
              <a:endCxn id="47261" idx="2"/>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a:stCxn id="47228" idx="1"/>
              <a:endCxn id="47261" idx="2"/>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0" name="Oval 239"/>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1" name="Oval 240"/>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2" name="Oval 241"/>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43" name="Straight Arrow Connector 242"/>
            <p:cNvCxnSpPr>
              <a:stCxn id="47228" idx="1"/>
              <a:endCxn id="47261" idx="2"/>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a:stCxn id="47228" idx="1"/>
              <a:endCxn id="239"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a:stCxn id="47228" idx="1"/>
              <a:endCxn id="239" idx="2"/>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a:stCxn id="47228" idx="1"/>
              <a:endCxn id="239" idx="2"/>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7284" name="TextBox 257"/>
          <p:cNvSpPr txBox="1"/>
          <p:nvPr/>
        </p:nvSpPr>
        <p:spPr>
          <a:xfrm>
            <a:off x="635000" y="1154113"/>
            <a:ext cx="8158163" cy="831850"/>
          </a:xfrm>
          <a:prstGeom prst="rect">
            <a:avLst/>
          </a:prstGeom>
          <a:noFill/>
          <a:ln w="9525">
            <a:noFill/>
          </a:ln>
        </p:spPr>
        <p:txBody>
          <a:bodyPr anchor="t" anchorCtr="0">
            <a:spAutoFit/>
          </a:bodyPr>
          <a:p>
            <a:pPr eaLnBrk="0" hangingPunct="0"/>
            <a:r>
              <a:rPr lang="en-US" altLang="zh-CN" sz="2400" dirty="0">
                <a:latin typeface="Arial" panose="020B0604020202020204" pitchFamily="34" charset="0"/>
              </a:rPr>
              <a:t>Individual routing algorithm components </a:t>
            </a:r>
            <a:r>
              <a:rPr lang="en-US" altLang="zh-CN" sz="2400" i="1" dirty="0">
                <a:solidFill>
                  <a:srgbClr val="000090"/>
                </a:solidFill>
                <a:latin typeface="Arial" panose="020B0604020202020204" pitchFamily="34" charset="0"/>
              </a:rPr>
              <a:t>in each and every router </a:t>
            </a:r>
            <a:r>
              <a:rPr lang="en-US" altLang="zh-CN" sz="2400" dirty="0">
                <a:latin typeface="Arial" panose="020B0604020202020204" pitchFamily="34" charset="0"/>
              </a:rPr>
              <a:t>interact in the control plane</a:t>
            </a:r>
            <a:endParaRPr lang="en-US" altLang="zh-CN" sz="2400" dirty="0">
              <a:latin typeface="Arial" panose="020B0604020202020204" pitchFamily="34" charset="0"/>
            </a:endParaRPr>
          </a:p>
        </p:txBody>
      </p:sp>
      <p:grpSp>
        <p:nvGrpSpPr>
          <p:cNvPr id="23" name="Group 22"/>
          <p:cNvGrpSpPr/>
          <p:nvPr/>
        </p:nvGrpSpPr>
        <p:grpSpPr>
          <a:xfrm>
            <a:off x="1557338" y="3074988"/>
            <a:ext cx="6375400" cy="1047750"/>
            <a:chOff x="1557338" y="3074988"/>
            <a:chExt cx="6375400" cy="1047750"/>
          </a:xfrm>
        </p:grpSpPr>
        <p:sp>
          <p:nvSpPr>
            <p:cNvPr id="47286" name="TextBox 232"/>
            <p:cNvSpPr txBox="1"/>
            <p:nvPr/>
          </p:nvSpPr>
          <p:spPr>
            <a:xfrm>
              <a:off x="7292975" y="3651250"/>
              <a:ext cx="595313" cy="471488"/>
            </a:xfrm>
            <a:prstGeom prst="rect">
              <a:avLst/>
            </a:prstGeom>
            <a:noFill/>
            <a:ln w="9525">
              <a:noFill/>
            </a:ln>
          </p:spPr>
          <p:txBody>
            <a:bodyPr wrap="none" anchor="t" anchorCtr="0">
              <a:spAutoFit/>
            </a:bodyPr>
            <a:p>
              <a:pPr algn="ctr" eaLnBrk="0" hangingPunct="0">
                <a:lnSpc>
                  <a:spcPts val="1465"/>
                </a:lnSpc>
              </a:pPr>
              <a:r>
                <a:rPr lang="en-US" altLang="zh-CN" sz="1400" dirty="0">
                  <a:latin typeface="Arial" panose="020B0604020202020204" pitchFamily="34" charset="0"/>
                </a:rPr>
                <a:t>data</a:t>
              </a:r>
              <a:endParaRPr lang="en-US" altLang="zh-CN" sz="1400" dirty="0">
                <a:latin typeface="Arial" panose="020B0604020202020204" pitchFamily="34" charset="0"/>
              </a:endParaRPr>
            </a:p>
            <a:p>
              <a:pPr algn="ctr" eaLnBrk="0" hangingPunct="0">
                <a:lnSpc>
                  <a:spcPts val="1465"/>
                </a:lnSpc>
              </a:pPr>
              <a:r>
                <a:rPr lang="en-US" altLang="zh-CN" sz="1400" dirty="0">
                  <a:latin typeface="Arial" panose="020B0604020202020204" pitchFamily="34" charset="0"/>
                </a:rPr>
                <a:t>plane</a:t>
              </a:r>
              <a:endParaRPr lang="en-US" altLang="zh-CN" sz="1400" dirty="0">
                <a:latin typeface="Arial" panose="020B0604020202020204" pitchFamily="34" charset="0"/>
              </a:endParaRPr>
            </a:p>
          </p:txBody>
        </p:sp>
        <p:sp>
          <p:nvSpPr>
            <p:cNvPr id="47287" name="TextBox 233"/>
            <p:cNvSpPr txBox="1"/>
            <p:nvPr/>
          </p:nvSpPr>
          <p:spPr>
            <a:xfrm>
              <a:off x="7224713" y="3074988"/>
              <a:ext cx="708025" cy="471487"/>
            </a:xfrm>
            <a:prstGeom prst="rect">
              <a:avLst/>
            </a:prstGeom>
            <a:noFill/>
            <a:ln w="9525">
              <a:noFill/>
            </a:ln>
          </p:spPr>
          <p:txBody>
            <a:bodyPr wrap="none" anchor="t" anchorCtr="0">
              <a:spAutoFit/>
            </a:bodyPr>
            <a:p>
              <a:pPr algn="ctr" eaLnBrk="0" hangingPunct="0">
                <a:lnSpc>
                  <a:spcPts val="1465"/>
                </a:lnSpc>
              </a:pPr>
              <a:r>
                <a:rPr lang="en-US" altLang="zh-CN" sz="1400" dirty="0">
                  <a:latin typeface="Arial" panose="020B0604020202020204" pitchFamily="34" charset="0"/>
                </a:rPr>
                <a:t>control</a:t>
              </a:r>
              <a:endParaRPr lang="en-US" altLang="zh-CN" sz="1400" dirty="0">
                <a:latin typeface="Arial" panose="020B0604020202020204" pitchFamily="34" charset="0"/>
              </a:endParaRPr>
            </a:p>
            <a:p>
              <a:pPr algn="ctr" eaLnBrk="0" hangingPunct="0">
                <a:lnSpc>
                  <a:spcPts val="1465"/>
                </a:lnSpc>
              </a:pPr>
              <a:r>
                <a:rPr lang="en-US" altLang="zh-CN" sz="1400" dirty="0">
                  <a:latin typeface="Arial" panose="020B0604020202020204" pitchFamily="34" charset="0"/>
                </a:rPr>
                <a:t>plane</a:t>
              </a:r>
              <a:endParaRPr lang="en-US" altLang="zh-CN" sz="1400" dirty="0">
                <a:latin typeface="Arial" panose="020B0604020202020204" pitchFamily="34" charset="0"/>
              </a:endParaRPr>
            </a:p>
          </p:txBody>
        </p:sp>
        <p:cxnSp>
          <p:nvCxnSpPr>
            <p:cNvPr id="232" name="Straight Connector 231"/>
            <p:cNvCxnSpPr>
              <a:stCxn id="47228" idx="1"/>
              <a:endCxn id="239" idx="2"/>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1828800" y="3702050"/>
            <a:ext cx="5126038" cy="1120775"/>
            <a:chOff x="-4746102" y="4471477"/>
            <a:chExt cx="5126173" cy="1120753"/>
          </a:xfrm>
        </p:grpSpPr>
        <p:pic>
          <p:nvPicPr>
            <p:cNvPr id="47290" name="Picture 10" descr="fig42_table.pdf"/>
            <p:cNvPicPr>
              <a:picLocks noChangeAspect="1"/>
            </p:cNvPicPr>
            <p:nvPr/>
          </p:nvPicPr>
          <p:blipFill>
            <a:blip r:embed="rId3"/>
            <a:stretch>
              <a:fillRect/>
            </a:stretch>
          </p:blipFill>
          <p:spPr>
            <a:xfrm>
              <a:off x="-4746102" y="4471477"/>
              <a:ext cx="966463" cy="966962"/>
            </a:xfrm>
            <a:prstGeom prst="rect">
              <a:avLst/>
            </a:prstGeom>
            <a:noFill/>
            <a:ln w="9525" cap="flat" cmpd="sng">
              <a:solidFill>
                <a:srgbClr val="CC0000"/>
              </a:solidFill>
              <a:prstDash val="solid"/>
              <a:miter/>
              <a:headEnd type="none" w="med" len="med"/>
              <a:tailEnd type="none" w="med" len="med"/>
            </a:ln>
          </p:spPr>
        </p:pic>
        <p:grpSp>
          <p:nvGrpSpPr>
            <p:cNvPr id="47291" name="Group 25"/>
            <p:cNvGrpSpPr/>
            <p:nvPr/>
          </p:nvGrpSpPr>
          <p:grpSpPr>
            <a:xfrm>
              <a:off x="-3025264" y="5228984"/>
              <a:ext cx="3405335" cy="363246"/>
              <a:chOff x="-3025264" y="5228984"/>
              <a:chExt cx="3405335" cy="363246"/>
            </a:xfrm>
          </p:grpSpPr>
          <p:grpSp>
            <p:nvGrpSpPr>
              <p:cNvPr id="47292" name="Group 241"/>
              <p:cNvGrpSpPr/>
              <p:nvPr/>
            </p:nvGrpSpPr>
            <p:grpSpPr>
              <a:xfrm>
                <a:off x="-3025264" y="5262858"/>
                <a:ext cx="430360" cy="329372"/>
                <a:chOff x="2931664" y="3912603"/>
                <a:chExt cx="430450" cy="329314"/>
              </a:xfrm>
            </p:grpSpPr>
            <p:sp>
              <p:nvSpPr>
                <p:cNvPr id="92" name="Rectangle 91"/>
                <p:cNvSpPr/>
                <p:nvPr/>
              </p:nvSpPr>
              <p:spPr>
                <a:xfrm>
                  <a:off x="2936485" y="3910194"/>
                  <a:ext cx="425550" cy="331723"/>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93" name="Straight Connector 92"/>
                <p:cNvCxnSpPr>
                  <a:stCxn id="47228" idx="1"/>
                  <a:endCxn id="239" idx="2"/>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47228" idx="1"/>
                  <a:endCxn id="239" idx="2"/>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2"/>
                  <a:endCxn id="239"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297" name="Group 444"/>
              <p:cNvGrpSpPr/>
              <p:nvPr/>
            </p:nvGrpSpPr>
            <p:grpSpPr>
              <a:xfrm>
                <a:off x="-2217227" y="5261364"/>
                <a:ext cx="430361" cy="329307"/>
                <a:chOff x="2931664" y="3912603"/>
                <a:chExt cx="430450" cy="329314"/>
              </a:xfrm>
            </p:grpSpPr>
            <p:sp>
              <p:nvSpPr>
                <p:cNvPr id="448" name="Rectangle 447"/>
                <p:cNvSpPr/>
                <p:nvPr/>
              </p:nvSpPr>
              <p:spPr>
                <a:xfrm>
                  <a:off x="2936506" y="3910100"/>
                  <a:ext cx="425549" cy="33178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49" name="Straight Connector 448"/>
                <p:cNvCxnSpPr>
                  <a:stCxn id="92" idx="2"/>
                  <a:endCxn id="239" idx="2"/>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a:stCxn id="92" idx="2"/>
                  <a:endCxn id="239" idx="2"/>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48" idx="2"/>
                  <a:endCxn id="239"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302" name="Group 473"/>
              <p:cNvGrpSpPr/>
              <p:nvPr/>
            </p:nvGrpSpPr>
            <p:grpSpPr>
              <a:xfrm>
                <a:off x="-1034539" y="5261364"/>
                <a:ext cx="430360" cy="329307"/>
                <a:chOff x="2931664" y="3912603"/>
                <a:chExt cx="430450" cy="329314"/>
              </a:xfrm>
            </p:grpSpPr>
            <p:sp>
              <p:nvSpPr>
                <p:cNvPr id="477" name="Rectangle 476"/>
                <p:cNvSpPr/>
                <p:nvPr/>
              </p:nvSpPr>
              <p:spPr>
                <a:xfrm>
                  <a:off x="2936538" y="3910100"/>
                  <a:ext cx="425550" cy="33178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78" name="Straight Connector 477"/>
                <p:cNvCxnSpPr>
                  <a:stCxn id="448" idx="2"/>
                  <a:endCxn id="239" idx="2"/>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p:cNvCxnSpPr>
                  <a:stCxn id="448" idx="2"/>
                  <a:endCxn id="239" idx="2"/>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477" idx="2"/>
                  <a:endCxn id="239"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307" name="Group 502"/>
              <p:cNvGrpSpPr/>
              <p:nvPr/>
            </p:nvGrpSpPr>
            <p:grpSpPr>
              <a:xfrm>
                <a:off x="-50289" y="5228984"/>
                <a:ext cx="430360" cy="350559"/>
                <a:chOff x="2931664" y="3912603"/>
                <a:chExt cx="430450" cy="329314"/>
              </a:xfrm>
            </p:grpSpPr>
            <p:sp>
              <p:nvSpPr>
                <p:cNvPr id="506" name="Rectangle 505"/>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07" name="Straight Connector 506"/>
                <p:cNvCxnSpPr>
                  <a:stCxn id="477" idx="2"/>
                  <a:endCxn id="239" idx="2"/>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a:stCxn id="477" idx="2"/>
                  <a:endCxn id="239" idx="2"/>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506" idx="2"/>
                  <a:endCxn id="239"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p:cNvGrpSpPr/>
          <p:nvPr/>
        </p:nvGrpSpPr>
        <p:grpSpPr>
          <a:xfrm>
            <a:off x="2282825" y="2882900"/>
            <a:ext cx="4437063" cy="1577975"/>
            <a:chOff x="-4267279" y="3655204"/>
            <a:chExt cx="4437063" cy="1578510"/>
          </a:xfrm>
        </p:grpSpPr>
        <p:cxnSp>
          <p:nvCxnSpPr>
            <p:cNvPr id="111" name="Straight Arrow Connector 110"/>
            <p:cNvCxnSpPr>
              <a:stCxn id="506" idx="2"/>
              <a:endCxn id="239" idx="2"/>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314" name="Straight Arrow Connector 88"/>
            <p:cNvCxnSpPr>
              <a:stCxn id="506" idx="2"/>
              <a:endCxn id="239" idx="2"/>
            </p:cNvCxnSpPr>
            <p:nvPr/>
          </p:nvCxnSpPr>
          <p:spPr>
            <a:xfrm flipH="1">
              <a:off x="-2808366" y="4361882"/>
              <a:ext cx="0" cy="871832"/>
            </a:xfrm>
            <a:prstGeom prst="straightConnector1">
              <a:avLst/>
            </a:prstGeom>
            <a:ln w="6350" cap="flat" cmpd="sng">
              <a:solidFill>
                <a:srgbClr val="CC0000"/>
              </a:solidFill>
              <a:prstDash val="solid"/>
              <a:round/>
              <a:headEnd type="none" w="med" len="med"/>
              <a:tailEnd type="triangle" w="med" len="med"/>
            </a:ln>
            <a:effectLst>
              <a:outerShdw dist="20000" dir="5400000" rotWithShape="0">
                <a:srgbClr val="808080">
                  <a:alpha val="37999"/>
                </a:srgbClr>
              </a:outerShdw>
            </a:effectLst>
          </p:spPr>
        </p:cxnSp>
        <p:cxnSp>
          <p:nvCxnSpPr>
            <p:cNvPr id="47315" name="Straight Arrow Connector 445"/>
            <p:cNvCxnSpPr>
              <a:stCxn id="506" idx="2"/>
              <a:endCxn id="239" idx="2"/>
            </p:cNvCxnSpPr>
            <p:nvPr/>
          </p:nvCxnSpPr>
          <p:spPr>
            <a:xfrm>
              <a:off x="-2006679" y="3655204"/>
              <a:ext cx="6350" cy="1576922"/>
            </a:xfrm>
            <a:prstGeom prst="straightConnector1">
              <a:avLst/>
            </a:prstGeom>
            <a:ln w="6350" cap="flat" cmpd="sng">
              <a:solidFill>
                <a:srgbClr val="CC0000"/>
              </a:solidFill>
              <a:prstDash val="solid"/>
              <a:round/>
              <a:headEnd type="none" w="med" len="med"/>
              <a:tailEnd type="triangle" w="med" len="med"/>
            </a:ln>
            <a:effectLst>
              <a:outerShdw dist="20000" dir="5400000" rotWithShape="0">
                <a:srgbClr val="808080">
                  <a:alpha val="37999"/>
                </a:srgbClr>
              </a:outerShdw>
            </a:effectLst>
          </p:spPr>
        </p:cxnSp>
        <p:cxnSp>
          <p:nvCxnSpPr>
            <p:cNvPr id="47316" name="Straight Arrow Connector 474"/>
            <p:cNvCxnSpPr>
              <a:stCxn id="506" idx="2"/>
              <a:endCxn id="239" idx="2"/>
            </p:cNvCxnSpPr>
            <p:nvPr/>
          </p:nvCxnSpPr>
          <p:spPr>
            <a:xfrm>
              <a:off x="-823991" y="4326945"/>
              <a:ext cx="6350" cy="905182"/>
            </a:xfrm>
            <a:prstGeom prst="straightConnector1">
              <a:avLst/>
            </a:prstGeom>
            <a:ln w="6350" cap="flat" cmpd="sng">
              <a:solidFill>
                <a:srgbClr val="CC0000"/>
              </a:solidFill>
              <a:prstDash val="solid"/>
              <a:round/>
              <a:headEnd type="none" w="med" len="med"/>
              <a:tailEnd type="triangle" w="med" len="med"/>
            </a:ln>
            <a:effectLst>
              <a:outerShdw dist="20000" dir="5400000" rotWithShape="0">
                <a:srgbClr val="808080">
                  <a:alpha val="37999"/>
                </a:srgbClr>
              </a:outerShdw>
            </a:effectLst>
          </p:spPr>
        </p:cxnSp>
        <p:cxnSp>
          <p:nvCxnSpPr>
            <p:cNvPr id="47317" name="Straight Arrow Connector 503"/>
            <p:cNvCxnSpPr>
              <a:stCxn id="506" idx="2"/>
              <a:endCxn id="239" idx="2"/>
            </p:cNvCxnSpPr>
            <p:nvPr/>
          </p:nvCxnSpPr>
          <p:spPr>
            <a:xfrm flipH="1">
              <a:off x="166609" y="3798127"/>
              <a:ext cx="3175" cy="1399062"/>
            </a:xfrm>
            <a:prstGeom prst="straightConnector1">
              <a:avLst/>
            </a:prstGeom>
            <a:ln w="6350" cap="flat" cmpd="sng">
              <a:solidFill>
                <a:srgbClr val="CC0000"/>
              </a:solidFill>
              <a:prstDash val="solid"/>
              <a:round/>
              <a:headEnd type="none" w="med" len="med"/>
              <a:tailEnd type="triangle" w="med" len="med"/>
            </a:ln>
            <a:effectLst>
              <a:outerShdw dist="20000" dir="5400000" rotWithShape="0">
                <a:srgbClr val="808080">
                  <a:alpha val="37999"/>
                </a:srgbClr>
              </a:outerShdw>
            </a:effectLst>
          </p:spPr>
        </p:cxnSp>
      </p:grpSp>
      <p:sp>
        <p:nvSpPr>
          <p:cNvPr id="47318"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5-</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731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Control Plane</a:t>
            </a:r>
            <a:endParaRPr lang="en-US" altLang="zh-CN" sz="1200" dirty="0">
              <a:solidFill>
                <a:srgbClr val="000000"/>
              </a:solidFill>
              <a:latin typeface="Tahoma" panose="020B0604030504040204" charset="0"/>
              <a:ea typeface="Arial" panose="020B0604020202020204" pitchFamily="34" charset="0"/>
            </a:endParaRPr>
          </a:p>
        </p:txBody>
      </p:sp>
      <p:cxnSp>
        <p:nvCxnSpPr>
          <p:cNvPr id="227" name="Straight Connector 226"/>
          <p:cNvCxnSpPr>
            <a:stCxn id="506" idx="2"/>
            <a:endCxn id="239" idx="2"/>
          </p:cNvCxnSpPr>
          <p:nvPr/>
        </p:nvCxnSpPr>
        <p:spPr>
          <a:xfrm flipH="1">
            <a:off x="1282700" y="5802313"/>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321" name="TextBox 265"/>
          <p:cNvSpPr txBox="1"/>
          <p:nvPr/>
        </p:nvSpPr>
        <p:spPr>
          <a:xfrm>
            <a:off x="3198813" y="5473700"/>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ndParaRPr>
          </a:p>
        </p:txBody>
      </p:sp>
      <p:sp>
        <p:nvSpPr>
          <p:cNvPr id="47322" name="TextBox 281"/>
          <p:cNvSpPr txBox="1"/>
          <p:nvPr/>
        </p:nvSpPr>
        <p:spPr>
          <a:xfrm>
            <a:off x="3373438" y="5761038"/>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ndParaRPr>
          </a:p>
        </p:txBody>
      </p:sp>
      <p:grpSp>
        <p:nvGrpSpPr>
          <p:cNvPr id="47323" name="Group 5"/>
          <p:cNvGrpSpPr/>
          <p:nvPr/>
        </p:nvGrpSpPr>
        <p:grpSpPr>
          <a:xfrm>
            <a:off x="938213" y="5237163"/>
            <a:ext cx="1616075" cy="487362"/>
            <a:chOff x="-4079003" y="2717403"/>
            <a:chExt cx="1616718" cy="488475"/>
          </a:xfrm>
        </p:grpSpPr>
        <p:sp>
          <p:nvSpPr>
            <p:cNvPr id="47324" name="Rectangle 97"/>
            <p:cNvSpPr/>
            <p:nvPr/>
          </p:nvSpPr>
          <p:spPr>
            <a:xfrm>
              <a:off x="-4052413" y="2965119"/>
              <a:ext cx="1290538" cy="208750"/>
            </a:xfrm>
            <a:prstGeom prst="rect">
              <a:avLst/>
            </a:prstGeom>
            <a:solidFill>
              <a:schemeClr val="bg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7325" name="Rectangle 98"/>
            <p:cNvSpPr/>
            <p:nvPr/>
          </p:nvSpPr>
          <p:spPr>
            <a:xfrm>
              <a:off x="-4079003" y="2985994"/>
              <a:ext cx="1281675" cy="20875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7326" name="Line 99"/>
            <p:cNvSpPr/>
            <p:nvPr/>
          </p:nvSpPr>
          <p:spPr>
            <a:xfrm>
              <a:off x="-2933828" y="3101502"/>
              <a:ext cx="471543" cy="0"/>
            </a:xfrm>
            <a:prstGeom prst="line">
              <a:avLst/>
            </a:prstGeom>
            <a:ln w="9525" cap="flat" cmpd="sng">
              <a:solidFill>
                <a:schemeClr val="accent2"/>
              </a:solidFill>
              <a:prstDash val="solid"/>
              <a:round/>
              <a:headEnd type="none" w="med" len="med"/>
              <a:tailEnd type="triangle" w="med" len="med"/>
            </a:ln>
          </p:spPr>
        </p:sp>
        <p:sp>
          <p:nvSpPr>
            <p:cNvPr id="47327" name="Rectangle 104"/>
            <p:cNvSpPr/>
            <p:nvPr/>
          </p:nvSpPr>
          <p:spPr>
            <a:xfrm>
              <a:off x="-3377007" y="2988777"/>
              <a:ext cx="476861" cy="21014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7328" name="Text Box 105"/>
            <p:cNvSpPr txBox="1"/>
            <p:nvPr/>
          </p:nvSpPr>
          <p:spPr>
            <a:xfrm>
              <a:off x="-3430189" y="2965119"/>
              <a:ext cx="581451" cy="240759"/>
            </a:xfrm>
            <a:prstGeom prst="rect">
              <a:avLst/>
            </a:prstGeom>
            <a:noFill/>
            <a:ln w="9525">
              <a:noFill/>
            </a:ln>
          </p:spPr>
          <p:txBody>
            <a:bodyPr wrap="none" anchor="t" anchorCtr="0">
              <a:spAutoFit/>
            </a:bodyPr>
            <a:p>
              <a:r>
                <a:rPr lang="en-US" altLang="zh-CN" sz="1200" dirty="0">
                  <a:latin typeface="Arial" panose="020B0604020202020204" pitchFamily="34" charset="0"/>
                </a:rPr>
                <a:t>0111</a:t>
              </a:r>
              <a:endParaRPr lang="en-US" altLang="zh-CN" sz="1200" dirty="0">
                <a:latin typeface="Arial" panose="020B0604020202020204" pitchFamily="34" charset="0"/>
              </a:endParaRPr>
            </a:p>
          </p:txBody>
        </p:sp>
        <p:sp>
          <p:nvSpPr>
            <p:cNvPr id="47329" name="Line 119"/>
            <p:cNvSpPr/>
            <p:nvPr/>
          </p:nvSpPr>
          <p:spPr>
            <a:xfrm>
              <a:off x="-3621642" y="2717403"/>
              <a:ext cx="405953" cy="300600"/>
            </a:xfrm>
            <a:prstGeom prst="line">
              <a:avLst/>
            </a:prstGeom>
            <a:ln w="9525" cap="flat" cmpd="sng">
              <a:solidFill>
                <a:schemeClr val="tx1"/>
              </a:solidFill>
              <a:prstDash val="solid"/>
              <a:round/>
              <a:headEnd type="none" w="med" len="med"/>
              <a:tailEnd type="triangle" w="med" len="med"/>
            </a:ln>
          </p:spPr>
        </p:sp>
      </p:grpSp>
      <p:sp>
        <p:nvSpPr>
          <p:cNvPr id="47330" name="Freeform 120"/>
          <p:cNvSpPr/>
          <p:nvPr/>
        </p:nvSpPr>
        <p:spPr>
          <a:xfrm>
            <a:off x="2493963" y="5668963"/>
            <a:ext cx="982662" cy="233362"/>
          </a:xfrm>
          <a:custGeom>
            <a:avLst/>
            <a:gdLst/>
            <a:ahLst/>
            <a:cxnLst>
              <a:cxn ang="0">
                <a:pos x="0" y="2147483647"/>
              </a:cxn>
              <a:cxn ang="0">
                <a:pos x="2147483647" y="2147483647"/>
              </a:cxn>
              <a:cxn ang="0">
                <a:pos x="2147483647" y="2147483647"/>
              </a:cxn>
            </a:cxnLst>
            <a:pathLst>
              <a:path w="554" h="167">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med" len="med"/>
            <a:tailEnd type="triangle" w="med" len="med"/>
          </a:ln>
        </p:spPr>
        <p:txBody>
          <a:bodyPr/>
          <a:p>
            <a:endParaRPr lang="zh-CN" altLang="en-US"/>
          </a:p>
        </p:txBody>
      </p:sp>
      <p:grpSp>
        <p:nvGrpSpPr>
          <p:cNvPr id="47331" name="Group 357"/>
          <p:cNvGrpSpPr/>
          <p:nvPr/>
        </p:nvGrpSpPr>
        <p:grpSpPr>
          <a:xfrm>
            <a:off x="2714625" y="5659438"/>
            <a:ext cx="565150" cy="293687"/>
            <a:chOff x="1871277" y="1576300"/>
            <a:chExt cx="1128371" cy="437861"/>
          </a:xfrm>
        </p:grpSpPr>
        <p:sp>
          <p:nvSpPr>
            <p:cNvPr id="47332" name="Oval 358"/>
            <p:cNvSpPr/>
            <p:nvPr/>
          </p:nvSpPr>
          <p:spPr>
            <a:xfrm flipV="1">
              <a:off x="1874448" y="1694641"/>
              <a:ext cx="1125200" cy="31952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60"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334" name="Oval 360"/>
            <p:cNvSpPr/>
            <p:nvPr/>
          </p:nvSpPr>
          <p:spPr>
            <a:xfrm flipV="1">
              <a:off x="1871277" y="1576300"/>
              <a:ext cx="1125202" cy="31952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62"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336" name="Freeform 362"/>
            <p:cNvSpPr/>
            <p:nvPr/>
          </p:nvSpPr>
          <p:spPr>
            <a:xfrm>
              <a:off x="2102657" y="1633104"/>
              <a:ext cx="662442" cy="111240"/>
            </a:xfrm>
            <a:custGeom>
              <a:avLst/>
              <a:gdLst/>
              <a:ahLst/>
              <a:cxnLst>
                <a:cxn ang="0">
                  <a:pos x="0" y="27215"/>
                </a:cxn>
                <a:cxn ang="0">
                  <a:pos x="116561" y="321"/>
                </a:cxn>
                <a:cxn ang="0">
                  <a:pos x="330163" y="62069"/>
                </a:cxn>
                <a:cxn ang="0">
                  <a:pos x="533941" y="0"/>
                </a:cxn>
                <a:cxn ang="0">
                  <a:pos x="662442" y="24699"/>
                </a:cxn>
                <a:cxn ang="0">
                  <a:pos x="566838" y="55071"/>
                </a:cxn>
                <a:cxn ang="0">
                  <a:pos x="536057" y="46883"/>
                </a:cxn>
                <a:cxn ang="0">
                  <a:pos x="333916" y="111240"/>
                </a:cxn>
                <a:cxn ang="0">
                  <a:pos x="126604" y="49250"/>
                </a:cxn>
                <a:cxn ang="0">
                  <a:pos x="93085"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337" name="Freeform 363"/>
            <p:cNvSpPr/>
            <p:nvPr/>
          </p:nvSpPr>
          <p:spPr>
            <a:xfrm>
              <a:off x="2536889" y="1727776"/>
              <a:ext cx="244059" cy="97039"/>
            </a:xfrm>
            <a:custGeom>
              <a:avLst/>
              <a:gdLst/>
              <a:ahLst/>
              <a:cxnLst>
                <a:cxn ang="0">
                  <a:pos x="0" y="0"/>
                </a:cxn>
                <a:cxn ang="0">
                  <a:pos x="244059" y="74985"/>
                </a:cxn>
                <a:cxn ang="0">
                  <a:pos x="154488" y="97039"/>
                </a:cxn>
                <a:cxn ang="0">
                  <a:pos x="822" y="5127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338" name="Freeform 364"/>
            <p:cNvSpPr/>
            <p:nvPr/>
          </p:nvSpPr>
          <p:spPr>
            <a:xfrm>
              <a:off x="2089979" y="1730143"/>
              <a:ext cx="240888" cy="97040"/>
            </a:xfrm>
            <a:custGeom>
              <a:avLst/>
              <a:gdLst/>
              <a:ahLst/>
              <a:cxnLst>
                <a:cxn ang="0">
                  <a:pos x="237599" y="0"/>
                </a:cxn>
                <a:cxn ang="0">
                  <a:pos x="240888" y="46827"/>
                </a:cxn>
                <a:cxn ang="0">
                  <a:pos x="87147" y="97040"/>
                </a:cxn>
                <a:cxn ang="0">
                  <a:pos x="0" y="75037"/>
                </a:cxn>
                <a:cxn ang="0">
                  <a:pos x="237599"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339" name="Straight Connector 365"/>
            <p:cNvCxnSpPr>
              <a:stCxn id="506" idx="2"/>
              <a:endCxn id="47334" idx="2"/>
            </p:cNvCxnSpPr>
            <p:nvPr/>
          </p:nvCxnSpPr>
          <p:spPr>
            <a:xfrm flipH="1" flipV="1">
              <a:off x="1871277" y="1737244"/>
              <a:ext cx="3171"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340" name="Straight Connector 366"/>
            <p:cNvCxnSpPr>
              <a:stCxn id="506" idx="2"/>
              <a:endCxn id="47334" idx="2"/>
            </p:cNvCxnSpPr>
            <p:nvPr/>
          </p:nvCxnSpPr>
          <p:spPr>
            <a:xfrm flipH="1" flipV="1">
              <a:off x="2996479" y="1734876"/>
              <a:ext cx="3169"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sp>
        <p:nvSpPr>
          <p:cNvPr id="47341" name="TextBox 6"/>
          <p:cNvSpPr txBox="1"/>
          <p:nvPr/>
        </p:nvSpPr>
        <p:spPr>
          <a:xfrm>
            <a:off x="196850" y="4903788"/>
            <a:ext cx="1992313" cy="523875"/>
          </a:xfrm>
          <a:prstGeom prst="rect">
            <a:avLst/>
          </a:prstGeom>
          <a:noFill/>
          <a:ln w="9525">
            <a:noFill/>
          </a:ln>
        </p:spPr>
        <p:txBody>
          <a:bodyPr anchor="t" anchorCtr="0">
            <a:spAutoFit/>
          </a:bodyPr>
          <a:p>
            <a:pPr eaLnBrk="0" hangingPunct="0"/>
            <a:r>
              <a:rPr lang="en-US" altLang="zh-CN" sz="1400" dirty="0">
                <a:latin typeface="Arial" panose="020B0604020202020204" pitchFamily="34" charset="0"/>
              </a:rPr>
              <a:t>values in arriving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packet header</a:t>
            </a:r>
            <a:endParaRPr lang="en-US" altLang="zh-CN" dirty="0">
              <a:latin typeface="Arial" panose="020B0604020202020204" pitchFamily="34" charset="0"/>
            </a:endParaRPr>
          </a:p>
        </p:txBody>
      </p:sp>
      <p:sp>
        <p:nvSpPr>
          <p:cNvPr id="47342" name="TextBox 282"/>
          <p:cNvSpPr txBox="1"/>
          <p:nvPr/>
        </p:nvSpPr>
        <p:spPr>
          <a:xfrm>
            <a:off x="3068638" y="5862638"/>
            <a:ext cx="261937"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dissolve">
                                      <p:cBhvr>
                                        <p:cTn id="17" dur="500"/>
                                        <p:tgtEl>
                                          <p:spTgt spid="2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5953" name="Picture 12" descr="underline_base"/>
          <p:cNvPicPr/>
          <p:nvPr/>
        </p:nvPicPr>
        <p:blipFill>
          <a:blip r:embed="rId1"/>
          <a:stretch>
            <a:fillRect/>
          </a:stretch>
        </p:blipFill>
        <p:spPr>
          <a:xfrm>
            <a:off x="554038" y="835025"/>
            <a:ext cx="7670800" cy="241300"/>
          </a:xfrm>
          <a:prstGeom prst="rect">
            <a:avLst/>
          </a:prstGeom>
          <a:noFill/>
          <a:ln w="9525">
            <a:noFill/>
          </a:ln>
        </p:spPr>
      </p:pic>
      <p:sp>
        <p:nvSpPr>
          <p:cNvPr id="125954" name="Title 1"/>
          <p:cNvSpPr>
            <a:spLocks noGrp="1"/>
          </p:cNvSpPr>
          <p:nvPr>
            <p:ph type="title"/>
          </p:nvPr>
        </p:nvSpPr>
        <p:spPr>
          <a:xfrm>
            <a:off x="452438" y="0"/>
            <a:ext cx="8435975" cy="1143000"/>
          </a:xfrm>
        </p:spPr>
        <p:txBody>
          <a:bodyPr vert="horz" wrap="square" lIns="91440" tIns="45720" rIns="91440" bIns="45720" anchor="ctr" anchorCtr="0"/>
          <a:p>
            <a:r>
              <a:rPr lang="en-US" altLang="zh-CN" dirty="0">
                <a:latin typeface="Calibri" panose="020F0502020204030204" charset="0"/>
              </a:rPr>
              <a:t>OpenFlow data plane abstraction</a:t>
            </a:r>
            <a:endParaRPr lang="en-US" altLang="zh-CN" dirty="0">
              <a:latin typeface="Calibri" panose="020F0502020204030204" charset="0"/>
            </a:endParaRPr>
          </a:p>
        </p:txBody>
      </p:sp>
      <p:sp>
        <p:nvSpPr>
          <p:cNvPr id="125955" name="Content Placeholder 2"/>
          <p:cNvSpPr>
            <a:spLocks noGrp="1"/>
          </p:cNvSpPr>
          <p:nvPr>
            <p:ph idx="1"/>
          </p:nvPr>
        </p:nvSpPr>
        <p:spPr>
          <a:xfrm>
            <a:off x="431800" y="1243013"/>
            <a:ext cx="8458200" cy="5334000"/>
          </a:xfrm>
        </p:spPr>
        <p:txBody>
          <a:bodyPr vert="horz" wrap="square" lIns="91440" tIns="45720" rIns="91440" bIns="45720" anchor="t" anchorCtr="0"/>
          <a:p>
            <a:r>
              <a:rPr lang="en-US" altLang="zh-CN" i="1" dirty="0">
                <a:solidFill>
                  <a:srgbClr val="000090"/>
                </a:solidFill>
                <a:latin typeface="Calibri" panose="020F0502020204030204" charset="0"/>
              </a:rPr>
              <a:t>flow</a:t>
            </a:r>
            <a:r>
              <a:rPr lang="en-US" altLang="zh-CN" dirty="0">
                <a:solidFill>
                  <a:srgbClr val="000090"/>
                </a:solidFill>
                <a:latin typeface="Calibri" panose="020F0502020204030204" charset="0"/>
              </a:rPr>
              <a:t>: defined by header fields</a:t>
            </a:r>
            <a:endParaRPr lang="en-US" altLang="zh-CN" dirty="0">
              <a:solidFill>
                <a:srgbClr val="000090"/>
              </a:solidFill>
              <a:latin typeface="Calibri" panose="020F0502020204030204" charset="0"/>
            </a:endParaRPr>
          </a:p>
          <a:p>
            <a:r>
              <a:rPr lang="en-US" altLang="zh-CN" dirty="0">
                <a:solidFill>
                  <a:srgbClr val="000090"/>
                </a:solidFill>
                <a:latin typeface="Calibri" panose="020F0502020204030204" charset="0"/>
              </a:rPr>
              <a:t>generalized forwarding: simple packet-handling rules</a:t>
            </a:r>
            <a:endParaRPr lang="en-US" altLang="zh-CN" dirty="0">
              <a:solidFill>
                <a:srgbClr val="000090"/>
              </a:solidFill>
              <a:latin typeface="Calibri" panose="020F0502020204030204" charset="0"/>
            </a:endParaRPr>
          </a:p>
          <a:p>
            <a:pPr lvl="1"/>
            <a:r>
              <a:rPr lang="en-US" altLang="zh-CN" i="1" dirty="0">
                <a:solidFill>
                  <a:srgbClr val="CC0000"/>
                </a:solidFill>
                <a:latin typeface="Calibri" panose="020F0502020204030204" charset="0"/>
              </a:rPr>
              <a:t>Pattern</a:t>
            </a:r>
            <a:r>
              <a:rPr lang="en-US" altLang="zh-CN" i="1" dirty="0">
                <a:solidFill>
                  <a:srgbClr val="000090"/>
                </a:solidFill>
                <a:latin typeface="Calibri" panose="020F0502020204030204" charset="0"/>
              </a:rPr>
              <a:t>: </a:t>
            </a:r>
            <a:r>
              <a:rPr lang="en-US" altLang="zh-CN" dirty="0">
                <a:solidFill>
                  <a:srgbClr val="000090"/>
                </a:solidFill>
                <a:latin typeface="Calibri" panose="020F0502020204030204" charset="0"/>
              </a:rPr>
              <a:t>match </a:t>
            </a:r>
            <a:r>
              <a:rPr lang="en-US" altLang="zh-CN" dirty="0">
                <a:latin typeface="Calibri" panose="020F0502020204030204" charset="0"/>
              </a:rPr>
              <a:t>values in packet header fields</a:t>
            </a:r>
            <a:endParaRPr lang="en-US" altLang="zh-CN" dirty="0">
              <a:latin typeface="Calibri" panose="020F0502020204030204" charset="0"/>
            </a:endParaRPr>
          </a:p>
          <a:p>
            <a:pPr lvl="1"/>
            <a:r>
              <a:rPr lang="en-US" altLang="zh-CN" i="1" dirty="0">
                <a:solidFill>
                  <a:srgbClr val="CC0000"/>
                </a:solidFill>
                <a:latin typeface="Calibri" panose="020F0502020204030204" charset="0"/>
              </a:rPr>
              <a:t>Actions: for matched packet: </a:t>
            </a:r>
            <a:r>
              <a:rPr lang="en-US" altLang="zh-CN" dirty="0">
                <a:latin typeface="Calibri" panose="020F0502020204030204" charset="0"/>
              </a:rPr>
              <a:t>drop, forward, modify, matched packet or send matched packet to controller </a:t>
            </a:r>
            <a:endParaRPr lang="en-US" altLang="zh-CN" dirty="0">
              <a:latin typeface="Calibri" panose="020F0502020204030204" charset="0"/>
            </a:endParaRPr>
          </a:p>
          <a:p>
            <a:pPr lvl="1"/>
            <a:r>
              <a:rPr lang="en-US" altLang="zh-CN" i="1" dirty="0">
                <a:solidFill>
                  <a:srgbClr val="CC0000"/>
                </a:solidFill>
                <a:latin typeface="Calibri" panose="020F0502020204030204" charset="0"/>
              </a:rPr>
              <a:t>Priority</a:t>
            </a:r>
            <a:r>
              <a:rPr lang="en-US" altLang="zh-CN" dirty="0">
                <a:latin typeface="Calibri" panose="020F0502020204030204" charset="0"/>
              </a:rPr>
              <a:t>: disambiguate</a:t>
            </a:r>
            <a:r>
              <a:rPr lang="zh-CN" altLang="en-US" sz="2000" dirty="0">
                <a:latin typeface="Calibri" panose="020F0502020204030204" charset="0"/>
                <a:ea typeface="宋体" panose="02010600030101010101" pitchFamily="2" charset="-122"/>
              </a:rPr>
              <a:t>（消除歧义）</a:t>
            </a:r>
            <a:r>
              <a:rPr lang="en-US" altLang="zh-CN" dirty="0">
                <a:latin typeface="Calibri" panose="020F0502020204030204" charset="0"/>
              </a:rPr>
              <a:t> overlapping patterns</a:t>
            </a:r>
            <a:endParaRPr lang="en-US" altLang="zh-CN" dirty="0">
              <a:latin typeface="Calibri" panose="020F0502020204030204" charset="0"/>
            </a:endParaRPr>
          </a:p>
          <a:p>
            <a:pPr lvl="1"/>
            <a:r>
              <a:rPr lang="en-US" altLang="zh-CN" i="1" dirty="0">
                <a:solidFill>
                  <a:srgbClr val="CC0000"/>
                </a:solidFill>
                <a:latin typeface="Calibri" panose="020F0502020204030204" charset="0"/>
              </a:rPr>
              <a:t>Counters: </a:t>
            </a:r>
            <a:r>
              <a:rPr lang="en-US" altLang="zh-CN" dirty="0">
                <a:latin typeface="Calibri" panose="020F0502020204030204" charset="0"/>
              </a:rPr>
              <a:t>#bytes and #packets</a:t>
            </a:r>
            <a:endParaRPr lang="en-US" altLang="zh-CN" dirty="0">
              <a:latin typeface="Calibri" panose="020F0502020204030204" charset="0"/>
            </a:endParaRPr>
          </a:p>
        </p:txBody>
      </p:sp>
      <p:cxnSp>
        <p:nvCxnSpPr>
          <p:cNvPr id="125956" name="Straight Connector 20"/>
          <p:cNvCxnSpPr/>
          <p:nvPr/>
        </p:nvCxnSpPr>
        <p:spPr>
          <a:xfrm>
            <a:off x="2393950" y="4635500"/>
            <a:ext cx="1127125" cy="1905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cxnSp>
        <p:nvCxnSpPr>
          <p:cNvPr id="125957" name="Straight Connector 22"/>
          <p:cNvCxnSpPr/>
          <p:nvPr/>
        </p:nvCxnSpPr>
        <p:spPr>
          <a:xfrm>
            <a:off x="4984750" y="4635500"/>
            <a:ext cx="1127125" cy="1905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grpSp>
        <p:nvGrpSpPr>
          <p:cNvPr id="125958" name="Group 7"/>
          <p:cNvGrpSpPr/>
          <p:nvPr/>
        </p:nvGrpSpPr>
        <p:grpSpPr>
          <a:xfrm>
            <a:off x="3427413" y="4233863"/>
            <a:ext cx="1652587" cy="868362"/>
            <a:chOff x="1871277" y="1576300"/>
            <a:chExt cx="1128371" cy="437861"/>
          </a:xfrm>
        </p:grpSpPr>
        <p:sp>
          <p:nvSpPr>
            <p:cNvPr id="125959" name="Oval 12"/>
            <p:cNvSpPr/>
            <p:nvPr/>
          </p:nvSpPr>
          <p:spPr>
            <a:xfrm flipV="1">
              <a:off x="1874528" y="1694771"/>
              <a:ext cx="1125120" cy="31939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5" name="Rectangle 14"/>
            <p:cNvSpPr/>
            <p:nvPr/>
          </p:nvSpPr>
          <p:spPr bwMode="auto">
            <a:xfrm>
              <a:off x="1871277" y="1739597"/>
              <a:ext cx="1128371" cy="11606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5961" name="Oval 16"/>
            <p:cNvSpPr/>
            <p:nvPr/>
          </p:nvSpPr>
          <p:spPr>
            <a:xfrm flipV="1">
              <a:off x="1871277" y="1576300"/>
              <a:ext cx="1125120" cy="31939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8" name="Freeform 17"/>
            <p:cNvSpPr/>
            <p:nvPr/>
          </p:nvSpPr>
          <p:spPr bwMode="auto">
            <a:xfrm>
              <a:off x="2160686" y="1673158"/>
              <a:ext cx="546301" cy="1608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5963" name="Freeform 18"/>
            <p:cNvSpPr/>
            <p:nvPr/>
          </p:nvSpPr>
          <p:spPr>
            <a:xfrm>
              <a:off x="2103238" y="1633134"/>
              <a:ext cx="661197" cy="111267"/>
            </a:xfrm>
            <a:custGeom>
              <a:avLst/>
              <a:gdLst/>
              <a:ahLst/>
              <a:cxnLst>
                <a:cxn ang="0">
                  <a:pos x="0" y="27221"/>
                </a:cxn>
                <a:cxn ang="0">
                  <a:pos x="116342" y="321"/>
                </a:cxn>
                <a:cxn ang="0">
                  <a:pos x="329542" y="62084"/>
                </a:cxn>
                <a:cxn ang="0">
                  <a:pos x="532938" y="0"/>
                </a:cxn>
                <a:cxn ang="0">
                  <a:pos x="661197" y="24705"/>
                </a:cxn>
                <a:cxn ang="0">
                  <a:pos x="565772" y="55085"/>
                </a:cxn>
                <a:cxn ang="0">
                  <a:pos x="535050" y="46894"/>
                </a:cxn>
                <a:cxn ang="0">
                  <a:pos x="333288" y="111267"/>
                </a:cxn>
                <a:cxn ang="0">
                  <a:pos x="126366" y="49262"/>
                </a:cxn>
                <a:cxn ang="0">
                  <a:pos x="92910" y="55954"/>
                </a:cxn>
                <a:cxn ang="0">
                  <a:pos x="0" y="27221"/>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25964" name="Freeform 19"/>
            <p:cNvSpPr/>
            <p:nvPr/>
          </p:nvSpPr>
          <p:spPr>
            <a:xfrm>
              <a:off x="2538978" y="1727590"/>
              <a:ext cx="241716" cy="96858"/>
            </a:xfrm>
            <a:custGeom>
              <a:avLst/>
              <a:gdLst/>
              <a:ahLst/>
              <a:cxnLst>
                <a:cxn ang="0">
                  <a:pos x="0" y="0"/>
                </a:cxn>
                <a:cxn ang="0">
                  <a:pos x="241716" y="74845"/>
                </a:cxn>
                <a:cxn ang="0">
                  <a:pos x="153005" y="96858"/>
                </a:cxn>
                <a:cxn ang="0">
                  <a:pos x="814" y="51181"/>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25965" name="Freeform 21"/>
            <p:cNvSpPr/>
            <p:nvPr/>
          </p:nvSpPr>
          <p:spPr>
            <a:xfrm>
              <a:off x="2090231" y="1729992"/>
              <a:ext cx="238465" cy="96858"/>
            </a:xfrm>
            <a:custGeom>
              <a:avLst/>
              <a:gdLst/>
              <a:ahLst/>
              <a:cxnLst>
                <a:cxn ang="0">
                  <a:pos x="235210" y="0"/>
                </a:cxn>
                <a:cxn ang="0">
                  <a:pos x="238465" y="46740"/>
                </a:cxn>
                <a:cxn ang="0">
                  <a:pos x="86271" y="96858"/>
                </a:cxn>
                <a:cxn ang="0">
                  <a:pos x="0" y="74896"/>
                </a:cxn>
                <a:cxn ang="0">
                  <a:pos x="235210"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25966" name="Straight Connector 23"/>
            <p:cNvCxnSpPr>
              <a:endCxn id="125961" idx="2"/>
            </p:cNvCxnSpPr>
            <p:nvPr/>
          </p:nvCxnSpPr>
          <p:spPr>
            <a:xfrm flipH="1" flipV="1">
              <a:off x="1871277" y="1737196"/>
              <a:ext cx="3251" cy="1232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25967" name="Straight Connector 24"/>
            <p:cNvCxnSpPr>
              <a:endCxn id="125961" idx="2"/>
            </p:cNvCxnSpPr>
            <p:nvPr/>
          </p:nvCxnSpPr>
          <p:spPr>
            <a:xfrm flipH="1" flipV="1">
              <a:off x="2996397" y="1734795"/>
              <a:ext cx="3251" cy="1232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cxnSp>
        <p:nvCxnSpPr>
          <p:cNvPr id="125968" name="Straight Connector 25"/>
          <p:cNvCxnSpPr>
            <a:endCxn id="125961" idx="2"/>
          </p:cNvCxnSpPr>
          <p:nvPr/>
        </p:nvCxnSpPr>
        <p:spPr>
          <a:xfrm>
            <a:off x="4883150" y="4935538"/>
            <a:ext cx="1106488" cy="35560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cxnSp>
        <p:nvCxnSpPr>
          <p:cNvPr id="125969" name="Straight Connector 26"/>
          <p:cNvCxnSpPr>
            <a:endCxn id="125961" idx="2"/>
          </p:cNvCxnSpPr>
          <p:nvPr/>
        </p:nvCxnSpPr>
        <p:spPr>
          <a:xfrm flipV="1">
            <a:off x="4992688" y="4106863"/>
            <a:ext cx="1357312" cy="30480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sp>
        <p:nvSpPr>
          <p:cNvPr id="125970" name="Rectangle 27"/>
          <p:cNvSpPr/>
          <p:nvPr/>
        </p:nvSpPr>
        <p:spPr>
          <a:xfrm>
            <a:off x="1333500" y="5468938"/>
            <a:ext cx="6553200" cy="1200150"/>
          </a:xfrm>
          <a:prstGeom prst="rect">
            <a:avLst/>
          </a:prstGeom>
          <a:gradFill rotWithShape="1">
            <a:gsLst>
              <a:gs pos="0">
                <a:srgbClr val="E0FFF4">
                  <a:alpha val="100000"/>
                </a:srgbClr>
              </a:gs>
              <a:gs pos="64999">
                <a:srgbClr val="B2FFE3">
                  <a:alpha val="100000"/>
                </a:srgbClr>
              </a:gs>
              <a:gs pos="100000">
                <a:srgbClr val="90FFDA">
                  <a:alpha val="100000"/>
                </a:srgbClr>
              </a:gs>
            </a:gsLst>
            <a:lin ang="5400000" scaled="1"/>
            <a:tileRect/>
          </a:gradFill>
          <a:ln w="9525" cap="flat" cmpd="sng">
            <a:solidFill>
              <a:srgbClr val="00CC98"/>
            </a:solidFill>
            <a:prstDash val="solid"/>
            <a:miter/>
            <a:headEnd type="none" w="med" len="med"/>
            <a:tailEnd type="none" w="med" len="med"/>
          </a:ln>
          <a:effectLst>
            <a:outerShdw dist="20000" dir="5400000" rotWithShape="0">
              <a:srgbClr val="808080">
                <a:alpha val="37999"/>
              </a:srgbClr>
            </a:outerShdw>
          </a:effectLst>
        </p:spPr>
        <p:txBody>
          <a:bodyPr anchor="t" anchorCtr="0">
            <a:spAutoFit/>
          </a:bodyPr>
          <a:p>
            <a:pPr marL="457200" indent="-457200" eaLnBrk="0" hangingPunct="0">
              <a:buAutoNum type="arabicPeriod"/>
            </a:pPr>
            <a:r>
              <a:rPr lang="en-US" altLang="zh-CN" sz="2400" dirty="0">
                <a:solidFill>
                  <a:srgbClr val="000000"/>
                </a:solidFill>
                <a:latin typeface="Calibri" panose="020F0502020204030204" charset="0"/>
                <a:ea typeface="ヒラギノ角ゴ Pro W3" charset="-128"/>
              </a:rPr>
              <a:t>src=1.2.*.*, dest=3.4.5.* </a:t>
            </a:r>
            <a:r>
              <a:rPr lang="en-US" altLang="zh-CN" sz="2400" dirty="0">
                <a:solidFill>
                  <a:srgbClr val="000000"/>
                </a:solidFill>
                <a:latin typeface="Calibri" panose="020F0502020204030204" charset="0"/>
                <a:ea typeface="ヒラギノ角ゴ Pro W3" charset="-128"/>
                <a:sym typeface="Wingdings" panose="05000000000000000000" pitchFamily="2" charset="2"/>
              </a:rPr>
              <a:t> drop                        </a:t>
            </a:r>
            <a:endParaRPr lang="en-US" altLang="zh-CN" sz="2400" dirty="0">
              <a:solidFill>
                <a:srgbClr val="000000"/>
              </a:solidFill>
              <a:latin typeface="Calibri" panose="020F0502020204030204" charset="0"/>
              <a:ea typeface="ヒラギノ角ゴ Pro W3" charset="-128"/>
              <a:sym typeface="Wingdings" panose="05000000000000000000" pitchFamily="2" charset="2"/>
            </a:endParaRPr>
          </a:p>
          <a:p>
            <a:pPr marL="457200" indent="-457200" eaLnBrk="0" hangingPunct="0">
              <a:buAutoNum type="arabicPeriod"/>
            </a:pPr>
            <a:r>
              <a:rPr lang="en-US" altLang="zh-CN" sz="2400" dirty="0">
                <a:solidFill>
                  <a:srgbClr val="000000"/>
                </a:solidFill>
                <a:latin typeface="Calibri" panose="020F0502020204030204" charset="0"/>
                <a:ea typeface="ヒラギノ角ゴ Pro W3" charset="-128"/>
                <a:sym typeface="Wingdings" panose="05000000000000000000" pitchFamily="2" charset="2"/>
              </a:rPr>
              <a:t>src = *.*.*.*, dest=3.4.*.*  forward(2)</a:t>
            </a:r>
            <a:endParaRPr lang="en-US" altLang="zh-CN" sz="2400" dirty="0">
              <a:solidFill>
                <a:srgbClr val="000000"/>
              </a:solidFill>
              <a:latin typeface="Calibri" panose="020F0502020204030204" charset="0"/>
              <a:ea typeface="ヒラギノ角ゴ Pro W3" charset="-128"/>
              <a:sym typeface="Wingdings" panose="05000000000000000000" pitchFamily="2" charset="2"/>
            </a:endParaRPr>
          </a:p>
          <a:p>
            <a:pPr marL="457200" indent="-457200" eaLnBrk="0" hangingPunct="0">
              <a:buNone/>
            </a:pPr>
            <a:r>
              <a:rPr lang="en-US" altLang="zh-CN" sz="2400" dirty="0">
                <a:solidFill>
                  <a:srgbClr val="000000"/>
                </a:solidFill>
                <a:latin typeface="Calibri" panose="020F0502020204030204" charset="0"/>
                <a:ea typeface="ヒラギノ角ゴ Pro W3" charset="-128"/>
                <a:sym typeface="Wingdings" panose="05000000000000000000" pitchFamily="2" charset="2"/>
              </a:rPr>
              <a:t>3.  src=10.1.2.3, dest=*.*.*.*  send to controller</a:t>
            </a:r>
            <a:endParaRPr lang="en-US" altLang="zh-CN" sz="2400" dirty="0">
              <a:solidFill>
                <a:srgbClr val="000000"/>
              </a:solidFill>
              <a:latin typeface="Calibri" panose="020F0502020204030204" charset="0"/>
              <a:ea typeface="ヒラギノ角ゴ Pro W3" charset="-128"/>
            </a:endParaRPr>
          </a:p>
        </p:txBody>
      </p:sp>
      <p:sp>
        <p:nvSpPr>
          <p:cNvPr id="125971" name="TextBox 32"/>
          <p:cNvSpPr txBox="1"/>
          <p:nvPr/>
        </p:nvSpPr>
        <p:spPr>
          <a:xfrm>
            <a:off x="6735763" y="5106988"/>
            <a:ext cx="2443162" cy="368300"/>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 : wildcard</a:t>
            </a:r>
            <a:r>
              <a:rPr lang="zh-CN" altLang="en-US" dirty="0">
                <a:latin typeface="Arial" panose="020B0604020202020204" pitchFamily="34" charset="0"/>
                <a:ea typeface="宋体" panose="02010600030101010101" pitchFamily="2" charset="-122"/>
              </a:rPr>
              <a:t>（通配符）</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1"/>
          <p:cNvSpPr>
            <a:spLocks noGrp="1"/>
          </p:cNvSpPr>
          <p:nvPr>
            <p:ph type="title"/>
          </p:nvPr>
        </p:nvSpPr>
        <p:spPr>
          <a:xfrm>
            <a:off x="533400" y="6350"/>
            <a:ext cx="7772400" cy="1143000"/>
          </a:xfrm>
        </p:spPr>
        <p:txBody>
          <a:bodyPr vert="horz" wrap="square" lIns="91440" tIns="45720" rIns="91440" bIns="45720" anchor="ctr" anchorCtr="0"/>
          <a:p>
            <a:r>
              <a:rPr lang="en-US" altLang="zh-CN" dirty="0"/>
              <a:t>OpenFlow: Flow Table Entries</a:t>
            </a:r>
            <a:endParaRPr lang="en-US" altLang="zh-CN" dirty="0"/>
          </a:p>
        </p:txBody>
      </p:sp>
      <p:sp>
        <p:nvSpPr>
          <p:cNvPr id="126978" name="Rectangle 2"/>
          <p:cNvSpPr/>
          <p:nvPr/>
        </p:nvSpPr>
        <p:spPr>
          <a:xfrm>
            <a:off x="768350" y="5356225"/>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79" name="Rectangle 3"/>
          <p:cNvSpPr/>
          <p:nvPr/>
        </p:nvSpPr>
        <p:spPr>
          <a:xfrm>
            <a:off x="819150" y="5345113"/>
            <a:ext cx="581025"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26980" name="Rectangle 4"/>
          <p:cNvSpPr/>
          <p:nvPr/>
        </p:nvSpPr>
        <p:spPr>
          <a:xfrm>
            <a:off x="2279650"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1" name="Rectangle 5"/>
          <p:cNvSpPr/>
          <p:nvPr/>
        </p:nvSpPr>
        <p:spPr>
          <a:xfrm>
            <a:off x="2392363" y="5381625"/>
            <a:ext cx="427037"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6982" name="Rectangle 6"/>
          <p:cNvSpPr/>
          <p:nvPr/>
        </p:nvSpPr>
        <p:spPr>
          <a:xfrm>
            <a:off x="303847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3" name="Rectangle 7"/>
          <p:cNvSpPr/>
          <p:nvPr/>
        </p:nvSpPr>
        <p:spPr>
          <a:xfrm>
            <a:off x="3154363" y="5381625"/>
            <a:ext cx="427037"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6984" name="Rectangle 8"/>
          <p:cNvSpPr/>
          <p:nvPr/>
        </p:nvSpPr>
        <p:spPr>
          <a:xfrm>
            <a:off x="376872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5" name="Rectangle 9"/>
          <p:cNvSpPr/>
          <p:nvPr/>
        </p:nvSpPr>
        <p:spPr>
          <a:xfrm>
            <a:off x="3956050" y="5327650"/>
            <a:ext cx="395288"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26986" name="Rectangle 10"/>
          <p:cNvSpPr/>
          <p:nvPr/>
        </p:nvSpPr>
        <p:spPr>
          <a:xfrm>
            <a:off x="1517650"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7" name="Rectangle 11"/>
          <p:cNvSpPr/>
          <p:nvPr/>
        </p:nvSpPr>
        <p:spPr>
          <a:xfrm>
            <a:off x="1598613" y="5381625"/>
            <a:ext cx="482600"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26988" name="Rectangle 12"/>
          <p:cNvSpPr/>
          <p:nvPr/>
        </p:nvSpPr>
        <p:spPr>
          <a:xfrm>
            <a:off x="451802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9" name="Rectangle 13"/>
          <p:cNvSpPr/>
          <p:nvPr/>
        </p:nvSpPr>
        <p:spPr>
          <a:xfrm>
            <a:off x="4724400" y="5364163"/>
            <a:ext cx="265113"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6990" name="Rectangle 14"/>
          <p:cNvSpPr/>
          <p:nvPr/>
        </p:nvSpPr>
        <p:spPr>
          <a:xfrm>
            <a:off x="528637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1" name="Rectangle 15"/>
          <p:cNvSpPr/>
          <p:nvPr/>
        </p:nvSpPr>
        <p:spPr>
          <a:xfrm>
            <a:off x="5465763" y="5364163"/>
            <a:ext cx="295275"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6992" name="Rectangle 16"/>
          <p:cNvSpPr/>
          <p:nvPr/>
        </p:nvSpPr>
        <p:spPr>
          <a:xfrm>
            <a:off x="6045200"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3" name="Rectangle 17"/>
          <p:cNvSpPr/>
          <p:nvPr/>
        </p:nvSpPr>
        <p:spPr>
          <a:xfrm>
            <a:off x="6196013" y="5364163"/>
            <a:ext cx="373062"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26994" name="Rectangle 18"/>
          <p:cNvSpPr/>
          <p:nvPr/>
        </p:nvSpPr>
        <p:spPr>
          <a:xfrm>
            <a:off x="680402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5" name="Rectangle 19"/>
          <p:cNvSpPr/>
          <p:nvPr/>
        </p:nvSpPr>
        <p:spPr>
          <a:xfrm>
            <a:off x="6911975" y="5364163"/>
            <a:ext cx="465138"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26996" name="Rectangle 20"/>
          <p:cNvSpPr/>
          <p:nvPr/>
        </p:nvSpPr>
        <p:spPr>
          <a:xfrm>
            <a:off x="757237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7" name="Rectangle 21"/>
          <p:cNvSpPr/>
          <p:nvPr/>
        </p:nvSpPr>
        <p:spPr>
          <a:xfrm>
            <a:off x="7661275" y="5364163"/>
            <a:ext cx="500063"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26998" name="Rectangle 22"/>
          <p:cNvSpPr/>
          <p:nvPr/>
        </p:nvSpPr>
        <p:spPr>
          <a:xfrm>
            <a:off x="785813" y="1687513"/>
            <a:ext cx="1446212" cy="687387"/>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9" name="Rectangle 23"/>
          <p:cNvSpPr/>
          <p:nvPr/>
        </p:nvSpPr>
        <p:spPr>
          <a:xfrm>
            <a:off x="1127125" y="1890713"/>
            <a:ext cx="414338" cy="277812"/>
          </a:xfrm>
          <a:prstGeom prst="rect">
            <a:avLst/>
          </a:prstGeom>
          <a:noFill/>
          <a:ln w="12700">
            <a:noFill/>
          </a:ln>
        </p:spPr>
        <p:txBody>
          <a:bodyPr wrap="none" lIns="0" tIns="0" rIns="0" bIns="0" anchor="ctr" anchorCtr="0">
            <a:spAutoFit/>
          </a:bodyPr>
          <a:p>
            <a:pPr defTabSz="457200" eaLnBrk="0" hangingPunct="0"/>
            <a:r>
              <a:rPr lang="en-US" altLang="zh-CN" dirty="0">
                <a:latin typeface="Calibri" panose="020F0502020204030204" charset="0"/>
              </a:rPr>
              <a:t>Rule</a:t>
            </a:r>
            <a:endParaRPr lang="en-US" altLang="zh-CN" dirty="0">
              <a:latin typeface="Calibri" panose="020F0502020204030204" charset="0"/>
            </a:endParaRPr>
          </a:p>
        </p:txBody>
      </p:sp>
      <p:sp>
        <p:nvSpPr>
          <p:cNvPr id="127000" name="Rectangle 24"/>
          <p:cNvSpPr/>
          <p:nvPr/>
        </p:nvSpPr>
        <p:spPr>
          <a:xfrm>
            <a:off x="2232025" y="1687513"/>
            <a:ext cx="1446213" cy="687387"/>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7001" name="Rectangle 25"/>
          <p:cNvSpPr/>
          <p:nvPr/>
        </p:nvSpPr>
        <p:spPr>
          <a:xfrm>
            <a:off x="2405063" y="1890713"/>
            <a:ext cx="603250" cy="277812"/>
          </a:xfrm>
          <a:prstGeom prst="rect">
            <a:avLst/>
          </a:prstGeom>
          <a:noFill/>
          <a:ln w="12700">
            <a:noFill/>
          </a:ln>
        </p:spPr>
        <p:txBody>
          <a:bodyPr wrap="none" lIns="0" tIns="0" rIns="0" bIns="0" anchor="ctr" anchorCtr="0">
            <a:spAutoFit/>
          </a:bodyPr>
          <a:p>
            <a:pPr defTabSz="457200" eaLnBrk="0" hangingPunct="0"/>
            <a:r>
              <a:rPr lang="en-US" altLang="zh-CN" dirty="0">
                <a:latin typeface="Calibri" panose="020F0502020204030204" charset="0"/>
              </a:rPr>
              <a:t>Action</a:t>
            </a:r>
            <a:endParaRPr lang="en-US" altLang="zh-CN" dirty="0">
              <a:latin typeface="Calibri" panose="020F0502020204030204" charset="0"/>
            </a:endParaRPr>
          </a:p>
        </p:txBody>
      </p:sp>
      <p:sp>
        <p:nvSpPr>
          <p:cNvPr id="127002" name="Rectangle 26"/>
          <p:cNvSpPr/>
          <p:nvPr/>
        </p:nvSpPr>
        <p:spPr>
          <a:xfrm>
            <a:off x="3678238" y="1687513"/>
            <a:ext cx="1447800" cy="687387"/>
          </a:xfrm>
          <a:prstGeom prst="rect">
            <a:avLst/>
          </a:prstGeom>
          <a:solidFill>
            <a:srgbClr val="FA90AB"/>
          </a:solidFill>
          <a:ln w="12700" cap="flat" cmpd="sng">
            <a:solidFill>
              <a:srgbClr val="800000"/>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7003" name="Rectangle 27"/>
          <p:cNvSpPr/>
          <p:nvPr/>
        </p:nvSpPr>
        <p:spPr>
          <a:xfrm>
            <a:off x="3998913" y="1890713"/>
            <a:ext cx="460375" cy="277812"/>
          </a:xfrm>
          <a:prstGeom prst="rect">
            <a:avLst/>
          </a:prstGeom>
          <a:noFill/>
          <a:ln w="12700">
            <a:noFill/>
          </a:ln>
        </p:spPr>
        <p:txBody>
          <a:bodyPr wrap="none" lIns="0" tIns="0" rIns="0" bIns="0" anchor="ctr" anchorCtr="0">
            <a:spAutoFit/>
          </a:bodyPr>
          <a:p>
            <a:pPr defTabSz="457200" eaLnBrk="0" hangingPunct="0"/>
            <a:r>
              <a:rPr lang="en-US" altLang="zh-CN" dirty="0">
                <a:latin typeface="Calibri" panose="020F0502020204030204" charset="0"/>
              </a:rPr>
              <a:t>Stats</a:t>
            </a:r>
            <a:endParaRPr lang="en-US" altLang="zh-CN" dirty="0">
              <a:latin typeface="Calibri" panose="020F0502020204030204" charset="0"/>
            </a:endParaRPr>
          </a:p>
        </p:txBody>
      </p:sp>
      <p:sp>
        <p:nvSpPr>
          <p:cNvPr id="127004" name="Rectangle 28"/>
          <p:cNvSpPr/>
          <p:nvPr/>
        </p:nvSpPr>
        <p:spPr>
          <a:xfrm>
            <a:off x="1884363" y="3152775"/>
            <a:ext cx="5634037" cy="1776413"/>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ctr" anchorCtr="0"/>
          <a:p>
            <a:pPr marL="357505" indent="-330200" defTabSz="457200" eaLnBrk="0" hangingPunct="0">
              <a:buAutoNum type="arabicPeriod"/>
            </a:pPr>
            <a:r>
              <a:rPr lang="en-US" altLang="zh-CN" sz="2200" dirty="0">
                <a:latin typeface="Calibri" panose="020F0502020204030204" charset="0"/>
              </a:rPr>
              <a:t>Forward packet to port(s)</a:t>
            </a:r>
            <a:endParaRPr lang="en-US" altLang="zh-CN" sz="2200" dirty="0">
              <a:latin typeface="Calibri" panose="020F0502020204030204" charset="0"/>
            </a:endParaRPr>
          </a:p>
          <a:p>
            <a:pPr marL="357505" indent="-330200" defTabSz="457200" eaLnBrk="0" hangingPunct="0">
              <a:buAutoNum type="arabicPeriod"/>
            </a:pPr>
            <a:r>
              <a:rPr lang="en-US" altLang="zh-CN" sz="2200" dirty="0">
                <a:latin typeface="Calibri" panose="020F0502020204030204" charset="0"/>
              </a:rPr>
              <a:t>Encapsulate and forward to controller</a:t>
            </a:r>
            <a:endParaRPr lang="en-US" altLang="zh-CN" sz="2200" dirty="0">
              <a:latin typeface="Calibri" panose="020F0502020204030204" charset="0"/>
            </a:endParaRPr>
          </a:p>
          <a:p>
            <a:pPr marL="357505" indent="-330200" defTabSz="457200" eaLnBrk="0" hangingPunct="0">
              <a:buAutoNum type="arabicPeriod"/>
            </a:pPr>
            <a:r>
              <a:rPr lang="en-US" altLang="zh-CN" sz="2200" dirty="0">
                <a:latin typeface="Calibri" panose="020F0502020204030204" charset="0"/>
              </a:rPr>
              <a:t>Drop packet</a:t>
            </a:r>
            <a:endParaRPr lang="en-US" altLang="zh-CN" sz="2200" dirty="0">
              <a:latin typeface="Calibri" panose="020F0502020204030204" charset="0"/>
            </a:endParaRPr>
          </a:p>
          <a:p>
            <a:pPr marL="357505" indent="-330200" defTabSz="457200" eaLnBrk="0" hangingPunct="0">
              <a:buAutoNum type="arabicPeriod"/>
            </a:pPr>
            <a:r>
              <a:rPr lang="en-US" altLang="zh-CN" sz="2200" dirty="0">
                <a:latin typeface="Calibri" panose="020F0502020204030204" charset="0"/>
              </a:rPr>
              <a:t>Send to normal processing pipeline</a:t>
            </a:r>
            <a:endParaRPr lang="en-US" altLang="zh-CN" sz="2200" dirty="0">
              <a:latin typeface="Calibri" panose="020F0502020204030204" charset="0"/>
            </a:endParaRPr>
          </a:p>
          <a:p>
            <a:pPr marL="357505" indent="-330200" defTabSz="457200" eaLnBrk="0" hangingPunct="0">
              <a:buAutoNum type="arabicPeriod"/>
            </a:pPr>
            <a:r>
              <a:rPr lang="en-US" altLang="zh-CN" sz="2200" dirty="0">
                <a:latin typeface="Calibri" panose="020F0502020204030204" charset="0"/>
              </a:rPr>
              <a:t>Modify Fields</a:t>
            </a:r>
            <a:endParaRPr lang="en-US" altLang="zh-CN" sz="2200" dirty="0">
              <a:latin typeface="Calibri" panose="020F0502020204030204" charset="0"/>
            </a:endParaRPr>
          </a:p>
        </p:txBody>
      </p:sp>
      <p:sp>
        <p:nvSpPr>
          <p:cNvPr id="127005" name="Line 30"/>
          <p:cNvSpPr/>
          <p:nvPr/>
        </p:nvSpPr>
        <p:spPr>
          <a:xfrm>
            <a:off x="785813" y="2455863"/>
            <a:ext cx="1587" cy="2892425"/>
          </a:xfrm>
          <a:prstGeom prst="line">
            <a:avLst/>
          </a:prstGeom>
          <a:ln w="38100" cap="flat" cmpd="sng">
            <a:solidFill>
              <a:schemeClr val="tx1"/>
            </a:solidFill>
            <a:prstDash val="sysDot"/>
            <a:round/>
            <a:headEnd type="none" w="med" len="med"/>
            <a:tailEnd type="none" w="med" len="med"/>
          </a:ln>
        </p:spPr>
      </p:sp>
      <p:sp>
        <p:nvSpPr>
          <p:cNvPr id="127006" name="Line 31"/>
          <p:cNvSpPr/>
          <p:nvPr/>
        </p:nvSpPr>
        <p:spPr>
          <a:xfrm>
            <a:off x="2759075" y="2374900"/>
            <a:ext cx="1588" cy="758825"/>
          </a:xfrm>
          <a:prstGeom prst="line">
            <a:avLst/>
          </a:prstGeom>
          <a:ln w="38100" cap="flat" cmpd="sng">
            <a:solidFill>
              <a:schemeClr val="tx1"/>
            </a:solidFill>
            <a:prstDash val="sysDot"/>
            <a:round/>
            <a:headEnd type="none" w="med" len="med"/>
            <a:tailEnd type="none" w="med" len="med"/>
          </a:ln>
        </p:spPr>
      </p:sp>
      <p:sp>
        <p:nvSpPr>
          <p:cNvPr id="127007" name="Rectangle 32"/>
          <p:cNvSpPr/>
          <p:nvPr/>
        </p:nvSpPr>
        <p:spPr>
          <a:xfrm>
            <a:off x="3830638" y="2625725"/>
            <a:ext cx="3044825" cy="384175"/>
          </a:xfrm>
          <a:prstGeom prst="rect">
            <a:avLst/>
          </a:prstGeom>
          <a:solidFill>
            <a:srgbClr val="FA90AB"/>
          </a:solidFill>
          <a:ln w="12700" cap="flat" cmpd="sng">
            <a:solidFill>
              <a:srgbClr val="800000"/>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7008" name="Rectangle 33"/>
          <p:cNvSpPr/>
          <p:nvPr/>
        </p:nvSpPr>
        <p:spPr>
          <a:xfrm>
            <a:off x="3973513" y="2647950"/>
            <a:ext cx="2581275" cy="338138"/>
          </a:xfrm>
          <a:prstGeom prst="rect">
            <a:avLst/>
          </a:prstGeom>
          <a:noFill/>
          <a:ln w="12700">
            <a:noFill/>
          </a:ln>
        </p:spPr>
        <p:txBody>
          <a:bodyPr wrap="none" lIns="0" tIns="0" rIns="0" bIns="0" anchor="ctr" anchorCtr="0">
            <a:spAutoFit/>
          </a:bodyPr>
          <a:p>
            <a:pPr defTabSz="457200" eaLnBrk="0" hangingPunct="0"/>
            <a:r>
              <a:rPr lang="en-US" altLang="zh-CN" sz="2200" dirty="0">
                <a:latin typeface="Calibri" panose="020F0502020204030204" charset="0"/>
              </a:rPr>
              <a:t>Packet + byte counters</a:t>
            </a:r>
            <a:endParaRPr lang="en-US" altLang="zh-CN" sz="2200" dirty="0">
              <a:latin typeface="Calibri" panose="020F0502020204030204" charset="0"/>
            </a:endParaRPr>
          </a:p>
        </p:txBody>
      </p:sp>
      <p:sp>
        <p:nvSpPr>
          <p:cNvPr id="127009" name="Line 34"/>
          <p:cNvSpPr/>
          <p:nvPr/>
        </p:nvSpPr>
        <p:spPr>
          <a:xfrm rot="-10800000" flipH="1">
            <a:off x="4214813" y="2374900"/>
            <a:ext cx="1587" cy="231775"/>
          </a:xfrm>
          <a:prstGeom prst="line">
            <a:avLst/>
          </a:prstGeom>
          <a:ln w="38100" cap="flat" cmpd="sng">
            <a:solidFill>
              <a:schemeClr val="tx1"/>
            </a:solidFill>
            <a:prstDash val="sysDot"/>
            <a:round/>
            <a:headEnd type="none" w="med" len="med"/>
            <a:tailEnd type="none" w="med" len="med"/>
          </a:ln>
        </p:spPr>
      </p:sp>
      <p:pic>
        <p:nvPicPr>
          <p:cNvPr id="127010" name="Picture 12" descr="underline_base"/>
          <p:cNvPicPr/>
          <p:nvPr/>
        </p:nvPicPr>
        <p:blipFill>
          <a:blip r:embed="rId1"/>
          <a:stretch>
            <a:fillRect/>
          </a:stretch>
        </p:blipFill>
        <p:spPr>
          <a:xfrm>
            <a:off x="654050" y="835025"/>
            <a:ext cx="6965950" cy="241300"/>
          </a:xfrm>
          <a:prstGeom prst="rect">
            <a:avLst/>
          </a:prstGeom>
          <a:noFill/>
          <a:ln w="9525">
            <a:noFill/>
          </a:ln>
        </p:spPr>
      </p:pic>
      <p:sp>
        <p:nvSpPr>
          <p:cNvPr id="127011" name="文字方塊 29"/>
          <p:cNvSpPr txBox="1"/>
          <p:nvPr/>
        </p:nvSpPr>
        <p:spPr>
          <a:xfrm>
            <a:off x="2454275" y="6291263"/>
            <a:ext cx="960438" cy="368300"/>
          </a:xfrm>
          <a:prstGeom prst="rect">
            <a:avLst/>
          </a:prstGeom>
          <a:noFill/>
          <a:ln w="9525">
            <a:noFill/>
          </a:ln>
        </p:spPr>
        <p:txBody>
          <a:bodyPr wrap="none" anchor="t" anchorCtr="0">
            <a:spAutoFit/>
          </a:bodyPr>
          <a:p>
            <a:r>
              <a:rPr lang="en-US" altLang="zh-TW" dirty="0">
                <a:solidFill>
                  <a:srgbClr val="000000"/>
                </a:solidFill>
                <a:latin typeface="Calibri" panose="020F0502020204030204" charset="0"/>
              </a:rPr>
              <a:t>Link layer</a:t>
            </a:r>
            <a:endParaRPr lang="zh-TW" altLang="en-US" dirty="0">
              <a:solidFill>
                <a:srgbClr val="000000"/>
              </a:solidFill>
              <a:latin typeface="Calibri" panose="020F0502020204030204" charset="0"/>
              <a:ea typeface="MS PGothic" panose="020B0600070205080204" charset="-128"/>
            </a:endParaRPr>
          </a:p>
        </p:txBody>
      </p:sp>
      <p:grpSp>
        <p:nvGrpSpPr>
          <p:cNvPr id="127012" name="Group 37"/>
          <p:cNvGrpSpPr/>
          <p:nvPr/>
        </p:nvGrpSpPr>
        <p:grpSpPr>
          <a:xfrm>
            <a:off x="1550988" y="6029325"/>
            <a:ext cx="2917825" cy="234950"/>
            <a:chOff x="1392851" y="2310653"/>
            <a:chExt cx="3302446" cy="234913"/>
          </a:xfrm>
        </p:grpSpPr>
        <p:cxnSp>
          <p:nvCxnSpPr>
            <p:cNvPr id="127013" name="Straight Connector 38"/>
            <p:cNvCxnSpPr/>
            <p:nvPr/>
          </p:nvCxnSpPr>
          <p:spPr>
            <a:xfrm>
              <a:off x="1394004" y="2310653"/>
              <a:ext cx="0" cy="116458"/>
            </a:xfrm>
            <a:prstGeom prst="line">
              <a:avLst/>
            </a:prstGeom>
            <a:ln w="9525" cap="flat" cmpd="sng">
              <a:solidFill>
                <a:schemeClr val="tx1"/>
              </a:solidFill>
              <a:prstDash val="solid"/>
              <a:round/>
              <a:headEnd type="none" w="med" len="med"/>
              <a:tailEnd type="none" w="med" len="med"/>
            </a:ln>
          </p:spPr>
        </p:cxnSp>
        <p:cxnSp>
          <p:nvCxnSpPr>
            <p:cNvPr id="127014" name="Straight Connector 39"/>
            <p:cNvCxnSpPr/>
            <p:nvPr/>
          </p:nvCxnSpPr>
          <p:spPr>
            <a:xfrm>
              <a:off x="1392851" y="2427111"/>
              <a:ext cx="3302446" cy="0"/>
            </a:xfrm>
            <a:prstGeom prst="line">
              <a:avLst/>
            </a:prstGeom>
            <a:ln w="9525" cap="flat" cmpd="sng">
              <a:solidFill>
                <a:schemeClr val="tx1"/>
              </a:solidFill>
              <a:prstDash val="solid"/>
              <a:round/>
              <a:headEnd type="none" w="med" len="med"/>
              <a:tailEnd type="none" w="med" len="med"/>
            </a:ln>
          </p:spPr>
        </p:cxnSp>
        <p:cxnSp>
          <p:nvCxnSpPr>
            <p:cNvPr id="127015" name="Straight Connector 40"/>
            <p:cNvCxnSpPr/>
            <p:nvPr/>
          </p:nvCxnSpPr>
          <p:spPr>
            <a:xfrm>
              <a:off x="4695297" y="2310653"/>
              <a:ext cx="0" cy="116458"/>
            </a:xfrm>
            <a:prstGeom prst="line">
              <a:avLst/>
            </a:prstGeom>
            <a:ln w="9525" cap="flat" cmpd="sng">
              <a:solidFill>
                <a:schemeClr val="tx1"/>
              </a:solidFill>
              <a:prstDash val="solid"/>
              <a:round/>
              <a:headEnd type="none" w="med" len="med"/>
              <a:tailEnd type="none" w="med" len="med"/>
            </a:ln>
          </p:spPr>
        </p:cxnSp>
        <p:cxnSp>
          <p:nvCxnSpPr>
            <p:cNvPr id="127016" name="Straight Connector 41"/>
            <p:cNvCxnSpPr/>
            <p:nvPr/>
          </p:nvCxnSpPr>
          <p:spPr>
            <a:xfrm>
              <a:off x="3042374" y="2429108"/>
              <a:ext cx="0" cy="116458"/>
            </a:xfrm>
            <a:prstGeom prst="line">
              <a:avLst/>
            </a:prstGeom>
            <a:ln w="9525" cap="flat" cmpd="sng">
              <a:solidFill>
                <a:schemeClr val="tx1"/>
              </a:solidFill>
              <a:prstDash val="solid"/>
              <a:round/>
              <a:headEnd type="none" w="med" len="med"/>
              <a:tailEnd type="none" w="med" len="med"/>
            </a:ln>
          </p:spPr>
        </p:cxnSp>
      </p:grpSp>
      <p:grpSp>
        <p:nvGrpSpPr>
          <p:cNvPr id="127017" name="Group 42"/>
          <p:cNvGrpSpPr/>
          <p:nvPr/>
        </p:nvGrpSpPr>
        <p:grpSpPr>
          <a:xfrm>
            <a:off x="4564063" y="6030913"/>
            <a:ext cx="2211387" cy="234950"/>
            <a:chOff x="1392851" y="2310653"/>
            <a:chExt cx="3302446" cy="234913"/>
          </a:xfrm>
        </p:grpSpPr>
        <p:cxnSp>
          <p:nvCxnSpPr>
            <p:cNvPr id="127018" name="Straight Connector 43"/>
            <p:cNvCxnSpPr/>
            <p:nvPr/>
          </p:nvCxnSpPr>
          <p:spPr>
            <a:xfrm>
              <a:off x="1394004" y="2310653"/>
              <a:ext cx="0" cy="116458"/>
            </a:xfrm>
            <a:prstGeom prst="line">
              <a:avLst/>
            </a:prstGeom>
            <a:ln w="9525" cap="flat" cmpd="sng">
              <a:solidFill>
                <a:schemeClr val="tx1"/>
              </a:solidFill>
              <a:prstDash val="solid"/>
              <a:round/>
              <a:headEnd type="none" w="med" len="med"/>
              <a:tailEnd type="none" w="med" len="med"/>
            </a:ln>
          </p:spPr>
        </p:cxnSp>
        <p:cxnSp>
          <p:nvCxnSpPr>
            <p:cNvPr id="127019" name="Straight Connector 44"/>
            <p:cNvCxnSpPr/>
            <p:nvPr/>
          </p:nvCxnSpPr>
          <p:spPr>
            <a:xfrm>
              <a:off x="1392851" y="2427111"/>
              <a:ext cx="3302446" cy="0"/>
            </a:xfrm>
            <a:prstGeom prst="line">
              <a:avLst/>
            </a:prstGeom>
            <a:ln w="9525" cap="flat" cmpd="sng">
              <a:solidFill>
                <a:schemeClr val="tx1"/>
              </a:solidFill>
              <a:prstDash val="solid"/>
              <a:round/>
              <a:headEnd type="none" w="med" len="med"/>
              <a:tailEnd type="none" w="med" len="med"/>
            </a:ln>
          </p:spPr>
        </p:cxnSp>
        <p:cxnSp>
          <p:nvCxnSpPr>
            <p:cNvPr id="127020" name="Straight Connector 45"/>
            <p:cNvCxnSpPr/>
            <p:nvPr/>
          </p:nvCxnSpPr>
          <p:spPr>
            <a:xfrm>
              <a:off x="4695297" y="2310653"/>
              <a:ext cx="0" cy="116458"/>
            </a:xfrm>
            <a:prstGeom prst="line">
              <a:avLst/>
            </a:prstGeom>
            <a:ln w="9525" cap="flat" cmpd="sng">
              <a:solidFill>
                <a:schemeClr val="tx1"/>
              </a:solidFill>
              <a:prstDash val="solid"/>
              <a:round/>
              <a:headEnd type="none" w="med" len="med"/>
              <a:tailEnd type="none" w="med" len="med"/>
            </a:ln>
          </p:spPr>
        </p:cxnSp>
        <p:cxnSp>
          <p:nvCxnSpPr>
            <p:cNvPr id="127021" name="Straight Connector 46"/>
            <p:cNvCxnSpPr/>
            <p:nvPr/>
          </p:nvCxnSpPr>
          <p:spPr>
            <a:xfrm>
              <a:off x="3042374" y="2429108"/>
              <a:ext cx="0" cy="116458"/>
            </a:xfrm>
            <a:prstGeom prst="line">
              <a:avLst/>
            </a:prstGeom>
            <a:ln w="9525" cap="flat" cmpd="sng">
              <a:solidFill>
                <a:schemeClr val="tx1"/>
              </a:solidFill>
              <a:prstDash val="solid"/>
              <a:round/>
              <a:headEnd type="none" w="med" len="med"/>
              <a:tailEnd type="none" w="med" len="med"/>
            </a:ln>
          </p:spPr>
        </p:cxnSp>
      </p:grpSp>
      <p:grpSp>
        <p:nvGrpSpPr>
          <p:cNvPr id="127022" name="Group 47"/>
          <p:cNvGrpSpPr/>
          <p:nvPr/>
        </p:nvGrpSpPr>
        <p:grpSpPr>
          <a:xfrm>
            <a:off x="6942138" y="6029325"/>
            <a:ext cx="1376362" cy="214313"/>
            <a:chOff x="1392851" y="2310653"/>
            <a:chExt cx="3302446" cy="234913"/>
          </a:xfrm>
        </p:grpSpPr>
        <p:cxnSp>
          <p:nvCxnSpPr>
            <p:cNvPr id="127023" name="Straight Connector 48"/>
            <p:cNvCxnSpPr/>
            <p:nvPr/>
          </p:nvCxnSpPr>
          <p:spPr>
            <a:xfrm>
              <a:off x="1394004" y="2310653"/>
              <a:ext cx="0" cy="116458"/>
            </a:xfrm>
            <a:prstGeom prst="line">
              <a:avLst/>
            </a:prstGeom>
            <a:ln w="9525" cap="flat" cmpd="sng">
              <a:solidFill>
                <a:schemeClr val="tx1"/>
              </a:solidFill>
              <a:prstDash val="solid"/>
              <a:round/>
              <a:headEnd type="none" w="med" len="med"/>
              <a:tailEnd type="none" w="med" len="med"/>
            </a:ln>
          </p:spPr>
        </p:cxnSp>
        <p:cxnSp>
          <p:nvCxnSpPr>
            <p:cNvPr id="127024" name="Straight Connector 49"/>
            <p:cNvCxnSpPr/>
            <p:nvPr/>
          </p:nvCxnSpPr>
          <p:spPr>
            <a:xfrm>
              <a:off x="1392851" y="2427111"/>
              <a:ext cx="3302446" cy="0"/>
            </a:xfrm>
            <a:prstGeom prst="line">
              <a:avLst/>
            </a:prstGeom>
            <a:ln w="9525" cap="flat" cmpd="sng">
              <a:solidFill>
                <a:schemeClr val="tx1"/>
              </a:solidFill>
              <a:prstDash val="solid"/>
              <a:round/>
              <a:headEnd type="none" w="med" len="med"/>
              <a:tailEnd type="none" w="med" len="med"/>
            </a:ln>
          </p:spPr>
        </p:cxnSp>
        <p:cxnSp>
          <p:nvCxnSpPr>
            <p:cNvPr id="127025" name="Straight Connector 50"/>
            <p:cNvCxnSpPr/>
            <p:nvPr/>
          </p:nvCxnSpPr>
          <p:spPr>
            <a:xfrm>
              <a:off x="4695297" y="2310653"/>
              <a:ext cx="0" cy="116458"/>
            </a:xfrm>
            <a:prstGeom prst="line">
              <a:avLst/>
            </a:prstGeom>
            <a:ln w="9525" cap="flat" cmpd="sng">
              <a:solidFill>
                <a:schemeClr val="tx1"/>
              </a:solidFill>
              <a:prstDash val="solid"/>
              <a:round/>
              <a:headEnd type="none" w="med" len="med"/>
              <a:tailEnd type="none" w="med" len="med"/>
            </a:ln>
          </p:spPr>
        </p:cxnSp>
        <p:cxnSp>
          <p:nvCxnSpPr>
            <p:cNvPr id="127026" name="Straight Connector 51"/>
            <p:cNvCxnSpPr/>
            <p:nvPr/>
          </p:nvCxnSpPr>
          <p:spPr>
            <a:xfrm>
              <a:off x="3042374" y="2429108"/>
              <a:ext cx="0" cy="116458"/>
            </a:xfrm>
            <a:prstGeom prst="line">
              <a:avLst/>
            </a:prstGeom>
            <a:ln w="9525" cap="flat" cmpd="sng">
              <a:solidFill>
                <a:schemeClr val="tx1"/>
              </a:solidFill>
              <a:prstDash val="solid"/>
              <a:round/>
              <a:headEnd type="none" w="med" len="med"/>
              <a:tailEnd type="none" w="med" len="med"/>
            </a:ln>
          </p:spPr>
        </p:cxnSp>
      </p:grpSp>
      <p:sp>
        <p:nvSpPr>
          <p:cNvPr id="127027" name="文字方塊 29"/>
          <p:cNvSpPr txBox="1"/>
          <p:nvPr/>
        </p:nvSpPr>
        <p:spPr>
          <a:xfrm>
            <a:off x="4845050" y="6283325"/>
            <a:ext cx="1350963" cy="369888"/>
          </a:xfrm>
          <a:prstGeom prst="rect">
            <a:avLst/>
          </a:prstGeom>
          <a:noFill/>
          <a:ln w="9525">
            <a:noFill/>
          </a:ln>
        </p:spPr>
        <p:txBody>
          <a:bodyPr wrap="none" anchor="t" anchorCtr="0">
            <a:spAutoFit/>
          </a:bodyPr>
          <a:p>
            <a:r>
              <a:rPr lang="en-US" altLang="zh-TW" dirty="0">
                <a:solidFill>
                  <a:srgbClr val="000000"/>
                </a:solidFill>
                <a:latin typeface="Calibri" panose="020F0502020204030204" charset="0"/>
              </a:rPr>
              <a:t>Network layer</a:t>
            </a:r>
            <a:endParaRPr lang="zh-TW" altLang="en-US" dirty="0">
              <a:solidFill>
                <a:srgbClr val="000000"/>
              </a:solidFill>
              <a:latin typeface="Calibri" panose="020F0502020204030204" charset="0"/>
              <a:ea typeface="MS PGothic" panose="020B0600070205080204" charset="-128"/>
            </a:endParaRPr>
          </a:p>
        </p:txBody>
      </p:sp>
      <p:sp>
        <p:nvSpPr>
          <p:cNvPr id="127028" name="文字方塊 29"/>
          <p:cNvSpPr txBox="1"/>
          <p:nvPr/>
        </p:nvSpPr>
        <p:spPr>
          <a:xfrm>
            <a:off x="6392863" y="6232525"/>
            <a:ext cx="2349500" cy="369888"/>
          </a:xfrm>
          <a:prstGeom prst="rect">
            <a:avLst/>
          </a:prstGeom>
          <a:noFill/>
          <a:ln w="9525">
            <a:noFill/>
          </a:ln>
        </p:spPr>
        <p:txBody>
          <a:bodyPr anchor="t" anchorCtr="0">
            <a:spAutoFit/>
          </a:bodyPr>
          <a:p>
            <a:pPr algn="ctr"/>
            <a:r>
              <a:rPr lang="en-US" altLang="zh-TW" dirty="0">
                <a:solidFill>
                  <a:srgbClr val="000000"/>
                </a:solidFill>
                <a:latin typeface="Calibri" panose="020F0502020204030204" charset="0"/>
              </a:rPr>
              <a:t>Transport layer</a:t>
            </a:r>
            <a:endParaRPr lang="zh-TW" altLang="en-US" dirty="0">
              <a:solidFill>
                <a:srgbClr val="000000"/>
              </a:solidFill>
              <a:latin typeface="Calibri" panose="020F0502020204030204" charset="0"/>
              <a:ea typeface="MS PGothic" panose="020B0600070205080204" charset="-128"/>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p:nvPr/>
        </p:nvSpPr>
        <p:spPr>
          <a:xfrm>
            <a:off x="669925" y="1193800"/>
            <a:ext cx="3719513" cy="369888"/>
          </a:xfrm>
          <a:prstGeom prst="rect">
            <a:avLst/>
          </a:prstGeom>
          <a:noFill/>
          <a:ln w="12700">
            <a:noFill/>
          </a:ln>
        </p:spPr>
        <p:txBody>
          <a:bodyPr wrap="none" lIns="0" tIns="0" rIns="0" bIns="0" anchor="ctr" anchorCtr="0">
            <a:spAutoFit/>
          </a:bodyPr>
          <a:p>
            <a:pPr defTabSz="457200" eaLnBrk="0" hangingPunct="0"/>
            <a:r>
              <a:rPr lang="en-US" altLang="zh-CN" sz="2400" dirty="0">
                <a:solidFill>
                  <a:srgbClr val="000090"/>
                </a:solidFill>
                <a:latin typeface="Gill Sans MT" panose="020B0502020104020203" charset="0"/>
              </a:rPr>
              <a:t>Destination-based forwarding:</a:t>
            </a:r>
            <a:endParaRPr lang="en-US" altLang="zh-CN" sz="2400" dirty="0">
              <a:solidFill>
                <a:srgbClr val="000090"/>
              </a:solidFill>
              <a:latin typeface="Gill Sans MT" panose="020B0502020104020203" charset="0"/>
              <a:ea typeface="Gill Sans MT" panose="020B0502020104020203" charset="0"/>
            </a:endParaRPr>
          </a:p>
        </p:txBody>
      </p:sp>
      <p:sp>
        <p:nvSpPr>
          <p:cNvPr id="129026" name="Rectangle 3"/>
          <p:cNvSpPr/>
          <p:nvPr/>
        </p:nvSpPr>
        <p:spPr>
          <a:xfrm>
            <a:off x="6858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grpSp>
        <p:nvGrpSpPr>
          <p:cNvPr id="129027" name="Group 4"/>
          <p:cNvGrpSpPr/>
          <p:nvPr/>
        </p:nvGrpSpPr>
        <p:grpSpPr>
          <a:xfrm>
            <a:off x="687388" y="1644650"/>
            <a:ext cx="7483475" cy="571500"/>
            <a:chOff x="0" y="0"/>
            <a:chExt cx="6704" cy="512"/>
          </a:xfrm>
        </p:grpSpPr>
        <p:sp>
          <p:nvSpPr>
            <p:cNvPr id="129028" name="Rectangle 5"/>
            <p:cNvSpPr/>
            <p:nvPr/>
          </p:nvSpPr>
          <p:spPr>
            <a:xfrm>
              <a:off x="0"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29" name="Rectangle 6"/>
            <p:cNvSpPr/>
            <p:nvPr/>
          </p:nvSpPr>
          <p:spPr>
            <a:xfrm>
              <a:off x="3"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29030" name="Rectangle 7"/>
            <p:cNvSpPr/>
            <p:nvPr/>
          </p:nvSpPr>
          <p:spPr>
            <a:xfrm>
              <a:off x="592"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1" name="Rectangle 8"/>
            <p:cNvSpPr/>
            <p:nvPr/>
          </p:nvSpPr>
          <p:spPr>
            <a:xfrm>
              <a:off x="588"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032" name="Rectangle 9"/>
            <p:cNvSpPr/>
            <p:nvPr/>
          </p:nvSpPr>
          <p:spPr>
            <a:xfrm>
              <a:off x="11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3" name="Rectangle 10"/>
            <p:cNvSpPr/>
            <p:nvPr/>
          </p:nvSpPr>
          <p:spPr>
            <a:xfrm>
              <a:off x="1212" y="0"/>
              <a:ext cx="56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034" name="Rectangle 11"/>
            <p:cNvSpPr/>
            <p:nvPr/>
          </p:nvSpPr>
          <p:spPr>
            <a:xfrm>
              <a:off x="17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5" name="Rectangle 12"/>
            <p:cNvSpPr/>
            <p:nvPr/>
          </p:nvSpPr>
          <p:spPr>
            <a:xfrm>
              <a:off x="1783"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29036" name="Rectangle 13"/>
            <p:cNvSpPr/>
            <p:nvPr/>
          </p:nvSpPr>
          <p:spPr>
            <a:xfrm>
              <a:off x="2378"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7" name="Rectangle 14"/>
            <p:cNvSpPr/>
            <p:nvPr/>
          </p:nvSpPr>
          <p:spPr>
            <a:xfrm>
              <a:off x="2380"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29038" name="Rectangle 15"/>
            <p:cNvSpPr/>
            <p:nvPr/>
          </p:nvSpPr>
          <p:spPr>
            <a:xfrm>
              <a:off x="29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9" name="Rectangle 16"/>
            <p:cNvSpPr/>
            <p:nvPr/>
          </p:nvSpPr>
          <p:spPr>
            <a:xfrm>
              <a:off x="2977"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040" name="Rectangle 17"/>
            <p:cNvSpPr/>
            <p:nvPr/>
          </p:nvSpPr>
          <p:spPr>
            <a:xfrm>
              <a:off x="35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1" name="Rectangle 18"/>
            <p:cNvSpPr/>
            <p:nvPr/>
          </p:nvSpPr>
          <p:spPr>
            <a:xfrm>
              <a:off x="3567"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042" name="Rectangle 19"/>
            <p:cNvSpPr/>
            <p:nvPr/>
          </p:nvSpPr>
          <p:spPr>
            <a:xfrm>
              <a:off x="4164"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3" name="Rectangle 20"/>
            <p:cNvSpPr/>
            <p:nvPr/>
          </p:nvSpPr>
          <p:spPr>
            <a:xfrm>
              <a:off x="4165" y="0"/>
              <a:ext cx="583"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29044" name="Rectangle 21"/>
            <p:cNvSpPr/>
            <p:nvPr/>
          </p:nvSpPr>
          <p:spPr>
            <a:xfrm>
              <a:off x="47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5" name="Rectangle 22"/>
            <p:cNvSpPr/>
            <p:nvPr/>
          </p:nvSpPr>
          <p:spPr>
            <a:xfrm>
              <a:off x="4760" y="0"/>
              <a:ext cx="596"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29046" name="Rectangle 23"/>
            <p:cNvSpPr/>
            <p:nvPr/>
          </p:nvSpPr>
          <p:spPr>
            <a:xfrm>
              <a:off x="53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7" name="Rectangle 24"/>
            <p:cNvSpPr/>
            <p:nvPr/>
          </p:nvSpPr>
          <p:spPr>
            <a:xfrm>
              <a:off x="5351"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29048" name="Rectangle 25"/>
            <p:cNvSpPr/>
            <p:nvPr/>
          </p:nvSpPr>
          <p:spPr>
            <a:xfrm>
              <a:off x="5956" y="12"/>
              <a:ext cx="748" cy="488"/>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9" name="Rectangle 26"/>
            <p:cNvSpPr/>
            <p:nvPr/>
          </p:nvSpPr>
          <p:spPr>
            <a:xfrm>
              <a:off x="5948" y="111"/>
              <a:ext cx="755" cy="288"/>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Action</a:t>
              </a:r>
              <a:endParaRPr lang="en-US" altLang="zh-CN" sz="1700" dirty="0">
                <a:latin typeface="Calibri" panose="020F0502020204030204" charset="0"/>
              </a:endParaRPr>
            </a:p>
          </p:txBody>
        </p:sp>
      </p:grpSp>
      <p:sp>
        <p:nvSpPr>
          <p:cNvPr id="129050" name="Rectangle 27"/>
          <p:cNvSpPr/>
          <p:nvPr/>
        </p:nvSpPr>
        <p:spPr>
          <a:xfrm>
            <a:off x="13462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1" name="Rectangle 28"/>
          <p:cNvSpPr/>
          <p:nvPr/>
        </p:nvSpPr>
        <p:spPr>
          <a:xfrm>
            <a:off x="1774825" y="2312988"/>
            <a:ext cx="1133475"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2" name="Rectangle 29"/>
          <p:cNvSpPr/>
          <p:nvPr/>
        </p:nvSpPr>
        <p:spPr>
          <a:xfrm>
            <a:off x="2667000" y="2312988"/>
            <a:ext cx="661988"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3" name="Rectangle 30"/>
          <p:cNvSpPr/>
          <p:nvPr/>
        </p:nvSpPr>
        <p:spPr>
          <a:xfrm>
            <a:off x="33289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4" name="Rectangle 31"/>
          <p:cNvSpPr/>
          <p:nvPr/>
        </p:nvSpPr>
        <p:spPr>
          <a:xfrm>
            <a:off x="39893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5" name="Rectangle 32"/>
          <p:cNvSpPr/>
          <p:nvPr/>
        </p:nvSpPr>
        <p:spPr>
          <a:xfrm>
            <a:off x="4649788" y="2276475"/>
            <a:ext cx="660400" cy="320675"/>
          </a:xfrm>
          <a:prstGeom prst="rect">
            <a:avLst/>
          </a:prstGeom>
          <a:noFill/>
          <a:ln w="12700">
            <a:noFill/>
          </a:ln>
        </p:spPr>
        <p:txBody>
          <a:bodyPr lIns="0" tIns="0" rIns="0" bIns="0" anchor="ctr" anchorCtr="0"/>
          <a:p>
            <a:pPr defTabSz="457200" eaLnBrk="0" hangingPunct="0"/>
            <a:r>
              <a:rPr lang="en-US" altLang="zh-CN" sz="1400" dirty="0">
                <a:latin typeface="Calibri" panose="020F0502020204030204" charset="0"/>
              </a:rPr>
              <a:t>51.6.0.8</a:t>
            </a:r>
            <a:endParaRPr lang="en-US" altLang="zh-CN" sz="1400" dirty="0">
              <a:latin typeface="Calibri" panose="020F0502020204030204" charset="0"/>
            </a:endParaRPr>
          </a:p>
        </p:txBody>
      </p:sp>
      <p:sp>
        <p:nvSpPr>
          <p:cNvPr id="129056" name="Rectangle 33"/>
          <p:cNvSpPr/>
          <p:nvPr/>
        </p:nvSpPr>
        <p:spPr>
          <a:xfrm>
            <a:off x="5319713"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7" name="Rectangle 34"/>
          <p:cNvSpPr/>
          <p:nvPr/>
        </p:nvSpPr>
        <p:spPr>
          <a:xfrm>
            <a:off x="5980113" y="2312988"/>
            <a:ext cx="661987"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8" name="Rectangle 35"/>
          <p:cNvSpPr/>
          <p:nvPr/>
        </p:nvSpPr>
        <p:spPr>
          <a:xfrm>
            <a:off x="66421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9" name="Rectangle 36"/>
          <p:cNvSpPr/>
          <p:nvPr/>
        </p:nvSpPr>
        <p:spPr>
          <a:xfrm>
            <a:off x="7400925"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port6</a:t>
            </a:r>
            <a:endParaRPr lang="en-US" altLang="zh-CN" sz="1700" dirty="0">
              <a:latin typeface="Calibri" panose="020F0502020204030204" charset="0"/>
            </a:endParaRPr>
          </a:p>
        </p:txBody>
      </p:sp>
      <p:pic>
        <p:nvPicPr>
          <p:cNvPr id="129060" name="Picture 12" descr="underline_base"/>
          <p:cNvPicPr/>
          <p:nvPr/>
        </p:nvPicPr>
        <p:blipFill>
          <a:blip r:embed="rId1"/>
          <a:stretch>
            <a:fillRect/>
          </a:stretch>
        </p:blipFill>
        <p:spPr>
          <a:xfrm>
            <a:off x="593725" y="814388"/>
            <a:ext cx="2354263" cy="242887"/>
          </a:xfrm>
          <a:prstGeom prst="rect">
            <a:avLst/>
          </a:prstGeom>
          <a:noFill/>
          <a:ln w="9525">
            <a:noFill/>
          </a:ln>
        </p:spPr>
      </p:pic>
      <p:sp>
        <p:nvSpPr>
          <p:cNvPr id="129061" name="Rectangle 1"/>
          <p:cNvSpPr txBox="1"/>
          <p:nvPr/>
        </p:nvSpPr>
        <p:spPr>
          <a:xfrm>
            <a:off x="533400" y="-12700"/>
            <a:ext cx="2811463"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Examples</a:t>
            </a:r>
            <a:endParaRPr lang="en-US" altLang="zh-CN" sz="3900" dirty="0">
              <a:solidFill>
                <a:srgbClr val="000099"/>
              </a:solidFill>
              <a:latin typeface="Gill Sans MT" panose="020B0502020104020203" charset="0"/>
            </a:endParaRPr>
          </a:p>
        </p:txBody>
      </p:sp>
      <p:sp>
        <p:nvSpPr>
          <p:cNvPr id="129062" name="Rectangle 2"/>
          <p:cNvSpPr/>
          <p:nvPr/>
        </p:nvSpPr>
        <p:spPr>
          <a:xfrm>
            <a:off x="3048000" y="2671763"/>
            <a:ext cx="5122863" cy="615950"/>
          </a:xfrm>
          <a:prstGeom prst="rect">
            <a:avLst/>
          </a:prstGeom>
          <a:noFill/>
          <a:ln w="12700">
            <a:noFill/>
          </a:ln>
        </p:spPr>
        <p:txBody>
          <a:bodyPr lIns="0" tIns="0" rIns="0" bIns="0" anchor="ctr" anchorCtr="0">
            <a:spAutoFit/>
          </a:bodyPr>
          <a:p>
            <a:pPr algn="r" defTabSz="457200" eaLnBrk="0" hangingPunct="0"/>
            <a:r>
              <a:rPr lang="en-US" altLang="zh-CN" sz="2000" i="1" dirty="0">
                <a:latin typeface="Gill Sans MT" panose="020B0502020104020203" charset="0"/>
              </a:rPr>
              <a:t>IP datagrams destined to IP address  51.6.0.8 should be forwarded to router output port </a:t>
            </a:r>
            <a:r>
              <a:rPr lang="en-US" altLang="zh-CN" sz="2000" dirty="0">
                <a:latin typeface="Gill Sans MT" panose="020B0502020104020203" charset="0"/>
              </a:rPr>
              <a:t>6 </a:t>
            </a:r>
            <a:endParaRPr lang="en-US" altLang="zh-CN" sz="2000" dirty="0">
              <a:latin typeface="Gill Sans MT" panose="020B0502020104020203" charset="0"/>
              <a:ea typeface="Gill Sans MT" panose="020B0502020104020203" charset="0"/>
            </a:endParaRPr>
          </a:p>
        </p:txBody>
      </p:sp>
      <p:sp>
        <p:nvSpPr>
          <p:cNvPr id="129063" name="Rectangle 73"/>
          <p:cNvSpPr/>
          <p:nvPr/>
        </p:nvSpPr>
        <p:spPr>
          <a:xfrm>
            <a:off x="685800"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grpSp>
        <p:nvGrpSpPr>
          <p:cNvPr id="129064" name="Group 74"/>
          <p:cNvGrpSpPr/>
          <p:nvPr/>
        </p:nvGrpSpPr>
        <p:grpSpPr>
          <a:xfrm>
            <a:off x="687388" y="3684588"/>
            <a:ext cx="7483475" cy="571500"/>
            <a:chOff x="0" y="0"/>
            <a:chExt cx="6704" cy="512"/>
          </a:xfrm>
        </p:grpSpPr>
        <p:sp>
          <p:nvSpPr>
            <p:cNvPr id="129065" name="Rectangle 75"/>
            <p:cNvSpPr/>
            <p:nvPr/>
          </p:nvSpPr>
          <p:spPr>
            <a:xfrm>
              <a:off x="0"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66" name="Rectangle 76"/>
            <p:cNvSpPr/>
            <p:nvPr/>
          </p:nvSpPr>
          <p:spPr>
            <a:xfrm>
              <a:off x="3"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29067" name="Rectangle 77"/>
            <p:cNvSpPr/>
            <p:nvPr/>
          </p:nvSpPr>
          <p:spPr>
            <a:xfrm>
              <a:off x="592"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68" name="Rectangle 78"/>
            <p:cNvSpPr/>
            <p:nvPr/>
          </p:nvSpPr>
          <p:spPr>
            <a:xfrm>
              <a:off x="588"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069" name="Rectangle 79"/>
            <p:cNvSpPr/>
            <p:nvPr/>
          </p:nvSpPr>
          <p:spPr>
            <a:xfrm>
              <a:off x="11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0" name="Rectangle 80"/>
            <p:cNvSpPr/>
            <p:nvPr/>
          </p:nvSpPr>
          <p:spPr>
            <a:xfrm>
              <a:off x="1212" y="0"/>
              <a:ext cx="56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071" name="Rectangle 81"/>
            <p:cNvSpPr/>
            <p:nvPr/>
          </p:nvSpPr>
          <p:spPr>
            <a:xfrm>
              <a:off x="17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2" name="Rectangle 82"/>
            <p:cNvSpPr/>
            <p:nvPr/>
          </p:nvSpPr>
          <p:spPr>
            <a:xfrm>
              <a:off x="1783"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29073" name="Rectangle 83"/>
            <p:cNvSpPr/>
            <p:nvPr/>
          </p:nvSpPr>
          <p:spPr>
            <a:xfrm>
              <a:off x="2378"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4" name="Rectangle 84"/>
            <p:cNvSpPr/>
            <p:nvPr/>
          </p:nvSpPr>
          <p:spPr>
            <a:xfrm>
              <a:off x="2380"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29075" name="Rectangle 85"/>
            <p:cNvSpPr/>
            <p:nvPr/>
          </p:nvSpPr>
          <p:spPr>
            <a:xfrm>
              <a:off x="29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6" name="Rectangle 86"/>
            <p:cNvSpPr/>
            <p:nvPr/>
          </p:nvSpPr>
          <p:spPr>
            <a:xfrm>
              <a:off x="2977"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077" name="Rectangle 87"/>
            <p:cNvSpPr/>
            <p:nvPr/>
          </p:nvSpPr>
          <p:spPr>
            <a:xfrm>
              <a:off x="35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8" name="Rectangle 88"/>
            <p:cNvSpPr/>
            <p:nvPr/>
          </p:nvSpPr>
          <p:spPr>
            <a:xfrm>
              <a:off x="3567"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079" name="Rectangle 89"/>
            <p:cNvSpPr/>
            <p:nvPr/>
          </p:nvSpPr>
          <p:spPr>
            <a:xfrm>
              <a:off x="4164"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80" name="Rectangle 90"/>
            <p:cNvSpPr/>
            <p:nvPr/>
          </p:nvSpPr>
          <p:spPr>
            <a:xfrm>
              <a:off x="4165" y="0"/>
              <a:ext cx="583"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29081" name="Rectangle 91"/>
            <p:cNvSpPr/>
            <p:nvPr/>
          </p:nvSpPr>
          <p:spPr>
            <a:xfrm>
              <a:off x="47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82" name="Rectangle 92"/>
            <p:cNvSpPr/>
            <p:nvPr/>
          </p:nvSpPr>
          <p:spPr>
            <a:xfrm>
              <a:off x="4760" y="0"/>
              <a:ext cx="596"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29083" name="Rectangle 93"/>
            <p:cNvSpPr/>
            <p:nvPr/>
          </p:nvSpPr>
          <p:spPr>
            <a:xfrm>
              <a:off x="53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84" name="Rectangle 94"/>
            <p:cNvSpPr/>
            <p:nvPr/>
          </p:nvSpPr>
          <p:spPr>
            <a:xfrm>
              <a:off x="5351"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29085" name="Rectangle 95"/>
            <p:cNvSpPr/>
            <p:nvPr/>
          </p:nvSpPr>
          <p:spPr>
            <a:xfrm>
              <a:off x="5956" y="12"/>
              <a:ext cx="748" cy="488"/>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86" name="Rectangle 96"/>
            <p:cNvSpPr/>
            <p:nvPr/>
          </p:nvSpPr>
          <p:spPr>
            <a:xfrm>
              <a:off x="5948" y="111"/>
              <a:ext cx="755" cy="288"/>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Forward</a:t>
              </a:r>
              <a:endParaRPr lang="en-US" altLang="zh-CN" sz="1700" dirty="0">
                <a:latin typeface="Calibri" panose="020F0502020204030204" charset="0"/>
              </a:endParaRPr>
            </a:p>
          </p:txBody>
        </p:sp>
      </p:grpSp>
      <p:sp>
        <p:nvSpPr>
          <p:cNvPr id="129087" name="Rectangle 97"/>
          <p:cNvSpPr/>
          <p:nvPr/>
        </p:nvSpPr>
        <p:spPr>
          <a:xfrm>
            <a:off x="1346200"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88" name="Rectangle 98"/>
          <p:cNvSpPr/>
          <p:nvPr/>
        </p:nvSpPr>
        <p:spPr>
          <a:xfrm>
            <a:off x="1774825" y="4351338"/>
            <a:ext cx="1133475"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89" name="Rectangle 99"/>
          <p:cNvSpPr/>
          <p:nvPr/>
        </p:nvSpPr>
        <p:spPr>
          <a:xfrm>
            <a:off x="2667000" y="4351338"/>
            <a:ext cx="661988"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0" name="Rectangle 100"/>
          <p:cNvSpPr/>
          <p:nvPr/>
        </p:nvSpPr>
        <p:spPr>
          <a:xfrm>
            <a:off x="3328988"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1" name="Rectangle 101"/>
          <p:cNvSpPr/>
          <p:nvPr/>
        </p:nvSpPr>
        <p:spPr>
          <a:xfrm>
            <a:off x="3989388"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2" name="Rectangle 102"/>
          <p:cNvSpPr/>
          <p:nvPr/>
        </p:nvSpPr>
        <p:spPr>
          <a:xfrm>
            <a:off x="4649788"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3" name="Rectangle 103"/>
          <p:cNvSpPr/>
          <p:nvPr/>
        </p:nvSpPr>
        <p:spPr>
          <a:xfrm>
            <a:off x="5319713"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4" name="Rectangle 104"/>
          <p:cNvSpPr/>
          <p:nvPr/>
        </p:nvSpPr>
        <p:spPr>
          <a:xfrm>
            <a:off x="5980113" y="4351338"/>
            <a:ext cx="661987"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5" name="Rectangle 105"/>
          <p:cNvSpPr/>
          <p:nvPr/>
        </p:nvSpPr>
        <p:spPr>
          <a:xfrm>
            <a:off x="6642100"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22</a:t>
            </a:r>
            <a:endParaRPr lang="en-US" altLang="zh-CN" sz="1700" dirty="0">
              <a:latin typeface="Calibri" panose="020F0502020204030204" charset="0"/>
            </a:endParaRPr>
          </a:p>
        </p:txBody>
      </p:sp>
      <p:sp>
        <p:nvSpPr>
          <p:cNvPr id="129096" name="Rectangle 106"/>
          <p:cNvSpPr/>
          <p:nvPr/>
        </p:nvSpPr>
        <p:spPr>
          <a:xfrm>
            <a:off x="7400925"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drop</a:t>
            </a:r>
            <a:endParaRPr lang="en-US" altLang="zh-CN" sz="1700" dirty="0">
              <a:latin typeface="Calibri" panose="020F0502020204030204" charset="0"/>
            </a:endParaRPr>
          </a:p>
        </p:txBody>
      </p:sp>
      <p:sp>
        <p:nvSpPr>
          <p:cNvPr id="129097" name="Rectangle 2"/>
          <p:cNvSpPr/>
          <p:nvPr/>
        </p:nvSpPr>
        <p:spPr>
          <a:xfrm>
            <a:off x="673100" y="3187700"/>
            <a:ext cx="1000125" cy="369888"/>
          </a:xfrm>
          <a:prstGeom prst="rect">
            <a:avLst/>
          </a:prstGeom>
          <a:noFill/>
          <a:ln w="12700">
            <a:noFill/>
          </a:ln>
        </p:spPr>
        <p:txBody>
          <a:bodyPr wrap="none" lIns="0" tIns="0" rIns="0" bIns="0" anchor="ctr" anchorCtr="0">
            <a:spAutoFit/>
          </a:bodyPr>
          <a:p>
            <a:pPr defTabSz="457200" eaLnBrk="0" hangingPunct="0"/>
            <a:r>
              <a:rPr lang="en-US" altLang="zh-CN" sz="2400" dirty="0">
                <a:solidFill>
                  <a:srgbClr val="000090"/>
                </a:solidFill>
                <a:latin typeface="Gill Sans MT" panose="020B0502020104020203" charset="0"/>
              </a:rPr>
              <a:t>Firewall:</a:t>
            </a:r>
            <a:endParaRPr lang="en-US" altLang="zh-CN" sz="2400" dirty="0">
              <a:solidFill>
                <a:srgbClr val="000090"/>
              </a:solidFill>
              <a:latin typeface="Gill Sans MT" panose="020B0502020104020203" charset="0"/>
              <a:ea typeface="Gill Sans MT" panose="020B0502020104020203" charset="0"/>
            </a:endParaRPr>
          </a:p>
        </p:txBody>
      </p:sp>
      <p:sp>
        <p:nvSpPr>
          <p:cNvPr id="129098" name="Rectangle 2"/>
          <p:cNvSpPr/>
          <p:nvPr/>
        </p:nvSpPr>
        <p:spPr>
          <a:xfrm>
            <a:off x="1757363" y="4672013"/>
            <a:ext cx="6438900" cy="307975"/>
          </a:xfrm>
          <a:prstGeom prst="rect">
            <a:avLst/>
          </a:prstGeom>
          <a:noFill/>
          <a:ln w="12700">
            <a:noFill/>
          </a:ln>
        </p:spPr>
        <p:txBody>
          <a:bodyPr lIns="0" tIns="0" rIns="0" bIns="0" anchor="ctr" anchorCtr="0">
            <a:spAutoFit/>
          </a:bodyPr>
          <a:p>
            <a:pPr algn="r" defTabSz="457200" eaLnBrk="0" hangingPunct="0"/>
            <a:r>
              <a:rPr lang="en-US" altLang="zh-CN" sz="2000" i="1" dirty="0">
                <a:latin typeface="Gill Sans MT" panose="020B0502020104020203" charset="0"/>
              </a:rPr>
              <a:t>do not forward (block) all datagrams destined to TCP  port 22</a:t>
            </a:r>
            <a:endParaRPr lang="en-US" altLang="zh-CN" sz="2000" i="1" dirty="0">
              <a:latin typeface="Gill Sans MT" panose="020B0502020104020203" charset="0"/>
              <a:ea typeface="Gill Sans MT" panose="020B0502020104020203" charset="0"/>
            </a:endParaRPr>
          </a:p>
        </p:txBody>
      </p:sp>
      <p:sp>
        <p:nvSpPr>
          <p:cNvPr id="129099" name="Rectangle 73"/>
          <p:cNvSpPr/>
          <p:nvPr/>
        </p:nvSpPr>
        <p:spPr>
          <a:xfrm>
            <a:off x="647700"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grpSp>
        <p:nvGrpSpPr>
          <p:cNvPr id="129100" name="Group 74"/>
          <p:cNvGrpSpPr/>
          <p:nvPr/>
        </p:nvGrpSpPr>
        <p:grpSpPr>
          <a:xfrm>
            <a:off x="649288" y="5372100"/>
            <a:ext cx="7483475" cy="571500"/>
            <a:chOff x="0" y="0"/>
            <a:chExt cx="6704" cy="512"/>
          </a:xfrm>
        </p:grpSpPr>
        <p:sp>
          <p:nvSpPr>
            <p:cNvPr id="129101" name="Rectangle 75"/>
            <p:cNvSpPr/>
            <p:nvPr/>
          </p:nvSpPr>
          <p:spPr>
            <a:xfrm>
              <a:off x="0"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02" name="Rectangle 76"/>
            <p:cNvSpPr/>
            <p:nvPr/>
          </p:nvSpPr>
          <p:spPr>
            <a:xfrm>
              <a:off x="3"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29103" name="Rectangle 77"/>
            <p:cNvSpPr/>
            <p:nvPr/>
          </p:nvSpPr>
          <p:spPr>
            <a:xfrm>
              <a:off x="592"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04" name="Rectangle 78"/>
            <p:cNvSpPr/>
            <p:nvPr/>
          </p:nvSpPr>
          <p:spPr>
            <a:xfrm>
              <a:off x="588"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105" name="Rectangle 79"/>
            <p:cNvSpPr/>
            <p:nvPr/>
          </p:nvSpPr>
          <p:spPr>
            <a:xfrm>
              <a:off x="11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06" name="Rectangle 80"/>
            <p:cNvSpPr/>
            <p:nvPr/>
          </p:nvSpPr>
          <p:spPr>
            <a:xfrm>
              <a:off x="1212" y="0"/>
              <a:ext cx="56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107" name="Rectangle 81"/>
            <p:cNvSpPr/>
            <p:nvPr/>
          </p:nvSpPr>
          <p:spPr>
            <a:xfrm>
              <a:off x="17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08" name="Rectangle 82"/>
            <p:cNvSpPr/>
            <p:nvPr/>
          </p:nvSpPr>
          <p:spPr>
            <a:xfrm>
              <a:off x="1783"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29109" name="Rectangle 83"/>
            <p:cNvSpPr/>
            <p:nvPr/>
          </p:nvSpPr>
          <p:spPr>
            <a:xfrm>
              <a:off x="2378"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0" name="Rectangle 84"/>
            <p:cNvSpPr/>
            <p:nvPr/>
          </p:nvSpPr>
          <p:spPr>
            <a:xfrm>
              <a:off x="2380"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29111" name="Rectangle 85"/>
            <p:cNvSpPr/>
            <p:nvPr/>
          </p:nvSpPr>
          <p:spPr>
            <a:xfrm>
              <a:off x="29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2" name="Rectangle 86"/>
            <p:cNvSpPr/>
            <p:nvPr/>
          </p:nvSpPr>
          <p:spPr>
            <a:xfrm>
              <a:off x="2977"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113" name="Rectangle 87"/>
            <p:cNvSpPr/>
            <p:nvPr/>
          </p:nvSpPr>
          <p:spPr>
            <a:xfrm>
              <a:off x="35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4" name="Rectangle 88"/>
            <p:cNvSpPr/>
            <p:nvPr/>
          </p:nvSpPr>
          <p:spPr>
            <a:xfrm>
              <a:off x="3567"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115" name="Rectangle 89"/>
            <p:cNvSpPr/>
            <p:nvPr/>
          </p:nvSpPr>
          <p:spPr>
            <a:xfrm>
              <a:off x="4164"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6" name="Rectangle 90"/>
            <p:cNvSpPr/>
            <p:nvPr/>
          </p:nvSpPr>
          <p:spPr>
            <a:xfrm>
              <a:off x="4165" y="0"/>
              <a:ext cx="583"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29117" name="Rectangle 91"/>
            <p:cNvSpPr/>
            <p:nvPr/>
          </p:nvSpPr>
          <p:spPr>
            <a:xfrm>
              <a:off x="47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8" name="Rectangle 92"/>
            <p:cNvSpPr/>
            <p:nvPr/>
          </p:nvSpPr>
          <p:spPr>
            <a:xfrm>
              <a:off x="4760" y="0"/>
              <a:ext cx="596"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29119" name="Rectangle 93"/>
            <p:cNvSpPr/>
            <p:nvPr/>
          </p:nvSpPr>
          <p:spPr>
            <a:xfrm>
              <a:off x="53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20" name="Rectangle 94"/>
            <p:cNvSpPr/>
            <p:nvPr/>
          </p:nvSpPr>
          <p:spPr>
            <a:xfrm>
              <a:off x="5351"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29121" name="Rectangle 95"/>
            <p:cNvSpPr/>
            <p:nvPr/>
          </p:nvSpPr>
          <p:spPr>
            <a:xfrm>
              <a:off x="5956" y="12"/>
              <a:ext cx="748" cy="488"/>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22" name="Rectangle 96"/>
            <p:cNvSpPr/>
            <p:nvPr/>
          </p:nvSpPr>
          <p:spPr>
            <a:xfrm>
              <a:off x="5948" y="111"/>
              <a:ext cx="755" cy="288"/>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Forward</a:t>
              </a:r>
              <a:endParaRPr lang="en-US" altLang="zh-CN" sz="1700" dirty="0">
                <a:latin typeface="Calibri" panose="020F0502020204030204" charset="0"/>
              </a:endParaRPr>
            </a:p>
          </p:txBody>
        </p:sp>
      </p:grpSp>
      <p:sp>
        <p:nvSpPr>
          <p:cNvPr id="129123" name="Rectangle 97"/>
          <p:cNvSpPr/>
          <p:nvPr/>
        </p:nvSpPr>
        <p:spPr>
          <a:xfrm>
            <a:off x="1308100"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4" name="Rectangle 98"/>
          <p:cNvSpPr/>
          <p:nvPr/>
        </p:nvSpPr>
        <p:spPr>
          <a:xfrm>
            <a:off x="1736725" y="6038850"/>
            <a:ext cx="1133475"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5" name="Rectangle 99"/>
          <p:cNvSpPr/>
          <p:nvPr/>
        </p:nvSpPr>
        <p:spPr>
          <a:xfrm>
            <a:off x="2628900" y="6038850"/>
            <a:ext cx="661988"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6" name="Rectangle 100"/>
          <p:cNvSpPr/>
          <p:nvPr/>
        </p:nvSpPr>
        <p:spPr>
          <a:xfrm>
            <a:off x="3290888"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7" name="Rectangle 101"/>
          <p:cNvSpPr/>
          <p:nvPr/>
        </p:nvSpPr>
        <p:spPr>
          <a:xfrm>
            <a:off x="3948113" y="6021388"/>
            <a:ext cx="598487" cy="266700"/>
          </a:xfrm>
          <a:prstGeom prst="rect">
            <a:avLst/>
          </a:prstGeom>
          <a:noFill/>
          <a:ln w="12700">
            <a:noFill/>
          </a:ln>
        </p:spPr>
        <p:txBody>
          <a:bodyPr lIns="0" tIns="0" rIns="0" bIns="0" anchor="ctr" anchorCtr="0"/>
          <a:p>
            <a:pPr defTabSz="457200" eaLnBrk="0" hangingPunct="0"/>
            <a:r>
              <a:rPr lang="en-US" altLang="zh-CN" sz="900" dirty="0">
                <a:latin typeface="Calibri" panose="020F0502020204030204" charset="0"/>
              </a:rPr>
              <a:t>128.119.1.1</a:t>
            </a:r>
            <a:endParaRPr lang="en-US" altLang="zh-CN" sz="900" dirty="0">
              <a:latin typeface="Calibri" panose="020F0502020204030204" charset="0"/>
            </a:endParaRPr>
          </a:p>
        </p:txBody>
      </p:sp>
      <p:sp>
        <p:nvSpPr>
          <p:cNvPr id="129128" name="Rectangle 102"/>
          <p:cNvSpPr/>
          <p:nvPr/>
        </p:nvSpPr>
        <p:spPr>
          <a:xfrm>
            <a:off x="4611688"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9" name="Rectangle 103"/>
          <p:cNvSpPr/>
          <p:nvPr/>
        </p:nvSpPr>
        <p:spPr>
          <a:xfrm>
            <a:off x="5281613"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30" name="Rectangle 104"/>
          <p:cNvSpPr/>
          <p:nvPr/>
        </p:nvSpPr>
        <p:spPr>
          <a:xfrm>
            <a:off x="5942013" y="6038850"/>
            <a:ext cx="661987"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31" name="Rectangle 105"/>
          <p:cNvSpPr/>
          <p:nvPr/>
        </p:nvSpPr>
        <p:spPr>
          <a:xfrm>
            <a:off x="6604000"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32" name="Rectangle 106"/>
          <p:cNvSpPr/>
          <p:nvPr/>
        </p:nvSpPr>
        <p:spPr>
          <a:xfrm>
            <a:off x="7362825" y="59753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drop</a:t>
            </a:r>
            <a:endParaRPr lang="en-US" altLang="zh-CN" sz="1700" dirty="0">
              <a:latin typeface="Calibri" panose="020F0502020204030204" charset="0"/>
            </a:endParaRPr>
          </a:p>
        </p:txBody>
      </p:sp>
      <p:sp>
        <p:nvSpPr>
          <p:cNvPr id="129133" name="Rectangle 2"/>
          <p:cNvSpPr/>
          <p:nvPr/>
        </p:nvSpPr>
        <p:spPr>
          <a:xfrm>
            <a:off x="2036763" y="6296025"/>
            <a:ext cx="6184900" cy="307975"/>
          </a:xfrm>
          <a:prstGeom prst="rect">
            <a:avLst/>
          </a:prstGeom>
          <a:noFill/>
          <a:ln w="12700">
            <a:noFill/>
          </a:ln>
        </p:spPr>
        <p:txBody>
          <a:bodyPr lIns="0" tIns="0" rIns="0" bIns="0" anchor="ctr" anchorCtr="0">
            <a:spAutoFit/>
          </a:bodyPr>
          <a:p>
            <a:pPr algn="r" defTabSz="457200" eaLnBrk="0" hangingPunct="0"/>
            <a:r>
              <a:rPr lang="en-US" altLang="zh-CN" sz="2000" i="1" dirty="0">
                <a:latin typeface="Gill Sans MT" panose="020B0502020104020203" charset="0"/>
              </a:rPr>
              <a:t>do not forward (block) all datagrams sent by host 128.119.1.1</a:t>
            </a:r>
            <a:endParaRPr lang="en-US" altLang="zh-CN" sz="2000" i="1" dirty="0">
              <a:latin typeface="Gill Sans MT" panose="020B0502020104020203" charset="0"/>
              <a:ea typeface="Gill Sans MT" panose="020B0502020104020203"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p:nvPr/>
        </p:nvSpPr>
        <p:spPr>
          <a:xfrm>
            <a:off x="669925" y="1193800"/>
            <a:ext cx="5708650" cy="369888"/>
          </a:xfrm>
          <a:prstGeom prst="rect">
            <a:avLst/>
          </a:prstGeom>
          <a:noFill/>
          <a:ln w="12700">
            <a:noFill/>
          </a:ln>
        </p:spPr>
        <p:txBody>
          <a:bodyPr wrap="none" lIns="0" tIns="0" rIns="0" bIns="0" anchor="ctr" anchorCtr="0">
            <a:spAutoFit/>
          </a:bodyPr>
          <a:p>
            <a:pPr defTabSz="457200" eaLnBrk="0" hangingPunct="0"/>
            <a:r>
              <a:rPr lang="en-US" altLang="zh-CN" sz="2400" dirty="0">
                <a:solidFill>
                  <a:srgbClr val="000090"/>
                </a:solidFill>
                <a:latin typeface="Gill Sans MT" panose="020B0502020104020203" charset="0"/>
              </a:rPr>
              <a:t>Destination-based layer 2 (switch) forwarding:</a:t>
            </a:r>
            <a:endParaRPr lang="en-US" altLang="zh-CN" sz="2400" dirty="0">
              <a:solidFill>
                <a:srgbClr val="000090"/>
              </a:solidFill>
              <a:latin typeface="Gill Sans MT" panose="020B0502020104020203" charset="0"/>
              <a:ea typeface="Gill Sans MT" panose="020B0502020104020203" charset="0"/>
            </a:endParaRPr>
          </a:p>
        </p:txBody>
      </p:sp>
      <p:sp>
        <p:nvSpPr>
          <p:cNvPr id="130050" name="Rectangle 3"/>
          <p:cNvSpPr/>
          <p:nvPr/>
        </p:nvSpPr>
        <p:spPr>
          <a:xfrm>
            <a:off x="6858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grpSp>
        <p:nvGrpSpPr>
          <p:cNvPr id="130051" name="Group 4"/>
          <p:cNvGrpSpPr/>
          <p:nvPr/>
        </p:nvGrpSpPr>
        <p:grpSpPr>
          <a:xfrm>
            <a:off x="687388" y="1644650"/>
            <a:ext cx="7483475" cy="571500"/>
            <a:chOff x="0" y="0"/>
            <a:chExt cx="6704" cy="512"/>
          </a:xfrm>
        </p:grpSpPr>
        <p:sp>
          <p:nvSpPr>
            <p:cNvPr id="130052" name="Rectangle 5"/>
            <p:cNvSpPr/>
            <p:nvPr/>
          </p:nvSpPr>
          <p:spPr>
            <a:xfrm>
              <a:off x="0"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53" name="Rectangle 6"/>
            <p:cNvSpPr/>
            <p:nvPr/>
          </p:nvSpPr>
          <p:spPr>
            <a:xfrm>
              <a:off x="3"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30054" name="Rectangle 7"/>
            <p:cNvSpPr/>
            <p:nvPr/>
          </p:nvSpPr>
          <p:spPr>
            <a:xfrm>
              <a:off x="592"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55" name="Rectangle 8"/>
            <p:cNvSpPr/>
            <p:nvPr/>
          </p:nvSpPr>
          <p:spPr>
            <a:xfrm>
              <a:off x="588"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30056" name="Rectangle 9"/>
            <p:cNvSpPr/>
            <p:nvPr/>
          </p:nvSpPr>
          <p:spPr>
            <a:xfrm>
              <a:off x="11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57" name="Rectangle 10"/>
            <p:cNvSpPr/>
            <p:nvPr/>
          </p:nvSpPr>
          <p:spPr>
            <a:xfrm>
              <a:off x="1212" y="0"/>
              <a:ext cx="56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30058" name="Rectangle 11"/>
            <p:cNvSpPr/>
            <p:nvPr/>
          </p:nvSpPr>
          <p:spPr>
            <a:xfrm>
              <a:off x="17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59" name="Rectangle 12"/>
            <p:cNvSpPr/>
            <p:nvPr/>
          </p:nvSpPr>
          <p:spPr>
            <a:xfrm>
              <a:off x="1783"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30060" name="Rectangle 13"/>
            <p:cNvSpPr/>
            <p:nvPr/>
          </p:nvSpPr>
          <p:spPr>
            <a:xfrm>
              <a:off x="2378"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1" name="Rectangle 14"/>
            <p:cNvSpPr/>
            <p:nvPr/>
          </p:nvSpPr>
          <p:spPr>
            <a:xfrm>
              <a:off x="2380"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30062" name="Rectangle 15"/>
            <p:cNvSpPr/>
            <p:nvPr/>
          </p:nvSpPr>
          <p:spPr>
            <a:xfrm>
              <a:off x="29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3" name="Rectangle 16"/>
            <p:cNvSpPr/>
            <p:nvPr/>
          </p:nvSpPr>
          <p:spPr>
            <a:xfrm>
              <a:off x="2977"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30064" name="Rectangle 17"/>
            <p:cNvSpPr/>
            <p:nvPr/>
          </p:nvSpPr>
          <p:spPr>
            <a:xfrm>
              <a:off x="35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5" name="Rectangle 18"/>
            <p:cNvSpPr/>
            <p:nvPr/>
          </p:nvSpPr>
          <p:spPr>
            <a:xfrm>
              <a:off x="3567"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30066" name="Rectangle 19"/>
            <p:cNvSpPr/>
            <p:nvPr/>
          </p:nvSpPr>
          <p:spPr>
            <a:xfrm>
              <a:off x="4164"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7" name="Rectangle 20"/>
            <p:cNvSpPr/>
            <p:nvPr/>
          </p:nvSpPr>
          <p:spPr>
            <a:xfrm>
              <a:off x="4165" y="0"/>
              <a:ext cx="583"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30068" name="Rectangle 21"/>
            <p:cNvSpPr/>
            <p:nvPr/>
          </p:nvSpPr>
          <p:spPr>
            <a:xfrm>
              <a:off x="47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9" name="Rectangle 22"/>
            <p:cNvSpPr/>
            <p:nvPr/>
          </p:nvSpPr>
          <p:spPr>
            <a:xfrm>
              <a:off x="4760" y="0"/>
              <a:ext cx="596"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30070" name="Rectangle 23"/>
            <p:cNvSpPr/>
            <p:nvPr/>
          </p:nvSpPr>
          <p:spPr>
            <a:xfrm>
              <a:off x="53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71" name="Rectangle 24"/>
            <p:cNvSpPr/>
            <p:nvPr/>
          </p:nvSpPr>
          <p:spPr>
            <a:xfrm>
              <a:off x="5351"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30072" name="Rectangle 25"/>
            <p:cNvSpPr/>
            <p:nvPr/>
          </p:nvSpPr>
          <p:spPr>
            <a:xfrm>
              <a:off x="5956" y="12"/>
              <a:ext cx="748" cy="488"/>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73" name="Rectangle 26"/>
            <p:cNvSpPr/>
            <p:nvPr/>
          </p:nvSpPr>
          <p:spPr>
            <a:xfrm>
              <a:off x="5948" y="111"/>
              <a:ext cx="755" cy="288"/>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Action</a:t>
              </a:r>
              <a:endParaRPr lang="en-US" altLang="zh-CN" sz="1700" dirty="0">
                <a:latin typeface="Calibri" panose="020F0502020204030204" charset="0"/>
              </a:endParaRPr>
            </a:p>
          </p:txBody>
        </p:sp>
      </p:grpSp>
      <p:sp>
        <p:nvSpPr>
          <p:cNvPr id="130074" name="Rectangle 28"/>
          <p:cNvSpPr/>
          <p:nvPr/>
        </p:nvSpPr>
        <p:spPr>
          <a:xfrm>
            <a:off x="2008188" y="2312988"/>
            <a:ext cx="1133475"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5" name="Rectangle 29"/>
          <p:cNvSpPr/>
          <p:nvPr/>
        </p:nvSpPr>
        <p:spPr>
          <a:xfrm>
            <a:off x="2667000" y="2312988"/>
            <a:ext cx="661988"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6" name="Rectangle 30"/>
          <p:cNvSpPr/>
          <p:nvPr/>
        </p:nvSpPr>
        <p:spPr>
          <a:xfrm>
            <a:off x="33289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7" name="Rectangle 31"/>
          <p:cNvSpPr/>
          <p:nvPr/>
        </p:nvSpPr>
        <p:spPr>
          <a:xfrm>
            <a:off x="39893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8" name="Rectangle 32"/>
          <p:cNvSpPr/>
          <p:nvPr/>
        </p:nvSpPr>
        <p:spPr>
          <a:xfrm>
            <a:off x="46497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9" name="Rectangle 33"/>
          <p:cNvSpPr/>
          <p:nvPr/>
        </p:nvSpPr>
        <p:spPr>
          <a:xfrm>
            <a:off x="5319713"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80" name="Rectangle 34"/>
          <p:cNvSpPr/>
          <p:nvPr/>
        </p:nvSpPr>
        <p:spPr>
          <a:xfrm>
            <a:off x="5980113" y="2312988"/>
            <a:ext cx="661987"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81" name="Rectangle 35"/>
          <p:cNvSpPr/>
          <p:nvPr/>
        </p:nvSpPr>
        <p:spPr>
          <a:xfrm>
            <a:off x="66421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82" name="Rectangle 36"/>
          <p:cNvSpPr/>
          <p:nvPr/>
        </p:nvSpPr>
        <p:spPr>
          <a:xfrm>
            <a:off x="7400925"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port3</a:t>
            </a:r>
            <a:endParaRPr lang="en-US" altLang="zh-CN" sz="1700" dirty="0">
              <a:latin typeface="Calibri" panose="020F0502020204030204" charset="0"/>
            </a:endParaRPr>
          </a:p>
        </p:txBody>
      </p:sp>
      <p:pic>
        <p:nvPicPr>
          <p:cNvPr id="130083" name="Picture 12" descr="underline_base"/>
          <p:cNvPicPr/>
          <p:nvPr/>
        </p:nvPicPr>
        <p:blipFill>
          <a:blip r:embed="rId1"/>
          <a:stretch>
            <a:fillRect/>
          </a:stretch>
        </p:blipFill>
        <p:spPr>
          <a:xfrm>
            <a:off x="593725" y="814388"/>
            <a:ext cx="2354263" cy="242887"/>
          </a:xfrm>
          <a:prstGeom prst="rect">
            <a:avLst/>
          </a:prstGeom>
          <a:noFill/>
          <a:ln w="9525">
            <a:noFill/>
          </a:ln>
        </p:spPr>
      </p:pic>
      <p:sp>
        <p:nvSpPr>
          <p:cNvPr id="130084" name="Rectangle 1"/>
          <p:cNvSpPr txBox="1"/>
          <p:nvPr/>
        </p:nvSpPr>
        <p:spPr>
          <a:xfrm>
            <a:off x="533400" y="-12700"/>
            <a:ext cx="2811463"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Examples</a:t>
            </a:r>
            <a:endParaRPr lang="en-US" altLang="zh-CN" sz="3900" dirty="0">
              <a:solidFill>
                <a:srgbClr val="000099"/>
              </a:solidFill>
              <a:latin typeface="Gill Sans MT" panose="020B0502020104020203" charset="0"/>
            </a:endParaRPr>
          </a:p>
        </p:txBody>
      </p:sp>
      <p:sp>
        <p:nvSpPr>
          <p:cNvPr id="130085" name="Rectangle 2"/>
          <p:cNvSpPr/>
          <p:nvPr/>
        </p:nvSpPr>
        <p:spPr>
          <a:xfrm>
            <a:off x="2814638" y="2692400"/>
            <a:ext cx="5356225" cy="615950"/>
          </a:xfrm>
          <a:prstGeom prst="rect">
            <a:avLst/>
          </a:prstGeom>
          <a:noFill/>
          <a:ln w="12700">
            <a:noFill/>
          </a:ln>
        </p:spPr>
        <p:txBody>
          <a:bodyPr lIns="0" tIns="0" rIns="0" bIns="0" anchor="ctr" anchorCtr="0">
            <a:spAutoFit/>
          </a:bodyPr>
          <a:p>
            <a:pPr algn="r" defTabSz="457200" eaLnBrk="0" hangingPunct="0"/>
            <a:r>
              <a:rPr lang="en-US" altLang="zh-CN" sz="2000" i="1" dirty="0">
                <a:latin typeface="Gill Sans MT" panose="020B0502020104020203" charset="0"/>
              </a:rPr>
              <a:t>layer 2 frames from MAC address 22:A7:23:11:E1:02 should be forwarded to output port </a:t>
            </a:r>
            <a:r>
              <a:rPr lang="en-US" altLang="zh-CN" sz="2000" dirty="0">
                <a:latin typeface="Gill Sans MT" panose="020B0502020104020203" charset="0"/>
              </a:rPr>
              <a:t>6 </a:t>
            </a:r>
            <a:endParaRPr lang="en-US" altLang="zh-CN" sz="2000" dirty="0">
              <a:latin typeface="Gill Sans MT" panose="020B0502020104020203" charset="0"/>
              <a:ea typeface="Gill Sans MT" panose="020B0502020104020203" charset="0"/>
            </a:endParaRPr>
          </a:p>
        </p:txBody>
      </p:sp>
      <p:sp>
        <p:nvSpPr>
          <p:cNvPr id="130086" name="Rectangle 28"/>
          <p:cNvSpPr/>
          <p:nvPr/>
        </p:nvSpPr>
        <p:spPr>
          <a:xfrm>
            <a:off x="1320800" y="2298700"/>
            <a:ext cx="658813" cy="311150"/>
          </a:xfrm>
          <a:prstGeom prst="rect">
            <a:avLst/>
          </a:prstGeom>
          <a:noFill/>
          <a:ln w="12700">
            <a:noFill/>
          </a:ln>
        </p:spPr>
        <p:txBody>
          <a:bodyPr lIns="0" tIns="0" rIns="0" bIns="0" anchor="ctr" anchorCtr="0"/>
          <a:p>
            <a:pPr defTabSz="457200" eaLnBrk="0" hangingPunct="0"/>
            <a:r>
              <a:rPr lang="en-US" altLang="zh-CN" sz="1100" dirty="0">
                <a:latin typeface="Calibri" panose="020F0502020204030204" charset="0"/>
              </a:rPr>
              <a:t>22:A7:23:</a:t>
            </a:r>
            <a:endParaRPr lang="en-US" altLang="zh-CN" sz="1100" dirty="0">
              <a:latin typeface="Calibri" panose="020F0502020204030204" charset="0"/>
            </a:endParaRPr>
          </a:p>
          <a:p>
            <a:pPr defTabSz="457200" eaLnBrk="0" hangingPunct="0"/>
            <a:r>
              <a:rPr lang="en-US" altLang="zh-CN" sz="1100" dirty="0">
                <a:latin typeface="Calibri" panose="020F0502020204030204" charset="0"/>
              </a:rPr>
              <a:t>11:E1:02</a:t>
            </a:r>
            <a:endParaRPr lang="en-US" altLang="zh-CN" sz="1100" dirty="0">
              <a:latin typeface="Calibri" panose="020F0502020204030204" charset="0"/>
            </a:endParaRPr>
          </a:p>
        </p:txBody>
      </p:sp>
      <p:sp>
        <p:nvSpPr>
          <p:cNvPr id="13008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3008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1073" name="Picture 12" descr="underline_base"/>
          <p:cNvPicPr/>
          <p:nvPr/>
        </p:nvPicPr>
        <p:blipFill>
          <a:blip r:embed="rId1"/>
          <a:stretch>
            <a:fillRect/>
          </a:stretch>
        </p:blipFill>
        <p:spPr>
          <a:xfrm>
            <a:off x="600075" y="808038"/>
            <a:ext cx="5172075" cy="144462"/>
          </a:xfrm>
          <a:prstGeom prst="rect">
            <a:avLst/>
          </a:prstGeom>
          <a:noFill/>
          <a:ln w="9525">
            <a:noFill/>
          </a:ln>
        </p:spPr>
      </p:pic>
      <p:sp>
        <p:nvSpPr>
          <p:cNvPr id="131074" name="Title 1"/>
          <p:cNvSpPr>
            <a:spLocks noGrp="1"/>
          </p:cNvSpPr>
          <p:nvPr>
            <p:ph type="title"/>
          </p:nvPr>
        </p:nvSpPr>
        <p:spPr>
          <a:xfrm>
            <a:off x="533400" y="-1587"/>
            <a:ext cx="7772400" cy="1143000"/>
          </a:xfrm>
        </p:spPr>
        <p:txBody>
          <a:bodyPr vert="horz" wrap="square" lIns="91440" tIns="45720" rIns="91440" bIns="45720" anchor="ctr" anchorCtr="0"/>
          <a:p>
            <a:r>
              <a:rPr lang="en-US" altLang="zh-CN" dirty="0">
                <a:latin typeface="Calibri" panose="020F0502020204030204" charset="0"/>
              </a:rPr>
              <a:t>OpenFlow abstraction</a:t>
            </a:r>
            <a:endParaRPr lang="en-US" altLang="zh-CN" dirty="0">
              <a:latin typeface="Calibri" panose="020F0502020204030204" charset="0"/>
            </a:endParaRPr>
          </a:p>
        </p:txBody>
      </p:sp>
      <p:sp>
        <p:nvSpPr>
          <p:cNvPr id="3" name="Content Placeholder 2"/>
          <p:cNvSpPr>
            <a:spLocks noGrp="1"/>
          </p:cNvSpPr>
          <p:nvPr>
            <p:ph sz="half" idx="1"/>
          </p:nvPr>
        </p:nvSpPr>
        <p:spPr>
          <a:xfrm>
            <a:off x="533400" y="1854200"/>
            <a:ext cx="38100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ts val="0"/>
              </a:spcBef>
              <a:spcAft>
                <a:spcPct val="0"/>
              </a:spcAft>
              <a:buClr>
                <a:srgbClr val="000090"/>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rPr>
              <a:t>Router</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a:p>
            <a:pPr marL="678180" marR="0" lvl="1" indent="-215900" algn="l" defTabSz="914400" rtl="0" eaLnBrk="0" fontAlgn="base" latinLnBrk="0" hangingPunct="0">
              <a:lnSpc>
                <a:spcPct val="85000"/>
              </a:lnSpc>
              <a:spcBef>
                <a:spcPts val="0"/>
              </a:spcBef>
              <a:spcAft>
                <a:spcPct val="0"/>
              </a:spcAft>
              <a:buClr>
                <a:srgbClr val="000090"/>
              </a:buClr>
              <a:buSzPct val="101000"/>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match</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longest destination IP prefix</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678180" marR="0" lvl="1" indent="-215900" algn="l" defTabSz="914400" rtl="0" eaLnBrk="0" fontAlgn="base" latinLnBrk="0" hangingPunct="0">
              <a:lnSpc>
                <a:spcPct val="85000"/>
              </a:lnSpc>
              <a:spcBef>
                <a:spcPts val="0"/>
              </a:spcBef>
              <a:spcAft>
                <a:spcPct val="0"/>
              </a:spcAft>
              <a:buClr>
                <a:srgbClr val="000090"/>
              </a:buClr>
              <a:buSzPct val="101000"/>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action</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forward out a link</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338455" marR="0" lvl="0" indent="-338455" algn="l" defTabSz="914400" rtl="0" eaLnBrk="0" fontAlgn="base" latinLnBrk="0" hangingPunct="0">
              <a:lnSpc>
                <a:spcPct val="85000"/>
              </a:lnSpc>
              <a:spcBef>
                <a:spcPts val="0"/>
              </a:spcBef>
              <a:spcAft>
                <a:spcPct val="0"/>
              </a:spcAft>
              <a:buClr>
                <a:srgbClr val="000090"/>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rPr>
              <a:t>Switch</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a:p>
            <a:pPr marL="678180" marR="0" lvl="1" indent="-215900"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match</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destination MAC address</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678180" marR="0" lvl="1" indent="-215900"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action</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forward or flood </a:t>
            </a:r>
            <a:r>
              <a:rPr kumimoji="0" lang="zh-CN" altLang="en-US" sz="1800" b="0" i="0" u="none" strike="noStrike" kern="0" cap="none" spc="0" normalizeH="0" baseline="0" noProof="0" dirty="0">
                <a:ln>
                  <a:noFill/>
                </a:ln>
                <a:solidFill>
                  <a:schemeClr val="tx1"/>
                </a:solidFill>
                <a:effectLst/>
                <a:uLnTx/>
                <a:uFillTx/>
                <a:latin typeface="Calibri" panose="020F0502020204030204" charset="0"/>
                <a:ea typeface="宋体" panose="02010600030101010101" pitchFamily="2" charset="-122"/>
                <a:cs typeface="Gill Sans MT" panose="020B0502020104020203"/>
              </a:rPr>
              <a:t>转发或者泛洪</a:t>
            </a:r>
            <a:endParaRPr kumimoji="0" lang="zh-CN" altLang="en-US" sz="1800" b="0" i="0" u="none" strike="noStrike" kern="0" cap="none" spc="0" normalizeH="0" baseline="0" noProof="0" dirty="0">
              <a:ln>
                <a:noFill/>
              </a:ln>
              <a:solidFill>
                <a:schemeClr val="tx1"/>
              </a:solidFill>
              <a:effectLst/>
              <a:uLnTx/>
              <a:uFillTx/>
              <a:latin typeface="Calibri" panose="020F0502020204030204" charset="0"/>
              <a:ea typeface="宋体" panose="02010600030101010101" pitchFamily="2" charset="-122"/>
              <a:cs typeface="Gill Sans MT" panose="020B0502020104020203"/>
            </a:endParaRPr>
          </a:p>
        </p:txBody>
      </p:sp>
      <p:sp>
        <p:nvSpPr>
          <p:cNvPr id="5" name="Content Placeholder 4"/>
          <p:cNvSpPr>
            <a:spLocks noGrp="1"/>
          </p:cNvSpPr>
          <p:nvPr>
            <p:ph sz="half" idx="2"/>
          </p:nvPr>
        </p:nvSpPr>
        <p:spPr>
          <a:xfrm>
            <a:off x="4495800" y="1874838"/>
            <a:ext cx="3810000" cy="4648200"/>
          </a:xfrm>
        </p:spPr>
        <p:txBody>
          <a:bodyPr vert="horz" wrap="square" lIns="91440" tIns="45720" rIns="91440" bIns="45720" numCol="1" anchor="t" anchorCtr="0" compatLnSpc="1"/>
          <a:lstStyle/>
          <a:p>
            <a:pPr marL="297180" marR="0" lvl="0" indent="-297180" algn="l" defTabSz="914400" rtl="0" eaLnBrk="0" fontAlgn="base" latinLnBrk="0" hangingPunct="0">
              <a:lnSpc>
                <a:spcPct val="85000"/>
              </a:lnSpc>
              <a:spcBef>
                <a:spcPts val="0"/>
              </a:spcBef>
              <a:spcAft>
                <a:spcPct val="0"/>
              </a:spcAft>
              <a:buClr>
                <a:srgbClr val="000090"/>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rPr>
              <a:t>Firewall</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a:p>
            <a:pPr marL="508000" marR="0" lvl="1" indent="-219075"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match</a:t>
            </a:r>
            <a:r>
              <a:rPr kumimoji="0" lang="en-US" sz="2800" b="0" i="0" u="none" strike="noStrike" kern="0" cap="none" spc="0" normalizeH="0" baseline="0" noProof="0" dirty="0" smtClean="0">
                <a:ln>
                  <a:noFill/>
                </a:ln>
                <a:solidFill>
                  <a:schemeClr val="tx1"/>
                </a:solidFill>
                <a:effectLst/>
                <a:uLnTx/>
                <a:uFillTx/>
                <a:latin typeface="Calibri" panose="020F0502020204030204" charset="0"/>
                <a:ea typeface="MS PGothic" panose="020B0600070205080204" charset="-128"/>
                <a:cs typeface="Gill Sans MT" panose="020B0502020104020203"/>
              </a:rPr>
              <a:t>: IP addresses and TCP/UDP port numbers</a:t>
            </a:r>
            <a:endParaRPr kumimoji="0" lang="en-US" sz="2800" b="0" i="0" u="none" strike="noStrike" kern="0" cap="none" spc="0" normalizeH="0" baseline="0" noProof="0" dirty="0" smtClean="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508000" marR="0" lvl="1" indent="-219075"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action</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permit or deny </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297180" marR="0" lvl="0" indent="-297180" algn="l" defTabSz="914400" rtl="0" eaLnBrk="0" fontAlgn="base" latinLnBrk="0" hangingPunct="0">
              <a:lnSpc>
                <a:spcPct val="85000"/>
              </a:lnSpc>
              <a:spcBef>
                <a:spcPts val="0"/>
              </a:spcBef>
              <a:spcAft>
                <a:spcPct val="0"/>
              </a:spcAft>
              <a:buClr>
                <a:srgbClr val="000090"/>
              </a:buClr>
              <a:buSzTx/>
              <a:buFont typeface="Wingdings" panose="05000000000000000000" pitchFamily="2" charset="2"/>
              <a:buChar char="§"/>
              <a:defRPr/>
            </a:pPr>
            <a:r>
              <a:rPr kumimoji="0" lang="en-US" sz="2800" b="0" i="0" u="none" strike="noStrike" kern="0" cap="none" spc="0" normalizeH="0" baseline="0" noProof="0" dirty="0" smtClean="0">
                <a:ln>
                  <a:noFill/>
                </a:ln>
                <a:solidFill>
                  <a:schemeClr val="tx1"/>
                </a:solidFill>
                <a:effectLst/>
                <a:uLnTx/>
                <a:uFillTx/>
                <a:latin typeface="Calibri" panose="020F0502020204030204" charset="0"/>
                <a:ea typeface="MS PGothic" panose="020B0600070205080204" charset="-128"/>
                <a:cs typeface="MS PGothic" panose="020B0600070205080204" charset="-128"/>
              </a:rPr>
              <a:t>NAT</a:t>
            </a:r>
            <a:endParaRPr kumimoji="0" lang="en-US" sz="2800" b="0" i="0" u="none" strike="noStrike" kern="0" cap="none" spc="0" normalizeH="0" baseline="0" noProof="0" dirty="0" smtClean="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a:p>
            <a:pPr marL="519430" marR="0" lvl="1" indent="-230505"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match</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IP address and port</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519430" marR="0" lvl="1" indent="-230505"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action</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rewrite address and port</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0" marR="0" lvl="0" indent="-342900" algn="l" defTabSz="914400" rtl="0" eaLnBrk="0" fontAlgn="base" latinLnBrk="0" hangingPunct="0">
              <a:lnSpc>
                <a:spcPct val="85000"/>
              </a:lnSpc>
              <a:spcBef>
                <a:spcPts val="0"/>
              </a:spcBef>
              <a:spcAft>
                <a:spcPct val="0"/>
              </a:spcAft>
              <a:buClr>
                <a:srgbClr val="000099"/>
              </a:buClr>
              <a:buSzTx/>
              <a:buFont typeface="Wingdings" panose="05000000000000000000" charset="0"/>
              <a:buChar char="§"/>
              <a:defRPr/>
            </a:pPr>
            <a:endParaRPr kumimoji="0" lang="en-US" sz="32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p:txBody>
      </p:sp>
      <p:sp>
        <p:nvSpPr>
          <p:cNvPr id="131077" name="TextBox 1"/>
          <p:cNvSpPr txBox="1"/>
          <p:nvPr/>
        </p:nvSpPr>
        <p:spPr>
          <a:xfrm>
            <a:off x="541338" y="1214438"/>
            <a:ext cx="7519987" cy="522287"/>
          </a:xfrm>
          <a:prstGeom prst="rect">
            <a:avLst/>
          </a:prstGeom>
          <a:noFill/>
          <a:ln w="9525">
            <a:noFill/>
          </a:ln>
        </p:spPr>
        <p:txBody>
          <a:bodyPr wrap="none" anchor="t" anchorCtr="0">
            <a:spAutoFit/>
          </a:bodyPr>
          <a:p>
            <a:pPr marL="457200" indent="-457200" eaLnBrk="0" hangingPunct="0">
              <a:buClr>
                <a:srgbClr val="000090"/>
              </a:buClr>
              <a:buFont typeface="Wingdings" panose="05000000000000000000" pitchFamily="2" charset="2"/>
              <a:buChar char="§"/>
            </a:pPr>
            <a:r>
              <a:rPr lang="en-US" altLang="zh-CN" sz="2800" i="1" dirty="0">
                <a:solidFill>
                  <a:srgbClr val="CC0000"/>
                </a:solidFill>
                <a:latin typeface="Calibri" panose="020F0502020204030204" charset="0"/>
              </a:rPr>
              <a:t>match+action: </a:t>
            </a:r>
            <a:r>
              <a:rPr lang="en-US" altLang="zh-CN" sz="2800" dirty="0">
                <a:latin typeface="Calibri" panose="020F0502020204030204" charset="0"/>
              </a:rPr>
              <a:t>unifies different kinds of devices</a:t>
            </a:r>
            <a:endParaRPr lang="en-US" altLang="zh-CN" sz="2800" dirty="0">
              <a:latin typeface="Arial" panose="020B0604020202020204" pitchFamily="34" charset="0"/>
            </a:endParaRPr>
          </a:p>
        </p:txBody>
      </p:sp>
      <p:sp>
        <p:nvSpPr>
          <p:cNvPr id="131078"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3107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charRg st="7" end="4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charRg st="44" end="7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charRg st="71" end="7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charRg st="78" end="10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charRg st="109" end="13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charRg st="0"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charRg st="9" end="5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charRg st="54" end="7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charRg st="78" end="8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charRg st="82" end="10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charRg st="109"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 name="Group 63"/>
          <p:cNvGrpSpPr/>
          <p:nvPr/>
        </p:nvGrpSpPr>
        <p:grpSpPr>
          <a:xfrm>
            <a:off x="638175" y="1263650"/>
            <a:ext cx="2997200" cy="1262063"/>
            <a:chOff x="637575" y="1263648"/>
            <a:chExt cx="2998252" cy="1261939"/>
          </a:xfrm>
        </p:grpSpPr>
        <p:sp>
          <p:nvSpPr>
            <p:cNvPr id="197" name="Freeform 196"/>
            <p:cNvSpPr/>
            <p:nvPr/>
          </p:nvSpPr>
          <p:spPr>
            <a:xfrm flipV="1">
              <a:off x="678864" y="2160498"/>
              <a:ext cx="2956963" cy="365089"/>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1" fmla="*/ 0 w 3026833"/>
                <a:gd name="connsiteY0-2" fmla="*/ 846667 h 846667"/>
                <a:gd name="connsiteX1-3" fmla="*/ 2222500 w 3026833"/>
                <a:gd name="connsiteY1-4" fmla="*/ 613833 h 846667"/>
                <a:gd name="connsiteX2-5" fmla="*/ 3026833 w 3026833"/>
                <a:gd name="connsiteY2-6" fmla="*/ 0 h 846667"/>
                <a:gd name="connsiteX3-7" fmla="*/ 2751667 w 3026833"/>
                <a:gd name="connsiteY3-8" fmla="*/ 423333 h 846667"/>
                <a:gd name="connsiteX4-9" fmla="*/ 2744304 w 3026833"/>
                <a:gd name="connsiteY4-10" fmla="*/ 839304 h 846667"/>
                <a:gd name="connsiteX5-11" fmla="*/ 0 w 3026833"/>
                <a:gd name="connsiteY5-12" fmla="*/ 846667 h 846667"/>
                <a:gd name="connsiteX0-13" fmla="*/ 0 w 3042275"/>
                <a:gd name="connsiteY0-14" fmla="*/ 848898 h 848898"/>
                <a:gd name="connsiteX1-15" fmla="*/ 2222500 w 3042275"/>
                <a:gd name="connsiteY1-16" fmla="*/ 616064 h 848898"/>
                <a:gd name="connsiteX2-17" fmla="*/ 3026833 w 3042275"/>
                <a:gd name="connsiteY2-18" fmla="*/ 2231 h 848898"/>
                <a:gd name="connsiteX3-19" fmla="*/ 2751667 w 3042275"/>
                <a:gd name="connsiteY3-20" fmla="*/ 425564 h 848898"/>
                <a:gd name="connsiteX4-21" fmla="*/ 2744304 w 3042275"/>
                <a:gd name="connsiteY4-22" fmla="*/ 841535 h 848898"/>
                <a:gd name="connsiteX5-23" fmla="*/ 0 w 3042275"/>
                <a:gd name="connsiteY5-24" fmla="*/ 848898 h 848898"/>
                <a:gd name="connsiteX0-25" fmla="*/ 0 w 3042275"/>
                <a:gd name="connsiteY0-26" fmla="*/ 848898 h 848898"/>
                <a:gd name="connsiteX1-27" fmla="*/ 2222500 w 3042275"/>
                <a:gd name="connsiteY1-28" fmla="*/ 616064 h 848898"/>
                <a:gd name="connsiteX2-29" fmla="*/ 3026833 w 3042275"/>
                <a:gd name="connsiteY2-30" fmla="*/ 2231 h 848898"/>
                <a:gd name="connsiteX3-31" fmla="*/ 2751667 w 3042275"/>
                <a:gd name="connsiteY3-32" fmla="*/ 425564 h 848898"/>
                <a:gd name="connsiteX4-33" fmla="*/ 2744304 w 3042275"/>
                <a:gd name="connsiteY4-34" fmla="*/ 841535 h 848898"/>
                <a:gd name="connsiteX5-35" fmla="*/ 0 w 3042275"/>
                <a:gd name="connsiteY5-36" fmla="*/ 848898 h 848898"/>
                <a:gd name="connsiteX0-37" fmla="*/ 3038 w 3045313"/>
                <a:gd name="connsiteY0-38" fmla="*/ 848898 h 848898"/>
                <a:gd name="connsiteX1-39" fmla="*/ 2225538 w 3045313"/>
                <a:gd name="connsiteY1-40" fmla="*/ 616064 h 848898"/>
                <a:gd name="connsiteX2-41" fmla="*/ 3029871 w 3045313"/>
                <a:gd name="connsiteY2-42" fmla="*/ 2231 h 848898"/>
                <a:gd name="connsiteX3-43" fmla="*/ 2754705 w 3045313"/>
                <a:gd name="connsiteY3-44" fmla="*/ 425564 h 848898"/>
                <a:gd name="connsiteX4-45" fmla="*/ 2747342 w 3045313"/>
                <a:gd name="connsiteY4-46" fmla="*/ 841535 h 848898"/>
                <a:gd name="connsiteX5-47" fmla="*/ 3038 w 3045313"/>
                <a:gd name="connsiteY5-48" fmla="*/ 848898 h 848898"/>
                <a:gd name="connsiteX0-49" fmla="*/ 2799 w 3045074"/>
                <a:gd name="connsiteY0-50" fmla="*/ 848898 h 848898"/>
                <a:gd name="connsiteX1-51" fmla="*/ 2225299 w 3045074"/>
                <a:gd name="connsiteY1-52" fmla="*/ 616064 h 848898"/>
                <a:gd name="connsiteX2-53" fmla="*/ 3029632 w 3045074"/>
                <a:gd name="connsiteY2-54" fmla="*/ 2231 h 848898"/>
                <a:gd name="connsiteX3-55" fmla="*/ 2754466 w 3045074"/>
                <a:gd name="connsiteY3-56" fmla="*/ 425564 h 848898"/>
                <a:gd name="connsiteX4-57" fmla="*/ 2747103 w 3045074"/>
                <a:gd name="connsiteY4-58" fmla="*/ 841535 h 848898"/>
                <a:gd name="connsiteX5-59" fmla="*/ 2799 w 3045074"/>
                <a:gd name="connsiteY5-60" fmla="*/ 848898 h 848898"/>
                <a:gd name="connsiteX0-61" fmla="*/ 2799 w 3045074"/>
                <a:gd name="connsiteY0-62" fmla="*/ 848898 h 848898"/>
                <a:gd name="connsiteX1-63" fmla="*/ 2225299 w 3045074"/>
                <a:gd name="connsiteY1-64" fmla="*/ 616064 h 848898"/>
                <a:gd name="connsiteX2-65" fmla="*/ 3029632 w 3045074"/>
                <a:gd name="connsiteY2-66" fmla="*/ 2231 h 848898"/>
                <a:gd name="connsiteX3-67" fmla="*/ 2754466 w 3045074"/>
                <a:gd name="connsiteY3-68" fmla="*/ 425564 h 848898"/>
                <a:gd name="connsiteX4-69" fmla="*/ 2747103 w 3045074"/>
                <a:gd name="connsiteY4-70" fmla="*/ 841535 h 848898"/>
                <a:gd name="connsiteX5-71" fmla="*/ 2799 w 3045074"/>
                <a:gd name="connsiteY5-72" fmla="*/ 848898 h 848898"/>
                <a:gd name="connsiteX0-73" fmla="*/ 3018 w 2975668"/>
                <a:gd name="connsiteY0-74" fmla="*/ 443744 h 443744"/>
                <a:gd name="connsiteX1-75" fmla="*/ 2225518 w 2975668"/>
                <a:gd name="connsiteY1-76" fmla="*/ 210910 h 443744"/>
                <a:gd name="connsiteX2-77" fmla="*/ 2957279 w 2975668"/>
                <a:gd name="connsiteY2-78" fmla="*/ 79158 h 443744"/>
                <a:gd name="connsiteX3-79" fmla="*/ 2754685 w 2975668"/>
                <a:gd name="connsiteY3-80" fmla="*/ 20410 h 443744"/>
                <a:gd name="connsiteX4-81" fmla="*/ 2747322 w 2975668"/>
                <a:gd name="connsiteY4-82" fmla="*/ 436381 h 443744"/>
                <a:gd name="connsiteX5-83" fmla="*/ 3018 w 2975668"/>
                <a:gd name="connsiteY5-84" fmla="*/ 443744 h 443744"/>
                <a:gd name="connsiteX0-85" fmla="*/ 3018 w 2957279"/>
                <a:gd name="connsiteY0-86" fmla="*/ 454405 h 454405"/>
                <a:gd name="connsiteX1-87" fmla="*/ 2225518 w 2957279"/>
                <a:gd name="connsiteY1-88" fmla="*/ 221571 h 454405"/>
                <a:gd name="connsiteX2-89" fmla="*/ 2957279 w 2957279"/>
                <a:gd name="connsiteY2-90" fmla="*/ 89819 h 454405"/>
                <a:gd name="connsiteX3-91" fmla="*/ 2754685 w 2957279"/>
                <a:gd name="connsiteY3-92" fmla="*/ 31071 h 454405"/>
                <a:gd name="connsiteX4-93" fmla="*/ 2747322 w 2957279"/>
                <a:gd name="connsiteY4-94" fmla="*/ 447042 h 454405"/>
                <a:gd name="connsiteX5-95" fmla="*/ 3018 w 2957279"/>
                <a:gd name="connsiteY5-96" fmla="*/ 454405 h 454405"/>
                <a:gd name="connsiteX0-97" fmla="*/ 3018 w 2957279"/>
                <a:gd name="connsiteY0-98" fmla="*/ 496161 h 496161"/>
                <a:gd name="connsiteX1-99" fmla="*/ 2225518 w 2957279"/>
                <a:gd name="connsiteY1-100" fmla="*/ 263327 h 496161"/>
                <a:gd name="connsiteX2-101" fmla="*/ 2957279 w 2957279"/>
                <a:gd name="connsiteY2-102" fmla="*/ 131575 h 496161"/>
                <a:gd name="connsiteX3-103" fmla="*/ 2754685 w 2957279"/>
                <a:gd name="connsiteY3-104" fmla="*/ 72827 h 496161"/>
                <a:gd name="connsiteX4-105" fmla="*/ 2747322 w 2957279"/>
                <a:gd name="connsiteY4-106" fmla="*/ 488798 h 496161"/>
                <a:gd name="connsiteX5-107" fmla="*/ 3018 w 2957279"/>
                <a:gd name="connsiteY5-108" fmla="*/ 496161 h 496161"/>
                <a:gd name="connsiteX0-109" fmla="*/ 3018 w 2957279"/>
                <a:gd name="connsiteY0-110" fmla="*/ 496161 h 496161"/>
                <a:gd name="connsiteX1-111" fmla="*/ 2225518 w 2957279"/>
                <a:gd name="connsiteY1-112" fmla="*/ 263327 h 496161"/>
                <a:gd name="connsiteX2-113" fmla="*/ 2957279 w 2957279"/>
                <a:gd name="connsiteY2-114" fmla="*/ 131575 h 496161"/>
                <a:gd name="connsiteX3-115" fmla="*/ 2780603 w 2957279"/>
                <a:gd name="connsiteY3-116" fmla="*/ 269807 h 496161"/>
                <a:gd name="connsiteX4-117" fmla="*/ 2747322 w 2957279"/>
                <a:gd name="connsiteY4-118" fmla="*/ 488798 h 496161"/>
                <a:gd name="connsiteX5-119" fmla="*/ 3018 w 2957279"/>
                <a:gd name="connsiteY5-120" fmla="*/ 496161 h 496161"/>
                <a:gd name="connsiteX0-121" fmla="*/ 3018 w 2957279"/>
                <a:gd name="connsiteY0-122" fmla="*/ 496161 h 496161"/>
                <a:gd name="connsiteX1-123" fmla="*/ 2225518 w 2957279"/>
                <a:gd name="connsiteY1-124" fmla="*/ 263327 h 496161"/>
                <a:gd name="connsiteX2-125" fmla="*/ 2957279 w 2957279"/>
                <a:gd name="connsiteY2-126" fmla="*/ 131575 h 496161"/>
                <a:gd name="connsiteX3-127" fmla="*/ 2780603 w 2957279"/>
                <a:gd name="connsiteY3-128" fmla="*/ 269807 h 496161"/>
                <a:gd name="connsiteX4-129" fmla="*/ 2747322 w 2957279"/>
                <a:gd name="connsiteY4-130" fmla="*/ 488798 h 496161"/>
                <a:gd name="connsiteX5-131" fmla="*/ 3018 w 2957279"/>
                <a:gd name="connsiteY5-132" fmla="*/ 496161 h 496161"/>
                <a:gd name="connsiteX0-133" fmla="*/ 3018 w 2957279"/>
                <a:gd name="connsiteY0-134" fmla="*/ 364586 h 364586"/>
                <a:gd name="connsiteX1-135" fmla="*/ 2225518 w 2957279"/>
                <a:gd name="connsiteY1-136" fmla="*/ 131752 h 364586"/>
                <a:gd name="connsiteX2-137" fmla="*/ 2957279 w 2957279"/>
                <a:gd name="connsiteY2-138" fmla="*/ 0 h 364586"/>
                <a:gd name="connsiteX3-139" fmla="*/ 2780603 w 2957279"/>
                <a:gd name="connsiteY3-140" fmla="*/ 138232 h 364586"/>
                <a:gd name="connsiteX4-141" fmla="*/ 2747322 w 2957279"/>
                <a:gd name="connsiteY4-142" fmla="*/ 357223 h 364586"/>
                <a:gd name="connsiteX5-143" fmla="*/ 3018 w 2957279"/>
                <a:gd name="connsiteY5-144" fmla="*/ 364586 h 3645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957279" h="364586">
                  <a:moveTo>
                    <a:pt x="3018" y="364586"/>
                  </a:moveTo>
                  <a:cubicBezTo>
                    <a:pt x="-83949" y="327008"/>
                    <a:pt x="1733141" y="192516"/>
                    <a:pt x="2225518" y="131752"/>
                  </a:cubicBezTo>
                  <a:cubicBezTo>
                    <a:pt x="2717895" y="70988"/>
                    <a:pt x="2402554" y="114689"/>
                    <a:pt x="2957279" y="0"/>
                  </a:cubicBezTo>
                  <a:cubicBezTo>
                    <a:pt x="2832942" y="71922"/>
                    <a:pt x="2815596" y="78695"/>
                    <a:pt x="2780603" y="138232"/>
                  </a:cubicBezTo>
                  <a:cubicBezTo>
                    <a:pt x="2745610" y="197769"/>
                    <a:pt x="2727394" y="213043"/>
                    <a:pt x="2747322" y="357223"/>
                  </a:cubicBezTo>
                  <a:lnTo>
                    <a:pt x="3018" y="364586"/>
                  </a:lnTo>
                  <a:close/>
                </a:path>
              </a:pathLst>
            </a:custGeom>
            <a:gradFill flip="none" rotWithShape="1">
              <a:gsLst>
                <a:gs pos="0">
                  <a:schemeClr val="bg1"/>
                </a:gs>
                <a:gs pos="100000">
                  <a:schemeClr val="bg1">
                    <a:lumMod val="75000"/>
                  </a:schemeClr>
                </a:gs>
              </a:gsLst>
              <a:lin ang="5400000" scaled="0"/>
              <a:tileRect/>
            </a:gradFill>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32099" name="Group 188"/>
            <p:cNvGrpSpPr/>
            <p:nvPr/>
          </p:nvGrpSpPr>
          <p:grpSpPr>
            <a:xfrm>
              <a:off x="637575" y="1263648"/>
              <a:ext cx="2833213" cy="916517"/>
              <a:chOff x="-994833" y="4042832"/>
              <a:chExt cx="2833213" cy="916517"/>
            </a:xfrm>
          </p:grpSpPr>
          <p:sp>
            <p:nvSpPr>
              <p:cNvPr id="190" name="Rectangle 189"/>
              <p:cNvSpPr/>
              <p:nvPr/>
            </p:nvSpPr>
            <p:spPr bwMode="auto">
              <a:xfrm>
                <a:off x="-977364" y="4042832"/>
                <a:ext cx="2775924" cy="915898"/>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32101" name="TextBox 190"/>
              <p:cNvSpPr txBox="1"/>
              <p:nvPr/>
            </p:nvSpPr>
            <p:spPr>
              <a:xfrm>
                <a:off x="-931177" y="4360336"/>
                <a:ext cx="1646504" cy="584776"/>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 Src = 10.3.*.*</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Dst = 10.2.*.*</a:t>
                </a:r>
                <a:endParaRPr lang="en-US" altLang="zh-CN" sz="1600" dirty="0">
                  <a:latin typeface="Arial" panose="020B0604020202020204" pitchFamily="34" charset="0"/>
                </a:endParaRPr>
              </a:p>
            </p:txBody>
          </p:sp>
          <p:sp>
            <p:nvSpPr>
              <p:cNvPr id="132102" name="TextBox 191"/>
              <p:cNvSpPr txBox="1"/>
              <p:nvPr/>
            </p:nvSpPr>
            <p:spPr>
              <a:xfrm>
                <a:off x="718763" y="4491568"/>
                <a:ext cx="1119617"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forward(3)</a:t>
                </a:r>
                <a:endParaRPr lang="en-US" altLang="zh-CN" sz="1600" dirty="0">
                  <a:latin typeface="Arial" panose="020B0604020202020204" pitchFamily="34" charset="0"/>
                </a:endParaRPr>
              </a:p>
            </p:txBody>
          </p:sp>
          <p:cxnSp>
            <p:nvCxnSpPr>
              <p:cNvPr id="132103" name="Straight Connector 192"/>
              <p:cNvCxnSpPr/>
              <p:nvPr/>
            </p:nvCxnSpPr>
            <p:spPr>
              <a:xfrm>
                <a:off x="-994833" y="4402666"/>
                <a:ext cx="2794000" cy="0"/>
              </a:xfrm>
              <a:prstGeom prst="line">
                <a:avLst/>
              </a:prstGeom>
              <a:ln w="9525" cap="flat" cmpd="sng">
                <a:solidFill>
                  <a:schemeClr val="tx1"/>
                </a:solidFill>
                <a:prstDash val="solid"/>
                <a:round/>
                <a:headEnd type="none" w="med" len="med"/>
                <a:tailEnd type="none" w="med" len="med"/>
              </a:ln>
            </p:spPr>
          </p:cxnSp>
          <p:sp>
            <p:nvSpPr>
              <p:cNvPr id="132104" name="TextBox 193"/>
              <p:cNvSpPr txBox="1"/>
              <p:nvPr/>
            </p:nvSpPr>
            <p:spPr>
              <a:xfrm>
                <a:off x="-674004" y="4051301"/>
                <a:ext cx="743413"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match</a:t>
                </a:r>
                <a:endParaRPr lang="en-US" altLang="zh-CN" sz="1600" dirty="0">
                  <a:latin typeface="Arial" panose="020B0604020202020204" pitchFamily="34" charset="0"/>
                </a:endParaRPr>
              </a:p>
            </p:txBody>
          </p:sp>
          <p:sp>
            <p:nvSpPr>
              <p:cNvPr id="132105" name="TextBox 194"/>
              <p:cNvSpPr txBox="1"/>
              <p:nvPr/>
            </p:nvSpPr>
            <p:spPr>
              <a:xfrm>
                <a:off x="875396" y="4055535"/>
                <a:ext cx="732192"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action</a:t>
                </a:r>
                <a:endParaRPr lang="en-US" altLang="zh-CN" sz="1600" dirty="0">
                  <a:latin typeface="Arial" panose="020B0604020202020204" pitchFamily="34" charset="0"/>
                </a:endParaRPr>
              </a:p>
            </p:txBody>
          </p:sp>
          <p:cxnSp>
            <p:nvCxnSpPr>
              <p:cNvPr id="132106" name="Straight Connector 195"/>
              <p:cNvCxnSpPr/>
              <p:nvPr/>
            </p:nvCxnSpPr>
            <p:spPr>
              <a:xfrm>
                <a:off x="738264" y="4049182"/>
                <a:ext cx="1" cy="904875"/>
              </a:xfrm>
              <a:prstGeom prst="line">
                <a:avLst/>
              </a:prstGeom>
              <a:ln w="9525" cap="flat" cmpd="sng">
                <a:solidFill>
                  <a:schemeClr val="tx1"/>
                </a:solidFill>
                <a:prstDash val="solid"/>
                <a:round/>
                <a:headEnd type="none" w="med" len="med"/>
                <a:tailEnd type="none" w="med" len="med"/>
              </a:ln>
            </p:spPr>
          </p:cxnSp>
        </p:grpSp>
      </p:grpSp>
      <p:grpSp>
        <p:nvGrpSpPr>
          <p:cNvPr id="77" name="Group 76"/>
          <p:cNvGrpSpPr/>
          <p:nvPr/>
        </p:nvGrpSpPr>
        <p:grpSpPr>
          <a:xfrm>
            <a:off x="5956300" y="4510088"/>
            <a:ext cx="2894013" cy="2022475"/>
            <a:chOff x="5956617" y="4509743"/>
            <a:chExt cx="2893901" cy="2022127"/>
          </a:xfrm>
        </p:grpSpPr>
        <p:sp>
          <p:nvSpPr>
            <p:cNvPr id="208" name="Freeform 207"/>
            <p:cNvSpPr/>
            <p:nvPr/>
          </p:nvSpPr>
          <p:spPr>
            <a:xfrm flipH="1">
              <a:off x="5956617" y="4509743"/>
              <a:ext cx="2838340" cy="630129"/>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1" fmla="*/ 0 w 3026833"/>
                <a:gd name="connsiteY0-2" fmla="*/ 846667 h 846667"/>
                <a:gd name="connsiteX1-3" fmla="*/ 2222500 w 3026833"/>
                <a:gd name="connsiteY1-4" fmla="*/ 613833 h 846667"/>
                <a:gd name="connsiteX2-5" fmla="*/ 3026833 w 3026833"/>
                <a:gd name="connsiteY2-6" fmla="*/ 0 h 846667"/>
                <a:gd name="connsiteX3-7" fmla="*/ 2751667 w 3026833"/>
                <a:gd name="connsiteY3-8" fmla="*/ 423333 h 846667"/>
                <a:gd name="connsiteX4-9" fmla="*/ 2744304 w 3026833"/>
                <a:gd name="connsiteY4-10" fmla="*/ 839304 h 846667"/>
                <a:gd name="connsiteX5-11" fmla="*/ 0 w 3026833"/>
                <a:gd name="connsiteY5-12" fmla="*/ 846667 h 846667"/>
                <a:gd name="connsiteX0-13" fmla="*/ 0 w 3042275"/>
                <a:gd name="connsiteY0-14" fmla="*/ 848898 h 848898"/>
                <a:gd name="connsiteX1-15" fmla="*/ 2222500 w 3042275"/>
                <a:gd name="connsiteY1-16" fmla="*/ 616064 h 848898"/>
                <a:gd name="connsiteX2-17" fmla="*/ 3026833 w 3042275"/>
                <a:gd name="connsiteY2-18" fmla="*/ 2231 h 848898"/>
                <a:gd name="connsiteX3-19" fmla="*/ 2751667 w 3042275"/>
                <a:gd name="connsiteY3-20" fmla="*/ 425564 h 848898"/>
                <a:gd name="connsiteX4-21" fmla="*/ 2744304 w 3042275"/>
                <a:gd name="connsiteY4-22" fmla="*/ 841535 h 848898"/>
                <a:gd name="connsiteX5-23" fmla="*/ 0 w 3042275"/>
                <a:gd name="connsiteY5-24" fmla="*/ 848898 h 848898"/>
                <a:gd name="connsiteX0-25" fmla="*/ 0 w 3042275"/>
                <a:gd name="connsiteY0-26" fmla="*/ 848898 h 848898"/>
                <a:gd name="connsiteX1-27" fmla="*/ 2222500 w 3042275"/>
                <a:gd name="connsiteY1-28" fmla="*/ 616064 h 848898"/>
                <a:gd name="connsiteX2-29" fmla="*/ 3026833 w 3042275"/>
                <a:gd name="connsiteY2-30" fmla="*/ 2231 h 848898"/>
                <a:gd name="connsiteX3-31" fmla="*/ 2751667 w 3042275"/>
                <a:gd name="connsiteY3-32" fmla="*/ 425564 h 848898"/>
                <a:gd name="connsiteX4-33" fmla="*/ 2744304 w 3042275"/>
                <a:gd name="connsiteY4-34" fmla="*/ 841535 h 848898"/>
                <a:gd name="connsiteX5-35" fmla="*/ 0 w 3042275"/>
                <a:gd name="connsiteY5-36" fmla="*/ 848898 h 848898"/>
                <a:gd name="connsiteX0-37" fmla="*/ 3038 w 3045313"/>
                <a:gd name="connsiteY0-38" fmla="*/ 848898 h 848898"/>
                <a:gd name="connsiteX1-39" fmla="*/ 2225538 w 3045313"/>
                <a:gd name="connsiteY1-40" fmla="*/ 616064 h 848898"/>
                <a:gd name="connsiteX2-41" fmla="*/ 3029871 w 3045313"/>
                <a:gd name="connsiteY2-42" fmla="*/ 2231 h 848898"/>
                <a:gd name="connsiteX3-43" fmla="*/ 2754705 w 3045313"/>
                <a:gd name="connsiteY3-44" fmla="*/ 425564 h 848898"/>
                <a:gd name="connsiteX4-45" fmla="*/ 2747342 w 3045313"/>
                <a:gd name="connsiteY4-46" fmla="*/ 841535 h 848898"/>
                <a:gd name="connsiteX5-47" fmla="*/ 3038 w 3045313"/>
                <a:gd name="connsiteY5-48" fmla="*/ 848898 h 848898"/>
                <a:gd name="connsiteX0-49" fmla="*/ 2799 w 3045074"/>
                <a:gd name="connsiteY0-50" fmla="*/ 848898 h 848898"/>
                <a:gd name="connsiteX1-51" fmla="*/ 2225299 w 3045074"/>
                <a:gd name="connsiteY1-52" fmla="*/ 616064 h 848898"/>
                <a:gd name="connsiteX2-53" fmla="*/ 3029632 w 3045074"/>
                <a:gd name="connsiteY2-54" fmla="*/ 2231 h 848898"/>
                <a:gd name="connsiteX3-55" fmla="*/ 2754466 w 3045074"/>
                <a:gd name="connsiteY3-56" fmla="*/ 425564 h 848898"/>
                <a:gd name="connsiteX4-57" fmla="*/ 2747103 w 3045074"/>
                <a:gd name="connsiteY4-58" fmla="*/ 841535 h 848898"/>
                <a:gd name="connsiteX5-59" fmla="*/ 2799 w 3045074"/>
                <a:gd name="connsiteY5-60" fmla="*/ 848898 h 848898"/>
                <a:gd name="connsiteX0-61" fmla="*/ 2799 w 3045074"/>
                <a:gd name="connsiteY0-62" fmla="*/ 848898 h 848898"/>
                <a:gd name="connsiteX1-63" fmla="*/ 2225299 w 3045074"/>
                <a:gd name="connsiteY1-64" fmla="*/ 616064 h 848898"/>
                <a:gd name="connsiteX2-65" fmla="*/ 3029632 w 3045074"/>
                <a:gd name="connsiteY2-66" fmla="*/ 2231 h 848898"/>
                <a:gd name="connsiteX3-67" fmla="*/ 2754466 w 3045074"/>
                <a:gd name="connsiteY3-68" fmla="*/ 425564 h 848898"/>
                <a:gd name="connsiteX4-69" fmla="*/ 2747103 w 3045074"/>
                <a:gd name="connsiteY4-70" fmla="*/ 841535 h 848898"/>
                <a:gd name="connsiteX5-71" fmla="*/ 2799 w 3045074"/>
                <a:gd name="connsiteY5-72" fmla="*/ 848898 h 848898"/>
                <a:gd name="connsiteX0-73" fmla="*/ 2979 w 2839117"/>
                <a:gd name="connsiteY0-74" fmla="*/ 630630 h 630630"/>
                <a:gd name="connsiteX1-75" fmla="*/ 2225479 w 2839117"/>
                <a:gd name="connsiteY1-76" fmla="*/ 397796 h 630630"/>
                <a:gd name="connsiteX2-77" fmla="*/ 2808948 w 2839117"/>
                <a:gd name="connsiteY2-78" fmla="*/ 4836 h 630630"/>
                <a:gd name="connsiteX3-79" fmla="*/ 2754646 w 2839117"/>
                <a:gd name="connsiteY3-80" fmla="*/ 207296 h 630630"/>
                <a:gd name="connsiteX4-81" fmla="*/ 2747283 w 2839117"/>
                <a:gd name="connsiteY4-82" fmla="*/ 623267 h 630630"/>
                <a:gd name="connsiteX5-83" fmla="*/ 2979 w 2839117"/>
                <a:gd name="connsiteY5-84" fmla="*/ 630630 h 63063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839117" h="630630">
                  <a:moveTo>
                    <a:pt x="2979" y="630630"/>
                  </a:moveTo>
                  <a:cubicBezTo>
                    <a:pt x="-83988" y="593052"/>
                    <a:pt x="1757818" y="502095"/>
                    <a:pt x="2225479" y="397796"/>
                  </a:cubicBezTo>
                  <a:cubicBezTo>
                    <a:pt x="2693140" y="293497"/>
                    <a:pt x="2720754" y="36586"/>
                    <a:pt x="2808948" y="4836"/>
                  </a:cubicBezTo>
                  <a:cubicBezTo>
                    <a:pt x="2897142" y="-26914"/>
                    <a:pt x="2764923" y="104224"/>
                    <a:pt x="2754646" y="207296"/>
                  </a:cubicBezTo>
                  <a:cubicBezTo>
                    <a:pt x="2744369" y="310368"/>
                    <a:pt x="2727355" y="479087"/>
                    <a:pt x="2747283" y="623267"/>
                  </a:cubicBezTo>
                  <a:lnTo>
                    <a:pt x="2979" y="630630"/>
                  </a:lnTo>
                  <a:close/>
                </a:path>
              </a:pathLst>
            </a:custGeom>
            <a:gradFill flip="none" rotWithShape="1">
              <a:gsLst>
                <a:gs pos="0">
                  <a:schemeClr val="bg1"/>
                </a:gs>
                <a:gs pos="100000">
                  <a:schemeClr val="bg1">
                    <a:lumMod val="75000"/>
                  </a:schemeClr>
                </a:gs>
              </a:gsLst>
              <a:lin ang="5400000" scaled="0"/>
              <a:tileRect/>
            </a:gradFill>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32109" name="Group 197"/>
            <p:cNvGrpSpPr/>
            <p:nvPr/>
          </p:nvGrpSpPr>
          <p:grpSpPr>
            <a:xfrm>
              <a:off x="6031592" y="5137149"/>
              <a:ext cx="2818926" cy="1394721"/>
              <a:chOff x="-999973" y="4042833"/>
              <a:chExt cx="2818926" cy="1394721"/>
            </a:xfrm>
          </p:grpSpPr>
          <p:sp>
            <p:nvSpPr>
              <p:cNvPr id="199" name="Rectangle 198"/>
              <p:cNvSpPr/>
              <p:nvPr/>
            </p:nvSpPr>
            <p:spPr bwMode="auto">
              <a:xfrm>
                <a:off x="-978114" y="4042381"/>
                <a:ext cx="2778018" cy="1344382"/>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32111" name="TextBox 199"/>
              <p:cNvSpPr txBox="1"/>
              <p:nvPr/>
            </p:nvSpPr>
            <p:spPr>
              <a:xfrm>
                <a:off x="-999973" y="4360336"/>
                <a:ext cx="1715033" cy="1077218"/>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ingress port = 2</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Dst = 10.2.0.3</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ingress port = 2</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Dst = 10.2.0.4</a:t>
                </a:r>
                <a:endParaRPr lang="en-US" altLang="zh-CN" sz="1600" dirty="0">
                  <a:latin typeface="Arial" panose="020B0604020202020204" pitchFamily="34" charset="0"/>
                </a:endParaRPr>
              </a:p>
            </p:txBody>
          </p:sp>
          <p:sp>
            <p:nvSpPr>
              <p:cNvPr id="132112" name="TextBox 200"/>
              <p:cNvSpPr txBox="1"/>
              <p:nvPr/>
            </p:nvSpPr>
            <p:spPr>
              <a:xfrm>
                <a:off x="671327" y="4474229"/>
                <a:ext cx="1119617"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forward(3)</a:t>
                </a:r>
                <a:endParaRPr lang="en-US" altLang="zh-CN" sz="1600" dirty="0">
                  <a:latin typeface="Arial" panose="020B0604020202020204" pitchFamily="34" charset="0"/>
                </a:endParaRPr>
              </a:p>
            </p:txBody>
          </p:sp>
          <p:cxnSp>
            <p:nvCxnSpPr>
              <p:cNvPr id="132113" name="Straight Connector 201"/>
              <p:cNvCxnSpPr/>
              <p:nvPr/>
            </p:nvCxnSpPr>
            <p:spPr>
              <a:xfrm>
                <a:off x="-994833" y="4402666"/>
                <a:ext cx="2794000" cy="0"/>
              </a:xfrm>
              <a:prstGeom prst="line">
                <a:avLst/>
              </a:prstGeom>
              <a:ln w="9525" cap="flat" cmpd="sng">
                <a:solidFill>
                  <a:schemeClr val="tx1"/>
                </a:solidFill>
                <a:prstDash val="solid"/>
                <a:round/>
                <a:headEnd type="none" w="med" len="med"/>
                <a:tailEnd type="none" w="med" len="med"/>
              </a:ln>
            </p:spPr>
          </p:cxnSp>
          <p:sp>
            <p:nvSpPr>
              <p:cNvPr id="132114" name="TextBox 202"/>
              <p:cNvSpPr txBox="1"/>
              <p:nvPr/>
            </p:nvSpPr>
            <p:spPr>
              <a:xfrm>
                <a:off x="-674004" y="4051301"/>
                <a:ext cx="743413"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match</a:t>
                </a:r>
                <a:endParaRPr lang="en-US" altLang="zh-CN" sz="1600" dirty="0">
                  <a:latin typeface="Arial" panose="020B0604020202020204" pitchFamily="34" charset="0"/>
                </a:endParaRPr>
              </a:p>
            </p:txBody>
          </p:sp>
          <p:sp>
            <p:nvSpPr>
              <p:cNvPr id="132115" name="TextBox 203"/>
              <p:cNvSpPr txBox="1"/>
              <p:nvPr/>
            </p:nvSpPr>
            <p:spPr>
              <a:xfrm>
                <a:off x="875396" y="4055535"/>
                <a:ext cx="732192"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action</a:t>
                </a:r>
                <a:endParaRPr lang="en-US" altLang="zh-CN" sz="1600" dirty="0">
                  <a:latin typeface="Arial" panose="020B0604020202020204" pitchFamily="34" charset="0"/>
                </a:endParaRPr>
              </a:p>
            </p:txBody>
          </p:sp>
          <p:cxnSp>
            <p:nvCxnSpPr>
              <p:cNvPr id="132116" name="Straight Connector 204"/>
              <p:cNvCxnSpPr/>
              <p:nvPr/>
            </p:nvCxnSpPr>
            <p:spPr>
              <a:xfrm>
                <a:off x="660503" y="4042833"/>
                <a:ext cx="4690" cy="1349464"/>
              </a:xfrm>
              <a:prstGeom prst="line">
                <a:avLst/>
              </a:prstGeom>
              <a:ln w="9525" cap="flat" cmpd="sng">
                <a:solidFill>
                  <a:schemeClr val="tx1"/>
                </a:solidFill>
                <a:prstDash val="solid"/>
                <a:round/>
                <a:headEnd type="none" w="med" len="med"/>
                <a:tailEnd type="none" w="med" len="med"/>
              </a:ln>
            </p:spPr>
          </p:cxnSp>
          <p:cxnSp>
            <p:nvCxnSpPr>
              <p:cNvPr id="132117" name="Straight Connector 205"/>
              <p:cNvCxnSpPr/>
              <p:nvPr/>
            </p:nvCxnSpPr>
            <p:spPr>
              <a:xfrm>
                <a:off x="-975047" y="4896787"/>
                <a:ext cx="2794000" cy="0"/>
              </a:xfrm>
              <a:prstGeom prst="line">
                <a:avLst/>
              </a:prstGeom>
              <a:ln w="9525" cap="flat" cmpd="sng">
                <a:solidFill>
                  <a:schemeClr val="tx1"/>
                </a:solidFill>
                <a:prstDash val="solid"/>
                <a:round/>
                <a:headEnd type="none" w="med" len="med"/>
                <a:tailEnd type="none" w="med" len="med"/>
              </a:ln>
            </p:spPr>
          </p:cxnSp>
          <p:sp>
            <p:nvSpPr>
              <p:cNvPr id="132118" name="TextBox 206"/>
              <p:cNvSpPr txBox="1"/>
              <p:nvPr/>
            </p:nvSpPr>
            <p:spPr>
              <a:xfrm>
                <a:off x="670712" y="4973448"/>
                <a:ext cx="1119617"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forward(4)</a:t>
                </a:r>
                <a:endParaRPr lang="en-US" altLang="zh-CN" sz="1600" dirty="0">
                  <a:latin typeface="Arial" panose="020B0604020202020204" pitchFamily="34" charset="0"/>
                </a:endParaRPr>
              </a:p>
            </p:txBody>
          </p:sp>
        </p:grpSp>
      </p:grpSp>
      <p:grpSp>
        <p:nvGrpSpPr>
          <p:cNvPr id="68" name="Group 67"/>
          <p:cNvGrpSpPr/>
          <p:nvPr/>
        </p:nvGrpSpPr>
        <p:grpSpPr>
          <a:xfrm>
            <a:off x="587375" y="4570413"/>
            <a:ext cx="3089275" cy="2001837"/>
            <a:chOff x="587526" y="4569769"/>
            <a:chExt cx="3089750" cy="2002482"/>
          </a:xfrm>
        </p:grpSpPr>
        <p:sp>
          <p:nvSpPr>
            <p:cNvPr id="52" name="Freeform 51"/>
            <p:cNvSpPr/>
            <p:nvPr/>
          </p:nvSpPr>
          <p:spPr>
            <a:xfrm>
              <a:off x="631983" y="4569769"/>
              <a:ext cx="3045293" cy="849586"/>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1" fmla="*/ 0 w 3026833"/>
                <a:gd name="connsiteY0-2" fmla="*/ 846667 h 846667"/>
                <a:gd name="connsiteX1-3" fmla="*/ 2222500 w 3026833"/>
                <a:gd name="connsiteY1-4" fmla="*/ 613833 h 846667"/>
                <a:gd name="connsiteX2-5" fmla="*/ 3026833 w 3026833"/>
                <a:gd name="connsiteY2-6" fmla="*/ 0 h 846667"/>
                <a:gd name="connsiteX3-7" fmla="*/ 2751667 w 3026833"/>
                <a:gd name="connsiteY3-8" fmla="*/ 423333 h 846667"/>
                <a:gd name="connsiteX4-9" fmla="*/ 2744304 w 3026833"/>
                <a:gd name="connsiteY4-10" fmla="*/ 839304 h 846667"/>
                <a:gd name="connsiteX5-11" fmla="*/ 0 w 3026833"/>
                <a:gd name="connsiteY5-12" fmla="*/ 846667 h 846667"/>
                <a:gd name="connsiteX0-13" fmla="*/ 0 w 3042275"/>
                <a:gd name="connsiteY0-14" fmla="*/ 848898 h 848898"/>
                <a:gd name="connsiteX1-15" fmla="*/ 2222500 w 3042275"/>
                <a:gd name="connsiteY1-16" fmla="*/ 616064 h 848898"/>
                <a:gd name="connsiteX2-17" fmla="*/ 3026833 w 3042275"/>
                <a:gd name="connsiteY2-18" fmla="*/ 2231 h 848898"/>
                <a:gd name="connsiteX3-19" fmla="*/ 2751667 w 3042275"/>
                <a:gd name="connsiteY3-20" fmla="*/ 425564 h 848898"/>
                <a:gd name="connsiteX4-21" fmla="*/ 2744304 w 3042275"/>
                <a:gd name="connsiteY4-22" fmla="*/ 841535 h 848898"/>
                <a:gd name="connsiteX5-23" fmla="*/ 0 w 3042275"/>
                <a:gd name="connsiteY5-24" fmla="*/ 848898 h 848898"/>
                <a:gd name="connsiteX0-25" fmla="*/ 0 w 3042275"/>
                <a:gd name="connsiteY0-26" fmla="*/ 848898 h 848898"/>
                <a:gd name="connsiteX1-27" fmla="*/ 2222500 w 3042275"/>
                <a:gd name="connsiteY1-28" fmla="*/ 616064 h 848898"/>
                <a:gd name="connsiteX2-29" fmla="*/ 3026833 w 3042275"/>
                <a:gd name="connsiteY2-30" fmla="*/ 2231 h 848898"/>
                <a:gd name="connsiteX3-31" fmla="*/ 2751667 w 3042275"/>
                <a:gd name="connsiteY3-32" fmla="*/ 425564 h 848898"/>
                <a:gd name="connsiteX4-33" fmla="*/ 2744304 w 3042275"/>
                <a:gd name="connsiteY4-34" fmla="*/ 841535 h 848898"/>
                <a:gd name="connsiteX5-35" fmla="*/ 0 w 3042275"/>
                <a:gd name="connsiteY5-36" fmla="*/ 848898 h 848898"/>
                <a:gd name="connsiteX0-37" fmla="*/ 3038 w 3045313"/>
                <a:gd name="connsiteY0-38" fmla="*/ 848898 h 848898"/>
                <a:gd name="connsiteX1-39" fmla="*/ 2225538 w 3045313"/>
                <a:gd name="connsiteY1-40" fmla="*/ 616064 h 848898"/>
                <a:gd name="connsiteX2-41" fmla="*/ 3029871 w 3045313"/>
                <a:gd name="connsiteY2-42" fmla="*/ 2231 h 848898"/>
                <a:gd name="connsiteX3-43" fmla="*/ 2754705 w 3045313"/>
                <a:gd name="connsiteY3-44" fmla="*/ 425564 h 848898"/>
                <a:gd name="connsiteX4-45" fmla="*/ 2747342 w 3045313"/>
                <a:gd name="connsiteY4-46" fmla="*/ 841535 h 848898"/>
                <a:gd name="connsiteX5-47" fmla="*/ 3038 w 3045313"/>
                <a:gd name="connsiteY5-48" fmla="*/ 848898 h 848898"/>
                <a:gd name="connsiteX0-49" fmla="*/ 2799 w 3045074"/>
                <a:gd name="connsiteY0-50" fmla="*/ 848898 h 848898"/>
                <a:gd name="connsiteX1-51" fmla="*/ 2225299 w 3045074"/>
                <a:gd name="connsiteY1-52" fmla="*/ 616064 h 848898"/>
                <a:gd name="connsiteX2-53" fmla="*/ 3029632 w 3045074"/>
                <a:gd name="connsiteY2-54" fmla="*/ 2231 h 848898"/>
                <a:gd name="connsiteX3-55" fmla="*/ 2754466 w 3045074"/>
                <a:gd name="connsiteY3-56" fmla="*/ 425564 h 848898"/>
                <a:gd name="connsiteX4-57" fmla="*/ 2747103 w 3045074"/>
                <a:gd name="connsiteY4-58" fmla="*/ 841535 h 848898"/>
                <a:gd name="connsiteX5-59" fmla="*/ 2799 w 3045074"/>
                <a:gd name="connsiteY5-60" fmla="*/ 848898 h 848898"/>
                <a:gd name="connsiteX0-61" fmla="*/ 2799 w 3045074"/>
                <a:gd name="connsiteY0-62" fmla="*/ 848898 h 848898"/>
                <a:gd name="connsiteX1-63" fmla="*/ 2225299 w 3045074"/>
                <a:gd name="connsiteY1-64" fmla="*/ 616064 h 848898"/>
                <a:gd name="connsiteX2-65" fmla="*/ 3029632 w 3045074"/>
                <a:gd name="connsiteY2-66" fmla="*/ 2231 h 848898"/>
                <a:gd name="connsiteX3-67" fmla="*/ 2754466 w 3045074"/>
                <a:gd name="connsiteY3-68" fmla="*/ 425564 h 848898"/>
                <a:gd name="connsiteX4-69" fmla="*/ 2747103 w 3045074"/>
                <a:gd name="connsiteY4-70" fmla="*/ 841535 h 848898"/>
                <a:gd name="connsiteX5-71" fmla="*/ 2799 w 3045074"/>
                <a:gd name="connsiteY5-72" fmla="*/ 848898 h 8488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45074" h="848898">
                  <a:moveTo>
                    <a:pt x="2799" y="848898"/>
                  </a:moveTo>
                  <a:cubicBezTo>
                    <a:pt x="-84168" y="811320"/>
                    <a:pt x="1881874" y="743370"/>
                    <a:pt x="2225299" y="616064"/>
                  </a:cubicBezTo>
                  <a:cubicBezTo>
                    <a:pt x="2568724" y="488758"/>
                    <a:pt x="2941438" y="33981"/>
                    <a:pt x="3029632" y="2231"/>
                  </a:cubicBezTo>
                  <a:cubicBezTo>
                    <a:pt x="3117826" y="-29519"/>
                    <a:pt x="2801554" y="285680"/>
                    <a:pt x="2754466" y="425564"/>
                  </a:cubicBezTo>
                  <a:cubicBezTo>
                    <a:pt x="2707378" y="565448"/>
                    <a:pt x="2727175" y="697355"/>
                    <a:pt x="2747103" y="841535"/>
                  </a:cubicBezTo>
                  <a:lnTo>
                    <a:pt x="2799" y="848898"/>
                  </a:lnTo>
                  <a:close/>
                </a:path>
              </a:pathLst>
            </a:custGeom>
            <a:gradFill flip="none" rotWithShape="1">
              <a:gsLst>
                <a:gs pos="0">
                  <a:schemeClr val="bg1"/>
                </a:gs>
                <a:gs pos="100000">
                  <a:schemeClr val="bg1">
                    <a:lumMod val="75000"/>
                  </a:schemeClr>
                </a:gs>
              </a:gsLst>
              <a:lin ang="5400000" scaled="0"/>
              <a:tileRect/>
            </a:gradFill>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32121" name="Group 50"/>
            <p:cNvGrpSpPr/>
            <p:nvPr/>
          </p:nvGrpSpPr>
          <p:grpSpPr>
            <a:xfrm>
              <a:off x="587526" y="5408083"/>
              <a:ext cx="2799140" cy="1164168"/>
              <a:chOff x="-999973" y="4042832"/>
              <a:chExt cx="2799140" cy="1164168"/>
            </a:xfrm>
          </p:grpSpPr>
          <p:sp>
            <p:nvSpPr>
              <p:cNvPr id="11" name="Rectangle 10"/>
              <p:cNvSpPr/>
              <p:nvPr/>
            </p:nvSpPr>
            <p:spPr bwMode="auto">
              <a:xfrm>
                <a:off x="-977745" y="4042988"/>
                <a:ext cx="2776965" cy="1164012"/>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32123" name="TextBox 8"/>
              <p:cNvSpPr txBox="1"/>
              <p:nvPr/>
            </p:nvSpPr>
            <p:spPr>
              <a:xfrm>
                <a:off x="-999973" y="4360336"/>
                <a:ext cx="1646504" cy="830997"/>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ingress port = 1</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Src = 10.3.*.*</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Dst = 10.2.*.*</a:t>
                </a:r>
                <a:endParaRPr lang="en-US" altLang="zh-CN" sz="1600" dirty="0">
                  <a:latin typeface="Arial" panose="020B0604020202020204" pitchFamily="34" charset="0"/>
                </a:endParaRPr>
              </a:p>
            </p:txBody>
          </p:sp>
          <p:sp>
            <p:nvSpPr>
              <p:cNvPr id="132124" name="TextBox 183"/>
              <p:cNvSpPr txBox="1"/>
              <p:nvPr/>
            </p:nvSpPr>
            <p:spPr>
              <a:xfrm>
                <a:off x="676427" y="4576235"/>
                <a:ext cx="1119617"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forward(4)</a:t>
                </a:r>
                <a:endParaRPr lang="en-US" altLang="zh-CN" sz="1600" dirty="0">
                  <a:latin typeface="Arial" panose="020B0604020202020204" pitchFamily="34" charset="0"/>
                </a:endParaRPr>
              </a:p>
            </p:txBody>
          </p:sp>
          <p:cxnSp>
            <p:nvCxnSpPr>
              <p:cNvPr id="132125" name="Straight Connector 14"/>
              <p:cNvCxnSpPr/>
              <p:nvPr/>
            </p:nvCxnSpPr>
            <p:spPr>
              <a:xfrm>
                <a:off x="-994833" y="4402666"/>
                <a:ext cx="2794000" cy="0"/>
              </a:xfrm>
              <a:prstGeom prst="line">
                <a:avLst/>
              </a:prstGeom>
              <a:ln w="9525" cap="flat" cmpd="sng">
                <a:solidFill>
                  <a:schemeClr val="tx1"/>
                </a:solidFill>
                <a:prstDash val="solid"/>
                <a:round/>
                <a:headEnd type="none" w="med" len="med"/>
                <a:tailEnd type="none" w="med" len="med"/>
              </a:ln>
            </p:spPr>
          </p:cxnSp>
          <p:sp>
            <p:nvSpPr>
              <p:cNvPr id="132126" name="TextBox 185"/>
              <p:cNvSpPr txBox="1"/>
              <p:nvPr/>
            </p:nvSpPr>
            <p:spPr>
              <a:xfrm>
                <a:off x="-674004" y="4051301"/>
                <a:ext cx="743413"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match</a:t>
                </a:r>
                <a:endParaRPr lang="en-US" altLang="zh-CN" sz="1600" dirty="0">
                  <a:latin typeface="Arial" panose="020B0604020202020204" pitchFamily="34" charset="0"/>
                </a:endParaRPr>
              </a:p>
            </p:txBody>
          </p:sp>
          <p:sp>
            <p:nvSpPr>
              <p:cNvPr id="132127" name="TextBox 186"/>
              <p:cNvSpPr txBox="1"/>
              <p:nvPr/>
            </p:nvSpPr>
            <p:spPr>
              <a:xfrm>
                <a:off x="875396" y="4055535"/>
                <a:ext cx="732192"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action</a:t>
                </a:r>
                <a:endParaRPr lang="en-US" altLang="zh-CN" sz="1600" dirty="0">
                  <a:latin typeface="Arial" panose="020B0604020202020204" pitchFamily="34" charset="0"/>
                </a:endParaRPr>
              </a:p>
            </p:txBody>
          </p:sp>
          <p:cxnSp>
            <p:nvCxnSpPr>
              <p:cNvPr id="132128" name="Straight Connector 187"/>
              <p:cNvCxnSpPr/>
              <p:nvPr/>
            </p:nvCxnSpPr>
            <p:spPr>
              <a:xfrm>
                <a:off x="634998" y="4042833"/>
                <a:ext cx="0" cy="1164167"/>
              </a:xfrm>
              <a:prstGeom prst="line">
                <a:avLst/>
              </a:prstGeom>
              <a:ln w="9525" cap="flat" cmpd="sng">
                <a:solidFill>
                  <a:schemeClr val="tx1"/>
                </a:solidFill>
                <a:prstDash val="solid"/>
                <a:round/>
                <a:headEnd type="none" w="med" len="med"/>
                <a:tailEnd type="none" w="med" len="med"/>
              </a:ln>
            </p:spPr>
          </p:cxnSp>
        </p:grpSp>
      </p:grpSp>
      <p:pic>
        <p:nvPicPr>
          <p:cNvPr id="132129" name="Picture 12" descr="underline_base"/>
          <p:cNvPicPr/>
          <p:nvPr/>
        </p:nvPicPr>
        <p:blipFill>
          <a:blip r:embed="rId1"/>
          <a:stretch>
            <a:fillRect/>
          </a:stretch>
        </p:blipFill>
        <p:spPr>
          <a:xfrm>
            <a:off x="600075" y="808038"/>
            <a:ext cx="4459288" cy="144462"/>
          </a:xfrm>
          <a:prstGeom prst="rect">
            <a:avLst/>
          </a:prstGeom>
          <a:noFill/>
          <a:ln w="9525">
            <a:noFill/>
          </a:ln>
        </p:spPr>
      </p:pic>
      <p:sp>
        <p:nvSpPr>
          <p:cNvPr id="132130" name="Title 1"/>
          <p:cNvSpPr>
            <a:spLocks noGrp="1"/>
          </p:cNvSpPr>
          <p:nvPr>
            <p:ph type="title"/>
          </p:nvPr>
        </p:nvSpPr>
        <p:spPr>
          <a:xfrm>
            <a:off x="533400" y="-1587"/>
            <a:ext cx="7772400" cy="1143000"/>
          </a:xfrm>
        </p:spPr>
        <p:txBody>
          <a:bodyPr vert="horz" wrap="square" lIns="91440" tIns="45720" rIns="91440" bIns="45720" anchor="ctr" anchorCtr="0"/>
          <a:p>
            <a:r>
              <a:rPr lang="en-US" altLang="zh-CN" dirty="0">
                <a:latin typeface="Calibri" panose="020F0502020204030204" charset="0"/>
              </a:rPr>
              <a:t>OpenFlow example</a:t>
            </a:r>
            <a:endParaRPr lang="en-US" altLang="zh-CN" dirty="0">
              <a:latin typeface="Calibri" panose="020F0502020204030204" charset="0"/>
            </a:endParaRPr>
          </a:p>
        </p:txBody>
      </p:sp>
      <p:cxnSp>
        <p:nvCxnSpPr>
          <p:cNvPr id="132131" name="Straight Connector 13"/>
          <p:cNvCxnSpPr/>
          <p:nvPr/>
        </p:nvCxnSpPr>
        <p:spPr>
          <a:xfrm>
            <a:off x="3760788" y="2562225"/>
            <a:ext cx="2157412" cy="1846263"/>
          </a:xfrm>
          <a:prstGeom prst="line">
            <a:avLst/>
          </a:prstGeom>
          <a:ln w="9525" cap="flat" cmpd="sng">
            <a:solidFill>
              <a:schemeClr val="tx1"/>
            </a:solidFill>
            <a:prstDash val="solid"/>
            <a:round/>
            <a:headEnd type="none" w="med" len="med"/>
            <a:tailEnd type="none" w="med" len="med"/>
          </a:ln>
        </p:spPr>
      </p:cxnSp>
      <p:cxnSp>
        <p:nvCxnSpPr>
          <p:cNvPr id="132132" name="Straight Connector 11"/>
          <p:cNvCxnSpPr/>
          <p:nvPr/>
        </p:nvCxnSpPr>
        <p:spPr>
          <a:xfrm>
            <a:off x="4040188" y="4497388"/>
            <a:ext cx="2046287" cy="0"/>
          </a:xfrm>
          <a:prstGeom prst="line">
            <a:avLst/>
          </a:prstGeom>
          <a:ln w="9525" cap="flat" cmpd="sng">
            <a:solidFill>
              <a:schemeClr val="tx1"/>
            </a:solidFill>
            <a:prstDash val="solid"/>
            <a:round/>
            <a:headEnd type="none" w="med" len="med"/>
            <a:tailEnd type="none" w="med" len="med"/>
          </a:ln>
        </p:spPr>
      </p:cxnSp>
      <p:cxnSp>
        <p:nvCxnSpPr>
          <p:cNvPr id="132133" name="Straight Connector 6"/>
          <p:cNvCxnSpPr/>
          <p:nvPr/>
        </p:nvCxnSpPr>
        <p:spPr>
          <a:xfrm>
            <a:off x="3841750" y="2690813"/>
            <a:ext cx="0" cy="1574800"/>
          </a:xfrm>
          <a:prstGeom prst="line">
            <a:avLst/>
          </a:prstGeom>
          <a:ln w="9525" cap="flat" cmpd="sng">
            <a:solidFill>
              <a:schemeClr val="tx1"/>
            </a:solidFill>
            <a:prstDash val="solid"/>
            <a:round/>
            <a:headEnd type="none" w="med" len="med"/>
            <a:tailEnd type="none" w="med" len="med"/>
          </a:ln>
        </p:spPr>
      </p:cxnSp>
      <p:cxnSp>
        <p:nvCxnSpPr>
          <p:cNvPr id="132134" name="Straight Connector 64"/>
          <p:cNvCxnSpPr/>
          <p:nvPr/>
        </p:nvCxnSpPr>
        <p:spPr>
          <a:xfrm flipH="1">
            <a:off x="3962400" y="3154363"/>
            <a:ext cx="1477963" cy="1311275"/>
          </a:xfrm>
          <a:prstGeom prst="line">
            <a:avLst/>
          </a:prstGeom>
          <a:ln w="12700" cap="flat" cmpd="sng">
            <a:solidFill>
              <a:srgbClr val="CC0000">
                <a:alpha val="50195"/>
              </a:srgbClr>
            </a:solidFill>
            <a:prstDash val="dash"/>
            <a:round/>
            <a:headEnd type="none" w="med" len="med"/>
            <a:tailEnd type="none" w="med" len="med"/>
          </a:ln>
        </p:spPr>
      </p:cxnSp>
      <p:cxnSp>
        <p:nvCxnSpPr>
          <p:cNvPr id="58" name="Straight Connector 57"/>
          <p:cNvCxnSpPr/>
          <p:nvPr/>
        </p:nvCxnSpPr>
        <p:spPr>
          <a:xfrm flipH="1" flipV="1">
            <a:off x="3910013" y="4567238"/>
            <a:ext cx="6350" cy="6572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954338" y="4524375"/>
            <a:ext cx="53181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2137" name="Group 44"/>
          <p:cNvGrpSpPr/>
          <p:nvPr/>
        </p:nvGrpSpPr>
        <p:grpSpPr>
          <a:xfrm>
            <a:off x="2355850" y="4043363"/>
            <a:ext cx="757238" cy="628650"/>
            <a:chOff x="-44" y="1473"/>
            <a:chExt cx="981" cy="1105"/>
          </a:xfrm>
        </p:grpSpPr>
        <p:pic>
          <p:nvPicPr>
            <p:cNvPr id="132138"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39"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32140" name="Group 44"/>
          <p:cNvGrpSpPr/>
          <p:nvPr/>
        </p:nvGrpSpPr>
        <p:grpSpPr>
          <a:xfrm>
            <a:off x="3419475" y="4892675"/>
            <a:ext cx="757238" cy="628650"/>
            <a:chOff x="188" y="1473"/>
            <a:chExt cx="981" cy="1105"/>
          </a:xfrm>
        </p:grpSpPr>
        <p:pic>
          <p:nvPicPr>
            <p:cNvPr id="132141" name="Picture 45" descr="desktop_computer_stylized_medium"/>
            <p:cNvPicPr>
              <a:picLocks noChangeAspect="1"/>
            </p:cNvPicPr>
            <p:nvPr/>
          </p:nvPicPr>
          <p:blipFill>
            <a:blip r:embed="rId2"/>
            <a:stretch>
              <a:fillRect/>
            </a:stretch>
          </p:blipFill>
          <p:spPr>
            <a:xfrm flipH="1">
              <a:off x="188" y="1473"/>
              <a:ext cx="981" cy="1105"/>
            </a:xfrm>
            <a:prstGeom prst="rect">
              <a:avLst/>
            </a:prstGeom>
            <a:noFill/>
            <a:ln w="9525">
              <a:noFill/>
            </a:ln>
          </p:spPr>
        </p:pic>
        <p:sp>
          <p:nvSpPr>
            <p:cNvPr id="132142" name="Freeform 46"/>
            <p:cNvSpPr/>
            <p:nvPr/>
          </p:nvSpPr>
          <p:spPr>
            <a:xfrm flipH="1">
              <a:off x="598" y="1587"/>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32143" name="TextBox 9"/>
          <p:cNvSpPr txBox="1"/>
          <p:nvPr/>
        </p:nvSpPr>
        <p:spPr>
          <a:xfrm>
            <a:off x="2500313" y="4548188"/>
            <a:ext cx="833437" cy="73818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Host h1</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10.1.0.1</a:t>
            </a:r>
            <a:endParaRPr lang="en-US" altLang="zh-CN" sz="1400" dirty="0">
              <a:latin typeface="Arial" panose="020B0604020202020204" pitchFamily="34" charset="0"/>
            </a:endParaRPr>
          </a:p>
          <a:p>
            <a:pPr algn="ctr" eaLnBrk="0" hangingPunct="0"/>
            <a:endParaRPr lang="en-US" altLang="zh-CN" sz="1400" dirty="0">
              <a:latin typeface="Arial" panose="020B0604020202020204" pitchFamily="34" charset="0"/>
              <a:ea typeface="Arial" panose="020B0604020202020204" pitchFamily="34" charset="0"/>
            </a:endParaRPr>
          </a:p>
        </p:txBody>
      </p:sp>
      <p:sp>
        <p:nvSpPr>
          <p:cNvPr id="132144" name="TextBox 58"/>
          <p:cNvSpPr txBox="1"/>
          <p:nvPr/>
        </p:nvSpPr>
        <p:spPr>
          <a:xfrm>
            <a:off x="4102100" y="4949825"/>
            <a:ext cx="833438" cy="8001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Host h2</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10.1.0.2</a:t>
            </a:r>
            <a:endParaRPr lang="en-US" altLang="zh-CN" sz="1400" dirty="0">
              <a:latin typeface="Arial" panose="020B0604020202020204" pitchFamily="34" charset="0"/>
            </a:endParaRPr>
          </a:p>
          <a:p>
            <a:pPr eaLnBrk="0" hangingPunct="0"/>
            <a:endParaRPr lang="en-US" altLang="zh-CN" dirty="0">
              <a:latin typeface="Arial" panose="020B0604020202020204" pitchFamily="34" charset="0"/>
              <a:ea typeface="Arial" panose="020B0604020202020204" pitchFamily="34" charset="0"/>
            </a:endParaRPr>
          </a:p>
        </p:txBody>
      </p:sp>
      <p:cxnSp>
        <p:nvCxnSpPr>
          <p:cNvPr id="66" name="Straight Connector 65"/>
          <p:cNvCxnSpPr/>
          <p:nvPr/>
        </p:nvCxnSpPr>
        <p:spPr>
          <a:xfrm flipV="1">
            <a:off x="5608638" y="4568825"/>
            <a:ext cx="306388" cy="4905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362700" y="4448175"/>
            <a:ext cx="53181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2147" name="Group 44"/>
          <p:cNvGrpSpPr/>
          <p:nvPr/>
        </p:nvGrpSpPr>
        <p:grpSpPr>
          <a:xfrm>
            <a:off x="6569075" y="4221163"/>
            <a:ext cx="757238" cy="628650"/>
            <a:chOff x="-44" y="1473"/>
            <a:chExt cx="981" cy="1105"/>
          </a:xfrm>
        </p:grpSpPr>
        <p:pic>
          <p:nvPicPr>
            <p:cNvPr id="132148"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49"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32150" name="Group 44"/>
          <p:cNvGrpSpPr/>
          <p:nvPr/>
        </p:nvGrpSpPr>
        <p:grpSpPr>
          <a:xfrm>
            <a:off x="5091113" y="4835525"/>
            <a:ext cx="757237" cy="628650"/>
            <a:chOff x="-44" y="1473"/>
            <a:chExt cx="981" cy="1105"/>
          </a:xfrm>
        </p:grpSpPr>
        <p:pic>
          <p:nvPicPr>
            <p:cNvPr id="132151"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52"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32153" name="TextBox 70"/>
          <p:cNvSpPr txBox="1"/>
          <p:nvPr/>
        </p:nvSpPr>
        <p:spPr>
          <a:xfrm>
            <a:off x="7327900" y="4249738"/>
            <a:ext cx="833438" cy="8001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Host h4</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10.2.0.4</a:t>
            </a:r>
            <a:endParaRPr lang="en-US" altLang="zh-CN" sz="1400" dirty="0">
              <a:latin typeface="Arial" panose="020B0604020202020204" pitchFamily="34" charset="0"/>
            </a:endParaRPr>
          </a:p>
          <a:p>
            <a:pPr eaLnBrk="0" hangingPunct="0"/>
            <a:endParaRPr lang="en-US" altLang="zh-CN" dirty="0">
              <a:latin typeface="Arial" panose="020B0604020202020204" pitchFamily="34" charset="0"/>
              <a:ea typeface="Arial" panose="020B0604020202020204" pitchFamily="34" charset="0"/>
            </a:endParaRPr>
          </a:p>
        </p:txBody>
      </p:sp>
      <p:sp>
        <p:nvSpPr>
          <p:cNvPr id="132154" name="TextBox 71"/>
          <p:cNvSpPr txBox="1"/>
          <p:nvPr/>
        </p:nvSpPr>
        <p:spPr>
          <a:xfrm>
            <a:off x="4981575" y="5389563"/>
            <a:ext cx="833438" cy="8001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Host h3</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10.2.0.3</a:t>
            </a:r>
            <a:endParaRPr lang="en-US" altLang="zh-CN" sz="1400" dirty="0">
              <a:latin typeface="Arial" panose="020B0604020202020204" pitchFamily="34" charset="0"/>
            </a:endParaRPr>
          </a:p>
          <a:p>
            <a:pPr eaLnBrk="0" hangingPunct="0"/>
            <a:endParaRPr lang="en-US" altLang="zh-CN" dirty="0">
              <a:latin typeface="Arial" panose="020B0604020202020204" pitchFamily="34" charset="0"/>
              <a:ea typeface="Arial" panose="020B0604020202020204" pitchFamily="34" charset="0"/>
            </a:endParaRPr>
          </a:p>
        </p:txBody>
      </p:sp>
      <p:cxnSp>
        <p:nvCxnSpPr>
          <p:cNvPr id="78" name="Straight Connector 77"/>
          <p:cNvCxnSpPr/>
          <p:nvPr/>
        </p:nvCxnSpPr>
        <p:spPr>
          <a:xfrm>
            <a:off x="2965450" y="2681288"/>
            <a:ext cx="7064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3943350" y="2014538"/>
            <a:ext cx="0" cy="4746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2157" name="Group 44"/>
          <p:cNvGrpSpPr/>
          <p:nvPr/>
        </p:nvGrpSpPr>
        <p:grpSpPr>
          <a:xfrm>
            <a:off x="3462338" y="1622425"/>
            <a:ext cx="757237" cy="628650"/>
            <a:chOff x="-44" y="1473"/>
            <a:chExt cx="981" cy="1105"/>
          </a:xfrm>
        </p:grpSpPr>
        <p:pic>
          <p:nvPicPr>
            <p:cNvPr id="132158"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59"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32160" name="Group 44"/>
          <p:cNvGrpSpPr/>
          <p:nvPr/>
        </p:nvGrpSpPr>
        <p:grpSpPr>
          <a:xfrm>
            <a:off x="2408238" y="2455863"/>
            <a:ext cx="757237" cy="628650"/>
            <a:chOff x="-44" y="1473"/>
            <a:chExt cx="981" cy="1105"/>
          </a:xfrm>
        </p:grpSpPr>
        <p:pic>
          <p:nvPicPr>
            <p:cNvPr id="132161"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62"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32163" name="TextBox 83"/>
          <p:cNvSpPr txBox="1"/>
          <p:nvPr/>
        </p:nvSpPr>
        <p:spPr>
          <a:xfrm>
            <a:off x="2497138" y="2959100"/>
            <a:ext cx="833437" cy="523875"/>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Host h5</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10.3.0.5</a:t>
            </a:r>
            <a:endParaRPr lang="en-US" altLang="zh-CN" sz="1400" dirty="0">
              <a:latin typeface="Arial" panose="020B0604020202020204" pitchFamily="34" charset="0"/>
              <a:ea typeface="Arial" panose="020B0604020202020204" pitchFamily="34" charset="0"/>
            </a:endParaRPr>
          </a:p>
        </p:txBody>
      </p:sp>
      <p:sp>
        <p:nvSpPr>
          <p:cNvPr id="132164" name="TextBox 92"/>
          <p:cNvSpPr txBox="1"/>
          <p:nvPr/>
        </p:nvSpPr>
        <p:spPr>
          <a:xfrm>
            <a:off x="3905250" y="3949700"/>
            <a:ext cx="428625" cy="369888"/>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s1</a:t>
            </a:r>
            <a:endParaRPr lang="en-US" altLang="zh-CN" dirty="0">
              <a:latin typeface="Arial" panose="020B0604020202020204" pitchFamily="34" charset="0"/>
              <a:ea typeface="Arial" panose="020B0604020202020204" pitchFamily="34" charset="0"/>
            </a:endParaRPr>
          </a:p>
        </p:txBody>
      </p:sp>
      <p:sp>
        <p:nvSpPr>
          <p:cNvPr id="132165" name="TextBox 93"/>
          <p:cNvSpPr txBox="1"/>
          <p:nvPr/>
        </p:nvSpPr>
        <p:spPr>
          <a:xfrm>
            <a:off x="6065838" y="3976688"/>
            <a:ext cx="428625" cy="369887"/>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s2</a:t>
            </a:r>
            <a:endParaRPr lang="en-US" altLang="zh-CN" dirty="0">
              <a:latin typeface="Arial" panose="020B0604020202020204" pitchFamily="34" charset="0"/>
              <a:ea typeface="Arial" panose="020B0604020202020204" pitchFamily="34" charset="0"/>
            </a:endParaRPr>
          </a:p>
        </p:txBody>
      </p:sp>
      <p:sp>
        <p:nvSpPr>
          <p:cNvPr id="132166" name="TextBox 94"/>
          <p:cNvSpPr txBox="1"/>
          <p:nvPr/>
        </p:nvSpPr>
        <p:spPr>
          <a:xfrm>
            <a:off x="4122738" y="2168525"/>
            <a:ext cx="428625" cy="369888"/>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s3</a:t>
            </a:r>
            <a:endParaRPr lang="en-US" altLang="zh-CN" dirty="0">
              <a:latin typeface="Arial" panose="020B0604020202020204" pitchFamily="34" charset="0"/>
              <a:ea typeface="Arial" panose="020B0604020202020204" pitchFamily="34" charset="0"/>
            </a:endParaRPr>
          </a:p>
        </p:txBody>
      </p:sp>
      <p:cxnSp>
        <p:nvCxnSpPr>
          <p:cNvPr id="132167" name="Straight Connector 99"/>
          <p:cNvCxnSpPr/>
          <p:nvPr/>
        </p:nvCxnSpPr>
        <p:spPr>
          <a:xfrm>
            <a:off x="3962400" y="2871788"/>
            <a:ext cx="1392238" cy="219075"/>
          </a:xfrm>
          <a:prstGeom prst="line">
            <a:avLst/>
          </a:prstGeom>
          <a:ln w="12700" cap="flat" cmpd="sng">
            <a:solidFill>
              <a:srgbClr val="CC0000">
                <a:alpha val="50195"/>
              </a:srgbClr>
            </a:solidFill>
            <a:prstDash val="dash"/>
            <a:round/>
            <a:headEnd type="none" w="med" len="med"/>
            <a:tailEnd type="none" w="med" len="med"/>
          </a:ln>
        </p:spPr>
      </p:cxnSp>
      <p:cxnSp>
        <p:nvCxnSpPr>
          <p:cNvPr id="132168" name="Straight Connector 102"/>
          <p:cNvCxnSpPr/>
          <p:nvPr/>
        </p:nvCxnSpPr>
        <p:spPr>
          <a:xfrm>
            <a:off x="5440363" y="3154363"/>
            <a:ext cx="533400" cy="976312"/>
          </a:xfrm>
          <a:prstGeom prst="line">
            <a:avLst/>
          </a:prstGeom>
          <a:ln w="12700" cap="flat" cmpd="sng">
            <a:solidFill>
              <a:srgbClr val="CC0000">
                <a:alpha val="50195"/>
              </a:srgbClr>
            </a:solidFill>
            <a:prstDash val="dash"/>
            <a:round/>
            <a:headEnd type="none" w="med" len="med"/>
            <a:tailEnd type="none" w="med" len="med"/>
          </a:ln>
        </p:spPr>
      </p:cxnSp>
      <p:sp>
        <p:nvSpPr>
          <p:cNvPr id="132169" name="TextBox 108"/>
          <p:cNvSpPr txBox="1"/>
          <p:nvPr/>
        </p:nvSpPr>
        <p:spPr>
          <a:xfrm>
            <a:off x="3733800" y="2173288"/>
            <a:ext cx="271463"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a typeface="Arial" panose="020B0604020202020204" pitchFamily="34" charset="0"/>
            </a:endParaRPr>
          </a:p>
        </p:txBody>
      </p:sp>
      <p:sp>
        <p:nvSpPr>
          <p:cNvPr id="132170" name="TextBox 109"/>
          <p:cNvSpPr txBox="1"/>
          <p:nvPr/>
        </p:nvSpPr>
        <p:spPr>
          <a:xfrm>
            <a:off x="3265488" y="2419350"/>
            <a:ext cx="273050"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a typeface="Arial" panose="020B0604020202020204" pitchFamily="34" charset="0"/>
            </a:endParaRPr>
          </a:p>
        </p:txBody>
      </p:sp>
      <p:sp>
        <p:nvSpPr>
          <p:cNvPr id="132171" name="TextBox 110"/>
          <p:cNvSpPr txBox="1"/>
          <p:nvPr/>
        </p:nvSpPr>
        <p:spPr>
          <a:xfrm>
            <a:off x="3633788" y="2751138"/>
            <a:ext cx="269875"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a typeface="Arial" panose="020B0604020202020204" pitchFamily="34" charset="0"/>
            </a:endParaRPr>
          </a:p>
        </p:txBody>
      </p:sp>
      <p:sp>
        <p:nvSpPr>
          <p:cNvPr id="132172" name="TextBox 111"/>
          <p:cNvSpPr txBox="1"/>
          <p:nvPr/>
        </p:nvSpPr>
        <p:spPr>
          <a:xfrm>
            <a:off x="4111625" y="2687638"/>
            <a:ext cx="274638"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4</a:t>
            </a:r>
            <a:endParaRPr lang="en-US" altLang="zh-CN" sz="1200" dirty="0">
              <a:latin typeface="Arial" panose="020B0604020202020204" pitchFamily="34" charset="0"/>
              <a:ea typeface="Arial" panose="020B0604020202020204" pitchFamily="34" charset="0"/>
            </a:endParaRPr>
          </a:p>
        </p:txBody>
      </p:sp>
      <p:sp>
        <p:nvSpPr>
          <p:cNvPr id="132173" name="TextBox 112"/>
          <p:cNvSpPr txBox="1"/>
          <p:nvPr/>
        </p:nvSpPr>
        <p:spPr>
          <a:xfrm>
            <a:off x="3636963" y="4006850"/>
            <a:ext cx="26987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a typeface="Arial" panose="020B0604020202020204" pitchFamily="34" charset="0"/>
            </a:endParaRPr>
          </a:p>
        </p:txBody>
      </p:sp>
      <p:sp>
        <p:nvSpPr>
          <p:cNvPr id="132174" name="TextBox 113"/>
          <p:cNvSpPr txBox="1"/>
          <p:nvPr/>
        </p:nvSpPr>
        <p:spPr>
          <a:xfrm>
            <a:off x="3279775" y="4276725"/>
            <a:ext cx="27463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a typeface="Arial" panose="020B0604020202020204" pitchFamily="34" charset="0"/>
            </a:endParaRPr>
          </a:p>
        </p:txBody>
      </p:sp>
      <p:sp>
        <p:nvSpPr>
          <p:cNvPr id="132175" name="TextBox 114"/>
          <p:cNvSpPr txBox="1"/>
          <p:nvPr/>
        </p:nvSpPr>
        <p:spPr>
          <a:xfrm>
            <a:off x="3662363" y="4624388"/>
            <a:ext cx="26987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a typeface="Arial" panose="020B0604020202020204" pitchFamily="34" charset="0"/>
            </a:endParaRPr>
          </a:p>
        </p:txBody>
      </p:sp>
      <p:sp>
        <p:nvSpPr>
          <p:cNvPr id="132176" name="TextBox 115"/>
          <p:cNvSpPr txBox="1"/>
          <p:nvPr/>
        </p:nvSpPr>
        <p:spPr>
          <a:xfrm>
            <a:off x="4170363" y="4437063"/>
            <a:ext cx="273050"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4</a:t>
            </a:r>
            <a:endParaRPr lang="en-US" altLang="zh-CN" sz="1200" dirty="0">
              <a:latin typeface="Arial" panose="020B0604020202020204" pitchFamily="34" charset="0"/>
              <a:ea typeface="Arial" panose="020B0604020202020204" pitchFamily="34" charset="0"/>
            </a:endParaRPr>
          </a:p>
        </p:txBody>
      </p:sp>
      <p:sp>
        <p:nvSpPr>
          <p:cNvPr id="132177" name="TextBox 117"/>
          <p:cNvSpPr txBox="1"/>
          <p:nvPr/>
        </p:nvSpPr>
        <p:spPr>
          <a:xfrm>
            <a:off x="5427663" y="4089400"/>
            <a:ext cx="269875"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a typeface="Arial" panose="020B0604020202020204" pitchFamily="34" charset="0"/>
            </a:endParaRPr>
          </a:p>
        </p:txBody>
      </p:sp>
      <p:sp>
        <p:nvSpPr>
          <p:cNvPr id="132178" name="TextBox 118"/>
          <p:cNvSpPr txBox="1"/>
          <p:nvPr/>
        </p:nvSpPr>
        <p:spPr>
          <a:xfrm>
            <a:off x="5399088" y="4437063"/>
            <a:ext cx="27463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a typeface="Arial" panose="020B0604020202020204" pitchFamily="34" charset="0"/>
            </a:endParaRPr>
          </a:p>
        </p:txBody>
      </p:sp>
      <p:sp>
        <p:nvSpPr>
          <p:cNvPr id="132179" name="TextBox 119"/>
          <p:cNvSpPr txBox="1"/>
          <p:nvPr/>
        </p:nvSpPr>
        <p:spPr>
          <a:xfrm>
            <a:off x="5765800" y="4641850"/>
            <a:ext cx="269875"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a typeface="Arial" panose="020B0604020202020204" pitchFamily="34" charset="0"/>
            </a:endParaRPr>
          </a:p>
        </p:txBody>
      </p:sp>
      <p:sp>
        <p:nvSpPr>
          <p:cNvPr id="132180" name="TextBox 120"/>
          <p:cNvSpPr txBox="1"/>
          <p:nvPr/>
        </p:nvSpPr>
        <p:spPr>
          <a:xfrm>
            <a:off x="6324600" y="4394200"/>
            <a:ext cx="27463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4</a:t>
            </a:r>
            <a:endParaRPr lang="en-US" altLang="zh-CN" sz="1200" dirty="0">
              <a:latin typeface="Arial" panose="020B0604020202020204" pitchFamily="34" charset="0"/>
              <a:ea typeface="Arial" panose="020B0604020202020204" pitchFamily="34" charset="0"/>
            </a:endParaRPr>
          </a:p>
        </p:txBody>
      </p:sp>
      <p:sp>
        <p:nvSpPr>
          <p:cNvPr id="132181" name="TextBox 150"/>
          <p:cNvSpPr txBox="1"/>
          <p:nvPr/>
        </p:nvSpPr>
        <p:spPr>
          <a:xfrm>
            <a:off x="4191000" y="1639888"/>
            <a:ext cx="835025" cy="523875"/>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Host h6</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10.3.0.6</a:t>
            </a:r>
            <a:endParaRPr lang="en-US" altLang="zh-CN" sz="1400" dirty="0">
              <a:latin typeface="Arial" panose="020B0604020202020204" pitchFamily="34" charset="0"/>
              <a:ea typeface="Arial" panose="020B0604020202020204" pitchFamily="34" charset="0"/>
            </a:endParaRPr>
          </a:p>
        </p:txBody>
      </p:sp>
      <p:grpSp>
        <p:nvGrpSpPr>
          <p:cNvPr id="132182" name="Group 7"/>
          <p:cNvGrpSpPr/>
          <p:nvPr/>
        </p:nvGrpSpPr>
        <p:grpSpPr>
          <a:xfrm>
            <a:off x="3511550" y="4257675"/>
            <a:ext cx="700088" cy="398463"/>
            <a:chOff x="1871277" y="1576300"/>
            <a:chExt cx="1128371" cy="437861"/>
          </a:xfrm>
        </p:grpSpPr>
        <p:sp>
          <p:nvSpPr>
            <p:cNvPr id="132183" name="Oval 154"/>
            <p:cNvSpPr/>
            <p:nvPr/>
          </p:nvSpPr>
          <p:spPr>
            <a:xfrm flipV="1">
              <a:off x="1873836" y="1694924"/>
              <a:ext cx="1125812" cy="319237"/>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56" name="Rectangle 15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185" name="Oval 156"/>
            <p:cNvSpPr/>
            <p:nvPr/>
          </p:nvSpPr>
          <p:spPr>
            <a:xfrm flipV="1">
              <a:off x="1871277" y="1576300"/>
              <a:ext cx="1125812" cy="31923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58" name="Freeform 157"/>
            <p:cNvSpPr/>
            <p:nvPr/>
          </p:nvSpPr>
          <p:spPr bwMode="auto">
            <a:xfrm>
              <a:off x="2160407" y="1673990"/>
              <a:ext cx="547554"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187" name="Freeform 158"/>
            <p:cNvSpPr/>
            <p:nvPr/>
          </p:nvSpPr>
          <p:spPr>
            <a:xfrm>
              <a:off x="2104116" y="1633868"/>
              <a:ext cx="660135" cy="109901"/>
            </a:xfrm>
            <a:custGeom>
              <a:avLst/>
              <a:gdLst/>
              <a:ahLst/>
              <a:cxnLst>
                <a:cxn ang="0">
                  <a:pos x="0" y="26887"/>
                </a:cxn>
                <a:cxn ang="0">
                  <a:pos x="116156" y="317"/>
                </a:cxn>
                <a:cxn ang="0">
                  <a:pos x="329013" y="61322"/>
                </a:cxn>
                <a:cxn ang="0">
                  <a:pos x="532082" y="0"/>
                </a:cxn>
                <a:cxn ang="0">
                  <a:pos x="660135" y="24402"/>
                </a:cxn>
                <a:cxn ang="0">
                  <a:pos x="564864" y="54409"/>
                </a:cxn>
                <a:cxn ang="0">
                  <a:pos x="534190" y="46319"/>
                </a:cxn>
                <a:cxn ang="0">
                  <a:pos x="332753" y="109901"/>
                </a:cxn>
                <a:cxn ang="0">
                  <a:pos x="126163" y="48658"/>
                </a:cxn>
                <a:cxn ang="0">
                  <a:pos x="92761" y="55267"/>
                </a:cxn>
                <a:cxn ang="0">
                  <a:pos x="0" y="26887"/>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188" name="Freeform 159"/>
            <p:cNvSpPr/>
            <p:nvPr/>
          </p:nvSpPr>
          <p:spPr>
            <a:xfrm>
              <a:off x="2539089" y="1728069"/>
              <a:ext cx="240514" cy="95945"/>
            </a:xfrm>
            <a:custGeom>
              <a:avLst/>
              <a:gdLst/>
              <a:ahLst/>
              <a:cxnLst>
                <a:cxn ang="0">
                  <a:pos x="0" y="0"/>
                </a:cxn>
                <a:cxn ang="0">
                  <a:pos x="240514" y="74139"/>
                </a:cxn>
                <a:cxn ang="0">
                  <a:pos x="152244" y="95945"/>
                </a:cxn>
                <a:cxn ang="0">
                  <a:pos x="810" y="50698"/>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189" name="Freeform 160"/>
            <p:cNvSpPr/>
            <p:nvPr/>
          </p:nvSpPr>
          <p:spPr>
            <a:xfrm>
              <a:off x="2091322" y="1729813"/>
              <a:ext cx="237956" cy="97690"/>
            </a:xfrm>
            <a:custGeom>
              <a:avLst/>
              <a:gdLst/>
              <a:ahLst/>
              <a:cxnLst>
                <a:cxn ang="0">
                  <a:pos x="234708" y="0"/>
                </a:cxn>
                <a:cxn ang="0">
                  <a:pos x="237956" y="47141"/>
                </a:cxn>
                <a:cxn ang="0">
                  <a:pos x="86087" y="97690"/>
                </a:cxn>
                <a:cxn ang="0">
                  <a:pos x="0" y="75539"/>
                </a:cxn>
                <a:cxn ang="0">
                  <a:pos x="234708"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32190" name="Straight Connector 161"/>
            <p:cNvCxnSpPr>
              <a:endCxn id="132185" idx="2"/>
            </p:cNvCxnSpPr>
            <p:nvPr/>
          </p:nvCxnSpPr>
          <p:spPr>
            <a:xfrm flipH="1" flipV="1">
              <a:off x="1871277" y="1736791"/>
              <a:ext cx="2559" cy="1238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32191" name="Straight Connector 162"/>
            <p:cNvCxnSpPr>
              <a:endCxn id="132185" idx="2"/>
            </p:cNvCxnSpPr>
            <p:nvPr/>
          </p:nvCxnSpPr>
          <p:spPr>
            <a:xfrm flipH="1" flipV="1">
              <a:off x="2997089" y="1735047"/>
              <a:ext cx="2559" cy="12211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132192" name="Group 7"/>
          <p:cNvGrpSpPr/>
          <p:nvPr/>
        </p:nvGrpSpPr>
        <p:grpSpPr>
          <a:xfrm>
            <a:off x="5611813" y="4262438"/>
            <a:ext cx="700087" cy="398462"/>
            <a:chOff x="1871277" y="1576300"/>
            <a:chExt cx="1128371" cy="437861"/>
          </a:xfrm>
        </p:grpSpPr>
        <p:sp>
          <p:nvSpPr>
            <p:cNvPr id="132193" name="Oval 164"/>
            <p:cNvSpPr/>
            <p:nvPr/>
          </p:nvSpPr>
          <p:spPr>
            <a:xfrm flipV="1">
              <a:off x="1873835" y="1694924"/>
              <a:ext cx="1125813" cy="319237"/>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66" name="Rectangle 16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195" name="Oval 166"/>
            <p:cNvSpPr/>
            <p:nvPr/>
          </p:nvSpPr>
          <p:spPr>
            <a:xfrm flipV="1">
              <a:off x="1871277" y="1576300"/>
              <a:ext cx="1125813" cy="31923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68" name="Freeform 167"/>
            <p:cNvSpPr/>
            <p:nvPr/>
          </p:nvSpPr>
          <p:spPr bwMode="auto">
            <a:xfrm>
              <a:off x="2160405" y="1673990"/>
              <a:ext cx="547555"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197" name="Freeform 168"/>
            <p:cNvSpPr/>
            <p:nvPr/>
          </p:nvSpPr>
          <p:spPr>
            <a:xfrm>
              <a:off x="2104115" y="1633867"/>
              <a:ext cx="660136" cy="109902"/>
            </a:xfrm>
            <a:custGeom>
              <a:avLst/>
              <a:gdLst/>
              <a:ahLst/>
              <a:cxnLst>
                <a:cxn ang="0">
                  <a:pos x="0" y="26887"/>
                </a:cxn>
                <a:cxn ang="0">
                  <a:pos x="116156" y="317"/>
                </a:cxn>
                <a:cxn ang="0">
                  <a:pos x="329014" y="61322"/>
                </a:cxn>
                <a:cxn ang="0">
                  <a:pos x="532082" y="0"/>
                </a:cxn>
                <a:cxn ang="0">
                  <a:pos x="660136" y="24402"/>
                </a:cxn>
                <a:cxn ang="0">
                  <a:pos x="564865" y="54409"/>
                </a:cxn>
                <a:cxn ang="0">
                  <a:pos x="534191" y="46319"/>
                </a:cxn>
                <a:cxn ang="0">
                  <a:pos x="332754" y="109902"/>
                </a:cxn>
                <a:cxn ang="0">
                  <a:pos x="126163" y="48658"/>
                </a:cxn>
                <a:cxn ang="0">
                  <a:pos x="92761" y="55268"/>
                </a:cxn>
                <a:cxn ang="0">
                  <a:pos x="0" y="26887"/>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198" name="Freeform 169"/>
            <p:cNvSpPr/>
            <p:nvPr/>
          </p:nvSpPr>
          <p:spPr>
            <a:xfrm>
              <a:off x="2539088" y="1728068"/>
              <a:ext cx="240515" cy="95946"/>
            </a:xfrm>
            <a:custGeom>
              <a:avLst/>
              <a:gdLst/>
              <a:ahLst/>
              <a:cxnLst>
                <a:cxn ang="0">
                  <a:pos x="0" y="0"/>
                </a:cxn>
                <a:cxn ang="0">
                  <a:pos x="240515" y="74140"/>
                </a:cxn>
                <a:cxn ang="0">
                  <a:pos x="152245" y="95946"/>
                </a:cxn>
                <a:cxn ang="0">
                  <a:pos x="810" y="5069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199" name="Freeform 170"/>
            <p:cNvSpPr/>
            <p:nvPr/>
          </p:nvSpPr>
          <p:spPr>
            <a:xfrm>
              <a:off x="2091322" y="1729813"/>
              <a:ext cx="237955" cy="97690"/>
            </a:xfrm>
            <a:custGeom>
              <a:avLst/>
              <a:gdLst/>
              <a:ahLst/>
              <a:cxnLst>
                <a:cxn ang="0">
                  <a:pos x="234707" y="0"/>
                </a:cxn>
                <a:cxn ang="0">
                  <a:pos x="237955" y="47141"/>
                </a:cxn>
                <a:cxn ang="0">
                  <a:pos x="86086" y="97690"/>
                </a:cxn>
                <a:cxn ang="0">
                  <a:pos x="0" y="75539"/>
                </a:cxn>
                <a:cxn ang="0">
                  <a:pos x="234707"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32200" name="Straight Connector 171"/>
            <p:cNvCxnSpPr>
              <a:endCxn id="132195" idx="2"/>
            </p:cNvCxnSpPr>
            <p:nvPr/>
          </p:nvCxnSpPr>
          <p:spPr>
            <a:xfrm flipH="1" flipV="1">
              <a:off x="1871277" y="1736791"/>
              <a:ext cx="2558" cy="1238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32201" name="Straight Connector 172"/>
            <p:cNvCxnSpPr>
              <a:endCxn id="132195" idx="2"/>
            </p:cNvCxnSpPr>
            <p:nvPr/>
          </p:nvCxnSpPr>
          <p:spPr>
            <a:xfrm flipH="1" flipV="1">
              <a:off x="2997090" y="1735046"/>
              <a:ext cx="2558" cy="12211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132202" name="Group 7"/>
          <p:cNvGrpSpPr/>
          <p:nvPr/>
        </p:nvGrpSpPr>
        <p:grpSpPr>
          <a:xfrm>
            <a:off x="3562350" y="2403475"/>
            <a:ext cx="700088" cy="398463"/>
            <a:chOff x="1871277" y="1576300"/>
            <a:chExt cx="1128371" cy="437861"/>
          </a:xfrm>
        </p:grpSpPr>
        <p:sp>
          <p:nvSpPr>
            <p:cNvPr id="132203" name="Oval 174"/>
            <p:cNvSpPr/>
            <p:nvPr/>
          </p:nvSpPr>
          <p:spPr>
            <a:xfrm flipV="1">
              <a:off x="1873836" y="1694924"/>
              <a:ext cx="1125812" cy="319237"/>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76" name="Rectangle 17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205" name="Oval 176"/>
            <p:cNvSpPr/>
            <p:nvPr/>
          </p:nvSpPr>
          <p:spPr>
            <a:xfrm flipV="1">
              <a:off x="1871277" y="1576300"/>
              <a:ext cx="1125812" cy="31923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78" name="Freeform 177"/>
            <p:cNvSpPr/>
            <p:nvPr/>
          </p:nvSpPr>
          <p:spPr bwMode="auto">
            <a:xfrm>
              <a:off x="2160407" y="1673990"/>
              <a:ext cx="547554"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207" name="Freeform 178"/>
            <p:cNvSpPr/>
            <p:nvPr/>
          </p:nvSpPr>
          <p:spPr>
            <a:xfrm>
              <a:off x="2104116" y="1633868"/>
              <a:ext cx="660135" cy="109901"/>
            </a:xfrm>
            <a:custGeom>
              <a:avLst/>
              <a:gdLst/>
              <a:ahLst/>
              <a:cxnLst>
                <a:cxn ang="0">
                  <a:pos x="0" y="26887"/>
                </a:cxn>
                <a:cxn ang="0">
                  <a:pos x="116156" y="317"/>
                </a:cxn>
                <a:cxn ang="0">
                  <a:pos x="329013" y="61322"/>
                </a:cxn>
                <a:cxn ang="0">
                  <a:pos x="532082" y="0"/>
                </a:cxn>
                <a:cxn ang="0">
                  <a:pos x="660135" y="24402"/>
                </a:cxn>
                <a:cxn ang="0">
                  <a:pos x="564864" y="54409"/>
                </a:cxn>
                <a:cxn ang="0">
                  <a:pos x="534190" y="46319"/>
                </a:cxn>
                <a:cxn ang="0">
                  <a:pos x="332753" y="109901"/>
                </a:cxn>
                <a:cxn ang="0">
                  <a:pos x="126163" y="48658"/>
                </a:cxn>
                <a:cxn ang="0">
                  <a:pos x="92761" y="55267"/>
                </a:cxn>
                <a:cxn ang="0">
                  <a:pos x="0" y="26887"/>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208" name="Freeform 179"/>
            <p:cNvSpPr/>
            <p:nvPr/>
          </p:nvSpPr>
          <p:spPr>
            <a:xfrm>
              <a:off x="2539089" y="1728069"/>
              <a:ext cx="240514" cy="95945"/>
            </a:xfrm>
            <a:custGeom>
              <a:avLst/>
              <a:gdLst/>
              <a:ahLst/>
              <a:cxnLst>
                <a:cxn ang="0">
                  <a:pos x="0" y="0"/>
                </a:cxn>
                <a:cxn ang="0">
                  <a:pos x="240514" y="74139"/>
                </a:cxn>
                <a:cxn ang="0">
                  <a:pos x="152244" y="95945"/>
                </a:cxn>
                <a:cxn ang="0">
                  <a:pos x="810" y="50698"/>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209" name="Freeform 180"/>
            <p:cNvSpPr/>
            <p:nvPr/>
          </p:nvSpPr>
          <p:spPr>
            <a:xfrm>
              <a:off x="2091322" y="1729813"/>
              <a:ext cx="237956" cy="97690"/>
            </a:xfrm>
            <a:custGeom>
              <a:avLst/>
              <a:gdLst/>
              <a:ahLst/>
              <a:cxnLst>
                <a:cxn ang="0">
                  <a:pos x="234708" y="0"/>
                </a:cxn>
                <a:cxn ang="0">
                  <a:pos x="237956" y="47141"/>
                </a:cxn>
                <a:cxn ang="0">
                  <a:pos x="86087" y="97690"/>
                </a:cxn>
                <a:cxn ang="0">
                  <a:pos x="0" y="75539"/>
                </a:cxn>
                <a:cxn ang="0">
                  <a:pos x="234708"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32210" name="Straight Connector 181"/>
            <p:cNvCxnSpPr>
              <a:endCxn id="132205" idx="2"/>
            </p:cNvCxnSpPr>
            <p:nvPr/>
          </p:nvCxnSpPr>
          <p:spPr>
            <a:xfrm flipH="1" flipV="1">
              <a:off x="1871277" y="1736791"/>
              <a:ext cx="2559" cy="1238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32211" name="Straight Connector 182"/>
            <p:cNvCxnSpPr>
              <a:endCxn id="132205" idx="2"/>
            </p:cNvCxnSpPr>
            <p:nvPr/>
          </p:nvCxnSpPr>
          <p:spPr>
            <a:xfrm flipH="1" flipV="1">
              <a:off x="2997089" y="1735047"/>
              <a:ext cx="2559" cy="12211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132212" name="Group 88"/>
          <p:cNvGrpSpPr/>
          <p:nvPr/>
        </p:nvGrpSpPr>
        <p:grpSpPr>
          <a:xfrm>
            <a:off x="5016500" y="1862138"/>
            <a:ext cx="1270000" cy="1482725"/>
            <a:chOff x="5418667" y="1587500"/>
            <a:chExt cx="1270000" cy="1481667"/>
          </a:xfrm>
        </p:grpSpPr>
        <p:grpSp>
          <p:nvGrpSpPr>
            <p:cNvPr id="132213" name="Group 79"/>
            <p:cNvGrpSpPr/>
            <p:nvPr/>
          </p:nvGrpSpPr>
          <p:grpSpPr>
            <a:xfrm>
              <a:off x="5440087" y="1742411"/>
              <a:ext cx="1047344" cy="1163369"/>
              <a:chOff x="5440087" y="1742411"/>
              <a:chExt cx="1047344" cy="1163369"/>
            </a:xfrm>
          </p:grpSpPr>
          <p:grpSp>
            <p:nvGrpSpPr>
              <p:cNvPr id="132214" name="Group 950"/>
              <p:cNvGrpSpPr/>
              <p:nvPr/>
            </p:nvGrpSpPr>
            <p:grpSpPr>
              <a:xfrm>
                <a:off x="5838397" y="2273382"/>
                <a:ext cx="350328" cy="632398"/>
                <a:chOff x="4140" y="429"/>
                <a:chExt cx="1425" cy="2396"/>
              </a:xfrm>
            </p:grpSpPr>
            <p:sp>
              <p:nvSpPr>
                <p:cNvPr id="132215" name="Freeform 951"/>
                <p:cNvSpPr/>
                <p:nvPr/>
              </p:nvSpPr>
              <p:spPr>
                <a:xfrm>
                  <a:off x="5268" y="433"/>
                  <a:ext cx="283" cy="2286"/>
                </a:xfrm>
                <a:custGeom>
                  <a:avLst/>
                  <a:gdLst/>
                  <a:ahLst/>
                  <a:cxnLst>
                    <a:cxn ang="0">
                      <a:pos x="2" y="0"/>
                    </a:cxn>
                    <a:cxn ang="0">
                      <a:pos x="12" y="23"/>
                    </a:cxn>
                    <a:cxn ang="0">
                      <a:pos x="12" y="171"/>
                    </a:cxn>
                    <a:cxn ang="0">
                      <a:pos x="0" y="179"/>
                    </a:cxn>
                    <a:cxn ang="0">
                      <a:pos x="2"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132216" name="Rectangle 952"/>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17" name="Freeform 953"/>
                <p:cNvSpPr/>
                <p:nvPr/>
              </p:nvSpPr>
              <p:spPr>
                <a:xfrm>
                  <a:off x="5321" y="570"/>
                  <a:ext cx="169" cy="2115"/>
                </a:xfrm>
                <a:custGeom>
                  <a:avLst/>
                  <a:gdLst/>
                  <a:ahLst/>
                  <a:cxnLst>
                    <a:cxn ang="0">
                      <a:pos x="2" y="0"/>
                    </a:cxn>
                    <a:cxn ang="0">
                      <a:pos x="7" y="15"/>
                    </a:cxn>
                    <a:cxn ang="0">
                      <a:pos x="2" y="163"/>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132218" name="Freeform 954"/>
                <p:cNvSpPr/>
                <p:nvPr/>
              </p:nvSpPr>
              <p:spPr>
                <a:xfrm>
                  <a:off x="5284" y="1640"/>
                  <a:ext cx="263" cy="189"/>
                </a:xfrm>
                <a:custGeom>
                  <a:avLst/>
                  <a:gdLst/>
                  <a:ahLst/>
                  <a:cxnLst>
                    <a:cxn ang="0">
                      <a:pos x="2" y="0"/>
                    </a:cxn>
                    <a:cxn ang="0">
                      <a:pos x="11" y="9"/>
                    </a:cxn>
                    <a:cxn ang="0">
                      <a:pos x="11" y="16"/>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32219" name="Rectangle 955"/>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nvGrpSpPr>
                <p:cNvPr id="132220" name="Group 956"/>
                <p:cNvGrpSpPr/>
                <p:nvPr/>
              </p:nvGrpSpPr>
              <p:grpSpPr>
                <a:xfrm>
                  <a:off x="4749" y="668"/>
                  <a:ext cx="581" cy="145"/>
                  <a:chOff x="614" y="2568"/>
                  <a:chExt cx="725" cy="139"/>
                </a:xfrm>
              </p:grpSpPr>
              <p:sp>
                <p:nvSpPr>
                  <p:cNvPr id="132221" name="AutoShape 957"/>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22" name="AutoShape 958"/>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sp>
              <p:nvSpPr>
                <p:cNvPr id="132223" name="Rectangle 959"/>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nvGrpSpPr>
                <p:cNvPr id="132224" name="Group 960"/>
                <p:cNvGrpSpPr/>
                <p:nvPr/>
              </p:nvGrpSpPr>
              <p:grpSpPr>
                <a:xfrm>
                  <a:off x="4747" y="994"/>
                  <a:ext cx="581" cy="134"/>
                  <a:chOff x="614" y="2568"/>
                  <a:chExt cx="725" cy="139"/>
                </a:xfrm>
              </p:grpSpPr>
              <p:sp>
                <p:nvSpPr>
                  <p:cNvPr id="132225" name="AutoShape 961"/>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26" name="AutoShape 962"/>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sp>
              <p:nvSpPr>
                <p:cNvPr id="132227" name="Rectangle 963"/>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28" name="Rectangle 964"/>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nvGrpSpPr>
                <p:cNvPr id="132229" name="Group 965"/>
                <p:cNvGrpSpPr/>
                <p:nvPr/>
              </p:nvGrpSpPr>
              <p:grpSpPr>
                <a:xfrm>
                  <a:off x="4735" y="1627"/>
                  <a:ext cx="582" cy="151"/>
                  <a:chOff x="614" y="2568"/>
                  <a:chExt cx="725" cy="139"/>
                </a:xfrm>
              </p:grpSpPr>
              <p:sp>
                <p:nvSpPr>
                  <p:cNvPr id="132230" name="AutoShape 966"/>
                  <p:cNvSpPr/>
                  <p:nvPr/>
                </p:nvSpPr>
                <p:spPr>
                  <a:xfrm>
                    <a:off x="618" y="2586"/>
                    <a:ext cx="720" cy="12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31" name="AutoShape 967"/>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sp>
              <p:nvSpPr>
                <p:cNvPr id="132232" name="Freeform 968"/>
                <p:cNvSpPr/>
                <p:nvPr/>
              </p:nvSpPr>
              <p:spPr>
                <a:xfrm>
                  <a:off x="5288" y="1354"/>
                  <a:ext cx="263" cy="188"/>
                </a:xfrm>
                <a:custGeom>
                  <a:avLst/>
                  <a:gdLst/>
                  <a:ahLst/>
                  <a:cxnLst>
                    <a:cxn ang="0">
                      <a:pos x="2" y="0"/>
                    </a:cxn>
                    <a:cxn ang="0">
                      <a:pos x="11" y="8"/>
                    </a:cxn>
                    <a:cxn ang="0">
                      <a:pos x="11" y="14"/>
                    </a:cxn>
                    <a:cxn ang="0">
                      <a:pos x="0" y="6"/>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132233" name="Group 969"/>
                <p:cNvGrpSpPr/>
                <p:nvPr/>
              </p:nvGrpSpPr>
              <p:grpSpPr>
                <a:xfrm>
                  <a:off x="4739" y="1327"/>
                  <a:ext cx="582" cy="139"/>
                  <a:chOff x="614" y="2568"/>
                  <a:chExt cx="725" cy="139"/>
                </a:xfrm>
              </p:grpSpPr>
              <p:sp>
                <p:nvSpPr>
                  <p:cNvPr id="132234" name="AutoShape 970"/>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35" name="AutoShape 971"/>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sp>
              <p:nvSpPr>
                <p:cNvPr id="132236" name="Rectangle 972"/>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37" name="Freeform 973"/>
                <p:cNvSpPr/>
                <p:nvPr/>
              </p:nvSpPr>
              <p:spPr>
                <a:xfrm>
                  <a:off x="5312" y="1007"/>
                  <a:ext cx="237" cy="213"/>
                </a:xfrm>
                <a:custGeom>
                  <a:avLst/>
                  <a:gdLst/>
                  <a:ahLst/>
                  <a:cxnLst>
                    <a:cxn ang="0">
                      <a:pos x="2" y="0"/>
                    </a:cxn>
                    <a:cxn ang="0">
                      <a:pos x="11" y="8"/>
                    </a:cxn>
                    <a:cxn ang="0">
                      <a:pos x="11" y="16"/>
                    </a:cxn>
                    <a:cxn ang="0">
                      <a:pos x="0" y="6"/>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32238" name="Freeform 974"/>
                <p:cNvSpPr/>
                <p:nvPr/>
              </p:nvSpPr>
              <p:spPr>
                <a:xfrm>
                  <a:off x="5315" y="680"/>
                  <a:ext cx="244" cy="240"/>
                </a:xfrm>
                <a:custGeom>
                  <a:avLst/>
                  <a:gdLst/>
                  <a:ahLst/>
                  <a:cxnLst>
                    <a:cxn ang="0">
                      <a:pos x="0" y="0"/>
                    </a:cxn>
                    <a:cxn ang="0">
                      <a:pos x="11" y="11"/>
                    </a:cxn>
                    <a:cxn ang="0">
                      <a:pos x="10" y="19"/>
                    </a:cxn>
                    <a:cxn ang="0">
                      <a:pos x="2" y="8"/>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32239" name="Oval 975"/>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0" name="Freeform 976"/>
                <p:cNvSpPr/>
                <p:nvPr/>
              </p:nvSpPr>
              <p:spPr>
                <a:xfrm>
                  <a:off x="5302" y="2614"/>
                  <a:ext cx="245" cy="200"/>
                </a:xfrm>
                <a:custGeom>
                  <a:avLst/>
                  <a:gdLst/>
                  <a:ahLst/>
                  <a:cxnLst>
                    <a:cxn ang="0">
                      <a:pos x="0" y="8"/>
                    </a:cxn>
                    <a:cxn ang="0">
                      <a:pos x="2" y="16"/>
                    </a:cxn>
                    <a:cxn ang="0">
                      <a:pos x="11" y="8"/>
                    </a:cxn>
                    <a:cxn ang="0">
                      <a:pos x="11" y="0"/>
                    </a:cxn>
                    <a:cxn ang="0">
                      <a:pos x="0" y="8"/>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132241" name="AutoShape 977"/>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2" name="AutoShape 978"/>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3" name="Oval 979"/>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4" name="Oval 980"/>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132245" name="Oval 981"/>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6" name="Rectangle 982"/>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pic>
            <p:nvPicPr>
              <p:cNvPr id="132247" name="Picture 4"/>
              <p:cNvPicPr>
                <a:picLocks noChangeAspect="1"/>
              </p:cNvPicPr>
              <p:nvPr/>
            </p:nvPicPr>
            <p:blipFill>
              <a:blip r:embed="rId3"/>
              <a:stretch>
                <a:fillRect/>
              </a:stretch>
            </p:blipFill>
            <p:spPr>
              <a:xfrm>
                <a:off x="5440087" y="1742411"/>
                <a:ext cx="1039824" cy="309703"/>
              </a:xfrm>
              <a:prstGeom prst="rect">
                <a:avLst/>
              </a:prstGeom>
              <a:noFill/>
              <a:ln w="9525">
                <a:noFill/>
              </a:ln>
            </p:spPr>
          </p:pic>
          <p:sp>
            <p:nvSpPr>
              <p:cNvPr id="132248" name="TextBox 149"/>
              <p:cNvSpPr txBox="1"/>
              <p:nvPr/>
            </p:nvSpPr>
            <p:spPr>
              <a:xfrm>
                <a:off x="5558972" y="1947149"/>
                <a:ext cx="928459" cy="584776"/>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controller</a:t>
                </a:r>
                <a:endParaRPr lang="en-US" altLang="zh-CN" sz="1400" dirty="0">
                  <a:latin typeface="Arial" panose="020B0604020202020204" pitchFamily="34" charset="0"/>
                </a:endParaRPr>
              </a:p>
              <a:p>
                <a:pPr eaLnBrk="0" hangingPunct="0"/>
                <a:endParaRPr lang="en-US" altLang="zh-CN" dirty="0">
                  <a:latin typeface="Arial" panose="020B0604020202020204" pitchFamily="34" charset="0"/>
                  <a:ea typeface="Arial" panose="020B0604020202020204" pitchFamily="34" charset="0"/>
                </a:endParaRPr>
              </a:p>
            </p:txBody>
          </p:sp>
        </p:grpSp>
        <p:sp>
          <p:nvSpPr>
            <p:cNvPr id="132249" name="Rectangle 82"/>
            <p:cNvSpPr/>
            <p:nvPr/>
          </p:nvSpPr>
          <p:spPr>
            <a:xfrm>
              <a:off x="5418667" y="1587500"/>
              <a:ext cx="1270000" cy="1481667"/>
            </a:xfrm>
            <a:prstGeom prst="rect">
              <a:avLst/>
            </a:prstGeom>
            <a:solidFill>
              <a:schemeClr val="bg1">
                <a:alpha val="65881"/>
              </a:schemeClr>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sp>
        <p:nvSpPr>
          <p:cNvPr id="132250" name="TextBox 211"/>
          <p:cNvSpPr txBox="1"/>
          <p:nvPr/>
        </p:nvSpPr>
        <p:spPr>
          <a:xfrm>
            <a:off x="5608638" y="317500"/>
            <a:ext cx="3133725" cy="1323975"/>
          </a:xfrm>
          <a:prstGeom prst="rect">
            <a:avLst/>
          </a:prstGeom>
          <a:noFill/>
          <a:ln w="9525">
            <a:noFill/>
          </a:ln>
        </p:spPr>
        <p:txBody>
          <a:bodyPr anchor="t" anchorCtr="0">
            <a:spAutoFit/>
          </a:bodyPr>
          <a:p>
            <a:pPr eaLnBrk="0" hangingPunct="0"/>
            <a:r>
              <a:rPr lang="en-US" altLang="zh-CN" sz="2000" i="1" dirty="0">
                <a:solidFill>
                  <a:srgbClr val="CC0000"/>
                </a:solidFill>
                <a:latin typeface="Arial" panose="020B0604020202020204" pitchFamily="34" charset="0"/>
              </a:rPr>
              <a:t>Example: </a:t>
            </a:r>
            <a:r>
              <a:rPr lang="en-US" altLang="zh-CN" sz="2000" dirty="0">
                <a:latin typeface="Arial" panose="020B0604020202020204" pitchFamily="34" charset="0"/>
              </a:rPr>
              <a:t>datagrams from hosts h5 and h6 should be sent to h3 or h4, via s1 and from there to s2</a:t>
            </a:r>
            <a:endParaRPr lang="en-US" altLang="zh-CN"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dissolv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a:t>
            </a:r>
            <a:r>
              <a:rPr lang="en-US" altLang="zh-CN" sz="4400" i="1" dirty="0">
                <a:solidFill>
                  <a:srgbClr val="000099"/>
                </a:solidFill>
                <a:latin typeface="Gill Sans MT" panose="020B0502020104020203" charset="0"/>
              </a:rPr>
              <a:t>done!</a:t>
            </a:r>
            <a:endParaRPr lang="en-US" altLang="zh-CN" sz="4400" i="1" dirty="0">
              <a:solidFill>
                <a:srgbClr val="000099"/>
              </a:solidFill>
              <a:latin typeface="Gill Sans MT" panose="020B0502020104020203" charset="0"/>
            </a:endParaRPr>
          </a:p>
        </p:txBody>
      </p:sp>
      <p:pic>
        <p:nvPicPr>
          <p:cNvPr id="134146" name="Picture 8" descr="underline_base"/>
          <p:cNvPicPr/>
          <p:nvPr/>
        </p:nvPicPr>
        <p:blipFill>
          <a:blip r:embed="rId1"/>
          <a:stretch>
            <a:fillRect/>
          </a:stretch>
        </p:blipFill>
        <p:spPr>
          <a:xfrm>
            <a:off x="566738" y="1055688"/>
            <a:ext cx="4113212" cy="173037"/>
          </a:xfrm>
          <a:prstGeom prst="rect">
            <a:avLst/>
          </a:prstGeom>
          <a:noFill/>
          <a:ln w="9525">
            <a:noFill/>
          </a:ln>
        </p:spPr>
      </p:pic>
      <p:sp>
        <p:nvSpPr>
          <p:cNvPr id="134147" name="Content Placeholder 1"/>
          <p:cNvSpPr>
            <a:spLocks noGrp="1"/>
          </p:cNvSpPr>
          <p:nvPr>
            <p:ph sz="half" idx="1"/>
          </p:nvPr>
        </p:nvSpPr>
        <p:spPr>
          <a:xfrm>
            <a:off x="4233863" y="3873500"/>
            <a:ext cx="4572000" cy="1798638"/>
          </a:xfrm>
        </p:spPr>
        <p:txBody>
          <a:bodyPr vert="horz" wrap="square" lIns="91440" tIns="45720" rIns="91440" bIns="45720" anchor="t" anchorCtr="0"/>
          <a:p>
            <a:pPr marL="0" indent="0">
              <a:buClr>
                <a:srgbClr val="000099"/>
              </a:buClr>
              <a:buSzPct val="100000"/>
              <a:buFont typeface="Wingdings" panose="05000000000000000000" pitchFamily="2" charset="2"/>
              <a:buNone/>
            </a:pPr>
            <a:r>
              <a:rPr lang="en-US" altLang="zh-CN" sz="2400" i="1" dirty="0">
                <a:solidFill>
                  <a:srgbClr val="CC0000"/>
                </a:solidFill>
                <a:latin typeface="+mn-lt"/>
                <a:ea typeface="MS PGothic" panose="020B0600070205080204" charset="-128"/>
                <a:cs typeface="MS PGothic" panose="020B0600070205080204" charset="-128"/>
              </a:rPr>
              <a:t>Question: </a:t>
            </a:r>
            <a:r>
              <a:rPr lang="en-US" altLang="zh-CN" sz="2400" dirty="0">
                <a:latin typeface="+mn-lt"/>
                <a:ea typeface="MS PGothic" panose="020B0600070205080204" charset="-128"/>
                <a:cs typeface="MS PGothic" panose="020B0600070205080204" charset="-128"/>
              </a:rPr>
              <a:t>how do forwarding tables (destination-based forwarding) or flow tables (generalized forwarding) computed?</a:t>
            </a:r>
            <a:endParaRPr lang="en-US" altLang="zh-CN" sz="2400" dirty="0">
              <a:latin typeface="+mn-lt"/>
              <a:ea typeface="MS PGothic" panose="020B0600070205080204" charset="-128"/>
              <a:cs typeface="MS PGothic" panose="020B0600070205080204" charset="-128"/>
            </a:endParaRPr>
          </a:p>
          <a:p>
            <a:pPr marL="0" indent="0">
              <a:buClr>
                <a:srgbClr val="000099"/>
              </a:buClr>
              <a:buSzPct val="100000"/>
              <a:buFont typeface="Wingdings" panose="05000000000000000000" pitchFamily="2" charset="2"/>
              <a:buNone/>
            </a:pPr>
            <a:r>
              <a:rPr lang="en-US" altLang="zh-CN" sz="2400" i="1" dirty="0">
                <a:solidFill>
                  <a:srgbClr val="CC0000"/>
                </a:solidFill>
                <a:latin typeface="+mn-lt"/>
                <a:ea typeface="MS PGothic" panose="020B0600070205080204" charset="-128"/>
                <a:cs typeface="MS PGothic" panose="020B0600070205080204" charset="-128"/>
              </a:rPr>
              <a:t>Answer: </a:t>
            </a:r>
            <a:r>
              <a:rPr lang="en-US" altLang="zh-CN" sz="2400" dirty="0">
                <a:latin typeface="+mn-lt"/>
                <a:ea typeface="MS PGothic" panose="020B0600070205080204" charset="-128"/>
                <a:cs typeface="MS PGothic" panose="020B0600070205080204" charset="-128"/>
              </a:rPr>
              <a:t>by the control plane (next chapter)</a:t>
            </a:r>
            <a:endParaRPr lang="en-US" altLang="zh-CN" sz="2400" dirty="0">
              <a:latin typeface="+mn-lt"/>
              <a:ea typeface="MS PGothic" panose="020B0600070205080204" charset="-128"/>
              <a:cs typeface="MS PGothic" panose="020B0600070205080204" charset="-128"/>
            </a:endParaRPr>
          </a:p>
        </p:txBody>
      </p:sp>
      <p:sp>
        <p:nvSpPr>
          <p:cNvPr id="134148" name="Rectangle 3"/>
          <p:cNvSpPr txBox="1"/>
          <p:nvPr/>
        </p:nvSpPr>
        <p:spPr>
          <a:xfrm>
            <a:off x="533400" y="1600200"/>
            <a:ext cx="3879850" cy="4648200"/>
          </a:xfrm>
          <a:prstGeom prst="rect">
            <a:avLst/>
          </a:prstGeom>
          <a:noFill/>
          <a:ln w="9525">
            <a:noFill/>
          </a:ln>
        </p:spPr>
        <p:txBody>
          <a:bodyPr anchor="t" anchorCtr="0"/>
          <a:p>
            <a:pPr marL="342900" indent="-342900" eaLnBrk="0" hangingPunct="0">
              <a:lnSpc>
                <a:spcPct val="85000"/>
              </a:lnSpc>
              <a:spcBef>
                <a:spcPct val="20000"/>
              </a:spcBef>
              <a:buClr>
                <a:srgbClr val="000099"/>
              </a:buClr>
              <a:buFont typeface="Wingdings" panose="05000000000000000000" pitchFamily="2" charset="2"/>
            </a:pPr>
            <a:r>
              <a:rPr lang="en-US" altLang="zh-CN" sz="2400" dirty="0">
                <a:latin typeface="Gill Sans MT" panose="020B0502020104020203" charset="0"/>
              </a:rPr>
              <a:t>4.1 Overview of Network layer: data plane and control plane</a:t>
            </a:r>
            <a:endParaRPr lang="en-US" altLang="zh-CN" sz="2400" dirty="0">
              <a:latin typeface="Gill Sans MT" panose="020B0502020104020203" charset="0"/>
            </a:endParaRPr>
          </a:p>
          <a:p>
            <a:pPr marL="342900" indent="-342900" eaLnBrk="0" hangingPunct="0">
              <a:lnSpc>
                <a:spcPct val="85000"/>
              </a:lnSpc>
              <a:spcBef>
                <a:spcPct val="20000"/>
              </a:spcBef>
              <a:buClr>
                <a:srgbClr val="000099"/>
              </a:buClr>
              <a:buFont typeface="Wingdings" panose="05000000000000000000" pitchFamily="2" charset="2"/>
            </a:pPr>
            <a:r>
              <a:rPr lang="en-US" altLang="zh-CN" sz="2400" dirty="0">
                <a:latin typeface="Gill Sans MT" panose="020B0502020104020203" charset="0"/>
              </a:rPr>
              <a:t>4.2 What</a:t>
            </a:r>
            <a:r>
              <a:rPr lang="ja-JP" altLang="en-US" sz="2400" dirty="0">
                <a:latin typeface="Gill Sans MT" panose="020B0502020104020203" charset="0"/>
                <a:ea typeface="MS PGothic" panose="020B0600070205080204" charset="-128"/>
              </a:rPr>
              <a:t>’</a:t>
            </a:r>
            <a:r>
              <a:rPr lang="en-US" altLang="ja-JP" sz="2400" dirty="0">
                <a:latin typeface="Gill Sans MT" panose="020B0502020104020203" charset="0"/>
              </a:rPr>
              <a:t>s inside a router</a:t>
            </a:r>
            <a:endParaRPr lang="en-US" altLang="ja-JP" sz="2400" dirty="0">
              <a:latin typeface="Gill Sans MT" panose="020B0502020104020203" charset="0"/>
            </a:endParaRPr>
          </a:p>
          <a:p>
            <a:pPr marL="342900" indent="-342900" eaLnBrk="0" hangingPunct="0">
              <a:lnSpc>
                <a:spcPct val="85000"/>
              </a:lnSpc>
              <a:spcBef>
                <a:spcPct val="20000"/>
              </a:spcBef>
              <a:buClr>
                <a:srgbClr val="000099"/>
              </a:buClr>
              <a:buFont typeface="Wingdings" panose="05000000000000000000" pitchFamily="2" charset="2"/>
            </a:pPr>
            <a:r>
              <a:rPr lang="en-US" altLang="zh-CN" sz="2400" dirty="0">
                <a:latin typeface="Gill Sans MT" panose="020B0502020104020203" charset="0"/>
              </a:rPr>
              <a:t>4.3 IP: Internet Protocol</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datagram format</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fragmentation</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IPv4 addressing</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NAT</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IPv6</a:t>
            </a:r>
            <a:endParaRPr lang="en-US" altLang="zh-CN" sz="2400" dirty="0">
              <a:latin typeface="Gill Sans MT" panose="020B0502020104020203" charset="0"/>
              <a:ea typeface="Gill Sans MT" panose="020B0502020104020203" charset="0"/>
            </a:endParaRPr>
          </a:p>
        </p:txBody>
      </p:sp>
      <p:sp>
        <p:nvSpPr>
          <p:cNvPr id="134149" name="Rectangle 4"/>
          <p:cNvSpPr txBox="1"/>
          <p:nvPr/>
        </p:nvSpPr>
        <p:spPr>
          <a:xfrm>
            <a:off x="4495800" y="1600200"/>
            <a:ext cx="3810000" cy="2379663"/>
          </a:xfrm>
          <a:prstGeom prst="rect">
            <a:avLst/>
          </a:prstGeom>
          <a:noFill/>
          <a:ln w="9525">
            <a:noFill/>
          </a:ln>
        </p:spPr>
        <p:txBody>
          <a:bodyPr anchor="t" anchorCtr="0"/>
          <a:p>
            <a:pPr marL="342900" indent="-342900" eaLnBrk="0" hangingPunct="0">
              <a:lnSpc>
                <a:spcPct val="85000"/>
              </a:lnSpc>
              <a:spcBef>
                <a:spcPct val="20000"/>
              </a:spcBef>
              <a:buClr>
                <a:srgbClr val="000099"/>
              </a:buClr>
              <a:buFont typeface="Wingdings" panose="05000000000000000000" pitchFamily="2" charset="2"/>
            </a:pPr>
            <a:r>
              <a:rPr lang="en-US" altLang="zh-CN" sz="2400" dirty="0">
                <a:latin typeface="Gill Sans MT" panose="020B0502020104020203" charset="0"/>
              </a:rPr>
              <a:t>4.4 Generalized Forward and SDN</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match plus action</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OpenFlow example</a:t>
            </a:r>
            <a:endParaRPr lang="en-US" altLang="zh-CN" sz="2400" dirty="0">
              <a:latin typeface="Gill Sans MT" panose="020B0502020104020203" charset="0"/>
              <a:ea typeface="Gill Sans MT" panose="020B0502020104020203" charset="0"/>
            </a:endParaRPr>
          </a:p>
        </p:txBody>
      </p:sp>
      <p:sp>
        <p:nvSpPr>
          <p:cNvPr id="13415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3415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1"/>
          <p:cNvSpPr>
            <a:spLocks noGrp="1"/>
          </p:cNvSpPr>
          <p:nvPr>
            <p:ph type="title"/>
          </p:nvPr>
        </p:nvSpPr>
        <p:spPr/>
        <p:txBody>
          <a:bodyPr anchor="ctr" anchorCtr="0"/>
          <a:p>
            <a:r>
              <a:rPr lang="zh-CN" altLang="en-US"/>
              <a:t>第四章课后作业</a:t>
            </a:r>
            <a:endParaRPr lang="zh-CN" altLang="en-US"/>
          </a:p>
        </p:txBody>
      </p:sp>
      <p:sp>
        <p:nvSpPr>
          <p:cNvPr id="135170" name="内容占位符 2"/>
          <p:cNvSpPr>
            <a:spLocks noGrp="1"/>
          </p:cNvSpPr>
          <p:nvPr>
            <p:ph idx="1"/>
          </p:nvPr>
        </p:nvSpPr>
        <p:spPr/>
        <p:txBody>
          <a:bodyPr anchor="t" anchorCtr="0"/>
          <a:p>
            <a:r>
              <a:rPr lang="en-US" altLang="zh-CN"/>
              <a:t>P6</a:t>
            </a:r>
            <a:r>
              <a:rPr lang="zh-CN" altLang="en-US">
                <a:ea typeface="宋体" panose="02010600030101010101" pitchFamily="2" charset="-122"/>
              </a:rPr>
              <a:t>，</a:t>
            </a:r>
            <a:r>
              <a:rPr lang="en-US" altLang="zh-CN">
                <a:ea typeface="宋体" panose="02010600030101010101" pitchFamily="2" charset="-122"/>
              </a:rPr>
              <a:t>P8, P11, P15, P17, P19, P20</a:t>
            </a:r>
            <a:endParaRPr lang="en-US" altLang="zh-CN">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Group 24"/>
          <p:cNvGrpSpPr/>
          <p:nvPr/>
        </p:nvGrpSpPr>
        <p:grpSpPr>
          <a:xfrm>
            <a:off x="1454150" y="2020888"/>
            <a:ext cx="6027738" cy="1439862"/>
            <a:chOff x="1492879" y="2061336"/>
            <a:chExt cx="6027737" cy="1440135"/>
          </a:xfrm>
        </p:grpSpPr>
        <p:sp>
          <p:nvSpPr>
            <p:cNvPr id="388" name="Rectangle 387"/>
            <p:cNvSpPr/>
            <p:nvPr/>
          </p:nvSpPr>
          <p:spPr bwMode="auto">
            <a:xfrm>
              <a:off x="1929442" y="2064512"/>
              <a:ext cx="5043486" cy="1017780"/>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96" name="Freeform 395"/>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1" fmla="*/ 0 w 199855"/>
                <a:gd name="connsiteY0-2" fmla="*/ 733787 h 1367693"/>
                <a:gd name="connsiteX1-3" fmla="*/ 199855 w 199855"/>
                <a:gd name="connsiteY1-4" fmla="*/ 0 h 1367693"/>
                <a:gd name="connsiteX2-5" fmla="*/ 199855 w 199855"/>
                <a:gd name="connsiteY2-6" fmla="*/ 1016000 h 1367693"/>
                <a:gd name="connsiteX3-7" fmla="*/ 4470 w 199855"/>
                <a:gd name="connsiteY3-8" fmla="*/ 1367693 h 1367693"/>
                <a:gd name="connsiteX4-9" fmla="*/ 0 w 199855"/>
                <a:gd name="connsiteY4-10" fmla="*/ 733787 h 1367693"/>
                <a:gd name="connsiteX0-11" fmla="*/ 25203 w 225058"/>
                <a:gd name="connsiteY0-12" fmla="*/ 733787 h 1361758"/>
                <a:gd name="connsiteX1-13" fmla="*/ 225058 w 225058"/>
                <a:gd name="connsiteY1-14" fmla="*/ 0 h 1361758"/>
                <a:gd name="connsiteX2-15" fmla="*/ 225058 w 225058"/>
                <a:gd name="connsiteY2-16" fmla="*/ 1016000 h 1361758"/>
                <a:gd name="connsiteX3-17" fmla="*/ 0 w 225058"/>
                <a:gd name="connsiteY3-18" fmla="*/ 1361758 h 1361758"/>
                <a:gd name="connsiteX4-19" fmla="*/ 25203 w 225058"/>
                <a:gd name="connsiteY4-20" fmla="*/ 733787 h 1361758"/>
                <a:gd name="connsiteX0-21" fmla="*/ 25203 w 230992"/>
                <a:gd name="connsiteY0-22" fmla="*/ 787197 h 1415168"/>
                <a:gd name="connsiteX1-23" fmla="*/ 230992 w 230992"/>
                <a:gd name="connsiteY1-24" fmla="*/ 0 h 1415168"/>
                <a:gd name="connsiteX2-25" fmla="*/ 225058 w 230992"/>
                <a:gd name="connsiteY2-26" fmla="*/ 1069410 h 1415168"/>
                <a:gd name="connsiteX3-27" fmla="*/ 0 w 230992"/>
                <a:gd name="connsiteY3-28" fmla="*/ 1415168 h 1415168"/>
                <a:gd name="connsiteX4-29" fmla="*/ 25203 w 230992"/>
                <a:gd name="connsiteY4-30" fmla="*/ 787197 h 1415168"/>
                <a:gd name="connsiteX0-31" fmla="*/ 0 w 205789"/>
                <a:gd name="connsiteY0-32" fmla="*/ 787197 h 1427037"/>
                <a:gd name="connsiteX1-33" fmla="*/ 205789 w 205789"/>
                <a:gd name="connsiteY1-34" fmla="*/ 0 h 1427037"/>
                <a:gd name="connsiteX2-35" fmla="*/ 199855 w 205789"/>
                <a:gd name="connsiteY2-36" fmla="*/ 1069410 h 1427037"/>
                <a:gd name="connsiteX3-37" fmla="*/ 4471 w 205789"/>
                <a:gd name="connsiteY3-38" fmla="*/ 1427037 h 1427037"/>
                <a:gd name="connsiteX4-39" fmla="*/ 0 w 205789"/>
                <a:gd name="connsiteY4-40" fmla="*/ 787197 h 1427037"/>
                <a:gd name="connsiteX0-41" fmla="*/ 0 w 199855"/>
                <a:gd name="connsiteY0-42" fmla="*/ 745656 h 1385496"/>
                <a:gd name="connsiteX1-43" fmla="*/ 193920 w 199855"/>
                <a:gd name="connsiteY1-44" fmla="*/ 0 h 1385496"/>
                <a:gd name="connsiteX2-45" fmla="*/ 199855 w 199855"/>
                <a:gd name="connsiteY2-46" fmla="*/ 1027869 h 1385496"/>
                <a:gd name="connsiteX3-47" fmla="*/ 4471 w 199855"/>
                <a:gd name="connsiteY3-48" fmla="*/ 1385496 h 1385496"/>
                <a:gd name="connsiteX4-49" fmla="*/ 0 w 199855"/>
                <a:gd name="connsiteY4-50" fmla="*/ 745656 h 13854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98" name="Freeform 397"/>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1" fmla="*/ 0 w 199855"/>
                <a:gd name="connsiteY0-2" fmla="*/ 733787 h 1367693"/>
                <a:gd name="connsiteX1-3" fmla="*/ 199855 w 199855"/>
                <a:gd name="connsiteY1-4" fmla="*/ 0 h 1367693"/>
                <a:gd name="connsiteX2-5" fmla="*/ 199855 w 199855"/>
                <a:gd name="connsiteY2-6" fmla="*/ 1016000 h 1367693"/>
                <a:gd name="connsiteX3-7" fmla="*/ 4470 w 199855"/>
                <a:gd name="connsiteY3-8" fmla="*/ 1367693 h 1367693"/>
                <a:gd name="connsiteX4-9" fmla="*/ 0 w 199855"/>
                <a:gd name="connsiteY4-10" fmla="*/ 733787 h 1367693"/>
                <a:gd name="connsiteX0-11" fmla="*/ 25203 w 225058"/>
                <a:gd name="connsiteY0-12" fmla="*/ 733787 h 1361758"/>
                <a:gd name="connsiteX1-13" fmla="*/ 225058 w 225058"/>
                <a:gd name="connsiteY1-14" fmla="*/ 0 h 1361758"/>
                <a:gd name="connsiteX2-15" fmla="*/ 225058 w 225058"/>
                <a:gd name="connsiteY2-16" fmla="*/ 1016000 h 1361758"/>
                <a:gd name="connsiteX3-17" fmla="*/ 0 w 225058"/>
                <a:gd name="connsiteY3-18" fmla="*/ 1361758 h 1361758"/>
                <a:gd name="connsiteX4-19" fmla="*/ 25203 w 225058"/>
                <a:gd name="connsiteY4-20" fmla="*/ 733787 h 1361758"/>
                <a:gd name="connsiteX0-21" fmla="*/ 25203 w 230992"/>
                <a:gd name="connsiteY0-22" fmla="*/ 787197 h 1415168"/>
                <a:gd name="connsiteX1-23" fmla="*/ 230992 w 230992"/>
                <a:gd name="connsiteY1-24" fmla="*/ 0 h 1415168"/>
                <a:gd name="connsiteX2-25" fmla="*/ 225058 w 230992"/>
                <a:gd name="connsiteY2-26" fmla="*/ 1069410 h 1415168"/>
                <a:gd name="connsiteX3-27" fmla="*/ 0 w 230992"/>
                <a:gd name="connsiteY3-28" fmla="*/ 1415168 h 1415168"/>
                <a:gd name="connsiteX4-29" fmla="*/ 25203 w 230992"/>
                <a:gd name="connsiteY4-30" fmla="*/ 787197 h 1415168"/>
                <a:gd name="connsiteX0-31" fmla="*/ 0 w 205789"/>
                <a:gd name="connsiteY0-32" fmla="*/ 787197 h 1427037"/>
                <a:gd name="connsiteX1-33" fmla="*/ 205789 w 205789"/>
                <a:gd name="connsiteY1-34" fmla="*/ 0 h 1427037"/>
                <a:gd name="connsiteX2-35" fmla="*/ 199855 w 205789"/>
                <a:gd name="connsiteY2-36" fmla="*/ 1069410 h 1427037"/>
                <a:gd name="connsiteX3-37" fmla="*/ 4471 w 205789"/>
                <a:gd name="connsiteY3-38" fmla="*/ 1427037 h 1427037"/>
                <a:gd name="connsiteX4-39" fmla="*/ 0 w 205789"/>
                <a:gd name="connsiteY4-40" fmla="*/ 787197 h 1427037"/>
                <a:gd name="connsiteX0-41" fmla="*/ 0 w 199855"/>
                <a:gd name="connsiteY0-42" fmla="*/ 745656 h 1385496"/>
                <a:gd name="connsiteX1-43" fmla="*/ 193920 w 199855"/>
                <a:gd name="connsiteY1-44" fmla="*/ 0 h 1385496"/>
                <a:gd name="connsiteX2-45" fmla="*/ 199855 w 199855"/>
                <a:gd name="connsiteY2-46" fmla="*/ 1027869 h 1385496"/>
                <a:gd name="connsiteX3-47" fmla="*/ 4471 w 199855"/>
                <a:gd name="connsiteY3-48" fmla="*/ 1385496 h 1385496"/>
                <a:gd name="connsiteX4-49" fmla="*/ 0 w 199855"/>
                <a:gd name="connsiteY4-50" fmla="*/ 745656 h 1385496"/>
                <a:gd name="connsiteX0-51" fmla="*/ 0 w 219519"/>
                <a:gd name="connsiteY0-52" fmla="*/ 730359 h 1370199"/>
                <a:gd name="connsiteX1-53" fmla="*/ 219401 w 219519"/>
                <a:gd name="connsiteY1-54" fmla="*/ 0 h 1370199"/>
                <a:gd name="connsiteX2-55" fmla="*/ 199855 w 219519"/>
                <a:gd name="connsiteY2-56" fmla="*/ 1012572 h 1370199"/>
                <a:gd name="connsiteX3-57" fmla="*/ 4471 w 219519"/>
                <a:gd name="connsiteY3-58" fmla="*/ 1370199 h 1370199"/>
                <a:gd name="connsiteX4-59" fmla="*/ 0 w 219519"/>
                <a:gd name="connsiteY4-60" fmla="*/ 730359 h 1370199"/>
                <a:gd name="connsiteX0-61" fmla="*/ 0 w 219602"/>
                <a:gd name="connsiteY0-62" fmla="*/ 730359 h 1370199"/>
                <a:gd name="connsiteX1-63" fmla="*/ 219401 w 219602"/>
                <a:gd name="connsiteY1-64" fmla="*/ 0 h 1370199"/>
                <a:gd name="connsiteX2-65" fmla="*/ 210047 w 219602"/>
                <a:gd name="connsiteY2-66" fmla="*/ 1007473 h 1370199"/>
                <a:gd name="connsiteX3-67" fmla="*/ 4471 w 219602"/>
                <a:gd name="connsiteY3-68" fmla="*/ 1370199 h 1370199"/>
                <a:gd name="connsiteX4-69" fmla="*/ 0 w 219602"/>
                <a:gd name="connsiteY4-70" fmla="*/ 730359 h 1370199"/>
                <a:gd name="connsiteX0-71" fmla="*/ 0 w 220239"/>
                <a:gd name="connsiteY0-72" fmla="*/ 730359 h 1370199"/>
                <a:gd name="connsiteX1-73" fmla="*/ 219401 w 220239"/>
                <a:gd name="connsiteY1-74" fmla="*/ 0 h 1370199"/>
                <a:gd name="connsiteX2-75" fmla="*/ 220239 w 220239"/>
                <a:gd name="connsiteY2-76" fmla="*/ 1007473 h 1370199"/>
                <a:gd name="connsiteX3-77" fmla="*/ 4471 w 220239"/>
                <a:gd name="connsiteY3-78" fmla="*/ 1370199 h 1370199"/>
                <a:gd name="connsiteX4-79" fmla="*/ 0 w 220239"/>
                <a:gd name="connsiteY4-80" fmla="*/ 730359 h 13701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48133" name="Group 950"/>
            <p:cNvGrpSpPr/>
            <p:nvPr/>
          </p:nvGrpSpPr>
          <p:grpSpPr>
            <a:xfrm>
              <a:off x="1492879" y="2820676"/>
              <a:ext cx="338137" cy="653816"/>
              <a:chOff x="4140" y="429"/>
              <a:chExt cx="1425" cy="2396"/>
            </a:xfrm>
          </p:grpSpPr>
          <p:sp>
            <p:nvSpPr>
              <p:cNvPr id="48134" name="Freeform 951"/>
              <p:cNvSpPr/>
              <p:nvPr/>
            </p:nvSpPr>
            <p:spPr>
              <a:xfrm>
                <a:off x="5268" y="433"/>
                <a:ext cx="283" cy="2286"/>
              </a:xfrm>
              <a:custGeom>
                <a:avLst/>
                <a:gdLst/>
                <a:ahLst/>
                <a:cxnLst>
                  <a:cxn ang="0">
                    <a:pos x="2" y="0"/>
                  </a:cxn>
                  <a:cxn ang="0">
                    <a:pos x="8" y="16"/>
                  </a:cxn>
                  <a:cxn ang="0">
                    <a:pos x="8" y="119"/>
                  </a:cxn>
                  <a:cxn ang="0">
                    <a:pos x="0" y="124"/>
                  </a:cxn>
                  <a:cxn ang="0">
                    <a:pos x="2"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48135" name="Rectangle 952"/>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36" name="Freeform 953"/>
              <p:cNvSpPr/>
              <p:nvPr/>
            </p:nvSpPr>
            <p:spPr>
              <a:xfrm>
                <a:off x="5321" y="570"/>
                <a:ext cx="169" cy="2115"/>
              </a:xfrm>
              <a:custGeom>
                <a:avLst/>
                <a:gdLst/>
                <a:ahLst/>
                <a:cxnLst>
                  <a:cxn ang="0">
                    <a:pos x="2" y="0"/>
                  </a:cxn>
                  <a:cxn ang="0">
                    <a:pos x="5" y="11"/>
                  </a:cxn>
                  <a:cxn ang="0">
                    <a:pos x="2" y="113"/>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48137" name="Freeform 954"/>
              <p:cNvSpPr/>
              <p:nvPr/>
            </p:nvSpPr>
            <p:spPr>
              <a:xfrm>
                <a:off x="5284" y="1640"/>
                <a:ext cx="263" cy="189"/>
              </a:xfrm>
              <a:custGeom>
                <a:avLst/>
                <a:gdLst/>
                <a:ahLst/>
                <a:cxnLst>
                  <a:cxn ang="0">
                    <a:pos x="2" y="0"/>
                  </a:cxn>
                  <a:cxn ang="0">
                    <a:pos x="7" y="7"/>
                  </a:cxn>
                  <a:cxn ang="0">
                    <a:pos x="7" y="11"/>
                  </a:cxn>
                  <a:cxn ang="0">
                    <a:pos x="0" y="5"/>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38" name="Rectangle 955"/>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39" name="Group 956"/>
              <p:cNvGrpSpPr/>
              <p:nvPr/>
            </p:nvGrpSpPr>
            <p:grpSpPr>
              <a:xfrm>
                <a:off x="4749" y="668"/>
                <a:ext cx="581" cy="145"/>
                <a:chOff x="614" y="2568"/>
                <a:chExt cx="725" cy="139"/>
              </a:xfrm>
            </p:grpSpPr>
            <p:sp>
              <p:nvSpPr>
                <p:cNvPr id="48140" name="AutoShape 957"/>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41" name="AutoShape 958"/>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42" name="Rectangle 959"/>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43" name="Group 960"/>
              <p:cNvGrpSpPr/>
              <p:nvPr/>
            </p:nvGrpSpPr>
            <p:grpSpPr>
              <a:xfrm>
                <a:off x="4747" y="994"/>
                <a:ext cx="581" cy="134"/>
                <a:chOff x="614" y="2568"/>
                <a:chExt cx="725" cy="139"/>
              </a:xfrm>
            </p:grpSpPr>
            <p:sp>
              <p:nvSpPr>
                <p:cNvPr id="48144" name="AutoShape 961"/>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45" name="AutoShape 962"/>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46" name="Rectangle 963"/>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47" name="Rectangle 964"/>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48" name="Group 965"/>
              <p:cNvGrpSpPr/>
              <p:nvPr/>
            </p:nvGrpSpPr>
            <p:grpSpPr>
              <a:xfrm>
                <a:off x="4735" y="1627"/>
                <a:ext cx="582" cy="151"/>
                <a:chOff x="614" y="2568"/>
                <a:chExt cx="725" cy="139"/>
              </a:xfrm>
            </p:grpSpPr>
            <p:sp>
              <p:nvSpPr>
                <p:cNvPr id="48149" name="AutoShape 966"/>
                <p:cNvSpPr/>
                <p:nvPr/>
              </p:nvSpPr>
              <p:spPr>
                <a:xfrm>
                  <a:off x="618" y="2586"/>
                  <a:ext cx="720" cy="12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50" name="AutoShape 967"/>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51" name="Freeform 968"/>
              <p:cNvSpPr/>
              <p:nvPr/>
            </p:nvSpPr>
            <p:spPr>
              <a:xfrm>
                <a:off x="5288" y="1354"/>
                <a:ext cx="263" cy="188"/>
              </a:xfrm>
              <a:custGeom>
                <a:avLst/>
                <a:gdLst/>
                <a:ahLst/>
                <a:cxnLst>
                  <a:cxn ang="0">
                    <a:pos x="2" y="0"/>
                  </a:cxn>
                  <a:cxn ang="0">
                    <a:pos x="7" y="6"/>
                  </a:cxn>
                  <a:cxn ang="0">
                    <a:pos x="7" y="10"/>
                  </a:cxn>
                  <a:cxn ang="0">
                    <a:pos x="0" y="4"/>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48152" name="Group 969"/>
              <p:cNvGrpSpPr/>
              <p:nvPr/>
            </p:nvGrpSpPr>
            <p:grpSpPr>
              <a:xfrm>
                <a:off x="4739" y="1327"/>
                <a:ext cx="582" cy="139"/>
                <a:chOff x="614" y="2568"/>
                <a:chExt cx="725" cy="139"/>
              </a:xfrm>
            </p:grpSpPr>
            <p:sp>
              <p:nvSpPr>
                <p:cNvPr id="48153" name="AutoShape 970"/>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54" name="AutoShape 971"/>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55" name="Rectangle 972"/>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56" name="Freeform 973"/>
              <p:cNvSpPr/>
              <p:nvPr/>
            </p:nvSpPr>
            <p:spPr>
              <a:xfrm>
                <a:off x="5312" y="1007"/>
                <a:ext cx="237" cy="213"/>
              </a:xfrm>
              <a:custGeom>
                <a:avLst/>
                <a:gdLst/>
                <a:ahLst/>
                <a:cxnLst>
                  <a:cxn ang="0">
                    <a:pos x="2" y="0"/>
                  </a:cxn>
                  <a:cxn ang="0">
                    <a:pos x="7" y="6"/>
                  </a:cxn>
                  <a:cxn ang="0">
                    <a:pos x="7" y="11"/>
                  </a:cxn>
                  <a:cxn ang="0">
                    <a:pos x="0" y="4"/>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57" name="Freeform 974"/>
              <p:cNvSpPr/>
              <p:nvPr/>
            </p:nvSpPr>
            <p:spPr>
              <a:xfrm>
                <a:off x="5315" y="680"/>
                <a:ext cx="244" cy="240"/>
              </a:xfrm>
              <a:custGeom>
                <a:avLst/>
                <a:gdLst/>
                <a:ahLst/>
                <a:cxnLst>
                  <a:cxn ang="0">
                    <a:pos x="0" y="0"/>
                  </a:cxn>
                  <a:cxn ang="0">
                    <a:pos x="7" y="8"/>
                  </a:cxn>
                  <a:cxn ang="0">
                    <a:pos x="6" y="13"/>
                  </a:cxn>
                  <a:cxn ang="0">
                    <a:pos x="2" y="6"/>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58" name="Oval 975"/>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59" name="Freeform 976"/>
              <p:cNvSpPr/>
              <p:nvPr/>
            </p:nvSpPr>
            <p:spPr>
              <a:xfrm>
                <a:off x="5302" y="2614"/>
                <a:ext cx="245" cy="200"/>
              </a:xfrm>
              <a:custGeom>
                <a:avLst/>
                <a:gdLst/>
                <a:ahLst/>
                <a:cxnLst>
                  <a:cxn ang="0">
                    <a:pos x="0" y="6"/>
                  </a:cxn>
                  <a:cxn ang="0">
                    <a:pos x="2" y="11"/>
                  </a:cxn>
                  <a:cxn ang="0">
                    <a:pos x="7" y="6"/>
                  </a:cxn>
                  <a:cxn ang="0">
                    <a:pos x="7" y="0"/>
                  </a:cxn>
                  <a:cxn ang="0">
                    <a:pos x="0" y="6"/>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48160" name="AutoShape 977"/>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1" name="AutoShape 978"/>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2" name="Oval 979"/>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3" name="Oval 980"/>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MS PGothic" panose="020B0600070205080204" charset="-128"/>
                </a:endParaRPr>
              </a:p>
            </p:txBody>
          </p:sp>
          <p:sp>
            <p:nvSpPr>
              <p:cNvPr id="48164" name="Oval 981"/>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5" name="Rectangle 982"/>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8166" name="Group 950"/>
            <p:cNvGrpSpPr/>
            <p:nvPr/>
          </p:nvGrpSpPr>
          <p:grpSpPr>
            <a:xfrm>
              <a:off x="7182479" y="2847655"/>
              <a:ext cx="338137" cy="653816"/>
              <a:chOff x="4140" y="429"/>
              <a:chExt cx="1425" cy="2396"/>
            </a:xfrm>
          </p:grpSpPr>
          <p:sp>
            <p:nvSpPr>
              <p:cNvPr id="48167" name="Freeform 951"/>
              <p:cNvSpPr/>
              <p:nvPr/>
            </p:nvSpPr>
            <p:spPr>
              <a:xfrm>
                <a:off x="5268" y="433"/>
                <a:ext cx="283" cy="2286"/>
              </a:xfrm>
              <a:custGeom>
                <a:avLst/>
                <a:gdLst/>
                <a:ahLst/>
                <a:cxnLst>
                  <a:cxn ang="0">
                    <a:pos x="2" y="0"/>
                  </a:cxn>
                  <a:cxn ang="0">
                    <a:pos x="8" y="16"/>
                  </a:cxn>
                  <a:cxn ang="0">
                    <a:pos x="8" y="119"/>
                  </a:cxn>
                  <a:cxn ang="0">
                    <a:pos x="0" y="124"/>
                  </a:cxn>
                  <a:cxn ang="0">
                    <a:pos x="2"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48168" name="Rectangle 952"/>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9" name="Freeform 953"/>
              <p:cNvSpPr/>
              <p:nvPr/>
            </p:nvSpPr>
            <p:spPr>
              <a:xfrm>
                <a:off x="5321" y="570"/>
                <a:ext cx="169" cy="2115"/>
              </a:xfrm>
              <a:custGeom>
                <a:avLst/>
                <a:gdLst/>
                <a:ahLst/>
                <a:cxnLst>
                  <a:cxn ang="0">
                    <a:pos x="2" y="0"/>
                  </a:cxn>
                  <a:cxn ang="0">
                    <a:pos x="5" y="11"/>
                  </a:cxn>
                  <a:cxn ang="0">
                    <a:pos x="2" y="113"/>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48170" name="Freeform 954"/>
              <p:cNvSpPr/>
              <p:nvPr/>
            </p:nvSpPr>
            <p:spPr>
              <a:xfrm>
                <a:off x="5284" y="1640"/>
                <a:ext cx="263" cy="189"/>
              </a:xfrm>
              <a:custGeom>
                <a:avLst/>
                <a:gdLst/>
                <a:ahLst/>
                <a:cxnLst>
                  <a:cxn ang="0">
                    <a:pos x="2" y="0"/>
                  </a:cxn>
                  <a:cxn ang="0">
                    <a:pos x="7" y="7"/>
                  </a:cxn>
                  <a:cxn ang="0">
                    <a:pos x="7" y="11"/>
                  </a:cxn>
                  <a:cxn ang="0">
                    <a:pos x="0" y="5"/>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71" name="Rectangle 955"/>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72" name="Group 956"/>
              <p:cNvGrpSpPr/>
              <p:nvPr/>
            </p:nvGrpSpPr>
            <p:grpSpPr>
              <a:xfrm>
                <a:off x="4749" y="668"/>
                <a:ext cx="581" cy="145"/>
                <a:chOff x="614" y="2568"/>
                <a:chExt cx="725" cy="139"/>
              </a:xfrm>
            </p:grpSpPr>
            <p:sp>
              <p:nvSpPr>
                <p:cNvPr id="48173" name="AutoShape 957"/>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74" name="AutoShape 958"/>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75" name="Rectangle 959"/>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76" name="Group 960"/>
              <p:cNvGrpSpPr/>
              <p:nvPr/>
            </p:nvGrpSpPr>
            <p:grpSpPr>
              <a:xfrm>
                <a:off x="4747" y="994"/>
                <a:ext cx="581" cy="134"/>
                <a:chOff x="614" y="2568"/>
                <a:chExt cx="725" cy="139"/>
              </a:xfrm>
            </p:grpSpPr>
            <p:sp>
              <p:nvSpPr>
                <p:cNvPr id="48177" name="AutoShape 961"/>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78" name="AutoShape 962"/>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79" name="Rectangle 963"/>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80" name="Rectangle 964"/>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81" name="Group 965"/>
              <p:cNvGrpSpPr/>
              <p:nvPr/>
            </p:nvGrpSpPr>
            <p:grpSpPr>
              <a:xfrm>
                <a:off x="4735" y="1627"/>
                <a:ext cx="582" cy="151"/>
                <a:chOff x="614" y="2568"/>
                <a:chExt cx="725" cy="139"/>
              </a:xfrm>
            </p:grpSpPr>
            <p:sp>
              <p:nvSpPr>
                <p:cNvPr id="48182" name="AutoShape 966"/>
                <p:cNvSpPr/>
                <p:nvPr/>
              </p:nvSpPr>
              <p:spPr>
                <a:xfrm>
                  <a:off x="618" y="2586"/>
                  <a:ext cx="720" cy="12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83" name="AutoShape 967"/>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84" name="Freeform 968"/>
              <p:cNvSpPr/>
              <p:nvPr/>
            </p:nvSpPr>
            <p:spPr>
              <a:xfrm>
                <a:off x="5288" y="1354"/>
                <a:ext cx="263" cy="188"/>
              </a:xfrm>
              <a:custGeom>
                <a:avLst/>
                <a:gdLst/>
                <a:ahLst/>
                <a:cxnLst>
                  <a:cxn ang="0">
                    <a:pos x="2" y="0"/>
                  </a:cxn>
                  <a:cxn ang="0">
                    <a:pos x="7" y="6"/>
                  </a:cxn>
                  <a:cxn ang="0">
                    <a:pos x="7" y="10"/>
                  </a:cxn>
                  <a:cxn ang="0">
                    <a:pos x="0" y="4"/>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48185" name="Group 969"/>
              <p:cNvGrpSpPr/>
              <p:nvPr/>
            </p:nvGrpSpPr>
            <p:grpSpPr>
              <a:xfrm>
                <a:off x="4739" y="1327"/>
                <a:ext cx="582" cy="139"/>
                <a:chOff x="614" y="2568"/>
                <a:chExt cx="725" cy="139"/>
              </a:xfrm>
            </p:grpSpPr>
            <p:sp>
              <p:nvSpPr>
                <p:cNvPr id="48186" name="AutoShape 970"/>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87" name="AutoShape 971"/>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88" name="Rectangle 972"/>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89" name="Freeform 973"/>
              <p:cNvSpPr/>
              <p:nvPr/>
            </p:nvSpPr>
            <p:spPr>
              <a:xfrm>
                <a:off x="5312" y="1007"/>
                <a:ext cx="237" cy="213"/>
              </a:xfrm>
              <a:custGeom>
                <a:avLst/>
                <a:gdLst/>
                <a:ahLst/>
                <a:cxnLst>
                  <a:cxn ang="0">
                    <a:pos x="2" y="0"/>
                  </a:cxn>
                  <a:cxn ang="0">
                    <a:pos x="7" y="6"/>
                  </a:cxn>
                  <a:cxn ang="0">
                    <a:pos x="7" y="11"/>
                  </a:cxn>
                  <a:cxn ang="0">
                    <a:pos x="0" y="4"/>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90" name="Freeform 974"/>
              <p:cNvSpPr/>
              <p:nvPr/>
            </p:nvSpPr>
            <p:spPr>
              <a:xfrm>
                <a:off x="5315" y="680"/>
                <a:ext cx="244" cy="240"/>
              </a:xfrm>
              <a:custGeom>
                <a:avLst/>
                <a:gdLst/>
                <a:ahLst/>
                <a:cxnLst>
                  <a:cxn ang="0">
                    <a:pos x="0" y="0"/>
                  </a:cxn>
                  <a:cxn ang="0">
                    <a:pos x="7" y="8"/>
                  </a:cxn>
                  <a:cxn ang="0">
                    <a:pos x="6" y="13"/>
                  </a:cxn>
                  <a:cxn ang="0">
                    <a:pos x="2" y="6"/>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91" name="Oval 975"/>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2" name="Freeform 976"/>
              <p:cNvSpPr/>
              <p:nvPr/>
            </p:nvSpPr>
            <p:spPr>
              <a:xfrm>
                <a:off x="5302" y="2614"/>
                <a:ext cx="245" cy="200"/>
              </a:xfrm>
              <a:custGeom>
                <a:avLst/>
                <a:gdLst/>
                <a:ahLst/>
                <a:cxnLst>
                  <a:cxn ang="0">
                    <a:pos x="0" y="6"/>
                  </a:cxn>
                  <a:cxn ang="0">
                    <a:pos x="2" y="11"/>
                  </a:cxn>
                  <a:cxn ang="0">
                    <a:pos x="7" y="6"/>
                  </a:cxn>
                  <a:cxn ang="0">
                    <a:pos x="7" y="0"/>
                  </a:cxn>
                  <a:cxn ang="0">
                    <a:pos x="0" y="6"/>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48193" name="AutoShape 977"/>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4" name="AutoShape 978"/>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5" name="Oval 979"/>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6" name="Oval 980"/>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MS PGothic" panose="020B0600070205080204" charset="-128"/>
                </a:endParaRPr>
              </a:p>
            </p:txBody>
          </p:sp>
          <p:sp>
            <p:nvSpPr>
              <p:cNvPr id="48197" name="Oval 981"/>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8" name="Rectangle 982"/>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48199" name="Freeform 2"/>
          <p:cNvSpPr/>
          <p:nvPr/>
        </p:nvSpPr>
        <p:spPr>
          <a:xfrm>
            <a:off x="2592388" y="5749925"/>
            <a:ext cx="4027487" cy="939800"/>
          </a:xfrm>
          <a:custGeom>
            <a:avLst/>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w="9525">
            <a:noFill/>
          </a:ln>
        </p:spPr>
        <p:txBody>
          <a:bodyPr/>
          <a:p>
            <a:endParaRPr lang="zh-CN" altLang="en-US"/>
          </a:p>
        </p:txBody>
      </p:sp>
      <p:cxnSp>
        <p:nvCxnSpPr>
          <p:cNvPr id="148" name="Straight Connector 147"/>
          <p:cNvCxnSpPr/>
          <p:nvPr/>
        </p:nvCxnSpPr>
        <p:spPr>
          <a:xfrm flipV="1">
            <a:off x="3262313" y="5900738"/>
            <a:ext cx="1316038" cy="1317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51188" y="6088063"/>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63888" y="6192838"/>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81475" y="6386513"/>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41875" y="5934075"/>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125913" y="6088063"/>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53063" y="6116638"/>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95813" y="5900738"/>
            <a:ext cx="814388" cy="4016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p:nvPr/>
        </p:nvGrpSpPr>
        <p:grpSpPr>
          <a:xfrm>
            <a:off x="1525588" y="3003550"/>
            <a:ext cx="6978650" cy="1096963"/>
            <a:chOff x="1526216" y="3003498"/>
            <a:chExt cx="6978041" cy="1096962"/>
          </a:xfrm>
        </p:grpSpPr>
        <p:sp>
          <p:nvSpPr>
            <p:cNvPr id="48209" name="TextBox 399"/>
            <p:cNvSpPr txBox="1"/>
            <p:nvPr/>
          </p:nvSpPr>
          <p:spPr>
            <a:xfrm>
              <a:off x="7714291" y="3628973"/>
              <a:ext cx="595313" cy="471487"/>
            </a:xfrm>
            <a:prstGeom prst="rect">
              <a:avLst/>
            </a:prstGeom>
            <a:noFill/>
            <a:ln w="9525">
              <a:noFill/>
            </a:ln>
          </p:spPr>
          <p:txBody>
            <a:bodyPr wrap="none" anchor="t" anchorCtr="0">
              <a:spAutoFit/>
            </a:bodyPr>
            <a:p>
              <a:pPr algn="ctr" eaLnBrk="0" hangingPunct="0">
                <a:lnSpc>
                  <a:spcPts val="1465"/>
                </a:lnSpc>
              </a:pPr>
              <a:r>
                <a:rPr lang="en-US" altLang="zh-CN" sz="1400" dirty="0">
                  <a:latin typeface="Arial" panose="020B0604020202020204" pitchFamily="34" charset="0"/>
                </a:rPr>
                <a:t>data</a:t>
              </a:r>
              <a:endParaRPr lang="en-US" altLang="zh-CN" sz="1400" dirty="0">
                <a:latin typeface="Arial" panose="020B0604020202020204" pitchFamily="34" charset="0"/>
              </a:endParaRPr>
            </a:p>
            <a:p>
              <a:pPr algn="ctr" eaLnBrk="0" hangingPunct="0">
                <a:lnSpc>
                  <a:spcPts val="1465"/>
                </a:lnSpc>
              </a:pPr>
              <a:r>
                <a:rPr lang="en-US" altLang="zh-CN" sz="1400" dirty="0">
                  <a:latin typeface="Arial" panose="020B0604020202020204" pitchFamily="34" charset="0"/>
                </a:rPr>
                <a:t>plane</a:t>
              </a:r>
              <a:endParaRPr lang="en-US" altLang="zh-CN" sz="1400" dirty="0">
                <a:latin typeface="Arial" panose="020B0604020202020204" pitchFamily="34" charset="0"/>
              </a:endParaRPr>
            </a:p>
          </p:txBody>
        </p:sp>
        <p:sp>
          <p:nvSpPr>
            <p:cNvPr id="48210" name="TextBox 400"/>
            <p:cNvSpPr txBox="1"/>
            <p:nvPr/>
          </p:nvSpPr>
          <p:spPr>
            <a:xfrm>
              <a:off x="7728579" y="3003498"/>
              <a:ext cx="709612" cy="471487"/>
            </a:xfrm>
            <a:prstGeom prst="rect">
              <a:avLst/>
            </a:prstGeom>
            <a:noFill/>
            <a:ln w="9525">
              <a:noFill/>
            </a:ln>
          </p:spPr>
          <p:txBody>
            <a:bodyPr wrap="none" anchor="t" anchorCtr="0">
              <a:spAutoFit/>
            </a:bodyPr>
            <a:p>
              <a:pPr algn="ctr" eaLnBrk="0" hangingPunct="0">
                <a:lnSpc>
                  <a:spcPts val="1465"/>
                </a:lnSpc>
              </a:pPr>
              <a:r>
                <a:rPr lang="en-US" altLang="zh-CN" sz="1400" dirty="0">
                  <a:latin typeface="Arial" panose="020B0604020202020204" pitchFamily="34" charset="0"/>
                </a:rPr>
                <a:t>control</a:t>
              </a:r>
              <a:endParaRPr lang="en-US" altLang="zh-CN" sz="1400" dirty="0">
                <a:latin typeface="Arial" panose="020B0604020202020204" pitchFamily="34" charset="0"/>
              </a:endParaRPr>
            </a:p>
            <a:p>
              <a:pPr algn="ctr" eaLnBrk="0" hangingPunct="0">
                <a:lnSpc>
                  <a:spcPts val="1465"/>
                </a:lnSpc>
              </a:pPr>
              <a:r>
                <a:rPr lang="en-US" altLang="zh-CN" sz="1400" dirty="0">
                  <a:latin typeface="Arial" panose="020B0604020202020204" pitchFamily="34" charset="0"/>
                </a:rPr>
                <a:t>plane</a:t>
              </a:r>
              <a:endParaRPr lang="en-US" altLang="zh-CN" sz="1400" dirty="0">
                <a:latin typeface="Arial" panose="020B0604020202020204" pitchFamily="34" charset="0"/>
              </a:endParaRPr>
            </a:p>
          </p:txBody>
        </p:sp>
        <p:cxnSp>
          <p:nvCxnSpPr>
            <p:cNvPr id="302" name="Straight Connector 301"/>
            <p:cNvCxnSpPr/>
            <p:nvPr/>
          </p:nvCxnSpPr>
          <p:spPr bwMode="auto">
            <a:xfrm flipV="1">
              <a:off x="1526216" y="3579760"/>
              <a:ext cx="6978041" cy="11112"/>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2436813" y="2735263"/>
            <a:ext cx="4295775" cy="320675"/>
            <a:chOff x="2433511" y="2792111"/>
            <a:chExt cx="4296530" cy="320561"/>
          </a:xfrm>
        </p:grpSpPr>
        <p:grpSp>
          <p:nvGrpSpPr>
            <p:cNvPr id="48213" name="Group 401"/>
            <p:cNvGrpSpPr/>
            <p:nvPr/>
          </p:nvGrpSpPr>
          <p:grpSpPr>
            <a:xfrm>
              <a:off x="2433511" y="2794083"/>
              <a:ext cx="349250" cy="317387"/>
              <a:chOff x="2931664" y="3912603"/>
              <a:chExt cx="430450" cy="329314"/>
            </a:xfrm>
          </p:grpSpPr>
          <p:sp>
            <p:nvSpPr>
              <p:cNvPr id="403" name="Rectangle 402"/>
              <p:cNvSpPr/>
              <p:nvPr/>
            </p:nvSpPr>
            <p:spPr>
              <a:xfrm>
                <a:off x="2937534" y="39122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04" name="Straight Connector 403"/>
              <p:cNvCxnSpPr/>
              <p:nvPr/>
            </p:nvCxnSpPr>
            <p:spPr>
              <a:xfrm>
                <a:off x="2931664" y="40044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6980"/>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83" y="40044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18" name="Group 406"/>
            <p:cNvGrpSpPr/>
            <p:nvPr/>
          </p:nvGrpSpPr>
          <p:grpSpPr>
            <a:xfrm>
              <a:off x="3348666" y="2792111"/>
              <a:ext cx="350838" cy="317387"/>
              <a:chOff x="2931664" y="3912603"/>
              <a:chExt cx="430450" cy="329314"/>
            </a:xfrm>
          </p:grpSpPr>
          <p:sp>
            <p:nvSpPr>
              <p:cNvPr id="408" name="Rectangle 407"/>
              <p:cNvSpPr/>
              <p:nvPr/>
            </p:nvSpPr>
            <p:spPr>
              <a:xfrm>
                <a:off x="2936779" y="3912603"/>
                <a:ext cx="424681"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09" name="Straight Connector 408"/>
              <p:cNvCxnSpPr>
                <a:stCxn id="403" idx="2"/>
              </p:cNvCxnSpPr>
              <p:nvPr/>
            </p:nvCxnSpPr>
            <p:spPr>
              <a:xfrm>
                <a:off x="2930935" y="400481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a:stCxn id="403" idx="2"/>
              </p:cNvCxnSpPr>
              <p:nvPr/>
            </p:nvCxnSpPr>
            <p:spPr>
              <a:xfrm>
                <a:off x="2930935" y="406738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171" y="4004811"/>
                <a:ext cx="1949"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23" name="Group 411"/>
            <p:cNvGrpSpPr/>
            <p:nvPr/>
          </p:nvGrpSpPr>
          <p:grpSpPr>
            <a:xfrm>
              <a:off x="4182104" y="2792111"/>
              <a:ext cx="350837" cy="317387"/>
              <a:chOff x="2931664" y="3912603"/>
              <a:chExt cx="430450" cy="329314"/>
            </a:xfrm>
          </p:grpSpPr>
          <p:sp>
            <p:nvSpPr>
              <p:cNvPr id="413" name="Rectangle 412"/>
              <p:cNvSpPr/>
              <p:nvPr/>
            </p:nvSpPr>
            <p:spPr>
              <a:xfrm>
                <a:off x="2936958"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14" name="Straight Connector 413"/>
              <p:cNvCxnSpPr>
                <a:stCxn id="408" idx="2"/>
              </p:cNvCxnSpPr>
              <p:nvPr/>
            </p:nvCxnSpPr>
            <p:spPr>
              <a:xfrm>
                <a:off x="2931113"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a:stCxn id="408" idx="2"/>
              </p:cNvCxnSpPr>
              <p:nvPr/>
            </p:nvCxnSpPr>
            <p:spPr>
              <a:xfrm>
                <a:off x="2931113"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351"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28" name="Group 416"/>
            <p:cNvGrpSpPr/>
            <p:nvPr/>
          </p:nvGrpSpPr>
          <p:grpSpPr>
            <a:xfrm>
              <a:off x="5374316" y="2795285"/>
              <a:ext cx="349250" cy="317387"/>
              <a:chOff x="2931664" y="3912603"/>
              <a:chExt cx="430450" cy="329314"/>
            </a:xfrm>
          </p:grpSpPr>
          <p:sp>
            <p:nvSpPr>
              <p:cNvPr id="418" name="Rectangle 417"/>
              <p:cNvSpPr/>
              <p:nvPr/>
            </p:nvSpPr>
            <p:spPr>
              <a:xfrm>
                <a:off x="2937241" y="39126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19" name="Straight Connector 418"/>
              <p:cNvCxnSpPr>
                <a:stCxn id="413" idx="2"/>
              </p:cNvCxnSpPr>
              <p:nvPr/>
            </p:nvCxnSpPr>
            <p:spPr>
              <a:xfrm>
                <a:off x="2931371" y="40048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a:stCxn id="413" idx="2"/>
              </p:cNvCxnSpPr>
              <p:nvPr/>
            </p:nvCxnSpPr>
            <p:spPr>
              <a:xfrm>
                <a:off x="2931371" y="406738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590" y="40048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33" name="Group 421"/>
            <p:cNvGrpSpPr/>
            <p:nvPr/>
          </p:nvGrpSpPr>
          <p:grpSpPr>
            <a:xfrm>
              <a:off x="6379204" y="2792111"/>
              <a:ext cx="350837" cy="317387"/>
              <a:chOff x="2931664" y="3912603"/>
              <a:chExt cx="430450" cy="329314"/>
            </a:xfrm>
          </p:grpSpPr>
          <p:sp>
            <p:nvSpPr>
              <p:cNvPr id="423" name="Rectangle 422"/>
              <p:cNvSpPr/>
              <p:nvPr/>
            </p:nvSpPr>
            <p:spPr>
              <a:xfrm>
                <a:off x="2937432"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24" name="Straight Connector 423"/>
              <p:cNvCxnSpPr>
                <a:stCxn id="418" idx="2"/>
              </p:cNvCxnSpPr>
              <p:nvPr/>
            </p:nvCxnSpPr>
            <p:spPr>
              <a:xfrm>
                <a:off x="2931587"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a:stCxn id="418" idx="2"/>
              </p:cNvCxnSpPr>
              <p:nvPr/>
            </p:nvCxnSpPr>
            <p:spPr>
              <a:xfrm>
                <a:off x="2931587"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25"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p:nvPr/>
        </p:nvGrpSpPr>
        <p:grpSpPr>
          <a:xfrm>
            <a:off x="1855788" y="3709988"/>
            <a:ext cx="5211762" cy="2740025"/>
            <a:chOff x="1856416" y="3709935"/>
            <a:chExt cx="5211763" cy="2739614"/>
          </a:xfrm>
        </p:grpSpPr>
        <p:sp>
          <p:nvSpPr>
            <p:cNvPr id="268" name="Freeform 267"/>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1040633"/>
                <a:gd name="connsiteY0-162" fmla="*/ 1160935 h 1160935"/>
                <a:gd name="connsiteX1-163" fmla="*/ 0 w 1040633"/>
                <a:gd name="connsiteY1-164" fmla="*/ 0 h 1160935"/>
                <a:gd name="connsiteX2-165" fmla="*/ 1040633 w 1040633"/>
                <a:gd name="connsiteY2-166" fmla="*/ 16785 h 1160935"/>
                <a:gd name="connsiteX3-167" fmla="*/ 569478 w 1040633"/>
                <a:gd name="connsiteY3-168" fmla="*/ 1158121 h 1160935"/>
                <a:gd name="connsiteX4-169" fmla="*/ 363082 w 1040633"/>
                <a:gd name="connsiteY4-170" fmla="*/ 1160935 h 1160935"/>
                <a:gd name="connsiteX0-171" fmla="*/ 363082 w 1040633"/>
                <a:gd name="connsiteY0-172" fmla="*/ 1160935 h 1160935"/>
                <a:gd name="connsiteX1-173" fmla="*/ 0 w 1040633"/>
                <a:gd name="connsiteY1-174" fmla="*/ 0 h 1160935"/>
                <a:gd name="connsiteX2-175" fmla="*/ 1040633 w 1040633"/>
                <a:gd name="connsiteY2-176" fmla="*/ 16785 h 1160935"/>
                <a:gd name="connsiteX3-177" fmla="*/ 569478 w 1040633"/>
                <a:gd name="connsiteY3-178" fmla="*/ 1158121 h 1160935"/>
                <a:gd name="connsiteX4-179" fmla="*/ 363082 w 1040633"/>
                <a:gd name="connsiteY4-180" fmla="*/ 1160935 h 1160935"/>
                <a:gd name="connsiteX0-181" fmla="*/ 448507 w 1040633"/>
                <a:gd name="connsiteY0-182" fmla="*/ 1160935 h 1160935"/>
                <a:gd name="connsiteX1-183" fmla="*/ 0 w 1040633"/>
                <a:gd name="connsiteY1-184" fmla="*/ 0 h 1160935"/>
                <a:gd name="connsiteX2-185" fmla="*/ 1040633 w 1040633"/>
                <a:gd name="connsiteY2-186" fmla="*/ 16785 h 1160935"/>
                <a:gd name="connsiteX3-187" fmla="*/ 569478 w 1040633"/>
                <a:gd name="connsiteY3-188" fmla="*/ 1158121 h 1160935"/>
                <a:gd name="connsiteX4-189" fmla="*/ 448507 w 1040633"/>
                <a:gd name="connsiteY4-190" fmla="*/ 1160935 h 1160935"/>
                <a:gd name="connsiteX0-191" fmla="*/ 448507 w 1040633"/>
                <a:gd name="connsiteY0-192" fmla="*/ 1160935 h 1160935"/>
                <a:gd name="connsiteX1-193" fmla="*/ 0 w 1040633"/>
                <a:gd name="connsiteY1-194" fmla="*/ 0 h 1160935"/>
                <a:gd name="connsiteX2-195" fmla="*/ 1040633 w 1040633"/>
                <a:gd name="connsiteY2-196" fmla="*/ 16785 h 1160935"/>
                <a:gd name="connsiteX3-197" fmla="*/ 569478 w 1040633"/>
                <a:gd name="connsiteY3-198" fmla="*/ 1158121 h 1160935"/>
                <a:gd name="connsiteX4-199" fmla="*/ 448507 w 1040633"/>
                <a:gd name="connsiteY4-200" fmla="*/ 1160935 h 1160935"/>
                <a:gd name="connsiteX0-201" fmla="*/ 448507 w 1040633"/>
                <a:gd name="connsiteY0-202" fmla="*/ 1160935 h 1160935"/>
                <a:gd name="connsiteX1-203" fmla="*/ 0 w 1040633"/>
                <a:gd name="connsiteY1-204" fmla="*/ 0 h 1160935"/>
                <a:gd name="connsiteX2-205" fmla="*/ 1040633 w 1040633"/>
                <a:gd name="connsiteY2-206" fmla="*/ 16785 h 1160935"/>
                <a:gd name="connsiteX3-207" fmla="*/ 569478 w 1040633"/>
                <a:gd name="connsiteY3-208" fmla="*/ 1158121 h 1160935"/>
                <a:gd name="connsiteX4-209" fmla="*/ 448507 w 1040633"/>
                <a:gd name="connsiteY4-210" fmla="*/ 1160935 h 1160935"/>
                <a:gd name="connsiteX0-211" fmla="*/ 448507 w 1325315"/>
                <a:gd name="connsiteY0-212" fmla="*/ 1160935 h 1160935"/>
                <a:gd name="connsiteX1-213" fmla="*/ 0 w 1325315"/>
                <a:gd name="connsiteY1-214" fmla="*/ 0 h 1160935"/>
                <a:gd name="connsiteX2-215" fmla="*/ 1040633 w 1325315"/>
                <a:gd name="connsiteY2-216" fmla="*/ 16785 h 1160935"/>
                <a:gd name="connsiteX3-217" fmla="*/ 1214315 w 1325315"/>
                <a:gd name="connsiteY3-218" fmla="*/ 1064597 h 1160935"/>
                <a:gd name="connsiteX4-219" fmla="*/ 448507 w 1325315"/>
                <a:gd name="connsiteY4-220" fmla="*/ 1160935 h 1160935"/>
                <a:gd name="connsiteX0-221" fmla="*/ 448507 w 1214315"/>
                <a:gd name="connsiteY0-222" fmla="*/ 1160935 h 1160935"/>
                <a:gd name="connsiteX1-223" fmla="*/ 0 w 1214315"/>
                <a:gd name="connsiteY1-224" fmla="*/ 0 h 1160935"/>
                <a:gd name="connsiteX2-225" fmla="*/ 1040633 w 1214315"/>
                <a:gd name="connsiteY2-226" fmla="*/ 16785 h 1160935"/>
                <a:gd name="connsiteX3-227" fmla="*/ 1214315 w 1214315"/>
                <a:gd name="connsiteY3-228" fmla="*/ 1064597 h 1160935"/>
                <a:gd name="connsiteX4-229" fmla="*/ 448507 w 1214315"/>
                <a:gd name="connsiteY4-230" fmla="*/ 1160935 h 1160935"/>
                <a:gd name="connsiteX0-231" fmla="*/ 448507 w 1214315"/>
                <a:gd name="connsiteY0-232" fmla="*/ 1160935 h 1160935"/>
                <a:gd name="connsiteX1-233" fmla="*/ 0 w 1214315"/>
                <a:gd name="connsiteY1-234" fmla="*/ 0 h 1160935"/>
                <a:gd name="connsiteX2-235" fmla="*/ 1040633 w 1214315"/>
                <a:gd name="connsiteY2-236" fmla="*/ 16785 h 1160935"/>
                <a:gd name="connsiteX3-237" fmla="*/ 1214315 w 1214315"/>
                <a:gd name="connsiteY3-238" fmla="*/ 1064597 h 1160935"/>
                <a:gd name="connsiteX4-239" fmla="*/ 448507 w 1214315"/>
                <a:gd name="connsiteY4-240" fmla="*/ 1160935 h 1160935"/>
                <a:gd name="connsiteX0-241" fmla="*/ 1053964 w 1214315"/>
                <a:gd name="connsiteY0-242" fmla="*/ 1136323 h 1136323"/>
                <a:gd name="connsiteX1-243" fmla="*/ 0 w 1214315"/>
                <a:gd name="connsiteY1-244" fmla="*/ 0 h 1136323"/>
                <a:gd name="connsiteX2-245" fmla="*/ 1040633 w 1214315"/>
                <a:gd name="connsiteY2-246" fmla="*/ 16785 h 1136323"/>
                <a:gd name="connsiteX3-247" fmla="*/ 1214315 w 1214315"/>
                <a:gd name="connsiteY3-248" fmla="*/ 1064597 h 1136323"/>
                <a:gd name="connsiteX4-249" fmla="*/ 1053964 w 1214315"/>
                <a:gd name="connsiteY4-250" fmla="*/ 1136323 h 1136323"/>
                <a:gd name="connsiteX0-251" fmla="*/ 1053964 w 1214315"/>
                <a:gd name="connsiteY0-252" fmla="*/ 1136323 h 1136323"/>
                <a:gd name="connsiteX1-253" fmla="*/ 0 w 1214315"/>
                <a:gd name="connsiteY1-254" fmla="*/ 0 h 1136323"/>
                <a:gd name="connsiteX2-255" fmla="*/ 1040633 w 1214315"/>
                <a:gd name="connsiteY2-256" fmla="*/ 16785 h 1136323"/>
                <a:gd name="connsiteX3-257" fmla="*/ 1214315 w 1214315"/>
                <a:gd name="connsiteY3-258" fmla="*/ 1064597 h 1136323"/>
                <a:gd name="connsiteX4-259" fmla="*/ 1053964 w 1214315"/>
                <a:gd name="connsiteY4-260" fmla="*/ 1136323 h 1136323"/>
                <a:gd name="connsiteX0-261" fmla="*/ 1053964 w 1214315"/>
                <a:gd name="connsiteY0-262" fmla="*/ 1136323 h 1136323"/>
                <a:gd name="connsiteX1-263" fmla="*/ 0 w 1214315"/>
                <a:gd name="connsiteY1-264" fmla="*/ 0 h 1136323"/>
                <a:gd name="connsiteX2-265" fmla="*/ 1040633 w 1214315"/>
                <a:gd name="connsiteY2-266" fmla="*/ 16785 h 1136323"/>
                <a:gd name="connsiteX3-267" fmla="*/ 1214315 w 1214315"/>
                <a:gd name="connsiteY3-268" fmla="*/ 1064597 h 1136323"/>
                <a:gd name="connsiteX4-269" fmla="*/ 1053964 w 1214315"/>
                <a:gd name="connsiteY4-270" fmla="*/ 1136323 h 1136323"/>
                <a:gd name="connsiteX0-271" fmla="*/ 1060159 w 1220510"/>
                <a:gd name="connsiteY0-272" fmla="*/ 1119627 h 1119627"/>
                <a:gd name="connsiteX1-273" fmla="*/ 0 w 1220510"/>
                <a:gd name="connsiteY1-274" fmla="*/ 249694 h 1119627"/>
                <a:gd name="connsiteX2-275" fmla="*/ 1046828 w 1220510"/>
                <a:gd name="connsiteY2-276" fmla="*/ 89 h 1119627"/>
                <a:gd name="connsiteX3-277" fmla="*/ 1220510 w 1220510"/>
                <a:gd name="connsiteY3-278" fmla="*/ 1047901 h 1119627"/>
                <a:gd name="connsiteX4-279" fmla="*/ 1060159 w 1220510"/>
                <a:gd name="connsiteY4-280" fmla="*/ 1119627 h 1119627"/>
                <a:gd name="connsiteX0-281" fmla="*/ 1060159 w 1220510"/>
                <a:gd name="connsiteY0-282" fmla="*/ 1119627 h 1119627"/>
                <a:gd name="connsiteX1-283" fmla="*/ 0 w 1220510"/>
                <a:gd name="connsiteY1-284" fmla="*/ 249694 h 1119627"/>
                <a:gd name="connsiteX2-285" fmla="*/ 1046828 w 1220510"/>
                <a:gd name="connsiteY2-286" fmla="*/ 89 h 1119627"/>
                <a:gd name="connsiteX3-287" fmla="*/ 1220510 w 1220510"/>
                <a:gd name="connsiteY3-288" fmla="*/ 1047901 h 1119627"/>
                <a:gd name="connsiteX4-289" fmla="*/ 1060159 w 1220510"/>
                <a:gd name="connsiteY4-290" fmla="*/ 1119627 h 1119627"/>
                <a:gd name="connsiteX0-291" fmla="*/ 1060159 w 1220510"/>
                <a:gd name="connsiteY0-292" fmla="*/ 1119627 h 1119627"/>
                <a:gd name="connsiteX1-293" fmla="*/ 0 w 1220510"/>
                <a:gd name="connsiteY1-294" fmla="*/ 249694 h 1119627"/>
                <a:gd name="connsiteX2-295" fmla="*/ 1046828 w 1220510"/>
                <a:gd name="connsiteY2-296" fmla="*/ 89 h 1119627"/>
                <a:gd name="connsiteX3-297" fmla="*/ 1220510 w 1220510"/>
                <a:gd name="connsiteY3-298" fmla="*/ 1047901 h 1119627"/>
                <a:gd name="connsiteX4-299" fmla="*/ 1060159 w 1220510"/>
                <a:gd name="connsiteY4-300" fmla="*/ 1119627 h 1119627"/>
                <a:gd name="connsiteX0-301" fmla="*/ 1060159 w 1220510"/>
                <a:gd name="connsiteY0-302" fmla="*/ 921649 h 921649"/>
                <a:gd name="connsiteX1-303" fmla="*/ 0 w 1220510"/>
                <a:gd name="connsiteY1-304" fmla="*/ 51716 h 921649"/>
                <a:gd name="connsiteX2-305" fmla="*/ 1059218 w 1220510"/>
                <a:gd name="connsiteY2-306" fmla="*/ 355 h 921649"/>
                <a:gd name="connsiteX3-307" fmla="*/ 1220510 w 1220510"/>
                <a:gd name="connsiteY3-308" fmla="*/ 849923 h 921649"/>
                <a:gd name="connsiteX4-309" fmla="*/ 1060159 w 1220510"/>
                <a:gd name="connsiteY4-310" fmla="*/ 921649 h 921649"/>
                <a:gd name="connsiteX0-311" fmla="*/ 1060159 w 1220510"/>
                <a:gd name="connsiteY0-312" fmla="*/ 921649 h 921649"/>
                <a:gd name="connsiteX1-313" fmla="*/ 0 w 1220510"/>
                <a:gd name="connsiteY1-314" fmla="*/ 51716 h 921649"/>
                <a:gd name="connsiteX2-315" fmla="*/ 1059218 w 1220510"/>
                <a:gd name="connsiteY2-316" fmla="*/ 355 h 921649"/>
                <a:gd name="connsiteX3-317" fmla="*/ 1220510 w 1220510"/>
                <a:gd name="connsiteY3-318" fmla="*/ 849923 h 921649"/>
                <a:gd name="connsiteX4-319" fmla="*/ 1060159 w 1220510"/>
                <a:gd name="connsiteY4-320" fmla="*/ 921649 h 921649"/>
                <a:gd name="connsiteX0-321" fmla="*/ 1060159 w 1220510"/>
                <a:gd name="connsiteY0-322" fmla="*/ 921649 h 921649"/>
                <a:gd name="connsiteX1-323" fmla="*/ 0 w 1220510"/>
                <a:gd name="connsiteY1-324" fmla="*/ 51716 h 921649"/>
                <a:gd name="connsiteX2-325" fmla="*/ 1059218 w 1220510"/>
                <a:gd name="connsiteY2-326" fmla="*/ 355 h 921649"/>
                <a:gd name="connsiteX3-327" fmla="*/ 1220510 w 1220510"/>
                <a:gd name="connsiteY3-328" fmla="*/ 849923 h 921649"/>
                <a:gd name="connsiteX4-329" fmla="*/ 1060159 w 1220510"/>
                <a:gd name="connsiteY4-330" fmla="*/ 921649 h 921649"/>
                <a:gd name="connsiteX0-331" fmla="*/ 1060159 w 1340486"/>
                <a:gd name="connsiteY0-332" fmla="*/ 921649 h 921649"/>
                <a:gd name="connsiteX1-333" fmla="*/ 0 w 1340486"/>
                <a:gd name="connsiteY1-334" fmla="*/ 51716 h 921649"/>
                <a:gd name="connsiteX2-335" fmla="*/ 1059218 w 1340486"/>
                <a:gd name="connsiteY2-336" fmla="*/ 355 h 921649"/>
                <a:gd name="connsiteX3-337" fmla="*/ 1340486 w 1340486"/>
                <a:gd name="connsiteY3-338" fmla="*/ 709789 h 921649"/>
                <a:gd name="connsiteX4-339" fmla="*/ 1060159 w 1340486"/>
                <a:gd name="connsiteY4-340" fmla="*/ 921649 h 921649"/>
                <a:gd name="connsiteX0-341" fmla="*/ 1060159 w 1340486"/>
                <a:gd name="connsiteY0-342" fmla="*/ 921649 h 921649"/>
                <a:gd name="connsiteX1-343" fmla="*/ 0 w 1340486"/>
                <a:gd name="connsiteY1-344" fmla="*/ 51716 h 921649"/>
                <a:gd name="connsiteX2-345" fmla="*/ 1059218 w 1340486"/>
                <a:gd name="connsiteY2-346" fmla="*/ 355 h 921649"/>
                <a:gd name="connsiteX3-347" fmla="*/ 1340486 w 1340486"/>
                <a:gd name="connsiteY3-348" fmla="*/ 709789 h 921649"/>
                <a:gd name="connsiteX4-349" fmla="*/ 1060159 w 1340486"/>
                <a:gd name="connsiteY4-350" fmla="*/ 921649 h 921649"/>
                <a:gd name="connsiteX0-351" fmla="*/ 1060159 w 1340486"/>
                <a:gd name="connsiteY0-352" fmla="*/ 921649 h 921649"/>
                <a:gd name="connsiteX1-353" fmla="*/ 0 w 1340486"/>
                <a:gd name="connsiteY1-354" fmla="*/ 51716 h 921649"/>
                <a:gd name="connsiteX2-355" fmla="*/ 1059218 w 1340486"/>
                <a:gd name="connsiteY2-356" fmla="*/ 355 h 921649"/>
                <a:gd name="connsiteX3-357" fmla="*/ 1340486 w 1340486"/>
                <a:gd name="connsiteY3-358" fmla="*/ 709789 h 921649"/>
                <a:gd name="connsiteX4-359" fmla="*/ 1060159 w 1340486"/>
                <a:gd name="connsiteY4-360" fmla="*/ 921649 h 921649"/>
                <a:gd name="connsiteX0-361" fmla="*/ 1025166 w 1340486"/>
                <a:gd name="connsiteY0-362" fmla="*/ 746482 h 746482"/>
                <a:gd name="connsiteX1-363" fmla="*/ 0 w 1340486"/>
                <a:gd name="connsiteY1-364" fmla="*/ 51716 h 746482"/>
                <a:gd name="connsiteX2-365" fmla="*/ 1059218 w 1340486"/>
                <a:gd name="connsiteY2-366" fmla="*/ 355 h 746482"/>
                <a:gd name="connsiteX3-367" fmla="*/ 1340486 w 1340486"/>
                <a:gd name="connsiteY3-368" fmla="*/ 709789 h 746482"/>
                <a:gd name="connsiteX4-369" fmla="*/ 1025166 w 1340486"/>
                <a:gd name="connsiteY4-370" fmla="*/ 746482 h 746482"/>
                <a:gd name="connsiteX0-371" fmla="*/ 1025166 w 1340486"/>
                <a:gd name="connsiteY0-372" fmla="*/ 746482 h 746482"/>
                <a:gd name="connsiteX1-373" fmla="*/ 0 w 1340486"/>
                <a:gd name="connsiteY1-374" fmla="*/ 51716 h 746482"/>
                <a:gd name="connsiteX2-375" fmla="*/ 1059218 w 1340486"/>
                <a:gd name="connsiteY2-376" fmla="*/ 355 h 746482"/>
                <a:gd name="connsiteX3-377" fmla="*/ 1340486 w 1340486"/>
                <a:gd name="connsiteY3-378" fmla="*/ 709789 h 746482"/>
                <a:gd name="connsiteX4-379" fmla="*/ 1025166 w 1340486"/>
                <a:gd name="connsiteY4-380" fmla="*/ 746482 h 746482"/>
                <a:gd name="connsiteX0-381" fmla="*/ 965179 w 1280499"/>
                <a:gd name="connsiteY0-382" fmla="*/ 759828 h 759828"/>
                <a:gd name="connsiteX1-383" fmla="*/ 0 w 1280499"/>
                <a:gd name="connsiteY1-384" fmla="*/ 0 h 759828"/>
                <a:gd name="connsiteX2-385" fmla="*/ 999231 w 1280499"/>
                <a:gd name="connsiteY2-386" fmla="*/ 13701 h 759828"/>
                <a:gd name="connsiteX3-387" fmla="*/ 1280499 w 1280499"/>
                <a:gd name="connsiteY3-388" fmla="*/ 723135 h 759828"/>
                <a:gd name="connsiteX4-389" fmla="*/ 965179 w 1280499"/>
                <a:gd name="connsiteY4-390" fmla="*/ 759828 h 759828"/>
                <a:gd name="connsiteX0-391" fmla="*/ 965179 w 1280499"/>
                <a:gd name="connsiteY0-392" fmla="*/ 759828 h 759828"/>
                <a:gd name="connsiteX1-393" fmla="*/ 0 w 1280499"/>
                <a:gd name="connsiteY1-394" fmla="*/ 0 h 759828"/>
                <a:gd name="connsiteX2-395" fmla="*/ 999231 w 1280499"/>
                <a:gd name="connsiteY2-396" fmla="*/ 13701 h 759828"/>
                <a:gd name="connsiteX3-397" fmla="*/ 1280499 w 1280499"/>
                <a:gd name="connsiteY3-398" fmla="*/ 723135 h 759828"/>
                <a:gd name="connsiteX4-399" fmla="*/ 965179 w 1280499"/>
                <a:gd name="connsiteY4-400" fmla="*/ 759828 h 7598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2" name="Freeform 271"/>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23004 w 954755"/>
                <a:gd name="connsiteY0-372" fmla="*/ 943771 h 976186"/>
                <a:gd name="connsiteX1-373" fmla="*/ 455145 w 954755"/>
                <a:gd name="connsiteY1-374" fmla="*/ 11688 h 976186"/>
                <a:gd name="connsiteX2-375" fmla="*/ 954755 w 954755"/>
                <a:gd name="connsiteY2-376" fmla="*/ 0 h 976186"/>
                <a:gd name="connsiteX3-377" fmla="*/ 728484 w 954755"/>
                <a:gd name="connsiteY3-378" fmla="*/ 976186 h 976186"/>
                <a:gd name="connsiteX4-379" fmla="*/ 23004 w 954755"/>
                <a:gd name="connsiteY4-380" fmla="*/ 943771 h 976186"/>
                <a:gd name="connsiteX0-381" fmla="*/ 0 w 931751"/>
                <a:gd name="connsiteY0-382" fmla="*/ 943771 h 976186"/>
                <a:gd name="connsiteX1-383" fmla="*/ 432141 w 931751"/>
                <a:gd name="connsiteY1-384" fmla="*/ 11688 h 976186"/>
                <a:gd name="connsiteX2-385" fmla="*/ 931751 w 931751"/>
                <a:gd name="connsiteY2-386" fmla="*/ 0 h 976186"/>
                <a:gd name="connsiteX3-387" fmla="*/ 705480 w 931751"/>
                <a:gd name="connsiteY3-388" fmla="*/ 976186 h 976186"/>
                <a:gd name="connsiteX4-389" fmla="*/ 0 w 931751"/>
                <a:gd name="connsiteY4-390" fmla="*/ 943771 h 976186"/>
                <a:gd name="connsiteX0-391" fmla="*/ 0 w 931751"/>
                <a:gd name="connsiteY0-392" fmla="*/ 943771 h 976186"/>
                <a:gd name="connsiteX1-393" fmla="*/ 432141 w 931751"/>
                <a:gd name="connsiteY1-394" fmla="*/ 11688 h 976186"/>
                <a:gd name="connsiteX2-395" fmla="*/ 931751 w 931751"/>
                <a:gd name="connsiteY2-396" fmla="*/ 0 h 976186"/>
                <a:gd name="connsiteX3-397" fmla="*/ 705480 w 931751"/>
                <a:gd name="connsiteY3-398" fmla="*/ 976186 h 976186"/>
                <a:gd name="connsiteX4-399" fmla="*/ 0 w 931751"/>
                <a:gd name="connsiteY4-400" fmla="*/ 943771 h 976186"/>
                <a:gd name="connsiteX0-401" fmla="*/ 0 w 931751"/>
                <a:gd name="connsiteY0-402" fmla="*/ 943771 h 976186"/>
                <a:gd name="connsiteX1-403" fmla="*/ 432141 w 931751"/>
                <a:gd name="connsiteY1-404" fmla="*/ 11688 h 976186"/>
                <a:gd name="connsiteX2-405" fmla="*/ 931751 w 931751"/>
                <a:gd name="connsiteY2-406" fmla="*/ 0 h 976186"/>
                <a:gd name="connsiteX3-407" fmla="*/ 705480 w 931751"/>
                <a:gd name="connsiteY3-408" fmla="*/ 976186 h 976186"/>
                <a:gd name="connsiteX4-409" fmla="*/ 0 w 931751"/>
                <a:gd name="connsiteY4-410" fmla="*/ 943771 h 976186"/>
                <a:gd name="connsiteX0-411" fmla="*/ 0 w 931751"/>
                <a:gd name="connsiteY0-412" fmla="*/ 943771 h 966342"/>
                <a:gd name="connsiteX1-413" fmla="*/ 432141 w 931751"/>
                <a:gd name="connsiteY1-414" fmla="*/ 11688 h 966342"/>
                <a:gd name="connsiteX2-415" fmla="*/ 931751 w 931751"/>
                <a:gd name="connsiteY2-416" fmla="*/ 0 h 966342"/>
                <a:gd name="connsiteX3-417" fmla="*/ 183705 w 931751"/>
                <a:gd name="connsiteY3-418" fmla="*/ 966342 h 966342"/>
                <a:gd name="connsiteX4-419" fmla="*/ 0 w 931751"/>
                <a:gd name="connsiteY4-420" fmla="*/ 943771 h 966342"/>
                <a:gd name="connsiteX0-421" fmla="*/ 0 w 931751"/>
                <a:gd name="connsiteY0-422" fmla="*/ 943771 h 966342"/>
                <a:gd name="connsiteX1-423" fmla="*/ 432141 w 931751"/>
                <a:gd name="connsiteY1-424" fmla="*/ 11688 h 966342"/>
                <a:gd name="connsiteX2-425" fmla="*/ 931751 w 931751"/>
                <a:gd name="connsiteY2-426" fmla="*/ 0 h 966342"/>
                <a:gd name="connsiteX3-427" fmla="*/ 183705 w 931751"/>
                <a:gd name="connsiteY3-428" fmla="*/ 966342 h 966342"/>
                <a:gd name="connsiteX4-429" fmla="*/ 0 w 931751"/>
                <a:gd name="connsiteY4-430" fmla="*/ 943771 h 966342"/>
                <a:gd name="connsiteX0-431" fmla="*/ 0 w 931751"/>
                <a:gd name="connsiteY0-432" fmla="*/ 943771 h 966342"/>
                <a:gd name="connsiteX1-433" fmla="*/ 432141 w 931751"/>
                <a:gd name="connsiteY1-434" fmla="*/ 11688 h 966342"/>
                <a:gd name="connsiteX2-435" fmla="*/ 931751 w 931751"/>
                <a:gd name="connsiteY2-436" fmla="*/ 0 h 966342"/>
                <a:gd name="connsiteX3-437" fmla="*/ 183705 w 931751"/>
                <a:gd name="connsiteY3-438" fmla="*/ 966342 h 966342"/>
                <a:gd name="connsiteX4-439" fmla="*/ 0 w 931751"/>
                <a:gd name="connsiteY4-440" fmla="*/ 943771 h 966342"/>
                <a:gd name="connsiteX0-441" fmla="*/ 0 w 956363"/>
                <a:gd name="connsiteY0-442" fmla="*/ 932083 h 954654"/>
                <a:gd name="connsiteX1-443" fmla="*/ 432141 w 956363"/>
                <a:gd name="connsiteY1-444" fmla="*/ 0 h 954654"/>
                <a:gd name="connsiteX2-445" fmla="*/ 956363 w 956363"/>
                <a:gd name="connsiteY2-446" fmla="*/ 12924 h 954654"/>
                <a:gd name="connsiteX3-447" fmla="*/ 183705 w 956363"/>
                <a:gd name="connsiteY3-448" fmla="*/ 954654 h 954654"/>
                <a:gd name="connsiteX4-449" fmla="*/ 0 w 956363"/>
                <a:gd name="connsiteY4-450" fmla="*/ 932083 h 954654"/>
                <a:gd name="connsiteX0-451" fmla="*/ 0 w 956363"/>
                <a:gd name="connsiteY0-452" fmla="*/ 919226 h 941797"/>
                <a:gd name="connsiteX1-453" fmla="*/ 405840 w 956363"/>
                <a:gd name="connsiteY1-454" fmla="*/ 197551 h 941797"/>
                <a:gd name="connsiteX2-455" fmla="*/ 956363 w 956363"/>
                <a:gd name="connsiteY2-456" fmla="*/ 67 h 941797"/>
                <a:gd name="connsiteX3-457" fmla="*/ 183705 w 956363"/>
                <a:gd name="connsiteY3-458" fmla="*/ 941797 h 941797"/>
                <a:gd name="connsiteX4-459" fmla="*/ 0 w 956363"/>
                <a:gd name="connsiteY4-460" fmla="*/ 919226 h 941797"/>
                <a:gd name="connsiteX0-461" fmla="*/ 0 w 956363"/>
                <a:gd name="connsiteY0-462" fmla="*/ 919226 h 941797"/>
                <a:gd name="connsiteX1-463" fmla="*/ 405840 w 956363"/>
                <a:gd name="connsiteY1-464" fmla="*/ 197551 h 941797"/>
                <a:gd name="connsiteX2-465" fmla="*/ 956363 w 956363"/>
                <a:gd name="connsiteY2-466" fmla="*/ 67 h 941797"/>
                <a:gd name="connsiteX3-467" fmla="*/ 183705 w 956363"/>
                <a:gd name="connsiteY3-468" fmla="*/ 941797 h 941797"/>
                <a:gd name="connsiteX4-469" fmla="*/ 0 w 956363"/>
                <a:gd name="connsiteY4-470" fmla="*/ 919226 h 941797"/>
                <a:gd name="connsiteX0-471" fmla="*/ 0 w 956363"/>
                <a:gd name="connsiteY0-472" fmla="*/ 919226 h 941797"/>
                <a:gd name="connsiteX1-473" fmla="*/ 405840 w 956363"/>
                <a:gd name="connsiteY1-474" fmla="*/ 197551 h 941797"/>
                <a:gd name="connsiteX2-475" fmla="*/ 956363 w 956363"/>
                <a:gd name="connsiteY2-476" fmla="*/ 67 h 941797"/>
                <a:gd name="connsiteX3-477" fmla="*/ 183705 w 956363"/>
                <a:gd name="connsiteY3-478" fmla="*/ 941797 h 941797"/>
                <a:gd name="connsiteX4-479" fmla="*/ 0 w 956363"/>
                <a:gd name="connsiteY4-480" fmla="*/ 919226 h 941797"/>
                <a:gd name="connsiteX0-481" fmla="*/ 0 w 926304"/>
                <a:gd name="connsiteY0-482" fmla="*/ 735614 h 758185"/>
                <a:gd name="connsiteX1-483" fmla="*/ 405840 w 926304"/>
                <a:gd name="connsiteY1-484" fmla="*/ 13939 h 758185"/>
                <a:gd name="connsiteX2-485" fmla="*/ 926304 w 926304"/>
                <a:gd name="connsiteY2-486" fmla="*/ 563 h 758185"/>
                <a:gd name="connsiteX3-487" fmla="*/ 183705 w 926304"/>
                <a:gd name="connsiteY3-488" fmla="*/ 758185 h 758185"/>
                <a:gd name="connsiteX4-489" fmla="*/ 0 w 926304"/>
                <a:gd name="connsiteY4-490" fmla="*/ 735614 h 758185"/>
                <a:gd name="connsiteX0-491" fmla="*/ 0 w 926304"/>
                <a:gd name="connsiteY0-492" fmla="*/ 735614 h 758185"/>
                <a:gd name="connsiteX1-493" fmla="*/ 405840 w 926304"/>
                <a:gd name="connsiteY1-494" fmla="*/ 13939 h 758185"/>
                <a:gd name="connsiteX2-495" fmla="*/ 926304 w 926304"/>
                <a:gd name="connsiteY2-496" fmla="*/ 563 h 758185"/>
                <a:gd name="connsiteX3-497" fmla="*/ 183705 w 926304"/>
                <a:gd name="connsiteY3-498" fmla="*/ 758185 h 758185"/>
                <a:gd name="connsiteX4-499" fmla="*/ 0 w 926304"/>
                <a:gd name="connsiteY4-500" fmla="*/ 735614 h 758185"/>
                <a:gd name="connsiteX0-501" fmla="*/ 0 w 926304"/>
                <a:gd name="connsiteY0-502" fmla="*/ 735614 h 758185"/>
                <a:gd name="connsiteX1-503" fmla="*/ 405840 w 926304"/>
                <a:gd name="connsiteY1-504" fmla="*/ 13939 h 758185"/>
                <a:gd name="connsiteX2-505" fmla="*/ 926304 w 926304"/>
                <a:gd name="connsiteY2-506" fmla="*/ 563 h 758185"/>
                <a:gd name="connsiteX3-507" fmla="*/ 183705 w 926304"/>
                <a:gd name="connsiteY3-508" fmla="*/ 758185 h 758185"/>
                <a:gd name="connsiteX4-509" fmla="*/ 0 w 926304"/>
                <a:gd name="connsiteY4-510" fmla="*/ 735614 h 758185"/>
                <a:gd name="connsiteX0-511" fmla="*/ 0 w 926304"/>
                <a:gd name="connsiteY0-512" fmla="*/ 735614 h 758185"/>
                <a:gd name="connsiteX1-513" fmla="*/ 405840 w 926304"/>
                <a:gd name="connsiteY1-514" fmla="*/ 13939 h 758185"/>
                <a:gd name="connsiteX2-515" fmla="*/ 926304 w 926304"/>
                <a:gd name="connsiteY2-516" fmla="*/ 563 h 758185"/>
                <a:gd name="connsiteX3-517" fmla="*/ 183705 w 926304"/>
                <a:gd name="connsiteY3-518" fmla="*/ 758185 h 758185"/>
                <a:gd name="connsiteX4-519" fmla="*/ 0 w 926304"/>
                <a:gd name="connsiteY4-520" fmla="*/ 735614 h 758185"/>
                <a:gd name="connsiteX0-521" fmla="*/ 0 w 1011379"/>
                <a:gd name="connsiteY0-522" fmla="*/ 605727 h 758185"/>
                <a:gd name="connsiteX1-523" fmla="*/ 490915 w 1011379"/>
                <a:gd name="connsiteY1-524" fmla="*/ 13939 h 758185"/>
                <a:gd name="connsiteX2-525" fmla="*/ 1011379 w 1011379"/>
                <a:gd name="connsiteY2-526" fmla="*/ 563 h 758185"/>
                <a:gd name="connsiteX3-527" fmla="*/ 268780 w 1011379"/>
                <a:gd name="connsiteY3-528" fmla="*/ 758185 h 758185"/>
                <a:gd name="connsiteX4-529" fmla="*/ 0 w 1011379"/>
                <a:gd name="connsiteY4-530" fmla="*/ 605727 h 758185"/>
                <a:gd name="connsiteX0-531" fmla="*/ 0 w 1011379"/>
                <a:gd name="connsiteY0-532" fmla="*/ 605727 h 648280"/>
                <a:gd name="connsiteX1-533" fmla="*/ 490915 w 1011379"/>
                <a:gd name="connsiteY1-534" fmla="*/ 13939 h 648280"/>
                <a:gd name="connsiteX2-535" fmla="*/ 1011379 w 1011379"/>
                <a:gd name="connsiteY2-536" fmla="*/ 563 h 648280"/>
                <a:gd name="connsiteX3-537" fmla="*/ 198718 w 1011379"/>
                <a:gd name="connsiteY3-538" fmla="*/ 648280 h 648280"/>
                <a:gd name="connsiteX4-539" fmla="*/ 0 w 1011379"/>
                <a:gd name="connsiteY4-540" fmla="*/ 605727 h 648280"/>
                <a:gd name="connsiteX0-541" fmla="*/ 0 w 1011379"/>
                <a:gd name="connsiteY0-542" fmla="*/ 605727 h 648280"/>
                <a:gd name="connsiteX1-543" fmla="*/ 490915 w 1011379"/>
                <a:gd name="connsiteY1-544" fmla="*/ 13939 h 648280"/>
                <a:gd name="connsiteX2-545" fmla="*/ 1011379 w 1011379"/>
                <a:gd name="connsiteY2-546" fmla="*/ 563 h 648280"/>
                <a:gd name="connsiteX3-547" fmla="*/ 198718 w 1011379"/>
                <a:gd name="connsiteY3-548" fmla="*/ 648280 h 648280"/>
                <a:gd name="connsiteX4-549" fmla="*/ 0 w 1011379"/>
                <a:gd name="connsiteY4-550" fmla="*/ 605727 h 648280"/>
                <a:gd name="connsiteX0-551" fmla="*/ 0 w 1011379"/>
                <a:gd name="connsiteY0-552" fmla="*/ 605727 h 648280"/>
                <a:gd name="connsiteX1-553" fmla="*/ 490915 w 1011379"/>
                <a:gd name="connsiteY1-554" fmla="*/ 13939 h 648280"/>
                <a:gd name="connsiteX2-555" fmla="*/ 1011379 w 1011379"/>
                <a:gd name="connsiteY2-556" fmla="*/ 563 h 648280"/>
                <a:gd name="connsiteX3-557" fmla="*/ 198718 w 1011379"/>
                <a:gd name="connsiteY3-558" fmla="*/ 648280 h 648280"/>
                <a:gd name="connsiteX4-559" fmla="*/ 0 w 1011379"/>
                <a:gd name="connsiteY4-560" fmla="*/ 605727 h 648280"/>
                <a:gd name="connsiteX0-561" fmla="*/ 0 w 1011379"/>
                <a:gd name="connsiteY0-562" fmla="*/ 605727 h 605727"/>
                <a:gd name="connsiteX1-563" fmla="*/ 490915 w 1011379"/>
                <a:gd name="connsiteY1-564" fmla="*/ 13939 h 605727"/>
                <a:gd name="connsiteX2-565" fmla="*/ 1011379 w 1011379"/>
                <a:gd name="connsiteY2-566" fmla="*/ 563 h 605727"/>
                <a:gd name="connsiteX3-567" fmla="*/ 318823 w 1011379"/>
                <a:gd name="connsiteY3-568" fmla="*/ 553361 h 605727"/>
                <a:gd name="connsiteX4-569" fmla="*/ 0 w 1011379"/>
                <a:gd name="connsiteY4-570" fmla="*/ 605727 h 605727"/>
                <a:gd name="connsiteX0-571" fmla="*/ 0 w 866251"/>
                <a:gd name="connsiteY0-572" fmla="*/ 540783 h 553361"/>
                <a:gd name="connsiteX1-573" fmla="*/ 345787 w 866251"/>
                <a:gd name="connsiteY1-574" fmla="*/ 13939 h 553361"/>
                <a:gd name="connsiteX2-575" fmla="*/ 866251 w 866251"/>
                <a:gd name="connsiteY2-576" fmla="*/ 563 h 553361"/>
                <a:gd name="connsiteX3-577" fmla="*/ 173695 w 866251"/>
                <a:gd name="connsiteY3-578" fmla="*/ 553361 h 553361"/>
                <a:gd name="connsiteX4-579" fmla="*/ 0 w 866251"/>
                <a:gd name="connsiteY4-580" fmla="*/ 540783 h 553361"/>
                <a:gd name="connsiteX0-581" fmla="*/ 0 w 866251"/>
                <a:gd name="connsiteY0-582" fmla="*/ 540783 h 553361"/>
                <a:gd name="connsiteX1-583" fmla="*/ 345787 w 866251"/>
                <a:gd name="connsiteY1-584" fmla="*/ 13939 h 553361"/>
                <a:gd name="connsiteX2-585" fmla="*/ 866251 w 866251"/>
                <a:gd name="connsiteY2-586" fmla="*/ 563 h 553361"/>
                <a:gd name="connsiteX3-587" fmla="*/ 173695 w 866251"/>
                <a:gd name="connsiteY3-588" fmla="*/ 553361 h 553361"/>
                <a:gd name="connsiteX4-589" fmla="*/ 0 w 866251"/>
                <a:gd name="connsiteY4-590" fmla="*/ 540783 h 553361"/>
                <a:gd name="connsiteX0-591" fmla="*/ 0 w 866251"/>
                <a:gd name="connsiteY0-592" fmla="*/ 540783 h 553361"/>
                <a:gd name="connsiteX1-593" fmla="*/ 345787 w 866251"/>
                <a:gd name="connsiteY1-594" fmla="*/ 13939 h 553361"/>
                <a:gd name="connsiteX2-595" fmla="*/ 866251 w 866251"/>
                <a:gd name="connsiteY2-596" fmla="*/ 563 h 553361"/>
                <a:gd name="connsiteX3-597" fmla="*/ 173695 w 866251"/>
                <a:gd name="connsiteY3-598" fmla="*/ 553361 h 553361"/>
                <a:gd name="connsiteX4-599" fmla="*/ 0 w 866251"/>
                <a:gd name="connsiteY4-600" fmla="*/ 540783 h 55336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3" name="Freeform 272"/>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27977 w 802211"/>
                <a:gd name="connsiteY0-372" fmla="*/ 815791 h 976186"/>
                <a:gd name="connsiteX1-373" fmla="*/ 302601 w 802211"/>
                <a:gd name="connsiteY1-374" fmla="*/ 11688 h 976186"/>
                <a:gd name="connsiteX2-375" fmla="*/ 802211 w 802211"/>
                <a:gd name="connsiteY2-376" fmla="*/ 0 h 976186"/>
                <a:gd name="connsiteX3-377" fmla="*/ 575940 w 802211"/>
                <a:gd name="connsiteY3-378" fmla="*/ 976186 h 976186"/>
                <a:gd name="connsiteX4-379" fmla="*/ 27977 w 802211"/>
                <a:gd name="connsiteY4-380" fmla="*/ 815791 h 976186"/>
                <a:gd name="connsiteX0-381" fmla="*/ 27977 w 802211"/>
                <a:gd name="connsiteY0-382" fmla="*/ 815791 h 815791"/>
                <a:gd name="connsiteX1-383" fmla="*/ 302601 w 802211"/>
                <a:gd name="connsiteY1-384" fmla="*/ 11688 h 815791"/>
                <a:gd name="connsiteX2-385" fmla="*/ 802211 w 802211"/>
                <a:gd name="connsiteY2-386" fmla="*/ 0 h 815791"/>
                <a:gd name="connsiteX3-387" fmla="*/ 236294 w 802211"/>
                <a:gd name="connsiteY3-388" fmla="*/ 808828 h 815791"/>
                <a:gd name="connsiteX4-389" fmla="*/ 27977 w 802211"/>
                <a:gd name="connsiteY4-390" fmla="*/ 815791 h 815791"/>
                <a:gd name="connsiteX0-391" fmla="*/ 27977 w 802211"/>
                <a:gd name="connsiteY0-392" fmla="*/ 815791 h 815791"/>
                <a:gd name="connsiteX1-393" fmla="*/ 302601 w 802211"/>
                <a:gd name="connsiteY1-394" fmla="*/ 11688 h 815791"/>
                <a:gd name="connsiteX2-395" fmla="*/ 802211 w 802211"/>
                <a:gd name="connsiteY2-396" fmla="*/ 0 h 815791"/>
                <a:gd name="connsiteX3-397" fmla="*/ 236294 w 802211"/>
                <a:gd name="connsiteY3-398" fmla="*/ 808828 h 815791"/>
                <a:gd name="connsiteX4-399" fmla="*/ 27977 w 802211"/>
                <a:gd name="connsiteY4-400" fmla="*/ 815791 h 815791"/>
                <a:gd name="connsiteX0-401" fmla="*/ 27977 w 802211"/>
                <a:gd name="connsiteY0-402" fmla="*/ 815791 h 815791"/>
                <a:gd name="connsiteX1-403" fmla="*/ 302601 w 802211"/>
                <a:gd name="connsiteY1-404" fmla="*/ 11688 h 815791"/>
                <a:gd name="connsiteX2-405" fmla="*/ 802211 w 802211"/>
                <a:gd name="connsiteY2-406" fmla="*/ 0 h 815791"/>
                <a:gd name="connsiteX3-407" fmla="*/ 236294 w 802211"/>
                <a:gd name="connsiteY3-408" fmla="*/ 808828 h 815791"/>
                <a:gd name="connsiteX4-409" fmla="*/ 27977 w 802211"/>
                <a:gd name="connsiteY4-410" fmla="*/ 815791 h 815791"/>
                <a:gd name="connsiteX0-411" fmla="*/ 27977 w 802211"/>
                <a:gd name="connsiteY0-412" fmla="*/ 828714 h 828714"/>
                <a:gd name="connsiteX1-413" fmla="*/ 302601 w 802211"/>
                <a:gd name="connsiteY1-414" fmla="*/ 0 h 828714"/>
                <a:gd name="connsiteX2-415" fmla="*/ 802211 w 802211"/>
                <a:gd name="connsiteY2-416" fmla="*/ 12923 h 828714"/>
                <a:gd name="connsiteX3-417" fmla="*/ 236294 w 802211"/>
                <a:gd name="connsiteY3-418" fmla="*/ 821751 h 828714"/>
                <a:gd name="connsiteX4-419" fmla="*/ 27977 w 802211"/>
                <a:gd name="connsiteY4-420" fmla="*/ 828714 h 828714"/>
                <a:gd name="connsiteX0-421" fmla="*/ 56213 w 830447"/>
                <a:gd name="connsiteY0-422" fmla="*/ 828714 h 828714"/>
                <a:gd name="connsiteX1-423" fmla="*/ 330837 w 830447"/>
                <a:gd name="connsiteY1-424" fmla="*/ 0 h 828714"/>
                <a:gd name="connsiteX2-425" fmla="*/ 830447 w 830447"/>
                <a:gd name="connsiteY2-426" fmla="*/ 12923 h 828714"/>
                <a:gd name="connsiteX3-427" fmla="*/ 264530 w 830447"/>
                <a:gd name="connsiteY3-428" fmla="*/ 821751 h 828714"/>
                <a:gd name="connsiteX4-429" fmla="*/ 56213 w 830447"/>
                <a:gd name="connsiteY4-430" fmla="*/ 828714 h 828714"/>
                <a:gd name="connsiteX0-431" fmla="*/ 64130 w 789139"/>
                <a:gd name="connsiteY0-432" fmla="*/ 794258 h 821751"/>
                <a:gd name="connsiteX1-433" fmla="*/ 289529 w 789139"/>
                <a:gd name="connsiteY1-434" fmla="*/ 0 h 821751"/>
                <a:gd name="connsiteX2-435" fmla="*/ 789139 w 789139"/>
                <a:gd name="connsiteY2-436" fmla="*/ 12923 h 821751"/>
                <a:gd name="connsiteX3-437" fmla="*/ 223222 w 789139"/>
                <a:gd name="connsiteY3-438" fmla="*/ 821751 h 821751"/>
                <a:gd name="connsiteX4-439" fmla="*/ 64130 w 789139"/>
                <a:gd name="connsiteY4-440" fmla="*/ 794258 h 821751"/>
                <a:gd name="connsiteX0-441" fmla="*/ 0 w 725009"/>
                <a:gd name="connsiteY0-442" fmla="*/ 794258 h 821751"/>
                <a:gd name="connsiteX1-443" fmla="*/ 225399 w 725009"/>
                <a:gd name="connsiteY1-444" fmla="*/ 0 h 821751"/>
                <a:gd name="connsiteX2-445" fmla="*/ 725009 w 725009"/>
                <a:gd name="connsiteY2-446" fmla="*/ 12923 h 821751"/>
                <a:gd name="connsiteX3-447" fmla="*/ 159092 w 725009"/>
                <a:gd name="connsiteY3-448" fmla="*/ 821751 h 821751"/>
                <a:gd name="connsiteX4-449" fmla="*/ 0 w 725009"/>
                <a:gd name="connsiteY4-450" fmla="*/ 794258 h 821751"/>
                <a:gd name="connsiteX0-451" fmla="*/ 0 w 725009"/>
                <a:gd name="connsiteY0-452" fmla="*/ 1203768 h 1231261"/>
                <a:gd name="connsiteX1-453" fmla="*/ 225399 w 725009"/>
                <a:gd name="connsiteY1-454" fmla="*/ 0 h 1231261"/>
                <a:gd name="connsiteX2-455" fmla="*/ 725009 w 725009"/>
                <a:gd name="connsiteY2-456" fmla="*/ 422433 h 1231261"/>
                <a:gd name="connsiteX3-457" fmla="*/ 159092 w 725009"/>
                <a:gd name="connsiteY3-458" fmla="*/ 1231261 h 1231261"/>
                <a:gd name="connsiteX4-459" fmla="*/ 0 w 725009"/>
                <a:gd name="connsiteY4-460" fmla="*/ 1203768 h 1231261"/>
                <a:gd name="connsiteX0-461" fmla="*/ 0 w 725009"/>
                <a:gd name="connsiteY0-462" fmla="*/ 1217334 h 1244827"/>
                <a:gd name="connsiteX1-463" fmla="*/ 225399 w 725009"/>
                <a:gd name="connsiteY1-464" fmla="*/ 13566 h 1244827"/>
                <a:gd name="connsiteX2-465" fmla="*/ 725009 w 725009"/>
                <a:gd name="connsiteY2-466" fmla="*/ 571 h 1244827"/>
                <a:gd name="connsiteX3-467" fmla="*/ 159092 w 725009"/>
                <a:gd name="connsiteY3-468" fmla="*/ 1244827 h 1244827"/>
                <a:gd name="connsiteX4-469" fmla="*/ 0 w 725009"/>
                <a:gd name="connsiteY4-470" fmla="*/ 1217334 h 1244827"/>
                <a:gd name="connsiteX0-471" fmla="*/ 0 w 725009"/>
                <a:gd name="connsiteY0-472" fmla="*/ 1217334 h 1244827"/>
                <a:gd name="connsiteX1-473" fmla="*/ 225399 w 725009"/>
                <a:gd name="connsiteY1-474" fmla="*/ 13566 h 1244827"/>
                <a:gd name="connsiteX2-475" fmla="*/ 725009 w 725009"/>
                <a:gd name="connsiteY2-476" fmla="*/ 571 h 1244827"/>
                <a:gd name="connsiteX3-477" fmla="*/ 159092 w 725009"/>
                <a:gd name="connsiteY3-478" fmla="*/ 1244827 h 1244827"/>
                <a:gd name="connsiteX4-479" fmla="*/ 0 w 725009"/>
                <a:gd name="connsiteY4-480" fmla="*/ 1217334 h 1244827"/>
                <a:gd name="connsiteX0-481" fmla="*/ 0 w 725009"/>
                <a:gd name="connsiteY0-482" fmla="*/ 1217334 h 1244827"/>
                <a:gd name="connsiteX1-483" fmla="*/ 225399 w 725009"/>
                <a:gd name="connsiteY1-484" fmla="*/ 13566 h 1244827"/>
                <a:gd name="connsiteX2-485" fmla="*/ 725009 w 725009"/>
                <a:gd name="connsiteY2-486" fmla="*/ 571 h 1244827"/>
                <a:gd name="connsiteX3-487" fmla="*/ 159092 w 725009"/>
                <a:gd name="connsiteY3-488" fmla="*/ 1244827 h 1244827"/>
                <a:gd name="connsiteX4-489" fmla="*/ 0 w 725009"/>
                <a:gd name="connsiteY4-490" fmla="*/ 1217334 h 1244827"/>
                <a:gd name="connsiteX0-491" fmla="*/ 0 w 725009"/>
                <a:gd name="connsiteY0-492" fmla="*/ 1217334 h 1244827"/>
                <a:gd name="connsiteX1-493" fmla="*/ 225399 w 725009"/>
                <a:gd name="connsiteY1-494" fmla="*/ 13566 h 1244827"/>
                <a:gd name="connsiteX2-495" fmla="*/ 725009 w 725009"/>
                <a:gd name="connsiteY2-496" fmla="*/ 571 h 1244827"/>
                <a:gd name="connsiteX3-497" fmla="*/ 159092 w 725009"/>
                <a:gd name="connsiteY3-498" fmla="*/ 1244827 h 1244827"/>
                <a:gd name="connsiteX4-499" fmla="*/ 0 w 725009"/>
                <a:gd name="connsiteY4-500" fmla="*/ 1217334 h 1244827"/>
                <a:gd name="connsiteX0-501" fmla="*/ 0 w 725009"/>
                <a:gd name="connsiteY0-502" fmla="*/ 1217334 h 1244827"/>
                <a:gd name="connsiteX1-503" fmla="*/ 225399 w 725009"/>
                <a:gd name="connsiteY1-504" fmla="*/ 13566 h 1244827"/>
                <a:gd name="connsiteX2-505" fmla="*/ 725009 w 725009"/>
                <a:gd name="connsiteY2-506" fmla="*/ 571 h 1244827"/>
                <a:gd name="connsiteX3-507" fmla="*/ 159092 w 725009"/>
                <a:gd name="connsiteY3-508" fmla="*/ 1244827 h 1244827"/>
                <a:gd name="connsiteX4-509" fmla="*/ 0 w 725009"/>
                <a:gd name="connsiteY4-510" fmla="*/ 1217334 h 1244827"/>
                <a:gd name="connsiteX0-511" fmla="*/ 0 w 725009"/>
                <a:gd name="connsiteY0-512" fmla="*/ 1217334 h 1244827"/>
                <a:gd name="connsiteX1-513" fmla="*/ 225399 w 725009"/>
                <a:gd name="connsiteY1-514" fmla="*/ 13566 h 1244827"/>
                <a:gd name="connsiteX2-515" fmla="*/ 725009 w 725009"/>
                <a:gd name="connsiteY2-516" fmla="*/ 571 h 1244827"/>
                <a:gd name="connsiteX3-517" fmla="*/ 159092 w 725009"/>
                <a:gd name="connsiteY3-518" fmla="*/ 1244827 h 1244827"/>
                <a:gd name="connsiteX4-519" fmla="*/ 0 w 725009"/>
                <a:gd name="connsiteY4-520" fmla="*/ 1217334 h 1244827"/>
                <a:gd name="connsiteX0-521" fmla="*/ 0 w 725009"/>
                <a:gd name="connsiteY0-522" fmla="*/ 1203768 h 1231261"/>
                <a:gd name="connsiteX1-523" fmla="*/ 225399 w 725009"/>
                <a:gd name="connsiteY1-524" fmla="*/ 0 h 1231261"/>
                <a:gd name="connsiteX2-525" fmla="*/ 725009 w 725009"/>
                <a:gd name="connsiteY2-526" fmla="*/ 129782 h 1231261"/>
                <a:gd name="connsiteX3-527" fmla="*/ 159092 w 725009"/>
                <a:gd name="connsiteY3-528" fmla="*/ 1231261 h 1231261"/>
                <a:gd name="connsiteX4-529" fmla="*/ 0 w 725009"/>
                <a:gd name="connsiteY4-530" fmla="*/ 1203768 h 1231261"/>
                <a:gd name="connsiteX0-531" fmla="*/ 0 w 725009"/>
                <a:gd name="connsiteY0-532" fmla="*/ 1203768 h 1231261"/>
                <a:gd name="connsiteX1-533" fmla="*/ 225399 w 725009"/>
                <a:gd name="connsiteY1-534" fmla="*/ 0 h 1231261"/>
                <a:gd name="connsiteX2-535" fmla="*/ 725009 w 725009"/>
                <a:gd name="connsiteY2-536" fmla="*/ 129782 h 1231261"/>
                <a:gd name="connsiteX3-537" fmla="*/ 159092 w 725009"/>
                <a:gd name="connsiteY3-538" fmla="*/ 1231261 h 1231261"/>
                <a:gd name="connsiteX4-539" fmla="*/ 0 w 725009"/>
                <a:gd name="connsiteY4-540" fmla="*/ 1203768 h 1231261"/>
                <a:gd name="connsiteX0-541" fmla="*/ 0 w 725009"/>
                <a:gd name="connsiteY0-542" fmla="*/ 1203768 h 1231261"/>
                <a:gd name="connsiteX1-543" fmla="*/ 225399 w 725009"/>
                <a:gd name="connsiteY1-544" fmla="*/ 0 h 1231261"/>
                <a:gd name="connsiteX2-545" fmla="*/ 725009 w 725009"/>
                <a:gd name="connsiteY2-546" fmla="*/ 129782 h 1231261"/>
                <a:gd name="connsiteX3-547" fmla="*/ 159092 w 725009"/>
                <a:gd name="connsiteY3-548" fmla="*/ 1231261 h 1231261"/>
                <a:gd name="connsiteX4-549" fmla="*/ 0 w 725009"/>
                <a:gd name="connsiteY4-550" fmla="*/ 1203768 h 1231261"/>
                <a:gd name="connsiteX0-551" fmla="*/ 0 w 725497"/>
                <a:gd name="connsiteY0-552" fmla="*/ 1279028 h 1306521"/>
                <a:gd name="connsiteX1-553" fmla="*/ 225399 w 725497"/>
                <a:gd name="connsiteY1-554" fmla="*/ 75260 h 1306521"/>
                <a:gd name="connsiteX2-555" fmla="*/ 396193 w 725497"/>
                <a:gd name="connsiteY2-556" fmla="*/ 156799 h 1306521"/>
                <a:gd name="connsiteX3-557" fmla="*/ 725009 w 725497"/>
                <a:gd name="connsiteY3-558" fmla="*/ 205042 h 1306521"/>
                <a:gd name="connsiteX4-559" fmla="*/ 159092 w 725497"/>
                <a:gd name="connsiteY4-560" fmla="*/ 1306521 h 1306521"/>
                <a:gd name="connsiteX5-561" fmla="*/ 0 w 725497"/>
                <a:gd name="connsiteY5-562" fmla="*/ 1279028 h 1306521"/>
                <a:gd name="connsiteX0-563" fmla="*/ 0 w 725239"/>
                <a:gd name="connsiteY0-564" fmla="*/ 1295668 h 1323161"/>
                <a:gd name="connsiteX1-565" fmla="*/ 225399 w 725239"/>
                <a:gd name="connsiteY1-566" fmla="*/ 91900 h 1323161"/>
                <a:gd name="connsiteX2-567" fmla="*/ 725009 w 725239"/>
                <a:gd name="connsiteY2-568" fmla="*/ 221682 h 1323161"/>
                <a:gd name="connsiteX3-569" fmla="*/ 159092 w 725239"/>
                <a:gd name="connsiteY3-570" fmla="*/ 1323161 h 1323161"/>
                <a:gd name="connsiteX4-571" fmla="*/ 0 w 725239"/>
                <a:gd name="connsiteY4-572" fmla="*/ 1295668 h 1323161"/>
                <a:gd name="connsiteX0-573" fmla="*/ 0 w 725221"/>
                <a:gd name="connsiteY0-574" fmla="*/ 1210552 h 1238045"/>
                <a:gd name="connsiteX1-575" fmla="*/ 191583 w 725221"/>
                <a:gd name="connsiteY1-576" fmla="*/ 153319 h 1238045"/>
                <a:gd name="connsiteX2-577" fmla="*/ 725009 w 725221"/>
                <a:gd name="connsiteY2-578" fmla="*/ 136566 h 1238045"/>
                <a:gd name="connsiteX3-579" fmla="*/ 159092 w 725221"/>
                <a:gd name="connsiteY3-580" fmla="*/ 1238045 h 1238045"/>
                <a:gd name="connsiteX4-581" fmla="*/ 0 w 725221"/>
                <a:gd name="connsiteY4-582" fmla="*/ 1210552 h 1238045"/>
                <a:gd name="connsiteX0-583" fmla="*/ 0 w 725305"/>
                <a:gd name="connsiteY0-584" fmla="*/ 1158512 h 1186005"/>
                <a:gd name="connsiteX1-585" fmla="*/ 191583 w 725305"/>
                <a:gd name="connsiteY1-586" fmla="*/ 101279 h 1186005"/>
                <a:gd name="connsiteX2-587" fmla="*/ 725009 w 725305"/>
                <a:gd name="connsiteY2-588" fmla="*/ 84526 h 1186005"/>
                <a:gd name="connsiteX3-589" fmla="*/ 159092 w 725305"/>
                <a:gd name="connsiteY3-590" fmla="*/ 1186005 h 1186005"/>
                <a:gd name="connsiteX4-591" fmla="*/ 0 w 725305"/>
                <a:gd name="connsiteY4-592" fmla="*/ 1158512 h 1186005"/>
                <a:gd name="connsiteX0-593" fmla="*/ 0 w 725009"/>
                <a:gd name="connsiteY0-594" fmla="*/ 1073986 h 1101479"/>
                <a:gd name="connsiteX1-595" fmla="*/ 191583 w 725009"/>
                <a:gd name="connsiteY1-596" fmla="*/ 16753 h 1101479"/>
                <a:gd name="connsiteX2-597" fmla="*/ 725009 w 725009"/>
                <a:gd name="connsiteY2-598" fmla="*/ 0 h 1101479"/>
                <a:gd name="connsiteX3-599" fmla="*/ 159092 w 725009"/>
                <a:gd name="connsiteY3-600" fmla="*/ 1101479 h 1101479"/>
                <a:gd name="connsiteX4-601" fmla="*/ 0 w 725009"/>
                <a:gd name="connsiteY4-602" fmla="*/ 1073986 h 1101479"/>
                <a:gd name="connsiteX0-603" fmla="*/ 0 w 725009"/>
                <a:gd name="connsiteY0-604" fmla="*/ 1073986 h 1101479"/>
                <a:gd name="connsiteX1-605" fmla="*/ 206612 w 725009"/>
                <a:gd name="connsiteY1-606" fmla="*/ 1724 h 1101479"/>
                <a:gd name="connsiteX2-607" fmla="*/ 725009 w 725009"/>
                <a:gd name="connsiteY2-608" fmla="*/ 0 h 1101479"/>
                <a:gd name="connsiteX3-609" fmla="*/ 159092 w 725009"/>
                <a:gd name="connsiteY3-610" fmla="*/ 1101479 h 1101479"/>
                <a:gd name="connsiteX4-611" fmla="*/ 0 w 725009"/>
                <a:gd name="connsiteY4-612" fmla="*/ 1073986 h 1101479"/>
                <a:gd name="connsiteX0-613" fmla="*/ 0 w 725009"/>
                <a:gd name="connsiteY0-614" fmla="*/ 1073986 h 1101479"/>
                <a:gd name="connsiteX1-615" fmla="*/ 206612 w 725009"/>
                <a:gd name="connsiteY1-616" fmla="*/ 1724 h 1101479"/>
                <a:gd name="connsiteX2-617" fmla="*/ 725009 w 725009"/>
                <a:gd name="connsiteY2-618" fmla="*/ 0 h 1101479"/>
                <a:gd name="connsiteX3-619" fmla="*/ 159092 w 725009"/>
                <a:gd name="connsiteY3-620" fmla="*/ 1101479 h 1101479"/>
                <a:gd name="connsiteX4-621" fmla="*/ 0 w 725009"/>
                <a:gd name="connsiteY4-622" fmla="*/ 1073986 h 1101479"/>
                <a:gd name="connsiteX0-623" fmla="*/ 0 w 725009"/>
                <a:gd name="connsiteY0-624" fmla="*/ 1073986 h 1101479"/>
                <a:gd name="connsiteX1-625" fmla="*/ 206612 w 725009"/>
                <a:gd name="connsiteY1-626" fmla="*/ 1724 h 1101479"/>
                <a:gd name="connsiteX2-627" fmla="*/ 725009 w 725009"/>
                <a:gd name="connsiteY2-628" fmla="*/ 0 h 1101479"/>
                <a:gd name="connsiteX3-629" fmla="*/ 159092 w 725009"/>
                <a:gd name="connsiteY3-630" fmla="*/ 1101479 h 1101479"/>
                <a:gd name="connsiteX4-631" fmla="*/ 0 w 725009"/>
                <a:gd name="connsiteY4-632" fmla="*/ 1073986 h 1101479"/>
                <a:gd name="connsiteX0-633" fmla="*/ 0 w 725009"/>
                <a:gd name="connsiteY0-634" fmla="*/ 1073986 h 1074607"/>
                <a:gd name="connsiteX1-635" fmla="*/ 206612 w 725009"/>
                <a:gd name="connsiteY1-636" fmla="*/ 1724 h 1074607"/>
                <a:gd name="connsiteX2-637" fmla="*/ 725009 w 725009"/>
                <a:gd name="connsiteY2-638" fmla="*/ 0 h 1074607"/>
                <a:gd name="connsiteX3-639" fmla="*/ 229048 w 725009"/>
                <a:gd name="connsiteY3-640" fmla="*/ 886531 h 1074607"/>
                <a:gd name="connsiteX4-641" fmla="*/ 0 w 725009"/>
                <a:gd name="connsiteY4-642" fmla="*/ 1073986 h 1074607"/>
                <a:gd name="connsiteX0-643" fmla="*/ 0 w 725009"/>
                <a:gd name="connsiteY0-644" fmla="*/ 1073986 h 1074607"/>
                <a:gd name="connsiteX1-645" fmla="*/ 206612 w 725009"/>
                <a:gd name="connsiteY1-646" fmla="*/ 1724 h 1074607"/>
                <a:gd name="connsiteX2-647" fmla="*/ 725009 w 725009"/>
                <a:gd name="connsiteY2-648" fmla="*/ 0 h 1074607"/>
                <a:gd name="connsiteX3-649" fmla="*/ 229048 w 725009"/>
                <a:gd name="connsiteY3-650" fmla="*/ 886531 h 1074607"/>
                <a:gd name="connsiteX4-651" fmla="*/ 0 w 725009"/>
                <a:gd name="connsiteY4-652" fmla="*/ 1073986 h 1074607"/>
                <a:gd name="connsiteX0-653" fmla="*/ 0 w 675040"/>
                <a:gd name="connsiteY0-654" fmla="*/ 894029 h 896577"/>
                <a:gd name="connsiteX1-655" fmla="*/ 156643 w 675040"/>
                <a:gd name="connsiteY1-656" fmla="*/ 1724 h 896577"/>
                <a:gd name="connsiteX2-657" fmla="*/ 675040 w 675040"/>
                <a:gd name="connsiteY2-658" fmla="*/ 0 h 896577"/>
                <a:gd name="connsiteX3-659" fmla="*/ 179079 w 675040"/>
                <a:gd name="connsiteY3-660" fmla="*/ 886531 h 896577"/>
                <a:gd name="connsiteX4-661" fmla="*/ 0 w 675040"/>
                <a:gd name="connsiteY4-662" fmla="*/ 894029 h 896577"/>
                <a:gd name="connsiteX0-663" fmla="*/ 0 w 675040"/>
                <a:gd name="connsiteY0-664" fmla="*/ 894029 h 896577"/>
                <a:gd name="connsiteX1-665" fmla="*/ 186623 w 675040"/>
                <a:gd name="connsiteY1-666" fmla="*/ 1724 h 896577"/>
                <a:gd name="connsiteX2-667" fmla="*/ 675040 w 675040"/>
                <a:gd name="connsiteY2-668" fmla="*/ 0 h 896577"/>
                <a:gd name="connsiteX3-669" fmla="*/ 179079 w 675040"/>
                <a:gd name="connsiteY3-670" fmla="*/ 886531 h 896577"/>
                <a:gd name="connsiteX4-671" fmla="*/ 0 w 675040"/>
                <a:gd name="connsiteY4-672" fmla="*/ 894029 h 89657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4" name="Freeform 273"/>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197928 w 503138"/>
                <a:gd name="connsiteY0-372" fmla="*/ 961687 h 964568"/>
                <a:gd name="connsiteX1-373" fmla="*/ 0 w 503138"/>
                <a:gd name="connsiteY1-374" fmla="*/ 70 h 964568"/>
                <a:gd name="connsiteX2-375" fmla="*/ 503138 w 503138"/>
                <a:gd name="connsiteY2-376" fmla="*/ 154187 h 964568"/>
                <a:gd name="connsiteX3-377" fmla="*/ 273339 w 503138"/>
                <a:gd name="connsiteY3-378" fmla="*/ 964568 h 964568"/>
                <a:gd name="connsiteX4-379" fmla="*/ 197928 w 503138"/>
                <a:gd name="connsiteY4-380" fmla="*/ 961687 h 964568"/>
                <a:gd name="connsiteX0-381" fmla="*/ 201456 w 506666"/>
                <a:gd name="connsiteY0-382" fmla="*/ 807500 h 810381"/>
                <a:gd name="connsiteX1-383" fmla="*/ 0 w 506666"/>
                <a:gd name="connsiteY1-384" fmla="*/ 15216 h 810381"/>
                <a:gd name="connsiteX2-385" fmla="*/ 506666 w 506666"/>
                <a:gd name="connsiteY2-386" fmla="*/ 0 h 810381"/>
                <a:gd name="connsiteX3-387" fmla="*/ 276867 w 506666"/>
                <a:gd name="connsiteY3-388" fmla="*/ 810381 h 810381"/>
                <a:gd name="connsiteX4-389" fmla="*/ 201456 w 506666"/>
                <a:gd name="connsiteY4-390" fmla="*/ 807500 h 810381"/>
                <a:gd name="connsiteX0-391" fmla="*/ 201456 w 506666"/>
                <a:gd name="connsiteY0-392" fmla="*/ 807500 h 811593"/>
                <a:gd name="connsiteX1-393" fmla="*/ 0 w 506666"/>
                <a:gd name="connsiteY1-394" fmla="*/ 15216 h 811593"/>
                <a:gd name="connsiteX2-395" fmla="*/ 506666 w 506666"/>
                <a:gd name="connsiteY2-396" fmla="*/ 0 h 811593"/>
                <a:gd name="connsiteX3-397" fmla="*/ 276867 w 506666"/>
                <a:gd name="connsiteY3-398" fmla="*/ 810381 h 811593"/>
                <a:gd name="connsiteX4-399" fmla="*/ 201456 w 506666"/>
                <a:gd name="connsiteY4-400" fmla="*/ 807500 h 811593"/>
                <a:gd name="connsiteX0-401" fmla="*/ 135576 w 506666"/>
                <a:gd name="connsiteY0-402" fmla="*/ 818480 h 818480"/>
                <a:gd name="connsiteX1-403" fmla="*/ 0 w 506666"/>
                <a:gd name="connsiteY1-404" fmla="*/ 15216 h 818480"/>
                <a:gd name="connsiteX2-405" fmla="*/ 506666 w 506666"/>
                <a:gd name="connsiteY2-406" fmla="*/ 0 h 818480"/>
                <a:gd name="connsiteX3-407" fmla="*/ 276867 w 506666"/>
                <a:gd name="connsiteY3-408" fmla="*/ 810381 h 818480"/>
                <a:gd name="connsiteX4-409" fmla="*/ 135576 w 506666"/>
                <a:gd name="connsiteY4-410" fmla="*/ 818480 h 818480"/>
                <a:gd name="connsiteX0-411" fmla="*/ 135576 w 506666"/>
                <a:gd name="connsiteY0-412" fmla="*/ 818480 h 818480"/>
                <a:gd name="connsiteX1-413" fmla="*/ 0 w 506666"/>
                <a:gd name="connsiteY1-414" fmla="*/ 15216 h 818480"/>
                <a:gd name="connsiteX2-415" fmla="*/ 506666 w 506666"/>
                <a:gd name="connsiteY2-416" fmla="*/ 0 h 818480"/>
                <a:gd name="connsiteX3-417" fmla="*/ 331766 w 506666"/>
                <a:gd name="connsiteY3-418" fmla="*/ 803061 h 818480"/>
                <a:gd name="connsiteX4-419" fmla="*/ 135576 w 506666"/>
                <a:gd name="connsiteY4-420" fmla="*/ 818480 h 818480"/>
                <a:gd name="connsiteX0-421" fmla="*/ 135576 w 506666"/>
                <a:gd name="connsiteY0-422" fmla="*/ 818480 h 818480"/>
                <a:gd name="connsiteX1-423" fmla="*/ 0 w 506666"/>
                <a:gd name="connsiteY1-424" fmla="*/ 15216 h 818480"/>
                <a:gd name="connsiteX2-425" fmla="*/ 506666 w 506666"/>
                <a:gd name="connsiteY2-426" fmla="*/ 0 h 818480"/>
                <a:gd name="connsiteX3-427" fmla="*/ 331766 w 506666"/>
                <a:gd name="connsiteY3-428" fmla="*/ 803061 h 818480"/>
                <a:gd name="connsiteX4-429" fmla="*/ 135576 w 506666"/>
                <a:gd name="connsiteY4-430" fmla="*/ 818480 h 818480"/>
                <a:gd name="connsiteX0-431" fmla="*/ 135576 w 506666"/>
                <a:gd name="connsiteY0-432" fmla="*/ 818480 h 818480"/>
                <a:gd name="connsiteX1-433" fmla="*/ 0 w 506666"/>
                <a:gd name="connsiteY1-434" fmla="*/ 15216 h 818480"/>
                <a:gd name="connsiteX2-435" fmla="*/ 506666 w 506666"/>
                <a:gd name="connsiteY2-436" fmla="*/ 0 h 818480"/>
                <a:gd name="connsiteX3-437" fmla="*/ 331766 w 506666"/>
                <a:gd name="connsiteY3-438" fmla="*/ 803061 h 818480"/>
                <a:gd name="connsiteX4-439" fmla="*/ 135576 w 506666"/>
                <a:gd name="connsiteY4-440" fmla="*/ 818480 h 818480"/>
                <a:gd name="connsiteX0-441" fmla="*/ 135576 w 506666"/>
                <a:gd name="connsiteY0-442" fmla="*/ 818480 h 818480"/>
                <a:gd name="connsiteX1-443" fmla="*/ 0 w 506666"/>
                <a:gd name="connsiteY1-444" fmla="*/ 7896 h 818480"/>
                <a:gd name="connsiteX2-445" fmla="*/ 506666 w 506666"/>
                <a:gd name="connsiteY2-446" fmla="*/ 0 h 818480"/>
                <a:gd name="connsiteX3-447" fmla="*/ 331766 w 506666"/>
                <a:gd name="connsiteY3-448" fmla="*/ 803061 h 818480"/>
                <a:gd name="connsiteX4-449" fmla="*/ 135576 w 506666"/>
                <a:gd name="connsiteY4-450" fmla="*/ 818480 h 818480"/>
                <a:gd name="connsiteX0-451" fmla="*/ 135576 w 506666"/>
                <a:gd name="connsiteY0-452" fmla="*/ 818480 h 818480"/>
                <a:gd name="connsiteX1-453" fmla="*/ 0 w 506666"/>
                <a:gd name="connsiteY1-454" fmla="*/ 7896 h 818480"/>
                <a:gd name="connsiteX2-455" fmla="*/ 506666 w 506666"/>
                <a:gd name="connsiteY2-456" fmla="*/ 0 h 818480"/>
                <a:gd name="connsiteX3-457" fmla="*/ 331766 w 506666"/>
                <a:gd name="connsiteY3-458" fmla="*/ 803061 h 818480"/>
                <a:gd name="connsiteX4-459" fmla="*/ 135576 w 506666"/>
                <a:gd name="connsiteY4-460" fmla="*/ 818480 h 818480"/>
                <a:gd name="connsiteX0-461" fmla="*/ 45472 w 559302"/>
                <a:gd name="connsiteY0-462" fmla="*/ 807500 h 807500"/>
                <a:gd name="connsiteX1-463" fmla="*/ 52636 w 559302"/>
                <a:gd name="connsiteY1-464" fmla="*/ 7896 h 807500"/>
                <a:gd name="connsiteX2-465" fmla="*/ 559302 w 559302"/>
                <a:gd name="connsiteY2-466" fmla="*/ 0 h 807500"/>
                <a:gd name="connsiteX3-467" fmla="*/ 384402 w 559302"/>
                <a:gd name="connsiteY3-468" fmla="*/ 803061 h 807500"/>
                <a:gd name="connsiteX4-469" fmla="*/ 45472 w 559302"/>
                <a:gd name="connsiteY4-470" fmla="*/ 807500 h 807500"/>
                <a:gd name="connsiteX0-471" fmla="*/ 21974 w 535804"/>
                <a:gd name="connsiteY0-472" fmla="*/ 807500 h 807500"/>
                <a:gd name="connsiteX1-473" fmla="*/ 29138 w 535804"/>
                <a:gd name="connsiteY1-474" fmla="*/ 7896 h 807500"/>
                <a:gd name="connsiteX2-475" fmla="*/ 535804 w 535804"/>
                <a:gd name="connsiteY2-476" fmla="*/ 0 h 807500"/>
                <a:gd name="connsiteX3-477" fmla="*/ 360904 w 535804"/>
                <a:gd name="connsiteY3-478" fmla="*/ 803061 h 807500"/>
                <a:gd name="connsiteX4-479" fmla="*/ 21974 w 535804"/>
                <a:gd name="connsiteY4-480" fmla="*/ 807500 h 807500"/>
                <a:gd name="connsiteX0-481" fmla="*/ 128256 w 506666"/>
                <a:gd name="connsiteY0-482" fmla="*/ 829461 h 829461"/>
                <a:gd name="connsiteX1-483" fmla="*/ 0 w 506666"/>
                <a:gd name="connsiteY1-484" fmla="*/ 7896 h 829461"/>
                <a:gd name="connsiteX2-485" fmla="*/ 506666 w 506666"/>
                <a:gd name="connsiteY2-486" fmla="*/ 0 h 829461"/>
                <a:gd name="connsiteX3-487" fmla="*/ 331766 w 506666"/>
                <a:gd name="connsiteY3-488" fmla="*/ 803061 h 829461"/>
                <a:gd name="connsiteX4-489" fmla="*/ 128256 w 506666"/>
                <a:gd name="connsiteY4-490" fmla="*/ 829461 h 829461"/>
                <a:gd name="connsiteX0-491" fmla="*/ 128256 w 506666"/>
                <a:gd name="connsiteY0-492" fmla="*/ 829461 h 829461"/>
                <a:gd name="connsiteX1-493" fmla="*/ 0 w 506666"/>
                <a:gd name="connsiteY1-494" fmla="*/ 7896 h 829461"/>
                <a:gd name="connsiteX2-495" fmla="*/ 506666 w 506666"/>
                <a:gd name="connsiteY2-496" fmla="*/ 0 h 829461"/>
                <a:gd name="connsiteX3-497" fmla="*/ 331766 w 506666"/>
                <a:gd name="connsiteY3-498" fmla="*/ 803061 h 829461"/>
                <a:gd name="connsiteX4-499" fmla="*/ 128256 w 506666"/>
                <a:gd name="connsiteY4-500" fmla="*/ 829461 h 829461"/>
                <a:gd name="connsiteX0-501" fmla="*/ 128256 w 506666"/>
                <a:gd name="connsiteY0-502" fmla="*/ 829461 h 829461"/>
                <a:gd name="connsiteX1-503" fmla="*/ 0 w 506666"/>
                <a:gd name="connsiteY1-504" fmla="*/ 7896 h 829461"/>
                <a:gd name="connsiteX2-505" fmla="*/ 506666 w 506666"/>
                <a:gd name="connsiteY2-506" fmla="*/ 0 h 829461"/>
                <a:gd name="connsiteX3-507" fmla="*/ 331766 w 506666"/>
                <a:gd name="connsiteY3-508" fmla="*/ 803061 h 829461"/>
                <a:gd name="connsiteX4-509" fmla="*/ 128256 w 506666"/>
                <a:gd name="connsiteY4-510" fmla="*/ 829461 h 829461"/>
                <a:gd name="connsiteX0-511" fmla="*/ 128256 w 506666"/>
                <a:gd name="connsiteY0-512" fmla="*/ 829461 h 830473"/>
                <a:gd name="connsiteX1-513" fmla="*/ 0 w 506666"/>
                <a:gd name="connsiteY1-514" fmla="*/ 7896 h 830473"/>
                <a:gd name="connsiteX2-515" fmla="*/ 506666 w 506666"/>
                <a:gd name="connsiteY2-516" fmla="*/ 0 h 830473"/>
                <a:gd name="connsiteX3-517" fmla="*/ 331766 w 506666"/>
                <a:gd name="connsiteY3-518" fmla="*/ 828681 h 830473"/>
                <a:gd name="connsiteX4-519" fmla="*/ 128256 w 506666"/>
                <a:gd name="connsiteY4-520" fmla="*/ 829461 h 830473"/>
                <a:gd name="connsiteX0-521" fmla="*/ 128256 w 506666"/>
                <a:gd name="connsiteY0-522" fmla="*/ 829461 h 830473"/>
                <a:gd name="connsiteX1-523" fmla="*/ 0 w 506666"/>
                <a:gd name="connsiteY1-524" fmla="*/ 7896 h 830473"/>
                <a:gd name="connsiteX2-525" fmla="*/ 506666 w 506666"/>
                <a:gd name="connsiteY2-526" fmla="*/ 0 h 830473"/>
                <a:gd name="connsiteX3-527" fmla="*/ 331766 w 506666"/>
                <a:gd name="connsiteY3-528" fmla="*/ 828681 h 830473"/>
                <a:gd name="connsiteX4-529" fmla="*/ 128256 w 506666"/>
                <a:gd name="connsiteY4-530" fmla="*/ 829461 h 830473"/>
                <a:gd name="connsiteX0-531" fmla="*/ 128256 w 506666"/>
                <a:gd name="connsiteY0-532" fmla="*/ 821565 h 822577"/>
                <a:gd name="connsiteX1-533" fmla="*/ 0 w 506666"/>
                <a:gd name="connsiteY1-534" fmla="*/ 0 h 822577"/>
                <a:gd name="connsiteX2-535" fmla="*/ 506666 w 506666"/>
                <a:gd name="connsiteY2-536" fmla="*/ 255115 h 822577"/>
                <a:gd name="connsiteX3-537" fmla="*/ 331766 w 506666"/>
                <a:gd name="connsiteY3-538" fmla="*/ 820785 h 822577"/>
                <a:gd name="connsiteX4-539" fmla="*/ 128256 w 506666"/>
                <a:gd name="connsiteY4-540" fmla="*/ 821565 h 822577"/>
                <a:gd name="connsiteX0-541" fmla="*/ 128256 w 506666"/>
                <a:gd name="connsiteY0-542" fmla="*/ 821565 h 822577"/>
                <a:gd name="connsiteX1-543" fmla="*/ 0 w 506666"/>
                <a:gd name="connsiteY1-544" fmla="*/ 0 h 822577"/>
                <a:gd name="connsiteX2-545" fmla="*/ 506666 w 506666"/>
                <a:gd name="connsiteY2-546" fmla="*/ 255115 h 822577"/>
                <a:gd name="connsiteX3-547" fmla="*/ 331766 w 506666"/>
                <a:gd name="connsiteY3-548" fmla="*/ 820785 h 822577"/>
                <a:gd name="connsiteX4-549" fmla="*/ 128256 w 506666"/>
                <a:gd name="connsiteY4-550" fmla="*/ 821565 h 822577"/>
                <a:gd name="connsiteX0-551" fmla="*/ 128256 w 506666"/>
                <a:gd name="connsiteY0-552" fmla="*/ 821565 h 822577"/>
                <a:gd name="connsiteX1-553" fmla="*/ 0 w 506666"/>
                <a:gd name="connsiteY1-554" fmla="*/ 0 h 822577"/>
                <a:gd name="connsiteX2-555" fmla="*/ 506666 w 506666"/>
                <a:gd name="connsiteY2-556" fmla="*/ 255115 h 822577"/>
                <a:gd name="connsiteX3-557" fmla="*/ 331766 w 506666"/>
                <a:gd name="connsiteY3-558" fmla="*/ 820785 h 822577"/>
                <a:gd name="connsiteX4-559" fmla="*/ 128256 w 506666"/>
                <a:gd name="connsiteY4-560" fmla="*/ 821565 h 822577"/>
                <a:gd name="connsiteX0-561" fmla="*/ 135770 w 514180"/>
                <a:gd name="connsiteY0-562" fmla="*/ 577341 h 578353"/>
                <a:gd name="connsiteX1-563" fmla="*/ 0 w 514180"/>
                <a:gd name="connsiteY1-564" fmla="*/ 0 h 578353"/>
                <a:gd name="connsiteX2-565" fmla="*/ 514180 w 514180"/>
                <a:gd name="connsiteY2-566" fmla="*/ 10891 h 578353"/>
                <a:gd name="connsiteX3-567" fmla="*/ 339280 w 514180"/>
                <a:gd name="connsiteY3-568" fmla="*/ 576561 h 578353"/>
                <a:gd name="connsiteX4-569" fmla="*/ 135770 w 514180"/>
                <a:gd name="connsiteY4-570" fmla="*/ 577341 h 578353"/>
                <a:gd name="connsiteX0-571" fmla="*/ 135770 w 514180"/>
                <a:gd name="connsiteY0-572" fmla="*/ 577341 h 578353"/>
                <a:gd name="connsiteX1-573" fmla="*/ 0 w 514180"/>
                <a:gd name="connsiteY1-574" fmla="*/ 0 h 578353"/>
                <a:gd name="connsiteX2-575" fmla="*/ 514180 w 514180"/>
                <a:gd name="connsiteY2-576" fmla="*/ 10891 h 578353"/>
                <a:gd name="connsiteX3-577" fmla="*/ 339280 w 514180"/>
                <a:gd name="connsiteY3-578" fmla="*/ 576561 h 578353"/>
                <a:gd name="connsiteX4-579" fmla="*/ 135770 w 514180"/>
                <a:gd name="connsiteY4-580" fmla="*/ 577341 h 578353"/>
                <a:gd name="connsiteX0-581" fmla="*/ 135770 w 514180"/>
                <a:gd name="connsiteY0-582" fmla="*/ 577341 h 578353"/>
                <a:gd name="connsiteX1-583" fmla="*/ 0 w 514180"/>
                <a:gd name="connsiteY1-584" fmla="*/ 0 h 578353"/>
                <a:gd name="connsiteX2-585" fmla="*/ 514180 w 514180"/>
                <a:gd name="connsiteY2-586" fmla="*/ 10891 h 578353"/>
                <a:gd name="connsiteX3-587" fmla="*/ 339280 w 514180"/>
                <a:gd name="connsiteY3-588" fmla="*/ 576561 h 578353"/>
                <a:gd name="connsiteX4-589" fmla="*/ 135770 w 514180"/>
                <a:gd name="connsiteY4-590" fmla="*/ 577341 h 578353"/>
                <a:gd name="connsiteX0-591" fmla="*/ 135770 w 514180"/>
                <a:gd name="connsiteY0-592" fmla="*/ 577341 h 577341"/>
                <a:gd name="connsiteX1-593" fmla="*/ 0 w 514180"/>
                <a:gd name="connsiteY1-594" fmla="*/ 0 h 577341"/>
                <a:gd name="connsiteX2-595" fmla="*/ 514180 w 514180"/>
                <a:gd name="connsiteY2-596" fmla="*/ 10891 h 577341"/>
                <a:gd name="connsiteX3-597" fmla="*/ 404259 w 514180"/>
                <a:gd name="connsiteY3-598" fmla="*/ 386400 h 577341"/>
                <a:gd name="connsiteX4-599" fmla="*/ 135770 w 514180"/>
                <a:gd name="connsiteY4-600" fmla="*/ 577341 h 577341"/>
                <a:gd name="connsiteX0-601" fmla="*/ 100781 w 514180"/>
                <a:gd name="connsiteY0-602" fmla="*/ 432218 h 432218"/>
                <a:gd name="connsiteX1-603" fmla="*/ 0 w 514180"/>
                <a:gd name="connsiteY1-604" fmla="*/ 0 h 432218"/>
                <a:gd name="connsiteX2-605" fmla="*/ 514180 w 514180"/>
                <a:gd name="connsiteY2-606" fmla="*/ 10891 h 432218"/>
                <a:gd name="connsiteX3-607" fmla="*/ 404259 w 514180"/>
                <a:gd name="connsiteY3-608" fmla="*/ 386400 h 432218"/>
                <a:gd name="connsiteX4-609" fmla="*/ 100781 w 514180"/>
                <a:gd name="connsiteY4-610" fmla="*/ 432218 h 432218"/>
                <a:gd name="connsiteX0-611" fmla="*/ 100781 w 514180"/>
                <a:gd name="connsiteY0-612" fmla="*/ 432218 h 432218"/>
                <a:gd name="connsiteX1-613" fmla="*/ 0 w 514180"/>
                <a:gd name="connsiteY1-614" fmla="*/ 0 h 432218"/>
                <a:gd name="connsiteX2-615" fmla="*/ 514180 w 514180"/>
                <a:gd name="connsiteY2-616" fmla="*/ 10891 h 432218"/>
                <a:gd name="connsiteX3-617" fmla="*/ 404259 w 514180"/>
                <a:gd name="connsiteY3-618" fmla="*/ 386400 h 432218"/>
                <a:gd name="connsiteX4-619" fmla="*/ 100781 w 514180"/>
                <a:gd name="connsiteY4-620" fmla="*/ 432218 h 432218"/>
                <a:gd name="connsiteX0-621" fmla="*/ 100781 w 514180"/>
                <a:gd name="connsiteY0-622" fmla="*/ 402193 h 402193"/>
                <a:gd name="connsiteX1-623" fmla="*/ 0 w 514180"/>
                <a:gd name="connsiteY1-624" fmla="*/ 0 h 402193"/>
                <a:gd name="connsiteX2-625" fmla="*/ 514180 w 514180"/>
                <a:gd name="connsiteY2-626" fmla="*/ 10891 h 402193"/>
                <a:gd name="connsiteX3-627" fmla="*/ 404259 w 514180"/>
                <a:gd name="connsiteY3-628" fmla="*/ 386400 h 402193"/>
                <a:gd name="connsiteX4-629" fmla="*/ 100781 w 514180"/>
                <a:gd name="connsiteY4-630" fmla="*/ 402193 h 402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5" name="Freeform 274"/>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197928 w 621064"/>
                <a:gd name="connsiteY0-372" fmla="*/ 973305 h 973305"/>
                <a:gd name="connsiteX1-373" fmla="*/ 0 w 621064"/>
                <a:gd name="connsiteY1-374" fmla="*/ 11688 h 973305"/>
                <a:gd name="connsiteX2-375" fmla="*/ 499610 w 621064"/>
                <a:gd name="connsiteY2-376" fmla="*/ 0 h 973305"/>
                <a:gd name="connsiteX3-377" fmla="*/ 558839 w 621064"/>
                <a:gd name="connsiteY3-378" fmla="*/ 754682 h 973305"/>
                <a:gd name="connsiteX4-379" fmla="*/ 197928 w 621064"/>
                <a:gd name="connsiteY4-380" fmla="*/ 973305 h 973305"/>
                <a:gd name="connsiteX0-381" fmla="*/ 197928 w 558839"/>
                <a:gd name="connsiteY0-382" fmla="*/ 973305 h 973305"/>
                <a:gd name="connsiteX1-383" fmla="*/ 0 w 558839"/>
                <a:gd name="connsiteY1-384" fmla="*/ 11688 h 973305"/>
                <a:gd name="connsiteX2-385" fmla="*/ 499610 w 558839"/>
                <a:gd name="connsiteY2-386" fmla="*/ 0 h 973305"/>
                <a:gd name="connsiteX3-387" fmla="*/ 558839 w 558839"/>
                <a:gd name="connsiteY3-388" fmla="*/ 754682 h 973305"/>
                <a:gd name="connsiteX4-389" fmla="*/ 197928 w 558839"/>
                <a:gd name="connsiteY4-390" fmla="*/ 973305 h 973305"/>
                <a:gd name="connsiteX0-391" fmla="*/ 197928 w 558839"/>
                <a:gd name="connsiteY0-392" fmla="*/ 973305 h 973305"/>
                <a:gd name="connsiteX1-393" fmla="*/ 0 w 558839"/>
                <a:gd name="connsiteY1-394" fmla="*/ 11688 h 973305"/>
                <a:gd name="connsiteX2-395" fmla="*/ 499610 w 558839"/>
                <a:gd name="connsiteY2-396" fmla="*/ 0 h 973305"/>
                <a:gd name="connsiteX3-397" fmla="*/ 558839 w 558839"/>
                <a:gd name="connsiteY3-398" fmla="*/ 754682 h 973305"/>
                <a:gd name="connsiteX4-399" fmla="*/ 197928 w 558839"/>
                <a:gd name="connsiteY4-400" fmla="*/ 973305 h 973305"/>
                <a:gd name="connsiteX0-401" fmla="*/ 370213 w 558839"/>
                <a:gd name="connsiteY0-402" fmla="*/ 796102 h 796102"/>
                <a:gd name="connsiteX1-403" fmla="*/ 0 w 558839"/>
                <a:gd name="connsiteY1-404" fmla="*/ 11688 h 796102"/>
                <a:gd name="connsiteX2-405" fmla="*/ 499610 w 558839"/>
                <a:gd name="connsiteY2-406" fmla="*/ 0 h 796102"/>
                <a:gd name="connsiteX3-407" fmla="*/ 558839 w 558839"/>
                <a:gd name="connsiteY3-408" fmla="*/ 754682 h 796102"/>
                <a:gd name="connsiteX4-409" fmla="*/ 370213 w 558839"/>
                <a:gd name="connsiteY4-410" fmla="*/ 796102 h 796102"/>
                <a:gd name="connsiteX0-411" fmla="*/ 370213 w 558839"/>
                <a:gd name="connsiteY0-412" fmla="*/ 796102 h 796102"/>
                <a:gd name="connsiteX1-413" fmla="*/ 0 w 558839"/>
                <a:gd name="connsiteY1-414" fmla="*/ 11688 h 796102"/>
                <a:gd name="connsiteX2-415" fmla="*/ 499610 w 558839"/>
                <a:gd name="connsiteY2-416" fmla="*/ 0 h 796102"/>
                <a:gd name="connsiteX3-417" fmla="*/ 558839 w 558839"/>
                <a:gd name="connsiteY3-418" fmla="*/ 754682 h 796102"/>
                <a:gd name="connsiteX4-419" fmla="*/ 370213 w 558839"/>
                <a:gd name="connsiteY4-420" fmla="*/ 796102 h 796102"/>
                <a:gd name="connsiteX0-421" fmla="*/ 370213 w 558839"/>
                <a:gd name="connsiteY0-422" fmla="*/ 796102 h 796102"/>
                <a:gd name="connsiteX1-423" fmla="*/ 0 w 558839"/>
                <a:gd name="connsiteY1-424" fmla="*/ 11688 h 796102"/>
                <a:gd name="connsiteX2-425" fmla="*/ 499610 w 558839"/>
                <a:gd name="connsiteY2-426" fmla="*/ 0 h 796102"/>
                <a:gd name="connsiteX3-427" fmla="*/ 558839 w 558839"/>
                <a:gd name="connsiteY3-428" fmla="*/ 754682 h 796102"/>
                <a:gd name="connsiteX4-429" fmla="*/ 370213 w 558839"/>
                <a:gd name="connsiteY4-430" fmla="*/ 796102 h 796102"/>
                <a:gd name="connsiteX0-431" fmla="*/ 370213 w 558839"/>
                <a:gd name="connsiteY0-432" fmla="*/ 1315828 h 1315828"/>
                <a:gd name="connsiteX1-433" fmla="*/ 0 w 558839"/>
                <a:gd name="connsiteY1-434" fmla="*/ 531414 h 1315828"/>
                <a:gd name="connsiteX2-435" fmla="*/ 506930 w 558839"/>
                <a:gd name="connsiteY2-436" fmla="*/ 0 h 1315828"/>
                <a:gd name="connsiteX3-437" fmla="*/ 558839 w 558839"/>
                <a:gd name="connsiteY3-438" fmla="*/ 1274408 h 1315828"/>
                <a:gd name="connsiteX4-439" fmla="*/ 370213 w 558839"/>
                <a:gd name="connsiteY4-440" fmla="*/ 1315828 h 1315828"/>
                <a:gd name="connsiteX0-441" fmla="*/ 384853 w 573479"/>
                <a:gd name="connsiteY0-442" fmla="*/ 1326654 h 1326654"/>
                <a:gd name="connsiteX1-443" fmla="*/ 0 w 573479"/>
                <a:gd name="connsiteY1-444" fmla="*/ 554 h 1326654"/>
                <a:gd name="connsiteX2-445" fmla="*/ 521570 w 573479"/>
                <a:gd name="connsiteY2-446" fmla="*/ 10826 h 1326654"/>
                <a:gd name="connsiteX3-447" fmla="*/ 573479 w 573479"/>
                <a:gd name="connsiteY3-448" fmla="*/ 1285234 h 1326654"/>
                <a:gd name="connsiteX4-449" fmla="*/ 384853 w 573479"/>
                <a:gd name="connsiteY4-450" fmla="*/ 1326654 h 1326654"/>
                <a:gd name="connsiteX0-451" fmla="*/ 384853 w 573479"/>
                <a:gd name="connsiteY0-452" fmla="*/ 1326654 h 1326654"/>
                <a:gd name="connsiteX1-453" fmla="*/ 0 w 573479"/>
                <a:gd name="connsiteY1-454" fmla="*/ 554 h 1326654"/>
                <a:gd name="connsiteX2-455" fmla="*/ 521570 w 573479"/>
                <a:gd name="connsiteY2-456" fmla="*/ 10826 h 1326654"/>
                <a:gd name="connsiteX3-457" fmla="*/ 573479 w 573479"/>
                <a:gd name="connsiteY3-458" fmla="*/ 1285234 h 1326654"/>
                <a:gd name="connsiteX4-459" fmla="*/ 384853 w 573479"/>
                <a:gd name="connsiteY4-460" fmla="*/ 1326654 h 1326654"/>
                <a:gd name="connsiteX0-461" fmla="*/ 384853 w 573479"/>
                <a:gd name="connsiteY0-462" fmla="*/ 1326654 h 1326654"/>
                <a:gd name="connsiteX1-463" fmla="*/ 0 w 573479"/>
                <a:gd name="connsiteY1-464" fmla="*/ 554 h 1326654"/>
                <a:gd name="connsiteX2-465" fmla="*/ 521570 w 573479"/>
                <a:gd name="connsiteY2-466" fmla="*/ 10826 h 1326654"/>
                <a:gd name="connsiteX3-467" fmla="*/ 573479 w 573479"/>
                <a:gd name="connsiteY3-468" fmla="*/ 1285234 h 1326654"/>
                <a:gd name="connsiteX4-469" fmla="*/ 384853 w 573479"/>
                <a:gd name="connsiteY4-470" fmla="*/ 1326654 h 1326654"/>
                <a:gd name="connsiteX0-471" fmla="*/ 384853 w 573479"/>
                <a:gd name="connsiteY0-472" fmla="*/ 1326654 h 1326654"/>
                <a:gd name="connsiteX1-473" fmla="*/ 0 w 573479"/>
                <a:gd name="connsiteY1-474" fmla="*/ 554 h 1326654"/>
                <a:gd name="connsiteX2-475" fmla="*/ 521570 w 573479"/>
                <a:gd name="connsiteY2-476" fmla="*/ 10826 h 1326654"/>
                <a:gd name="connsiteX3-477" fmla="*/ 573479 w 573479"/>
                <a:gd name="connsiteY3-478" fmla="*/ 1285234 h 1326654"/>
                <a:gd name="connsiteX4-479" fmla="*/ 384853 w 573479"/>
                <a:gd name="connsiteY4-480" fmla="*/ 1326654 h 1326654"/>
                <a:gd name="connsiteX0-481" fmla="*/ 384853 w 573479"/>
                <a:gd name="connsiteY0-482" fmla="*/ 1326654 h 1326654"/>
                <a:gd name="connsiteX1-483" fmla="*/ 0 w 573479"/>
                <a:gd name="connsiteY1-484" fmla="*/ 554 h 1326654"/>
                <a:gd name="connsiteX2-485" fmla="*/ 521570 w 573479"/>
                <a:gd name="connsiteY2-486" fmla="*/ 10826 h 1326654"/>
                <a:gd name="connsiteX3-487" fmla="*/ 573479 w 573479"/>
                <a:gd name="connsiteY3-488" fmla="*/ 1285234 h 1326654"/>
                <a:gd name="connsiteX4-489" fmla="*/ 384853 w 573479"/>
                <a:gd name="connsiteY4-490" fmla="*/ 1326654 h 1326654"/>
                <a:gd name="connsiteX0-491" fmla="*/ 384853 w 573479"/>
                <a:gd name="connsiteY0-492" fmla="*/ 1326654 h 1326654"/>
                <a:gd name="connsiteX1-493" fmla="*/ 0 w 573479"/>
                <a:gd name="connsiteY1-494" fmla="*/ 554 h 1326654"/>
                <a:gd name="connsiteX2-495" fmla="*/ 521570 w 573479"/>
                <a:gd name="connsiteY2-496" fmla="*/ 10826 h 1326654"/>
                <a:gd name="connsiteX3-497" fmla="*/ 573479 w 573479"/>
                <a:gd name="connsiteY3-498" fmla="*/ 1285234 h 1326654"/>
                <a:gd name="connsiteX4-499" fmla="*/ 384853 w 573479"/>
                <a:gd name="connsiteY4-500" fmla="*/ 1326654 h 1326654"/>
                <a:gd name="connsiteX0-501" fmla="*/ 384853 w 588119"/>
                <a:gd name="connsiteY0-502" fmla="*/ 1326654 h 1326654"/>
                <a:gd name="connsiteX1-503" fmla="*/ 0 w 588119"/>
                <a:gd name="connsiteY1-504" fmla="*/ 554 h 1326654"/>
                <a:gd name="connsiteX2-505" fmla="*/ 521570 w 588119"/>
                <a:gd name="connsiteY2-506" fmla="*/ 10826 h 1326654"/>
                <a:gd name="connsiteX3-507" fmla="*/ 588119 w 588119"/>
                <a:gd name="connsiteY3-508" fmla="*/ 1321835 h 1326654"/>
                <a:gd name="connsiteX4-509" fmla="*/ 384853 w 588119"/>
                <a:gd name="connsiteY4-510" fmla="*/ 1326654 h 1326654"/>
                <a:gd name="connsiteX0-511" fmla="*/ 384853 w 588119"/>
                <a:gd name="connsiteY0-512" fmla="*/ 1326654 h 1326654"/>
                <a:gd name="connsiteX1-513" fmla="*/ 0 w 588119"/>
                <a:gd name="connsiteY1-514" fmla="*/ 554 h 1326654"/>
                <a:gd name="connsiteX2-515" fmla="*/ 521570 w 588119"/>
                <a:gd name="connsiteY2-516" fmla="*/ 10826 h 1326654"/>
                <a:gd name="connsiteX3-517" fmla="*/ 588119 w 588119"/>
                <a:gd name="connsiteY3-518" fmla="*/ 1321835 h 1326654"/>
                <a:gd name="connsiteX4-519" fmla="*/ 384853 w 588119"/>
                <a:gd name="connsiteY4-520" fmla="*/ 1326654 h 1326654"/>
                <a:gd name="connsiteX0-521" fmla="*/ 384853 w 588119"/>
                <a:gd name="connsiteY0-522" fmla="*/ 1326148 h 1326148"/>
                <a:gd name="connsiteX1-523" fmla="*/ 0 w 588119"/>
                <a:gd name="connsiteY1-524" fmla="*/ 48 h 1326148"/>
                <a:gd name="connsiteX2-525" fmla="*/ 521570 w 588119"/>
                <a:gd name="connsiteY2-526" fmla="*/ 228243 h 1326148"/>
                <a:gd name="connsiteX3-527" fmla="*/ 588119 w 588119"/>
                <a:gd name="connsiteY3-528" fmla="*/ 1321329 h 1326148"/>
                <a:gd name="connsiteX4-529" fmla="*/ 384853 w 588119"/>
                <a:gd name="connsiteY4-530" fmla="*/ 1326148 h 1326148"/>
                <a:gd name="connsiteX0-531" fmla="*/ 384853 w 588119"/>
                <a:gd name="connsiteY0-532" fmla="*/ 1326148 h 1326148"/>
                <a:gd name="connsiteX1-533" fmla="*/ 0 w 588119"/>
                <a:gd name="connsiteY1-534" fmla="*/ 48 h 1326148"/>
                <a:gd name="connsiteX2-535" fmla="*/ 521570 w 588119"/>
                <a:gd name="connsiteY2-536" fmla="*/ 228243 h 1326148"/>
                <a:gd name="connsiteX3-537" fmla="*/ 588119 w 588119"/>
                <a:gd name="connsiteY3-538" fmla="*/ 1321329 h 1326148"/>
                <a:gd name="connsiteX4-539" fmla="*/ 384853 w 588119"/>
                <a:gd name="connsiteY4-540" fmla="*/ 1326148 h 1326148"/>
                <a:gd name="connsiteX0-541" fmla="*/ 384853 w 588119"/>
                <a:gd name="connsiteY0-542" fmla="*/ 1326148 h 1326148"/>
                <a:gd name="connsiteX1-543" fmla="*/ 0 w 588119"/>
                <a:gd name="connsiteY1-544" fmla="*/ 48 h 1326148"/>
                <a:gd name="connsiteX2-545" fmla="*/ 521570 w 588119"/>
                <a:gd name="connsiteY2-546" fmla="*/ 228243 h 1326148"/>
                <a:gd name="connsiteX3-547" fmla="*/ 588119 w 588119"/>
                <a:gd name="connsiteY3-548" fmla="*/ 1321329 h 1326148"/>
                <a:gd name="connsiteX4-549" fmla="*/ 384853 w 588119"/>
                <a:gd name="connsiteY4-550" fmla="*/ 1326148 h 1326148"/>
                <a:gd name="connsiteX0-551" fmla="*/ 366066 w 569332"/>
                <a:gd name="connsiteY0-552" fmla="*/ 1097905 h 1097905"/>
                <a:gd name="connsiteX1-553" fmla="*/ 0 w 569332"/>
                <a:gd name="connsiteY1-554" fmla="*/ 4757 h 1097905"/>
                <a:gd name="connsiteX2-555" fmla="*/ 502783 w 569332"/>
                <a:gd name="connsiteY2-556" fmla="*/ 0 h 1097905"/>
                <a:gd name="connsiteX3-557" fmla="*/ 569332 w 569332"/>
                <a:gd name="connsiteY3-558" fmla="*/ 1093086 h 1097905"/>
                <a:gd name="connsiteX4-559" fmla="*/ 366066 w 569332"/>
                <a:gd name="connsiteY4-560" fmla="*/ 1097905 h 1097905"/>
                <a:gd name="connsiteX0-561" fmla="*/ 366066 w 569332"/>
                <a:gd name="connsiteY0-562" fmla="*/ 1097905 h 1097905"/>
                <a:gd name="connsiteX1-563" fmla="*/ 0 w 569332"/>
                <a:gd name="connsiteY1-564" fmla="*/ 4757 h 1097905"/>
                <a:gd name="connsiteX2-565" fmla="*/ 502783 w 569332"/>
                <a:gd name="connsiteY2-566" fmla="*/ 0 h 1097905"/>
                <a:gd name="connsiteX3-567" fmla="*/ 569332 w 569332"/>
                <a:gd name="connsiteY3-568" fmla="*/ 1093086 h 1097905"/>
                <a:gd name="connsiteX4-569" fmla="*/ 366066 w 569332"/>
                <a:gd name="connsiteY4-570" fmla="*/ 1097905 h 1097905"/>
                <a:gd name="connsiteX0-571" fmla="*/ 366066 w 569332"/>
                <a:gd name="connsiteY0-572" fmla="*/ 1097905 h 1097905"/>
                <a:gd name="connsiteX1-573" fmla="*/ 0 w 569332"/>
                <a:gd name="connsiteY1-574" fmla="*/ 4757 h 1097905"/>
                <a:gd name="connsiteX2-575" fmla="*/ 502783 w 569332"/>
                <a:gd name="connsiteY2-576" fmla="*/ 0 h 1097905"/>
                <a:gd name="connsiteX3-577" fmla="*/ 569332 w 569332"/>
                <a:gd name="connsiteY3-578" fmla="*/ 1093086 h 1097905"/>
                <a:gd name="connsiteX4-579" fmla="*/ 366066 w 569332"/>
                <a:gd name="connsiteY4-580" fmla="*/ 1097905 h 1097905"/>
                <a:gd name="connsiteX0-581" fmla="*/ 366066 w 594113"/>
                <a:gd name="connsiteY0-582" fmla="*/ 1097905 h 1179971"/>
                <a:gd name="connsiteX1-583" fmla="*/ 0 w 594113"/>
                <a:gd name="connsiteY1-584" fmla="*/ 4757 h 1179971"/>
                <a:gd name="connsiteX2-585" fmla="*/ 502783 w 594113"/>
                <a:gd name="connsiteY2-586" fmla="*/ 0 h 1179971"/>
                <a:gd name="connsiteX3-587" fmla="*/ 594113 w 594113"/>
                <a:gd name="connsiteY3-588" fmla="*/ 1179818 h 1179971"/>
                <a:gd name="connsiteX4-589" fmla="*/ 366066 w 594113"/>
                <a:gd name="connsiteY4-590" fmla="*/ 1097905 h 1179971"/>
                <a:gd name="connsiteX0-591" fmla="*/ 403236 w 594113"/>
                <a:gd name="connsiteY0-592" fmla="*/ 1215612 h 1215612"/>
                <a:gd name="connsiteX1-593" fmla="*/ 0 w 594113"/>
                <a:gd name="connsiteY1-594" fmla="*/ 4757 h 1215612"/>
                <a:gd name="connsiteX2-595" fmla="*/ 502783 w 594113"/>
                <a:gd name="connsiteY2-596" fmla="*/ 0 h 1215612"/>
                <a:gd name="connsiteX3-597" fmla="*/ 594113 w 594113"/>
                <a:gd name="connsiteY3-598" fmla="*/ 1179818 h 1215612"/>
                <a:gd name="connsiteX4-599" fmla="*/ 403236 w 594113"/>
                <a:gd name="connsiteY4-600" fmla="*/ 1215612 h 1215612"/>
                <a:gd name="connsiteX0-601" fmla="*/ 403236 w 574100"/>
                <a:gd name="connsiteY0-602" fmla="*/ 1215612 h 1215612"/>
                <a:gd name="connsiteX1-603" fmla="*/ 0 w 574100"/>
                <a:gd name="connsiteY1-604" fmla="*/ 4757 h 1215612"/>
                <a:gd name="connsiteX2-605" fmla="*/ 502783 w 574100"/>
                <a:gd name="connsiteY2-606" fmla="*/ 0 h 1215612"/>
                <a:gd name="connsiteX3-607" fmla="*/ 574100 w 574100"/>
                <a:gd name="connsiteY3-608" fmla="*/ 1014877 h 1215612"/>
                <a:gd name="connsiteX4-609" fmla="*/ 403236 w 574100"/>
                <a:gd name="connsiteY4-610" fmla="*/ 1215612 h 1215612"/>
                <a:gd name="connsiteX0-611" fmla="*/ 333190 w 574100"/>
                <a:gd name="connsiteY0-612" fmla="*/ 985695 h 1015244"/>
                <a:gd name="connsiteX1-613" fmla="*/ 0 w 574100"/>
                <a:gd name="connsiteY1-614" fmla="*/ 4757 h 1015244"/>
                <a:gd name="connsiteX2-615" fmla="*/ 502783 w 574100"/>
                <a:gd name="connsiteY2-616" fmla="*/ 0 h 1015244"/>
                <a:gd name="connsiteX3-617" fmla="*/ 574100 w 574100"/>
                <a:gd name="connsiteY3-618" fmla="*/ 1014877 h 1015244"/>
                <a:gd name="connsiteX4-619" fmla="*/ 333190 w 574100"/>
                <a:gd name="connsiteY4-620" fmla="*/ 985695 h 10152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8244" name="Group 28"/>
            <p:cNvGrpSpPr/>
            <p:nvPr/>
          </p:nvGrpSpPr>
          <p:grpSpPr>
            <a:xfrm>
              <a:off x="1856416" y="3709935"/>
              <a:ext cx="1049338" cy="1739900"/>
              <a:chOff x="1856416" y="3709935"/>
              <a:chExt cx="1049338" cy="1739900"/>
            </a:xfrm>
          </p:grpSpPr>
          <p:sp>
            <p:nvSpPr>
              <p:cNvPr id="496" name="Rectangle 495"/>
              <p:cNvSpPr/>
              <p:nvPr/>
            </p:nvSpPr>
            <p:spPr bwMode="auto">
              <a:xfrm rot="10800000">
                <a:off x="1867528" y="3957548"/>
                <a:ext cx="1027113" cy="611095"/>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8246" name="Group 498"/>
              <p:cNvGrpSpPr/>
              <p:nvPr/>
            </p:nvGrpSpPr>
            <p:grpSpPr>
              <a:xfrm>
                <a:off x="1858805" y="5088863"/>
                <a:ext cx="1035373" cy="360972"/>
                <a:chOff x="4128636" y="3606589"/>
                <a:chExt cx="568145" cy="338667"/>
              </a:xfrm>
            </p:grpSpPr>
            <p:sp>
              <p:nvSpPr>
                <p:cNvPr id="515" name="Oval 514"/>
                <p:cNvSpPr/>
                <p:nvPr/>
              </p:nvSpPr>
              <p:spPr>
                <a:xfrm>
                  <a:off x="4129067" y="3720144"/>
                  <a:ext cx="567968" cy="22486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 name="Rectangle 515"/>
                <p:cNvSpPr/>
                <p:nvPr/>
              </p:nvSpPr>
              <p:spPr>
                <a:xfrm>
                  <a:off x="4129067" y="3720144"/>
                  <a:ext cx="567968" cy="11168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7" name="Oval 516"/>
                <p:cNvSpPr/>
                <p:nvPr/>
              </p:nvSpPr>
              <p:spPr>
                <a:xfrm>
                  <a:off x="4129067" y="3606966"/>
                  <a:ext cx="567968" cy="224867"/>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18" name="Straight Connector 517"/>
                <p:cNvCxnSpPr>
                  <a:stCxn id="423" idx="2"/>
                </p:cNvCxnSpPr>
                <p:nvPr/>
              </p:nvCxnSpPr>
              <p:spPr>
                <a:xfrm>
                  <a:off x="4697035"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a:stCxn id="423" idx="2"/>
                </p:cNvCxnSpPr>
                <p:nvPr/>
              </p:nvCxnSpPr>
              <p:spPr>
                <a:xfrm>
                  <a:off x="4129067"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3" y="4705148"/>
                <a:ext cx="1028700" cy="522210"/>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02" name="Straight Connector 501"/>
              <p:cNvCxnSpPr>
                <a:stCxn id="423" idx="2"/>
              </p:cNvCxnSpPr>
              <p:nvPr/>
            </p:nvCxnSpPr>
            <p:spPr bwMode="auto">
              <a:xfrm>
                <a:off x="1861178" y="3981356"/>
                <a:ext cx="17463" cy="130155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a:stCxn id="423" idx="2"/>
              </p:cNvCxnSpPr>
              <p:nvPr/>
            </p:nvCxnSpPr>
            <p:spPr bwMode="auto">
              <a:xfrm flipH="1">
                <a:off x="2894641" y="3971833"/>
                <a:ext cx="6350" cy="126981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55" name="Group 504"/>
              <p:cNvGrpSpPr/>
              <p:nvPr/>
            </p:nvGrpSpPr>
            <p:grpSpPr>
              <a:xfrm>
                <a:off x="1856416" y="3709935"/>
                <a:ext cx="1044712" cy="399063"/>
                <a:chOff x="2183302" y="1574638"/>
                <a:chExt cx="1200154" cy="430218"/>
              </a:xfrm>
            </p:grpSpPr>
            <p:sp>
              <p:nvSpPr>
                <p:cNvPr id="506" name="Oval 505"/>
                <p:cNvSpPr/>
                <p:nvPr/>
              </p:nvSpPr>
              <p:spPr bwMode="auto">
                <a:xfrm flipV="1">
                  <a:off x="2185125" y="1689286"/>
                  <a:ext cx="1196349" cy="314857"/>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07" name="Rectangle 506"/>
                <p:cNvSpPr/>
                <p:nvPr/>
              </p:nvSpPr>
              <p:spPr bwMode="auto">
                <a:xfrm>
                  <a:off x="2183302" y="1735489"/>
                  <a:ext cx="1198172" cy="112938"/>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258" name="Oval 507"/>
                <p:cNvSpPr/>
                <p:nvPr/>
              </p:nvSpPr>
              <p:spPr>
                <a:xfrm flipV="1">
                  <a:off x="2183302" y="1574638"/>
                  <a:ext cx="1196349" cy="31485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509" name="Freeform 508"/>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Freeform 509"/>
                <p:cNvSpPr/>
                <p:nvPr/>
              </p:nvSpPr>
              <p:spPr>
                <a:xfrm>
                  <a:off x="2429501" y="1629396"/>
                  <a:ext cx="703949" cy="111226"/>
                </a:xfrm>
                <a:custGeom>
                  <a:avLst/>
                  <a:gdLst/>
                  <a:ahLst/>
                  <a:cxnLst>
                    <a:cxn ang="0">
                      <a:pos x="0" y="27211"/>
                    </a:cxn>
                    <a:cxn ang="0">
                      <a:pos x="123865" y="321"/>
                    </a:cxn>
                    <a:cxn ang="0">
                      <a:pos x="350850" y="62061"/>
                    </a:cxn>
                    <a:cxn ang="0">
                      <a:pos x="567397" y="0"/>
                    </a:cxn>
                    <a:cxn ang="0">
                      <a:pos x="703949" y="24696"/>
                    </a:cxn>
                    <a:cxn ang="0">
                      <a:pos x="602354" y="55064"/>
                    </a:cxn>
                    <a:cxn ang="0">
                      <a:pos x="569645" y="46877"/>
                    </a:cxn>
                    <a:cxn ang="0">
                      <a:pos x="354838" y="111226"/>
                    </a:cxn>
                    <a:cxn ang="0">
                      <a:pos x="134536" y="49244"/>
                    </a:cxn>
                    <a:cxn ang="0">
                      <a:pos x="98918" y="55934"/>
                    </a:cxn>
                    <a:cxn ang="0">
                      <a:pos x="0" y="27211"/>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3" name="Freeform 510"/>
                <p:cNvSpPr/>
                <p:nvPr/>
              </p:nvSpPr>
              <p:spPr>
                <a:xfrm>
                  <a:off x="2892722" y="1723510"/>
                  <a:ext cx="257143" cy="95826"/>
                </a:xfrm>
                <a:custGeom>
                  <a:avLst/>
                  <a:gdLst/>
                  <a:ahLst/>
                  <a:cxnLst>
                    <a:cxn ang="0">
                      <a:pos x="0" y="0"/>
                    </a:cxn>
                    <a:cxn ang="0">
                      <a:pos x="257143" y="74047"/>
                    </a:cxn>
                    <a:cxn ang="0">
                      <a:pos x="162771" y="95826"/>
                    </a:cxn>
                    <a:cxn ang="0">
                      <a:pos x="866" y="50635"/>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262" name="Freeform 511"/>
                <p:cNvSpPr/>
                <p:nvPr/>
              </p:nvSpPr>
              <p:spPr>
                <a:xfrm>
                  <a:off x="2416736" y="1725222"/>
                  <a:ext cx="255318" cy="94114"/>
                </a:xfrm>
                <a:custGeom>
                  <a:avLst/>
                  <a:gdLst/>
                  <a:ahLst/>
                  <a:cxnLst>
                    <a:cxn ang="0">
                      <a:pos x="251832" y="0"/>
                    </a:cxn>
                    <a:cxn ang="0">
                      <a:pos x="255318" y="45415"/>
                    </a:cxn>
                    <a:cxn ang="0">
                      <a:pos x="92368" y="94114"/>
                    </a:cxn>
                    <a:cxn ang="0">
                      <a:pos x="0" y="72774"/>
                    </a:cxn>
                    <a:cxn ang="0">
                      <a:pos x="251832"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263" name="Straight Connector 512"/>
                <p:cNvCxnSpPr>
                  <a:stCxn id="423" idx="2"/>
                  <a:endCxn id="48258" idx="2"/>
                </p:cNvCxnSpPr>
                <p:nvPr/>
              </p:nvCxnSpPr>
              <p:spPr>
                <a:xfrm flipH="1" flipV="1">
                  <a:off x="2183302" y="1732067"/>
                  <a:ext cx="1823" cy="12149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264" name="Straight Connector 513"/>
                <p:cNvCxnSpPr>
                  <a:stCxn id="423" idx="2"/>
                  <a:endCxn id="48258" idx="2"/>
                </p:cNvCxnSpPr>
                <p:nvPr/>
              </p:nvCxnSpPr>
              <p:spPr>
                <a:xfrm flipH="1" flipV="1">
                  <a:off x="3381474" y="1728644"/>
                  <a:ext cx="1824" cy="12149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8265" name="Group 29"/>
            <p:cNvGrpSpPr/>
            <p:nvPr/>
          </p:nvGrpSpPr>
          <p:grpSpPr>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50" name="Straight Connector 549"/>
              <p:cNvCxnSpPr>
                <a:stCxn id="423" idx="2"/>
                <a:endCxn id="48258" idx="2"/>
              </p:cNvCxnSpPr>
              <p:nvPr/>
            </p:nvCxnSpPr>
            <p:spPr bwMode="auto">
              <a:xfrm flipH="1">
                <a:off x="4078916" y="4019450"/>
                <a:ext cx="1587"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68" name="Group 552"/>
              <p:cNvGrpSpPr/>
              <p:nvPr/>
            </p:nvGrpSpPr>
            <p:grpSpPr>
              <a:xfrm>
                <a:off x="3571302" y="5310688"/>
                <a:ext cx="507588" cy="221697"/>
                <a:chOff x="4128636" y="3606589"/>
                <a:chExt cx="568145" cy="338667"/>
              </a:xfrm>
            </p:grpSpPr>
            <p:sp>
              <p:nvSpPr>
                <p:cNvPr id="562" name="Oval 561"/>
                <p:cNvSpPr/>
                <p:nvPr/>
              </p:nvSpPr>
              <p:spPr>
                <a:xfrm>
                  <a:off x="4128204" y="3719337"/>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3" name="Rectangle 562"/>
                <p:cNvSpPr/>
                <p:nvPr/>
              </p:nvSpPr>
              <p:spPr>
                <a:xfrm>
                  <a:off x="4128204" y="3719337"/>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4" name="Oval 563"/>
                <p:cNvSpPr/>
                <p:nvPr/>
              </p:nvSpPr>
              <p:spPr>
                <a:xfrm>
                  <a:off x="4128204" y="3602951"/>
                  <a:ext cx="568606" cy="22792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65" name="Straight Connector 564"/>
                <p:cNvCxnSpPr>
                  <a:stCxn id="423" idx="2"/>
                  <a:endCxn id="48258" idx="2"/>
                </p:cNvCxnSpPr>
                <p:nvPr/>
              </p:nvCxnSpPr>
              <p:spPr>
                <a:xfrm>
                  <a:off x="4696810"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a:stCxn id="423" idx="2"/>
                  <a:endCxn id="48258" idx="2"/>
                </p:cNvCxnSpPr>
                <p:nvPr/>
              </p:nvCxnSpPr>
              <p:spPr>
                <a:xfrm>
                  <a:off x="4128204"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3" y="4574992"/>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57" name="Straight Connector 556"/>
              <p:cNvCxnSpPr>
                <a:stCxn id="423" idx="2"/>
                <a:endCxn id="48258" idx="2"/>
              </p:cNvCxnSpPr>
              <p:nvPr/>
            </p:nvCxnSpPr>
            <p:spPr bwMode="auto">
              <a:xfrm flipH="1">
                <a:off x="3566153" y="4027387"/>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76" name="Group 538"/>
              <p:cNvGrpSpPr/>
              <p:nvPr/>
            </p:nvGrpSpPr>
            <p:grpSpPr>
              <a:xfrm>
                <a:off x="3568667" y="3862335"/>
                <a:ext cx="503828" cy="248249"/>
                <a:chOff x="2183302" y="1564542"/>
                <a:chExt cx="1200154" cy="440314"/>
              </a:xfrm>
            </p:grpSpPr>
            <p:sp>
              <p:nvSpPr>
                <p:cNvPr id="540" name="Oval 539"/>
                <p:cNvSpPr/>
                <p:nvPr/>
              </p:nvSpPr>
              <p:spPr bwMode="auto">
                <a:xfrm flipV="1">
                  <a:off x="2188659" y="1691189"/>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41" name="Rectangle 540"/>
                <p:cNvSpPr/>
                <p:nvPr/>
              </p:nvSpPr>
              <p:spPr bwMode="auto">
                <a:xfrm>
                  <a:off x="2184877" y="1736233"/>
                  <a:ext cx="1198749"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279" name="Oval 541"/>
                <p:cNvSpPr/>
                <p:nvPr/>
              </p:nvSpPr>
              <p:spPr>
                <a:xfrm flipV="1">
                  <a:off x="2184877" y="1564501"/>
                  <a:ext cx="1194966" cy="31249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543" name="Freeform 542"/>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281" name="Freeform 543"/>
                <p:cNvSpPr/>
                <p:nvPr/>
              </p:nvSpPr>
              <p:spPr>
                <a:xfrm>
                  <a:off x="2430678" y="1629252"/>
                  <a:ext cx="703366" cy="109797"/>
                </a:xfrm>
                <a:custGeom>
                  <a:avLst/>
                  <a:gdLst/>
                  <a:ahLst/>
                  <a:cxnLst>
                    <a:cxn ang="0">
                      <a:pos x="0" y="26862"/>
                    </a:cxn>
                    <a:cxn ang="0">
                      <a:pos x="123762" y="317"/>
                    </a:cxn>
                    <a:cxn ang="0">
                      <a:pos x="350560" y="61264"/>
                    </a:cxn>
                    <a:cxn ang="0">
                      <a:pos x="566927" y="0"/>
                    </a:cxn>
                    <a:cxn ang="0">
                      <a:pos x="703366" y="24379"/>
                    </a:cxn>
                    <a:cxn ang="0">
                      <a:pos x="601856" y="54357"/>
                    </a:cxn>
                    <a:cxn ang="0">
                      <a:pos x="569173" y="46275"/>
                    </a:cxn>
                    <a:cxn ang="0">
                      <a:pos x="354544" y="109797"/>
                    </a:cxn>
                    <a:cxn ang="0">
                      <a:pos x="134425" y="48612"/>
                    </a:cxn>
                    <a:cxn ang="0">
                      <a:pos x="98836" y="55215"/>
                    </a:cxn>
                    <a:cxn ang="0">
                      <a:pos x="0" y="26862"/>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282" name="Freeform 544"/>
                <p:cNvSpPr/>
                <p:nvPr/>
              </p:nvSpPr>
              <p:spPr>
                <a:xfrm>
                  <a:off x="2892025" y="1722158"/>
                  <a:ext cx="260925" cy="95720"/>
                </a:xfrm>
                <a:custGeom>
                  <a:avLst/>
                  <a:gdLst/>
                  <a:ahLst/>
                  <a:cxnLst>
                    <a:cxn ang="0">
                      <a:pos x="0" y="0"/>
                    </a:cxn>
                    <a:cxn ang="0">
                      <a:pos x="260925" y="73965"/>
                    </a:cxn>
                    <a:cxn ang="0">
                      <a:pos x="165165" y="95720"/>
                    </a:cxn>
                    <a:cxn ang="0">
                      <a:pos x="878" y="5057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283" name="Freeform 545"/>
                <p:cNvSpPr/>
                <p:nvPr/>
              </p:nvSpPr>
              <p:spPr>
                <a:xfrm>
                  <a:off x="2419332" y="1724972"/>
                  <a:ext cx="253364" cy="95720"/>
                </a:xfrm>
                <a:custGeom>
                  <a:avLst/>
                  <a:gdLst/>
                  <a:ahLst/>
                  <a:cxnLst>
                    <a:cxn ang="0">
                      <a:pos x="249905" y="0"/>
                    </a:cxn>
                    <a:cxn ang="0">
                      <a:pos x="253364" y="46190"/>
                    </a:cxn>
                    <a:cxn ang="0">
                      <a:pos x="91661" y="95720"/>
                    </a:cxn>
                    <a:cxn ang="0">
                      <a:pos x="0" y="74016"/>
                    </a:cxn>
                    <a:cxn ang="0">
                      <a:pos x="249905"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284" name="Straight Connector 546"/>
                <p:cNvCxnSpPr>
                  <a:stCxn id="423" idx="2"/>
                  <a:endCxn id="48279" idx="2"/>
                </p:cNvCxnSpPr>
                <p:nvPr/>
              </p:nvCxnSpPr>
              <p:spPr>
                <a:xfrm flipH="1" flipV="1">
                  <a:off x="2184877" y="1722158"/>
                  <a:ext cx="3783" cy="1210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285" name="Straight Connector 547"/>
                <p:cNvCxnSpPr>
                  <a:stCxn id="423" idx="2"/>
                  <a:endCxn id="48279" idx="2"/>
                </p:cNvCxnSpPr>
                <p:nvPr/>
              </p:nvCxnSpPr>
              <p:spPr>
                <a:xfrm flipH="1" flipV="1">
                  <a:off x="3379842" y="1727788"/>
                  <a:ext cx="3783" cy="1210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8286" name="Group 30"/>
            <p:cNvGrpSpPr/>
            <p:nvPr/>
          </p:nvGrpSpPr>
          <p:grpSpPr>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80" name="Straight Connector 579"/>
              <p:cNvCxnSpPr>
                <a:stCxn id="423" idx="2"/>
                <a:endCxn id="48279" idx="2"/>
              </p:cNvCxnSpPr>
              <p:nvPr/>
            </p:nvCxnSpPr>
            <p:spPr bwMode="auto">
              <a:xfrm flipH="1">
                <a:off x="4861553" y="402421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89" name="Group 580"/>
              <p:cNvGrpSpPr/>
              <p:nvPr/>
            </p:nvGrpSpPr>
            <p:grpSpPr>
              <a:xfrm>
                <a:off x="4353939" y="5315451"/>
                <a:ext cx="507588" cy="221697"/>
                <a:chOff x="4128636" y="3606589"/>
                <a:chExt cx="568145" cy="338667"/>
              </a:xfrm>
            </p:grpSpPr>
            <p:sp>
              <p:nvSpPr>
                <p:cNvPr id="589" name="Oval 588"/>
                <p:cNvSpPr/>
                <p:nvPr/>
              </p:nvSpPr>
              <p:spPr>
                <a:xfrm>
                  <a:off x="4128204" y="3719336"/>
                  <a:ext cx="568606" cy="22549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90" name="Rectangle 589"/>
                <p:cNvSpPr/>
                <p:nvPr/>
              </p:nvSpPr>
              <p:spPr>
                <a:xfrm>
                  <a:off x="4128204" y="3719336"/>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91" name="Oval 590"/>
                <p:cNvSpPr/>
                <p:nvPr/>
              </p:nvSpPr>
              <p:spPr>
                <a:xfrm>
                  <a:off x="4128204" y="3602949"/>
                  <a:ext cx="568606" cy="22792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92" name="Straight Connector 591"/>
                <p:cNvCxnSpPr>
                  <a:stCxn id="423" idx="2"/>
                  <a:endCxn id="48279" idx="2"/>
                </p:cNvCxnSpPr>
                <p:nvPr/>
              </p:nvCxnSpPr>
              <p:spPr>
                <a:xfrm>
                  <a:off x="4696810"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a:stCxn id="423" idx="2"/>
                  <a:endCxn id="48279" idx="2"/>
                </p:cNvCxnSpPr>
                <p:nvPr/>
              </p:nvCxnSpPr>
              <p:spPr>
                <a:xfrm>
                  <a:off x="4128204"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75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84" name="Straight Connector 583"/>
              <p:cNvCxnSpPr>
                <a:stCxn id="423" idx="2"/>
                <a:endCxn id="48279" idx="2"/>
              </p:cNvCxnSpPr>
              <p:nvPr/>
            </p:nvCxnSpPr>
            <p:spPr bwMode="auto">
              <a:xfrm flipH="1">
                <a:off x="4348791" y="4032148"/>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97" name="Group 568"/>
              <p:cNvGrpSpPr/>
              <p:nvPr/>
            </p:nvGrpSpPr>
            <p:grpSpPr>
              <a:xfrm>
                <a:off x="4351304" y="3867098"/>
                <a:ext cx="503828" cy="248249"/>
                <a:chOff x="2183302" y="1564542"/>
                <a:chExt cx="1200154" cy="440314"/>
              </a:xfrm>
            </p:grpSpPr>
            <p:sp>
              <p:nvSpPr>
                <p:cNvPr id="570" name="Oval 569"/>
                <p:cNvSpPr/>
                <p:nvPr/>
              </p:nvSpPr>
              <p:spPr bwMode="auto">
                <a:xfrm flipV="1">
                  <a:off x="2188659" y="1691187"/>
                  <a:ext cx="1194966" cy="312497"/>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71" name="Rectangle 570"/>
                <p:cNvSpPr/>
                <p:nvPr/>
              </p:nvSpPr>
              <p:spPr bwMode="auto">
                <a:xfrm>
                  <a:off x="2184879" y="1736232"/>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00" name="Oval 571"/>
                <p:cNvSpPr/>
                <p:nvPr/>
              </p:nvSpPr>
              <p:spPr>
                <a:xfrm flipV="1">
                  <a:off x="2184879" y="1564498"/>
                  <a:ext cx="1194966" cy="312499"/>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573" name="Freeform 572"/>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02" name="Freeform 573"/>
                <p:cNvSpPr/>
                <p:nvPr/>
              </p:nvSpPr>
              <p:spPr>
                <a:xfrm>
                  <a:off x="2430678" y="1629250"/>
                  <a:ext cx="703366" cy="109796"/>
                </a:xfrm>
                <a:custGeom>
                  <a:avLst/>
                  <a:gdLst/>
                  <a:ahLst/>
                  <a:cxnLst>
                    <a:cxn ang="0">
                      <a:pos x="0" y="26862"/>
                    </a:cxn>
                    <a:cxn ang="0">
                      <a:pos x="123762" y="317"/>
                    </a:cxn>
                    <a:cxn ang="0">
                      <a:pos x="350560" y="61263"/>
                    </a:cxn>
                    <a:cxn ang="0">
                      <a:pos x="566927" y="0"/>
                    </a:cxn>
                    <a:cxn ang="0">
                      <a:pos x="703366" y="24379"/>
                    </a:cxn>
                    <a:cxn ang="0">
                      <a:pos x="601856" y="54357"/>
                    </a:cxn>
                    <a:cxn ang="0">
                      <a:pos x="569173" y="46274"/>
                    </a:cxn>
                    <a:cxn ang="0">
                      <a:pos x="354544" y="109796"/>
                    </a:cxn>
                    <a:cxn ang="0">
                      <a:pos x="134425" y="48611"/>
                    </a:cxn>
                    <a:cxn ang="0">
                      <a:pos x="98836" y="55215"/>
                    </a:cxn>
                    <a:cxn ang="0">
                      <a:pos x="0" y="26862"/>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03" name="Freeform 574"/>
                <p:cNvSpPr/>
                <p:nvPr/>
              </p:nvSpPr>
              <p:spPr>
                <a:xfrm>
                  <a:off x="2892025" y="1722154"/>
                  <a:ext cx="260927" cy="95720"/>
                </a:xfrm>
                <a:custGeom>
                  <a:avLst/>
                  <a:gdLst/>
                  <a:ahLst/>
                  <a:cxnLst>
                    <a:cxn ang="0">
                      <a:pos x="0" y="0"/>
                    </a:cxn>
                    <a:cxn ang="0">
                      <a:pos x="260927" y="73965"/>
                    </a:cxn>
                    <a:cxn ang="0">
                      <a:pos x="165166" y="95720"/>
                    </a:cxn>
                    <a:cxn ang="0">
                      <a:pos x="878" y="5057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04" name="Freeform 575"/>
                <p:cNvSpPr/>
                <p:nvPr/>
              </p:nvSpPr>
              <p:spPr>
                <a:xfrm>
                  <a:off x="2419334" y="1724970"/>
                  <a:ext cx="253362" cy="95720"/>
                </a:xfrm>
                <a:custGeom>
                  <a:avLst/>
                  <a:gdLst/>
                  <a:ahLst/>
                  <a:cxnLst>
                    <a:cxn ang="0">
                      <a:pos x="249903" y="0"/>
                    </a:cxn>
                    <a:cxn ang="0">
                      <a:pos x="253362" y="46190"/>
                    </a:cxn>
                    <a:cxn ang="0">
                      <a:pos x="91660" y="95720"/>
                    </a:cxn>
                    <a:cxn ang="0">
                      <a:pos x="0" y="74016"/>
                    </a:cxn>
                    <a:cxn ang="0">
                      <a:pos x="249903"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305" name="Straight Connector 576"/>
                <p:cNvCxnSpPr>
                  <a:stCxn id="423" idx="2"/>
                  <a:endCxn id="48300" idx="2"/>
                </p:cNvCxnSpPr>
                <p:nvPr/>
              </p:nvCxnSpPr>
              <p:spPr>
                <a:xfrm flipH="1" flipV="1">
                  <a:off x="2184879" y="1722154"/>
                  <a:ext cx="3780" cy="121059"/>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306" name="Straight Connector 577"/>
                <p:cNvCxnSpPr>
                  <a:stCxn id="423" idx="2"/>
                  <a:endCxn id="48300" idx="2"/>
                </p:cNvCxnSpPr>
                <p:nvPr/>
              </p:nvCxnSpPr>
              <p:spPr>
                <a:xfrm flipH="1" flipV="1">
                  <a:off x="3379845" y="1727785"/>
                  <a:ext cx="3780" cy="121059"/>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8307" name="Group 48257"/>
            <p:cNvGrpSpPr/>
            <p:nvPr/>
          </p:nvGrpSpPr>
          <p:grpSpPr>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07" name="Straight Connector 606"/>
              <p:cNvCxnSpPr>
                <a:stCxn id="423" idx="2"/>
                <a:endCxn id="48300" idx="2"/>
              </p:cNvCxnSpPr>
              <p:nvPr/>
            </p:nvCxnSpPr>
            <p:spPr bwMode="auto">
              <a:xfrm flipH="1">
                <a:off x="6064879" y="400675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10" name="Group 607"/>
              <p:cNvGrpSpPr/>
              <p:nvPr/>
            </p:nvGrpSpPr>
            <p:grpSpPr>
              <a:xfrm>
                <a:off x="5557264" y="5297988"/>
                <a:ext cx="507588" cy="221697"/>
                <a:chOff x="4128636" y="3606589"/>
                <a:chExt cx="568145" cy="338667"/>
              </a:xfrm>
            </p:grpSpPr>
            <p:sp>
              <p:nvSpPr>
                <p:cNvPr id="616" name="Oval 615"/>
                <p:cNvSpPr/>
                <p:nvPr/>
              </p:nvSpPr>
              <p:spPr>
                <a:xfrm>
                  <a:off x="4128205" y="3719341"/>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7" name="Rectangle 616"/>
                <p:cNvSpPr/>
                <p:nvPr/>
              </p:nvSpPr>
              <p:spPr>
                <a:xfrm>
                  <a:off x="4128205" y="3719341"/>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8" name="Oval 617"/>
                <p:cNvSpPr/>
                <p:nvPr/>
              </p:nvSpPr>
              <p:spPr>
                <a:xfrm>
                  <a:off x="4128205" y="3602954"/>
                  <a:ext cx="568606" cy="22792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19" name="Straight Connector 618"/>
                <p:cNvCxnSpPr>
                  <a:stCxn id="423" idx="2"/>
                  <a:endCxn id="48300" idx="2"/>
                </p:cNvCxnSpPr>
                <p:nvPr/>
              </p:nvCxnSpPr>
              <p:spPr>
                <a:xfrm>
                  <a:off x="4696811"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a:stCxn id="423" idx="2"/>
                  <a:endCxn id="48300" idx="2"/>
                </p:cNvCxnSpPr>
                <p:nvPr/>
              </p:nvCxnSpPr>
              <p:spPr>
                <a:xfrm>
                  <a:off x="4128205"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7" y="456229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11" name="Straight Connector 610"/>
              <p:cNvCxnSpPr>
                <a:stCxn id="423" idx="2"/>
                <a:endCxn id="48300" idx="2"/>
              </p:cNvCxnSpPr>
              <p:nvPr/>
            </p:nvCxnSpPr>
            <p:spPr bwMode="auto">
              <a:xfrm flipH="1">
                <a:off x="5552117" y="4014689"/>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18" name="Group 595"/>
              <p:cNvGrpSpPr/>
              <p:nvPr/>
            </p:nvGrpSpPr>
            <p:grpSpPr>
              <a:xfrm>
                <a:off x="5554629" y="3849635"/>
                <a:ext cx="503828" cy="248249"/>
                <a:chOff x="2183302" y="1564542"/>
                <a:chExt cx="1200154" cy="440314"/>
              </a:xfrm>
            </p:grpSpPr>
            <p:sp>
              <p:nvSpPr>
                <p:cNvPr id="597" name="Oval 596"/>
                <p:cNvSpPr/>
                <p:nvPr/>
              </p:nvSpPr>
              <p:spPr bwMode="auto">
                <a:xfrm flipV="1">
                  <a:off x="2188662" y="1691192"/>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98" name="Rectangle 597"/>
                <p:cNvSpPr/>
                <p:nvPr/>
              </p:nvSpPr>
              <p:spPr bwMode="auto">
                <a:xfrm>
                  <a:off x="2184881" y="1736237"/>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21" name="Oval 598"/>
                <p:cNvSpPr/>
                <p:nvPr/>
              </p:nvSpPr>
              <p:spPr>
                <a:xfrm flipV="1">
                  <a:off x="2184881" y="1564505"/>
                  <a:ext cx="1194966" cy="31249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600" name="Freeform 599"/>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23" name="Freeform 600"/>
                <p:cNvSpPr/>
                <p:nvPr/>
              </p:nvSpPr>
              <p:spPr>
                <a:xfrm>
                  <a:off x="2430680" y="1629256"/>
                  <a:ext cx="703366" cy="109797"/>
                </a:xfrm>
                <a:custGeom>
                  <a:avLst/>
                  <a:gdLst/>
                  <a:ahLst/>
                  <a:cxnLst>
                    <a:cxn ang="0">
                      <a:pos x="0" y="26862"/>
                    </a:cxn>
                    <a:cxn ang="0">
                      <a:pos x="123762" y="317"/>
                    </a:cxn>
                    <a:cxn ang="0">
                      <a:pos x="350560" y="61264"/>
                    </a:cxn>
                    <a:cxn ang="0">
                      <a:pos x="566927" y="0"/>
                    </a:cxn>
                    <a:cxn ang="0">
                      <a:pos x="703366" y="24379"/>
                    </a:cxn>
                    <a:cxn ang="0">
                      <a:pos x="601856" y="54357"/>
                    </a:cxn>
                    <a:cxn ang="0">
                      <a:pos x="569173" y="46275"/>
                    </a:cxn>
                    <a:cxn ang="0">
                      <a:pos x="354544" y="109797"/>
                    </a:cxn>
                    <a:cxn ang="0">
                      <a:pos x="134425" y="48612"/>
                    </a:cxn>
                    <a:cxn ang="0">
                      <a:pos x="98836" y="55215"/>
                    </a:cxn>
                    <a:cxn ang="0">
                      <a:pos x="0" y="26862"/>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24" name="Freeform 601"/>
                <p:cNvSpPr/>
                <p:nvPr/>
              </p:nvSpPr>
              <p:spPr>
                <a:xfrm>
                  <a:off x="2892028" y="1722161"/>
                  <a:ext cx="260927" cy="95720"/>
                </a:xfrm>
                <a:custGeom>
                  <a:avLst/>
                  <a:gdLst/>
                  <a:ahLst/>
                  <a:cxnLst>
                    <a:cxn ang="0">
                      <a:pos x="0" y="0"/>
                    </a:cxn>
                    <a:cxn ang="0">
                      <a:pos x="260927" y="73965"/>
                    </a:cxn>
                    <a:cxn ang="0">
                      <a:pos x="165166" y="95720"/>
                    </a:cxn>
                    <a:cxn ang="0">
                      <a:pos x="878" y="5057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25" name="Freeform 602"/>
                <p:cNvSpPr/>
                <p:nvPr/>
              </p:nvSpPr>
              <p:spPr>
                <a:xfrm>
                  <a:off x="2419337" y="1724976"/>
                  <a:ext cx="253362" cy="95720"/>
                </a:xfrm>
                <a:custGeom>
                  <a:avLst/>
                  <a:gdLst/>
                  <a:ahLst/>
                  <a:cxnLst>
                    <a:cxn ang="0">
                      <a:pos x="249903" y="0"/>
                    </a:cxn>
                    <a:cxn ang="0">
                      <a:pos x="253362" y="46190"/>
                    </a:cxn>
                    <a:cxn ang="0">
                      <a:pos x="91660" y="95720"/>
                    </a:cxn>
                    <a:cxn ang="0">
                      <a:pos x="0" y="74016"/>
                    </a:cxn>
                    <a:cxn ang="0">
                      <a:pos x="249903"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326" name="Straight Connector 603"/>
                <p:cNvCxnSpPr>
                  <a:stCxn id="423" idx="2"/>
                  <a:endCxn id="48321" idx="2"/>
                </p:cNvCxnSpPr>
                <p:nvPr/>
              </p:nvCxnSpPr>
              <p:spPr>
                <a:xfrm flipH="1" flipV="1">
                  <a:off x="2184881" y="1722161"/>
                  <a:ext cx="3780" cy="1210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327" name="Straight Connector 604"/>
                <p:cNvCxnSpPr>
                  <a:stCxn id="423" idx="2"/>
                  <a:endCxn id="48321" idx="2"/>
                </p:cNvCxnSpPr>
                <p:nvPr/>
              </p:nvCxnSpPr>
              <p:spPr>
                <a:xfrm flipH="1" flipV="1">
                  <a:off x="3379847" y="1727792"/>
                  <a:ext cx="3780" cy="1210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8328" name="Group 48258"/>
            <p:cNvGrpSpPr/>
            <p:nvPr/>
          </p:nvGrpSpPr>
          <p:grpSpPr>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34" name="Straight Connector 633"/>
              <p:cNvCxnSpPr>
                <a:stCxn id="423" idx="2"/>
                <a:endCxn id="48321" idx="2"/>
              </p:cNvCxnSpPr>
              <p:nvPr/>
            </p:nvCxnSpPr>
            <p:spPr bwMode="auto">
              <a:xfrm flipH="1">
                <a:off x="7060242" y="3994054"/>
                <a:ext cx="1587" cy="136663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1" name="Group 634"/>
              <p:cNvGrpSpPr/>
              <p:nvPr/>
            </p:nvGrpSpPr>
            <p:grpSpPr>
              <a:xfrm>
                <a:off x="6552627" y="5286665"/>
                <a:ext cx="507588" cy="221908"/>
                <a:chOff x="4128636" y="3606589"/>
                <a:chExt cx="568145" cy="338667"/>
              </a:xfrm>
            </p:grpSpPr>
            <p:sp>
              <p:nvSpPr>
                <p:cNvPr id="643" name="Oval 642"/>
                <p:cNvSpPr/>
                <p:nvPr/>
              </p:nvSpPr>
              <p:spPr>
                <a:xfrm>
                  <a:off x="4128205" y="3719558"/>
                  <a:ext cx="568606" cy="22528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44" name="Rectangle 643"/>
                <p:cNvSpPr/>
                <p:nvPr/>
              </p:nvSpPr>
              <p:spPr>
                <a:xfrm>
                  <a:off x="4128205" y="3719558"/>
                  <a:ext cx="568606" cy="111431"/>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45" name="Oval 644"/>
                <p:cNvSpPr/>
                <p:nvPr/>
              </p:nvSpPr>
              <p:spPr>
                <a:xfrm>
                  <a:off x="4128205" y="3605704"/>
                  <a:ext cx="568606" cy="22528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46" name="Straight Connector 645"/>
                <p:cNvCxnSpPr>
                  <a:stCxn id="423" idx="2"/>
                  <a:endCxn id="48321" idx="2"/>
                </p:cNvCxnSpPr>
                <p:nvPr/>
              </p:nvCxnSpPr>
              <p:spPr>
                <a:xfrm>
                  <a:off x="4696811"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a:stCxn id="423" idx="2"/>
                  <a:endCxn id="48321" idx="2"/>
                </p:cNvCxnSpPr>
                <p:nvPr/>
              </p:nvCxnSpPr>
              <p:spPr>
                <a:xfrm>
                  <a:off x="4128205"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184"/>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38" name="Straight Connector 637"/>
              <p:cNvCxnSpPr>
                <a:stCxn id="423" idx="2"/>
                <a:endCxn id="48321" idx="2"/>
              </p:cNvCxnSpPr>
              <p:nvPr/>
            </p:nvCxnSpPr>
            <p:spPr bwMode="auto">
              <a:xfrm flipH="1">
                <a:off x="6547479" y="4001991"/>
                <a:ext cx="3175" cy="145234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9" name="Group 622"/>
              <p:cNvGrpSpPr/>
              <p:nvPr/>
            </p:nvGrpSpPr>
            <p:grpSpPr>
              <a:xfrm>
                <a:off x="6549992" y="3836935"/>
                <a:ext cx="503828" cy="248485"/>
                <a:chOff x="2183302" y="1564542"/>
                <a:chExt cx="1200154" cy="440314"/>
              </a:xfrm>
            </p:grpSpPr>
            <p:sp>
              <p:nvSpPr>
                <p:cNvPr id="624" name="Oval 623"/>
                <p:cNvSpPr/>
                <p:nvPr/>
              </p:nvSpPr>
              <p:spPr bwMode="auto">
                <a:xfrm flipV="1">
                  <a:off x="2188662" y="1691075"/>
                  <a:ext cx="1194966" cy="315014"/>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625" name="Rectangle 624"/>
                <p:cNvSpPr/>
                <p:nvPr/>
              </p:nvSpPr>
              <p:spPr bwMode="auto">
                <a:xfrm>
                  <a:off x="2184879" y="1736077"/>
                  <a:ext cx="1198749" cy="11250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42" name="Oval 625"/>
                <p:cNvSpPr/>
                <p:nvPr/>
              </p:nvSpPr>
              <p:spPr>
                <a:xfrm flipV="1">
                  <a:off x="2184879" y="1564508"/>
                  <a:ext cx="1194966" cy="315014"/>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627" name="Freeform 626"/>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44" name="Freeform 627"/>
                <p:cNvSpPr/>
                <p:nvPr/>
              </p:nvSpPr>
              <p:spPr>
                <a:xfrm>
                  <a:off x="2430680" y="1629198"/>
                  <a:ext cx="703366" cy="112505"/>
                </a:xfrm>
                <a:custGeom>
                  <a:avLst/>
                  <a:gdLst/>
                  <a:ahLst/>
                  <a:cxnLst>
                    <a:cxn ang="0">
                      <a:pos x="0" y="27524"/>
                    </a:cxn>
                    <a:cxn ang="0">
                      <a:pos x="123762" y="324"/>
                    </a:cxn>
                    <a:cxn ang="0">
                      <a:pos x="350560" y="62775"/>
                    </a:cxn>
                    <a:cxn ang="0">
                      <a:pos x="566927" y="0"/>
                    </a:cxn>
                    <a:cxn ang="0">
                      <a:pos x="703366" y="24980"/>
                    </a:cxn>
                    <a:cxn ang="0">
                      <a:pos x="601856" y="55698"/>
                    </a:cxn>
                    <a:cxn ang="0">
                      <a:pos x="569173" y="47416"/>
                    </a:cxn>
                    <a:cxn ang="0">
                      <a:pos x="354544" y="112505"/>
                    </a:cxn>
                    <a:cxn ang="0">
                      <a:pos x="134425" y="49811"/>
                    </a:cxn>
                    <a:cxn ang="0">
                      <a:pos x="98836" y="56577"/>
                    </a:cxn>
                    <a:cxn ang="0">
                      <a:pos x="0" y="27524"/>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45" name="Freeform 628"/>
                <p:cNvSpPr/>
                <p:nvPr/>
              </p:nvSpPr>
              <p:spPr>
                <a:xfrm>
                  <a:off x="2892028" y="1724827"/>
                  <a:ext cx="260925" cy="95629"/>
                </a:xfrm>
                <a:custGeom>
                  <a:avLst/>
                  <a:gdLst/>
                  <a:ahLst/>
                  <a:cxnLst>
                    <a:cxn ang="0">
                      <a:pos x="0" y="0"/>
                    </a:cxn>
                    <a:cxn ang="0">
                      <a:pos x="260925" y="73895"/>
                    </a:cxn>
                    <a:cxn ang="0">
                      <a:pos x="165165" y="95629"/>
                    </a:cxn>
                    <a:cxn ang="0">
                      <a:pos x="878" y="50531"/>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46" name="Freeform 629"/>
                <p:cNvSpPr/>
                <p:nvPr/>
              </p:nvSpPr>
              <p:spPr>
                <a:xfrm>
                  <a:off x="2419334" y="1727640"/>
                  <a:ext cx="253364" cy="92816"/>
                </a:xfrm>
                <a:custGeom>
                  <a:avLst/>
                  <a:gdLst/>
                  <a:ahLst/>
                  <a:cxnLst>
                    <a:cxn ang="0">
                      <a:pos x="249905" y="0"/>
                    </a:cxn>
                    <a:cxn ang="0">
                      <a:pos x="253364" y="44789"/>
                    </a:cxn>
                    <a:cxn ang="0">
                      <a:pos x="91661" y="92816"/>
                    </a:cxn>
                    <a:cxn ang="0">
                      <a:pos x="0" y="71770"/>
                    </a:cxn>
                    <a:cxn ang="0">
                      <a:pos x="249905"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347" name="Straight Connector 630"/>
                <p:cNvCxnSpPr>
                  <a:stCxn id="423" idx="2"/>
                  <a:endCxn id="48342" idx="2"/>
                </p:cNvCxnSpPr>
                <p:nvPr/>
              </p:nvCxnSpPr>
              <p:spPr>
                <a:xfrm flipH="1" flipV="1">
                  <a:off x="2184879" y="1722015"/>
                  <a:ext cx="3783" cy="12094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348" name="Straight Connector 631"/>
                <p:cNvCxnSpPr>
                  <a:stCxn id="423" idx="2"/>
                  <a:endCxn id="48342" idx="2"/>
                </p:cNvCxnSpPr>
                <p:nvPr/>
              </p:nvCxnSpPr>
              <p:spPr>
                <a:xfrm flipH="1" flipV="1">
                  <a:off x="3379845" y="1730452"/>
                  <a:ext cx="3783" cy="12094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grpSp>
        <p:nvGrpSpPr>
          <p:cNvPr id="28" name="Group 27"/>
          <p:cNvGrpSpPr/>
          <p:nvPr/>
        </p:nvGrpSpPr>
        <p:grpSpPr>
          <a:xfrm>
            <a:off x="2381250" y="2476500"/>
            <a:ext cx="4416425" cy="2314575"/>
            <a:chOff x="2381956" y="2435173"/>
            <a:chExt cx="4415330" cy="2315048"/>
          </a:xfrm>
        </p:grpSpPr>
        <p:sp>
          <p:nvSpPr>
            <p:cNvPr id="391" name="Freeform 390"/>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1" fmla="*/ 307275 w 307275"/>
                <a:gd name="connsiteY0-2" fmla="*/ 0 h 2015941"/>
                <a:gd name="connsiteX1-3" fmla="*/ 0 w 307275"/>
                <a:gd name="connsiteY1-4" fmla="*/ 0 h 2015941"/>
                <a:gd name="connsiteX2-5" fmla="*/ 0 w 307275"/>
                <a:gd name="connsiteY2-6" fmla="*/ 2015941 h 2015941"/>
                <a:gd name="connsiteX0-7" fmla="*/ 228538 w 228538"/>
                <a:gd name="connsiteY0-8" fmla="*/ 0 h 2022548"/>
                <a:gd name="connsiteX1-9" fmla="*/ 0 w 228538"/>
                <a:gd name="connsiteY1-10" fmla="*/ 6607 h 2022548"/>
                <a:gd name="connsiteX2-11" fmla="*/ 0 w 228538"/>
                <a:gd name="connsiteY2-12" fmla="*/ 2022548 h 2022548"/>
              </a:gdLst>
              <a:ahLst/>
              <a:cxnLst>
                <a:cxn ang="0">
                  <a:pos x="connsiteX0-1" y="connsiteY0-2"/>
                </a:cxn>
                <a:cxn ang="0">
                  <a:pos x="connsiteX1-3" y="connsiteY1-4"/>
                </a:cxn>
                <a:cxn ang="0">
                  <a:pos x="connsiteX2-5" y="connsiteY2-6"/>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CC0000"/>
                </a:solidFill>
                <a:effectLst/>
                <a:uLnTx/>
                <a:uFillTx/>
                <a:latin typeface="+mn-lt"/>
                <a:ea typeface="+mn-ea"/>
                <a:cs typeface="+mn-cs"/>
              </a:endParaRPr>
            </a:p>
          </p:txBody>
        </p:sp>
        <p:sp>
          <p:nvSpPr>
            <p:cNvPr id="392" name="Freeform 391"/>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1" fmla="*/ 307275 w 307275"/>
                <a:gd name="connsiteY0-2" fmla="*/ 0 h 2117725"/>
                <a:gd name="connsiteX1-3" fmla="*/ 0 w 307275"/>
                <a:gd name="connsiteY1-4" fmla="*/ 0 h 2117725"/>
                <a:gd name="connsiteX2-5" fmla="*/ 0 w 307275"/>
                <a:gd name="connsiteY2-6" fmla="*/ 2117725 h 2117725"/>
              </a:gdLst>
              <a:ahLst/>
              <a:cxnLst>
                <a:cxn ang="0">
                  <a:pos x="connsiteX0-1" y="connsiteY0-2"/>
                </a:cxn>
                <a:cxn ang="0">
                  <a:pos x="connsiteX1-3" y="connsiteY1-4"/>
                </a:cxn>
                <a:cxn ang="0">
                  <a:pos x="connsiteX2-5" y="connsiteY2-6"/>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93" name="Straight Arrow Connector 392"/>
            <p:cNvCxnSpPr>
              <a:stCxn id="423" idx="2"/>
              <a:endCxn id="48342" idx="2"/>
            </p:cNvCxnSpPr>
            <p:nvPr/>
          </p:nvCxnSpPr>
          <p:spPr>
            <a:xfrm flipV="1">
              <a:off x="5791061" y="2687638"/>
              <a:ext cx="7936" cy="206258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a:stCxn id="423" idx="2"/>
              <a:endCxn id="48342" idx="2"/>
            </p:cNvCxnSpPr>
            <p:nvPr/>
          </p:nvCxnSpPr>
          <p:spPr>
            <a:xfrm flipV="1">
              <a:off x="4599144" y="2708279"/>
              <a:ext cx="17458" cy="2037179"/>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a:stCxn id="423" idx="2"/>
              <a:endCxn id="48342" idx="2"/>
            </p:cNvCxnSpPr>
            <p:nvPr/>
          </p:nvCxnSpPr>
          <p:spPr>
            <a:xfrm flipH="1" flipV="1">
              <a:off x="3807178" y="2762265"/>
              <a:ext cx="9523"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8355" name="Text Box 167"/>
          <p:cNvSpPr txBox="1"/>
          <p:nvPr/>
        </p:nvSpPr>
        <p:spPr>
          <a:xfrm>
            <a:off x="542925" y="236538"/>
            <a:ext cx="6537325" cy="646112"/>
          </a:xfrm>
          <a:prstGeom prst="rect">
            <a:avLst/>
          </a:prstGeom>
          <a:noFill/>
          <a:ln w="9525">
            <a:noFill/>
          </a:ln>
        </p:spPr>
        <p:txBody>
          <a:bodyPr wrap="none" anchor="t" anchorCtr="0">
            <a:spAutoFit/>
          </a:bodyPr>
          <a:p>
            <a:pPr eaLnBrk="0" hangingPunct="0"/>
            <a:r>
              <a:rPr lang="en-US" altLang="zh-CN" sz="3600" dirty="0">
                <a:solidFill>
                  <a:srgbClr val="000099"/>
                </a:solidFill>
                <a:latin typeface="Gill Sans MT" panose="020B0502020104020203" charset="0"/>
              </a:rPr>
              <a:t>Logically centralized control plane</a:t>
            </a:r>
            <a:endParaRPr lang="en-US" altLang="zh-CN" sz="3600" dirty="0">
              <a:solidFill>
                <a:srgbClr val="000099"/>
              </a:solidFill>
              <a:latin typeface="Gill Sans MT" panose="020B0502020104020203" charset="0"/>
            </a:endParaRPr>
          </a:p>
        </p:txBody>
      </p:sp>
      <p:pic>
        <p:nvPicPr>
          <p:cNvPr id="48356" name="Picture 5" descr="underline_base"/>
          <p:cNvPicPr/>
          <p:nvPr/>
        </p:nvPicPr>
        <p:blipFill>
          <a:blip r:embed="rId1"/>
          <a:stretch>
            <a:fillRect/>
          </a:stretch>
        </p:blipFill>
        <p:spPr>
          <a:xfrm>
            <a:off x="581025" y="776288"/>
            <a:ext cx="6423025" cy="209550"/>
          </a:xfrm>
          <a:prstGeom prst="rect">
            <a:avLst/>
          </a:prstGeom>
          <a:noFill/>
          <a:ln w="9525">
            <a:noFill/>
          </a:ln>
        </p:spPr>
      </p:pic>
      <p:sp>
        <p:nvSpPr>
          <p:cNvPr id="48357" name="TextBox 335"/>
          <p:cNvSpPr txBox="1"/>
          <p:nvPr/>
        </p:nvSpPr>
        <p:spPr>
          <a:xfrm>
            <a:off x="630238" y="1063625"/>
            <a:ext cx="8456612" cy="830263"/>
          </a:xfrm>
          <a:prstGeom prst="rect">
            <a:avLst/>
          </a:prstGeom>
          <a:noFill/>
          <a:ln w="9525">
            <a:noFill/>
          </a:ln>
        </p:spPr>
        <p:txBody>
          <a:bodyPr anchor="t" anchorCtr="0">
            <a:spAutoFit/>
          </a:bodyPr>
          <a:p>
            <a:pPr eaLnBrk="0" hangingPunct="0"/>
            <a:r>
              <a:rPr lang="en-US" altLang="zh-CN" sz="2400" dirty="0">
                <a:latin typeface="Arial" panose="020B0604020202020204" pitchFamily="34" charset="0"/>
              </a:rPr>
              <a:t>A distinct (typically remote) controller interacts with local control agents (CAs)</a:t>
            </a:r>
            <a:endParaRPr lang="en-US" altLang="zh-CN" sz="2400" dirty="0">
              <a:latin typeface="Arial" panose="020B0604020202020204" pitchFamily="34" charset="0"/>
            </a:endParaRPr>
          </a:p>
        </p:txBody>
      </p:sp>
      <p:grpSp>
        <p:nvGrpSpPr>
          <p:cNvPr id="24" name="Group 23"/>
          <p:cNvGrpSpPr/>
          <p:nvPr/>
        </p:nvGrpSpPr>
        <p:grpSpPr>
          <a:xfrm>
            <a:off x="2055813" y="4687888"/>
            <a:ext cx="4957762" cy="693737"/>
            <a:chOff x="2055070" y="4690247"/>
            <a:chExt cx="4956877" cy="694339"/>
          </a:xfrm>
        </p:grpSpPr>
        <p:grpSp>
          <p:nvGrpSpPr>
            <p:cNvPr id="48359" name="Group 554"/>
            <p:cNvGrpSpPr/>
            <p:nvPr/>
          </p:nvGrpSpPr>
          <p:grpSpPr>
            <a:xfrm>
              <a:off x="3605320" y="5055434"/>
              <a:ext cx="430131" cy="329152"/>
              <a:chOff x="2931664" y="3912603"/>
              <a:chExt cx="430450" cy="329314"/>
            </a:xfrm>
          </p:grpSpPr>
          <p:sp>
            <p:nvSpPr>
              <p:cNvPr id="558" name="Rectangle 557"/>
              <p:cNvSpPr/>
              <p:nvPr/>
            </p:nvSpPr>
            <p:spPr>
              <a:xfrm>
                <a:off x="2936890" y="3912858"/>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59" name="Straight Connector 558"/>
              <p:cNvCxnSpPr>
                <a:stCxn id="423" idx="2"/>
                <a:endCxn id="48342" idx="2"/>
              </p:cNvCxnSpPr>
              <p:nvPr/>
            </p:nvCxnSpPr>
            <p:spPr>
              <a:xfrm>
                <a:off x="2932124" y="4005058"/>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a:stCxn id="423" idx="2"/>
                <a:endCxn id="48342" idx="2"/>
              </p:cNvCxnSpPr>
              <p:nvPr/>
            </p:nvCxnSpPr>
            <p:spPr>
              <a:xfrm>
                <a:off x="2932124" y="406864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58" idx="2"/>
                <a:endCxn id="48342" idx="2"/>
              </p:cNvCxnSpPr>
              <p:nvPr/>
            </p:nvCxnSpPr>
            <p:spPr>
              <a:xfrm flipH="1" flipV="1">
                <a:off x="3148146" y="4005058"/>
                <a:ext cx="1589"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64" name="Group 582"/>
            <p:cNvGrpSpPr/>
            <p:nvPr/>
          </p:nvGrpSpPr>
          <p:grpSpPr>
            <a:xfrm>
              <a:off x="4387957" y="5055368"/>
              <a:ext cx="430131" cy="329152"/>
              <a:chOff x="2931664" y="3912603"/>
              <a:chExt cx="430450" cy="329314"/>
            </a:xfrm>
          </p:grpSpPr>
          <p:sp>
            <p:nvSpPr>
              <p:cNvPr id="585" name="Rectangle 584"/>
              <p:cNvSpPr/>
              <p:nvPr/>
            </p:nvSpPr>
            <p:spPr>
              <a:xfrm>
                <a:off x="2936750" y="3912924"/>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86" name="Straight Connector 585"/>
              <p:cNvCxnSpPr>
                <a:stCxn id="558" idx="2"/>
                <a:endCxn id="48342" idx="2"/>
              </p:cNvCxnSpPr>
              <p:nvPr/>
            </p:nvCxnSpPr>
            <p:spPr>
              <a:xfrm>
                <a:off x="2931985" y="400512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a:stCxn id="558" idx="2"/>
                <a:endCxn id="48342" idx="2"/>
              </p:cNvCxnSpPr>
              <p:nvPr/>
            </p:nvCxnSpPr>
            <p:spPr>
              <a:xfrm>
                <a:off x="2931985" y="4068711"/>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85" idx="2"/>
                <a:endCxn id="48342" idx="2"/>
              </p:cNvCxnSpPr>
              <p:nvPr/>
            </p:nvCxnSpPr>
            <p:spPr>
              <a:xfrm flipH="1" flipV="1">
                <a:off x="3148007" y="4005125"/>
                <a:ext cx="1588"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69" name="Group 609"/>
            <p:cNvGrpSpPr/>
            <p:nvPr/>
          </p:nvGrpSpPr>
          <p:grpSpPr>
            <a:xfrm>
              <a:off x="5591804" y="5053093"/>
              <a:ext cx="430212" cy="328614"/>
              <a:chOff x="2932186" y="3913304"/>
              <a:chExt cx="430531" cy="328775"/>
            </a:xfrm>
          </p:grpSpPr>
          <p:sp>
            <p:nvSpPr>
              <p:cNvPr id="612" name="Rectangle 611"/>
              <p:cNvSpPr/>
              <p:nvPr/>
            </p:nvSpPr>
            <p:spPr>
              <a:xfrm>
                <a:off x="2936535" y="3912722"/>
                <a:ext cx="425689" cy="329058"/>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13" name="Straight Connector 612"/>
              <p:cNvCxnSpPr>
                <a:stCxn id="585" idx="2"/>
                <a:endCxn id="48342" idx="2"/>
              </p:cNvCxnSpPr>
              <p:nvPr/>
            </p:nvCxnSpPr>
            <p:spPr>
              <a:xfrm>
                <a:off x="2931771" y="400492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a:stCxn id="585" idx="2"/>
                <a:endCxn id="48342" idx="2"/>
              </p:cNvCxnSpPr>
              <p:nvPr/>
            </p:nvCxnSpPr>
            <p:spPr>
              <a:xfrm>
                <a:off x="2931771" y="4068509"/>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a:stCxn id="612" idx="2"/>
                <a:endCxn id="48342" idx="2"/>
              </p:cNvCxnSpPr>
              <p:nvPr/>
            </p:nvCxnSpPr>
            <p:spPr>
              <a:xfrm flipH="1" flipV="1">
                <a:off x="3147792" y="4004922"/>
                <a:ext cx="1588" cy="236858"/>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74" name="Group 636"/>
            <p:cNvGrpSpPr/>
            <p:nvPr/>
          </p:nvGrpSpPr>
          <p:grpSpPr>
            <a:xfrm>
              <a:off x="6581816" y="5045656"/>
              <a:ext cx="430131" cy="329465"/>
              <a:chOff x="2931664" y="3912603"/>
              <a:chExt cx="430450" cy="329314"/>
            </a:xfrm>
          </p:grpSpPr>
          <p:sp>
            <p:nvSpPr>
              <p:cNvPr id="639" name="Rectangle 638"/>
              <p:cNvSpPr/>
              <p:nvPr/>
            </p:nvSpPr>
            <p:spPr>
              <a:xfrm>
                <a:off x="2936425" y="3913102"/>
                <a:ext cx="425689" cy="32874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40" name="Straight Connector 639"/>
              <p:cNvCxnSpPr>
                <a:stCxn id="612" idx="2"/>
                <a:endCxn id="48342" idx="2"/>
              </p:cNvCxnSpPr>
              <p:nvPr/>
            </p:nvCxnSpPr>
            <p:spPr>
              <a:xfrm>
                <a:off x="2931660" y="400521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a:stCxn id="612" idx="2"/>
                <a:endCxn id="48342" idx="2"/>
              </p:cNvCxnSpPr>
              <p:nvPr/>
            </p:nvCxnSpPr>
            <p:spPr>
              <a:xfrm>
                <a:off x="2931660" y="406715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639" idx="2"/>
                <a:endCxn id="48342" idx="2"/>
              </p:cNvCxnSpPr>
              <p:nvPr/>
            </p:nvCxnSpPr>
            <p:spPr>
              <a:xfrm flipH="1" flipV="1">
                <a:off x="3147681" y="4005215"/>
                <a:ext cx="1588" cy="23663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79" name="Group 554"/>
            <p:cNvGrpSpPr/>
            <p:nvPr/>
          </p:nvGrpSpPr>
          <p:grpSpPr>
            <a:xfrm>
              <a:off x="2055070" y="4690247"/>
              <a:ext cx="675320" cy="521222"/>
              <a:chOff x="2931664" y="3912603"/>
              <a:chExt cx="430450" cy="329314"/>
            </a:xfrm>
          </p:grpSpPr>
          <p:sp>
            <p:nvSpPr>
              <p:cNvPr id="358" name="Rectangle 357"/>
              <p:cNvSpPr/>
              <p:nvPr/>
            </p:nvSpPr>
            <p:spPr>
              <a:xfrm>
                <a:off x="2936722" y="3913607"/>
                <a:ext cx="425923" cy="32826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59" name="Straight Connector 358"/>
              <p:cNvCxnSpPr>
                <a:stCxn id="639" idx="2"/>
                <a:endCxn id="48342" idx="2"/>
              </p:cNvCxnSpPr>
              <p:nvPr/>
            </p:nvCxnSpPr>
            <p:spPr>
              <a:xfrm>
                <a:off x="2932675" y="4004959"/>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a:stCxn id="639" idx="2"/>
                <a:endCxn id="48342" idx="2"/>
              </p:cNvCxnSpPr>
              <p:nvPr/>
            </p:nvCxnSpPr>
            <p:spPr>
              <a:xfrm>
                <a:off x="2932675" y="4069207"/>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58" idx="2"/>
                <a:endCxn id="48342" idx="2"/>
              </p:cNvCxnSpPr>
              <p:nvPr/>
            </p:nvCxnSpPr>
            <p:spPr>
              <a:xfrm flipH="1" flipV="1">
                <a:off x="3148166" y="4004959"/>
                <a:ext cx="1011" cy="23691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384" name="Group 347"/>
          <p:cNvGrpSpPr/>
          <p:nvPr/>
        </p:nvGrpSpPr>
        <p:grpSpPr>
          <a:xfrm>
            <a:off x="5856288" y="5943600"/>
            <a:ext cx="588962" cy="242888"/>
            <a:chOff x="1871277" y="1576300"/>
            <a:chExt cx="1128371" cy="437861"/>
          </a:xfrm>
        </p:grpSpPr>
        <p:sp>
          <p:nvSpPr>
            <p:cNvPr id="48385" name="Oval 362"/>
            <p:cNvSpPr/>
            <p:nvPr/>
          </p:nvSpPr>
          <p:spPr>
            <a:xfrm flipV="1">
              <a:off x="1874317" y="1693636"/>
              <a:ext cx="1125331" cy="320525"/>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64" name="Rectangle 363"/>
            <p:cNvSpPr/>
            <p:nvPr/>
          </p:nvSpPr>
          <p:spPr bwMode="auto">
            <a:xfrm>
              <a:off x="1871277" y="1739425"/>
              <a:ext cx="1128371" cy="1173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87" name="Oval 364"/>
            <p:cNvSpPr/>
            <p:nvPr/>
          </p:nvSpPr>
          <p:spPr>
            <a:xfrm flipV="1">
              <a:off x="1871277" y="1576300"/>
              <a:ext cx="1125331" cy="320525"/>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66" name="Freeform 365"/>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89" name="Freeform 366"/>
            <p:cNvSpPr/>
            <p:nvPr/>
          </p:nvSpPr>
          <p:spPr>
            <a:xfrm>
              <a:off x="2102426" y="1633537"/>
              <a:ext cx="663033" cy="111612"/>
            </a:xfrm>
            <a:custGeom>
              <a:avLst/>
              <a:gdLst/>
              <a:ahLst/>
              <a:cxnLst>
                <a:cxn ang="0">
                  <a:pos x="0" y="27306"/>
                </a:cxn>
                <a:cxn ang="0">
                  <a:pos x="116665" y="322"/>
                </a:cxn>
                <a:cxn ang="0">
                  <a:pos x="330457" y="62277"/>
                </a:cxn>
                <a:cxn ang="0">
                  <a:pos x="534418" y="0"/>
                </a:cxn>
                <a:cxn ang="0">
                  <a:pos x="663033" y="24782"/>
                </a:cxn>
                <a:cxn ang="0">
                  <a:pos x="567343" y="55256"/>
                </a:cxn>
                <a:cxn ang="0">
                  <a:pos x="536535" y="47040"/>
                </a:cxn>
                <a:cxn ang="0">
                  <a:pos x="334214" y="111612"/>
                </a:cxn>
                <a:cxn ang="0">
                  <a:pos x="126717" y="49415"/>
                </a:cxn>
                <a:cxn ang="0">
                  <a:pos x="93168" y="56128"/>
                </a:cxn>
                <a:cxn ang="0">
                  <a:pos x="0" y="27306"/>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90" name="Freeform 367"/>
            <p:cNvSpPr/>
            <p:nvPr/>
          </p:nvSpPr>
          <p:spPr>
            <a:xfrm>
              <a:off x="2537350" y="1727978"/>
              <a:ext cx="243315" cy="97302"/>
            </a:xfrm>
            <a:custGeom>
              <a:avLst/>
              <a:gdLst/>
              <a:ahLst/>
              <a:cxnLst>
                <a:cxn ang="0">
                  <a:pos x="0" y="0"/>
                </a:cxn>
                <a:cxn ang="0">
                  <a:pos x="243315" y="75188"/>
                </a:cxn>
                <a:cxn ang="0">
                  <a:pos x="154017" y="97302"/>
                </a:cxn>
                <a:cxn ang="0">
                  <a:pos x="819" y="51415"/>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91" name="Freeform 368"/>
            <p:cNvSpPr/>
            <p:nvPr/>
          </p:nvSpPr>
          <p:spPr>
            <a:xfrm>
              <a:off x="2090260" y="1730839"/>
              <a:ext cx="240272" cy="97302"/>
            </a:xfrm>
            <a:custGeom>
              <a:avLst/>
              <a:gdLst/>
              <a:ahLst/>
              <a:cxnLst>
                <a:cxn ang="0">
                  <a:pos x="236992" y="0"/>
                </a:cxn>
                <a:cxn ang="0">
                  <a:pos x="240272" y="46954"/>
                </a:cxn>
                <a:cxn ang="0">
                  <a:pos x="86924" y="97302"/>
                </a:cxn>
                <a:cxn ang="0">
                  <a:pos x="0" y="75239"/>
                </a:cxn>
                <a:cxn ang="0">
                  <a:pos x="236992"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392" name="Straight Connector 369"/>
            <p:cNvCxnSpPr>
              <a:stCxn id="358" idx="2"/>
              <a:endCxn id="48387" idx="2"/>
            </p:cNvCxnSpPr>
            <p:nvPr/>
          </p:nvCxnSpPr>
          <p:spPr>
            <a:xfrm flipH="1" flipV="1">
              <a:off x="1871277" y="1736563"/>
              <a:ext cx="3040" cy="12306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393" name="Straight Connector 370"/>
            <p:cNvCxnSpPr>
              <a:stCxn id="358" idx="2"/>
              <a:endCxn id="48387" idx="2"/>
            </p:cNvCxnSpPr>
            <p:nvPr/>
          </p:nvCxnSpPr>
          <p:spPr>
            <a:xfrm flipH="1" flipV="1">
              <a:off x="2996608" y="1733702"/>
              <a:ext cx="3040" cy="123058"/>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8394" name="Group 347"/>
          <p:cNvGrpSpPr/>
          <p:nvPr/>
        </p:nvGrpSpPr>
        <p:grpSpPr>
          <a:xfrm>
            <a:off x="4375150" y="5802313"/>
            <a:ext cx="588963" cy="242887"/>
            <a:chOff x="1871277" y="1576300"/>
            <a:chExt cx="1128371" cy="437861"/>
          </a:xfrm>
        </p:grpSpPr>
        <p:sp>
          <p:nvSpPr>
            <p:cNvPr id="48395" name="Oval 372"/>
            <p:cNvSpPr/>
            <p:nvPr/>
          </p:nvSpPr>
          <p:spPr>
            <a:xfrm flipV="1">
              <a:off x="1874319" y="1693635"/>
              <a:ext cx="1125329" cy="320526"/>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74" name="Rectangle 373"/>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97" name="Oval 374"/>
            <p:cNvSpPr/>
            <p:nvPr/>
          </p:nvSpPr>
          <p:spPr>
            <a:xfrm flipV="1">
              <a:off x="1871277" y="1576300"/>
              <a:ext cx="1125329" cy="320526"/>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76" name="Freeform 375"/>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99" name="Freeform 376"/>
            <p:cNvSpPr/>
            <p:nvPr/>
          </p:nvSpPr>
          <p:spPr>
            <a:xfrm>
              <a:off x="2102426" y="1633537"/>
              <a:ext cx="663031" cy="111611"/>
            </a:xfrm>
            <a:custGeom>
              <a:avLst/>
              <a:gdLst/>
              <a:ahLst/>
              <a:cxnLst>
                <a:cxn ang="0">
                  <a:pos x="0" y="27306"/>
                </a:cxn>
                <a:cxn ang="0">
                  <a:pos x="116665" y="322"/>
                </a:cxn>
                <a:cxn ang="0">
                  <a:pos x="330456" y="62276"/>
                </a:cxn>
                <a:cxn ang="0">
                  <a:pos x="534416" y="0"/>
                </a:cxn>
                <a:cxn ang="0">
                  <a:pos x="663031" y="24782"/>
                </a:cxn>
                <a:cxn ang="0">
                  <a:pos x="567342" y="55255"/>
                </a:cxn>
                <a:cxn ang="0">
                  <a:pos x="536534" y="47039"/>
                </a:cxn>
                <a:cxn ang="0">
                  <a:pos x="334213" y="111611"/>
                </a:cxn>
                <a:cxn ang="0">
                  <a:pos x="126716" y="49415"/>
                </a:cxn>
                <a:cxn ang="0">
                  <a:pos x="93168" y="56127"/>
                </a:cxn>
                <a:cxn ang="0">
                  <a:pos x="0" y="27306"/>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00" name="Freeform 377"/>
            <p:cNvSpPr/>
            <p:nvPr/>
          </p:nvSpPr>
          <p:spPr>
            <a:xfrm>
              <a:off x="2537351" y="1727977"/>
              <a:ext cx="243314" cy="97303"/>
            </a:xfrm>
            <a:custGeom>
              <a:avLst/>
              <a:gdLst/>
              <a:ahLst/>
              <a:cxnLst>
                <a:cxn ang="0">
                  <a:pos x="0" y="0"/>
                </a:cxn>
                <a:cxn ang="0">
                  <a:pos x="243314" y="75189"/>
                </a:cxn>
                <a:cxn ang="0">
                  <a:pos x="154017" y="97303"/>
                </a:cxn>
                <a:cxn ang="0">
                  <a:pos x="819" y="5141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01" name="Freeform 378"/>
            <p:cNvSpPr/>
            <p:nvPr/>
          </p:nvSpPr>
          <p:spPr>
            <a:xfrm>
              <a:off x="2090260" y="1730839"/>
              <a:ext cx="240274" cy="97303"/>
            </a:xfrm>
            <a:custGeom>
              <a:avLst/>
              <a:gdLst/>
              <a:ahLst/>
              <a:cxnLst>
                <a:cxn ang="0">
                  <a:pos x="236994" y="0"/>
                </a:cxn>
                <a:cxn ang="0">
                  <a:pos x="240274" y="46954"/>
                </a:cxn>
                <a:cxn ang="0">
                  <a:pos x="86925" y="97303"/>
                </a:cxn>
                <a:cxn ang="0">
                  <a:pos x="0" y="75240"/>
                </a:cxn>
                <a:cxn ang="0">
                  <a:pos x="236994"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402" name="Straight Connector 379"/>
            <p:cNvCxnSpPr>
              <a:stCxn id="358" idx="2"/>
              <a:endCxn id="48397" idx="2"/>
            </p:cNvCxnSpPr>
            <p:nvPr/>
          </p:nvCxnSpPr>
          <p:spPr>
            <a:xfrm flipH="1" flipV="1">
              <a:off x="1871277" y="1736563"/>
              <a:ext cx="3042" cy="123058"/>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403" name="Straight Connector 380"/>
            <p:cNvCxnSpPr>
              <a:stCxn id="358" idx="2"/>
              <a:endCxn id="48397" idx="2"/>
            </p:cNvCxnSpPr>
            <p:nvPr/>
          </p:nvCxnSpPr>
          <p:spPr>
            <a:xfrm flipH="1" flipV="1">
              <a:off x="2996606" y="1733700"/>
              <a:ext cx="3042" cy="12306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8404" name="Group 347"/>
          <p:cNvGrpSpPr/>
          <p:nvPr/>
        </p:nvGrpSpPr>
        <p:grpSpPr>
          <a:xfrm>
            <a:off x="5167313" y="6262688"/>
            <a:ext cx="588962" cy="242887"/>
            <a:chOff x="1871277" y="1576300"/>
            <a:chExt cx="1128371" cy="437861"/>
          </a:xfrm>
        </p:grpSpPr>
        <p:sp>
          <p:nvSpPr>
            <p:cNvPr id="48405" name="Oval 401"/>
            <p:cNvSpPr/>
            <p:nvPr/>
          </p:nvSpPr>
          <p:spPr>
            <a:xfrm flipV="1">
              <a:off x="1874317" y="1693635"/>
              <a:ext cx="1125331" cy="320526"/>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07" name="Rectangle 406"/>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07" name="Oval 411"/>
            <p:cNvSpPr/>
            <p:nvPr/>
          </p:nvSpPr>
          <p:spPr>
            <a:xfrm flipV="1">
              <a:off x="1871277" y="1576300"/>
              <a:ext cx="1125331" cy="320526"/>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17" name="Freeform 416"/>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09" name="Freeform 421"/>
            <p:cNvSpPr/>
            <p:nvPr/>
          </p:nvSpPr>
          <p:spPr>
            <a:xfrm>
              <a:off x="2102426" y="1633537"/>
              <a:ext cx="663033" cy="111611"/>
            </a:xfrm>
            <a:custGeom>
              <a:avLst/>
              <a:gdLst/>
              <a:ahLst/>
              <a:cxnLst>
                <a:cxn ang="0">
                  <a:pos x="0" y="27306"/>
                </a:cxn>
                <a:cxn ang="0">
                  <a:pos x="116665" y="322"/>
                </a:cxn>
                <a:cxn ang="0">
                  <a:pos x="330457" y="62276"/>
                </a:cxn>
                <a:cxn ang="0">
                  <a:pos x="534418" y="0"/>
                </a:cxn>
                <a:cxn ang="0">
                  <a:pos x="663033" y="24782"/>
                </a:cxn>
                <a:cxn ang="0">
                  <a:pos x="567343" y="55255"/>
                </a:cxn>
                <a:cxn ang="0">
                  <a:pos x="536535" y="47039"/>
                </a:cxn>
                <a:cxn ang="0">
                  <a:pos x="334214" y="111611"/>
                </a:cxn>
                <a:cxn ang="0">
                  <a:pos x="126717" y="49415"/>
                </a:cxn>
                <a:cxn ang="0">
                  <a:pos x="93168" y="56127"/>
                </a:cxn>
                <a:cxn ang="0">
                  <a:pos x="0" y="27306"/>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10" name="Freeform 426"/>
            <p:cNvSpPr/>
            <p:nvPr/>
          </p:nvSpPr>
          <p:spPr>
            <a:xfrm>
              <a:off x="2537350" y="1727977"/>
              <a:ext cx="243315" cy="97303"/>
            </a:xfrm>
            <a:custGeom>
              <a:avLst/>
              <a:gdLst/>
              <a:ahLst/>
              <a:cxnLst>
                <a:cxn ang="0">
                  <a:pos x="0" y="0"/>
                </a:cxn>
                <a:cxn ang="0">
                  <a:pos x="243315" y="75189"/>
                </a:cxn>
                <a:cxn ang="0">
                  <a:pos x="154017" y="97303"/>
                </a:cxn>
                <a:cxn ang="0">
                  <a:pos x="819" y="5141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11" name="Freeform 427"/>
            <p:cNvSpPr/>
            <p:nvPr/>
          </p:nvSpPr>
          <p:spPr>
            <a:xfrm>
              <a:off x="2090260" y="1730839"/>
              <a:ext cx="240272" cy="97303"/>
            </a:xfrm>
            <a:custGeom>
              <a:avLst/>
              <a:gdLst/>
              <a:ahLst/>
              <a:cxnLst>
                <a:cxn ang="0">
                  <a:pos x="236992" y="0"/>
                </a:cxn>
                <a:cxn ang="0">
                  <a:pos x="240272" y="46954"/>
                </a:cxn>
                <a:cxn ang="0">
                  <a:pos x="86924" y="97303"/>
                </a:cxn>
                <a:cxn ang="0">
                  <a:pos x="0" y="75240"/>
                </a:cxn>
                <a:cxn ang="0">
                  <a:pos x="236992"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412" name="Straight Connector 428"/>
            <p:cNvCxnSpPr>
              <a:stCxn id="358" idx="2"/>
              <a:endCxn id="48407" idx="2"/>
            </p:cNvCxnSpPr>
            <p:nvPr/>
          </p:nvCxnSpPr>
          <p:spPr>
            <a:xfrm flipH="1" flipV="1">
              <a:off x="1871277" y="1736563"/>
              <a:ext cx="3040" cy="123058"/>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413" name="Straight Connector 429"/>
            <p:cNvCxnSpPr>
              <a:stCxn id="358" idx="2"/>
              <a:endCxn id="48407" idx="2"/>
            </p:cNvCxnSpPr>
            <p:nvPr/>
          </p:nvCxnSpPr>
          <p:spPr>
            <a:xfrm flipH="1" flipV="1">
              <a:off x="2996608" y="1733700"/>
              <a:ext cx="3040" cy="12306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8414" name="Group 347"/>
          <p:cNvGrpSpPr/>
          <p:nvPr/>
        </p:nvGrpSpPr>
        <p:grpSpPr>
          <a:xfrm>
            <a:off x="3703638" y="6354763"/>
            <a:ext cx="588962" cy="242887"/>
            <a:chOff x="1871277" y="1576300"/>
            <a:chExt cx="1128371" cy="437861"/>
          </a:xfrm>
        </p:grpSpPr>
        <p:sp>
          <p:nvSpPr>
            <p:cNvPr id="48415" name="Oval 431"/>
            <p:cNvSpPr/>
            <p:nvPr/>
          </p:nvSpPr>
          <p:spPr>
            <a:xfrm flipV="1">
              <a:off x="1874317" y="1693635"/>
              <a:ext cx="1125331" cy="320526"/>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33" name="Rectangle 432"/>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17" name="Oval 433"/>
            <p:cNvSpPr/>
            <p:nvPr/>
          </p:nvSpPr>
          <p:spPr>
            <a:xfrm flipV="1">
              <a:off x="1871277" y="1576300"/>
              <a:ext cx="1125331" cy="320526"/>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35" name="Freeform 434"/>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19" name="Freeform 435"/>
            <p:cNvSpPr/>
            <p:nvPr/>
          </p:nvSpPr>
          <p:spPr>
            <a:xfrm>
              <a:off x="2102426" y="1633537"/>
              <a:ext cx="663033" cy="111611"/>
            </a:xfrm>
            <a:custGeom>
              <a:avLst/>
              <a:gdLst/>
              <a:ahLst/>
              <a:cxnLst>
                <a:cxn ang="0">
                  <a:pos x="0" y="27306"/>
                </a:cxn>
                <a:cxn ang="0">
                  <a:pos x="116665" y="322"/>
                </a:cxn>
                <a:cxn ang="0">
                  <a:pos x="330457" y="62276"/>
                </a:cxn>
                <a:cxn ang="0">
                  <a:pos x="534418" y="0"/>
                </a:cxn>
                <a:cxn ang="0">
                  <a:pos x="663033" y="24782"/>
                </a:cxn>
                <a:cxn ang="0">
                  <a:pos x="567343" y="55255"/>
                </a:cxn>
                <a:cxn ang="0">
                  <a:pos x="536535" y="47039"/>
                </a:cxn>
                <a:cxn ang="0">
                  <a:pos x="334214" y="111611"/>
                </a:cxn>
                <a:cxn ang="0">
                  <a:pos x="126717" y="49415"/>
                </a:cxn>
                <a:cxn ang="0">
                  <a:pos x="93168" y="56127"/>
                </a:cxn>
                <a:cxn ang="0">
                  <a:pos x="0" y="27306"/>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20" name="Freeform 436"/>
            <p:cNvSpPr/>
            <p:nvPr/>
          </p:nvSpPr>
          <p:spPr>
            <a:xfrm>
              <a:off x="2537350" y="1727977"/>
              <a:ext cx="243315" cy="97303"/>
            </a:xfrm>
            <a:custGeom>
              <a:avLst/>
              <a:gdLst/>
              <a:ahLst/>
              <a:cxnLst>
                <a:cxn ang="0">
                  <a:pos x="0" y="0"/>
                </a:cxn>
                <a:cxn ang="0">
                  <a:pos x="243315" y="75189"/>
                </a:cxn>
                <a:cxn ang="0">
                  <a:pos x="154017" y="97303"/>
                </a:cxn>
                <a:cxn ang="0">
                  <a:pos x="819" y="5141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21" name="Freeform 437"/>
            <p:cNvSpPr/>
            <p:nvPr/>
          </p:nvSpPr>
          <p:spPr>
            <a:xfrm>
              <a:off x="2090260" y="1730839"/>
              <a:ext cx="240272" cy="97303"/>
            </a:xfrm>
            <a:custGeom>
              <a:avLst/>
              <a:gdLst/>
              <a:ahLst/>
              <a:cxnLst>
                <a:cxn ang="0">
                  <a:pos x="236992" y="0"/>
                </a:cxn>
                <a:cxn ang="0">
                  <a:pos x="240272" y="46954"/>
                </a:cxn>
                <a:cxn ang="0">
                  <a:pos x="86924" y="97303"/>
                </a:cxn>
                <a:cxn ang="0">
                  <a:pos x="0" y="75240"/>
                </a:cxn>
                <a:cxn ang="0">
                  <a:pos x="236992"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422" name="Straight Connector 438"/>
            <p:cNvCxnSpPr>
              <a:stCxn id="358" idx="2"/>
              <a:endCxn id="48417" idx="2"/>
            </p:cNvCxnSpPr>
            <p:nvPr/>
          </p:nvCxnSpPr>
          <p:spPr>
            <a:xfrm flipH="1" flipV="1">
              <a:off x="1871277" y="1736563"/>
              <a:ext cx="3040" cy="123058"/>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423" name="Straight Connector 439"/>
            <p:cNvCxnSpPr>
              <a:stCxn id="358" idx="2"/>
              <a:endCxn id="48417" idx="2"/>
            </p:cNvCxnSpPr>
            <p:nvPr/>
          </p:nvCxnSpPr>
          <p:spPr>
            <a:xfrm flipH="1" flipV="1">
              <a:off x="2996608" y="1733700"/>
              <a:ext cx="3040" cy="12306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26" name="Group 25"/>
          <p:cNvGrpSpPr/>
          <p:nvPr/>
        </p:nvGrpSpPr>
        <p:grpSpPr>
          <a:xfrm>
            <a:off x="1925638" y="2220913"/>
            <a:ext cx="5095875" cy="2832100"/>
            <a:chOff x="1925876" y="2212958"/>
            <a:chExt cx="5095391" cy="2833288"/>
          </a:xfrm>
        </p:grpSpPr>
        <p:grpSp>
          <p:nvGrpSpPr>
            <p:cNvPr id="48425" name="Group 11"/>
            <p:cNvGrpSpPr/>
            <p:nvPr/>
          </p:nvGrpSpPr>
          <p:grpSpPr>
            <a:xfrm>
              <a:off x="2745416" y="2212958"/>
              <a:ext cx="3597533" cy="493677"/>
              <a:chOff x="2705100" y="2011398"/>
              <a:chExt cx="3597533" cy="493677"/>
            </a:xfrm>
          </p:grpSpPr>
          <p:sp>
            <p:nvSpPr>
              <p:cNvPr id="342" name="Oval 341"/>
              <p:cNvSpPr/>
              <p:nvPr/>
            </p:nvSpPr>
            <p:spPr bwMode="auto">
              <a:xfrm>
                <a:off x="2722092" y="2011398"/>
                <a:ext cx="3581060" cy="49233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9" name="Oval 388"/>
              <p:cNvSpPr/>
              <p:nvPr/>
            </p:nvSpPr>
            <p:spPr bwMode="auto">
              <a:xfrm>
                <a:off x="2704632" y="2012986"/>
                <a:ext cx="3581060" cy="49233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28" name="TextBox 389"/>
              <p:cNvSpPr txBox="1"/>
              <p:nvPr/>
            </p:nvSpPr>
            <p:spPr>
              <a:xfrm>
                <a:off x="3452664" y="2127167"/>
                <a:ext cx="2057700" cy="296128"/>
              </a:xfrm>
              <a:prstGeom prst="rect">
                <a:avLst/>
              </a:prstGeom>
              <a:noFill/>
              <a:ln w="9525">
                <a:noFill/>
              </a:ln>
            </p:spPr>
            <p:txBody>
              <a:bodyPr wrap="none" anchor="t" anchorCtr="0">
                <a:spAutoFit/>
              </a:bodyPr>
              <a:p>
                <a:pPr algn="ctr" eaLnBrk="0" hangingPunct="0">
                  <a:lnSpc>
                    <a:spcPts val="1475"/>
                  </a:lnSpc>
                </a:pPr>
                <a:r>
                  <a:rPr lang="en-US" altLang="zh-CN" dirty="0">
                    <a:solidFill>
                      <a:schemeClr val="bg1"/>
                    </a:solidFill>
                    <a:latin typeface="Arial" panose="020B0604020202020204" pitchFamily="34" charset="0"/>
                  </a:rPr>
                  <a:t>Remote Controller</a:t>
                </a:r>
                <a:endParaRPr lang="en-US" altLang="zh-CN" dirty="0">
                  <a:solidFill>
                    <a:schemeClr val="bg1"/>
                  </a:solidFill>
                  <a:latin typeface="Arial" panose="020B0604020202020204" pitchFamily="34" charset="0"/>
                </a:endParaRPr>
              </a:p>
            </p:txBody>
          </p:sp>
        </p:grpSp>
        <p:grpSp>
          <p:nvGrpSpPr>
            <p:cNvPr id="48429" name="Group 441"/>
            <p:cNvGrpSpPr/>
            <p:nvPr/>
          </p:nvGrpSpPr>
          <p:grpSpPr>
            <a:xfrm>
              <a:off x="1925876" y="4223509"/>
              <a:ext cx="923540" cy="405953"/>
              <a:chOff x="2705100" y="2011398"/>
              <a:chExt cx="3597533" cy="493677"/>
            </a:xfrm>
          </p:grpSpPr>
          <p:sp>
            <p:nvSpPr>
              <p:cNvPr id="443" name="Oval 442"/>
              <p:cNvSpPr/>
              <p:nvPr/>
            </p:nvSpPr>
            <p:spPr bwMode="auto">
              <a:xfrm>
                <a:off x="2723648" y="2011480"/>
                <a:ext cx="3580142" cy="492496"/>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4" name="Oval 443"/>
              <p:cNvSpPr/>
              <p:nvPr/>
            </p:nvSpPr>
            <p:spPr bwMode="auto">
              <a:xfrm>
                <a:off x="2705100" y="2013410"/>
                <a:ext cx="3580138" cy="492497"/>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32" name="TextBox 389"/>
              <p:cNvSpPr txBox="1"/>
              <p:nvPr/>
            </p:nvSpPr>
            <p:spPr>
              <a:xfrm>
                <a:off x="3901810" y="2127167"/>
                <a:ext cx="1159411" cy="296128"/>
              </a:xfrm>
              <a:prstGeom prst="rect">
                <a:avLst/>
              </a:prstGeom>
              <a:noFill/>
              <a:ln w="9525">
                <a:noFill/>
              </a:ln>
            </p:spPr>
            <p:txBody>
              <a:bodyPr wrap="none" anchor="t" anchorCtr="0">
                <a:spAutoFit/>
              </a:bodyPr>
              <a:p>
                <a:pPr algn="ctr" eaLnBrk="0" hangingPunct="0">
                  <a:lnSpc>
                    <a:spcPts val="1475"/>
                  </a:lnSpc>
                </a:pPr>
                <a:r>
                  <a:rPr lang="en-US" altLang="zh-CN"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nvGrpSpPr>
            <p:cNvPr id="48433" name="Group 16"/>
            <p:cNvGrpSpPr/>
            <p:nvPr/>
          </p:nvGrpSpPr>
          <p:grpSpPr>
            <a:xfrm>
              <a:off x="3589508" y="4760377"/>
              <a:ext cx="463568" cy="285869"/>
              <a:chOff x="3558850" y="4573304"/>
              <a:chExt cx="463568" cy="285869"/>
            </a:xfrm>
          </p:grpSpPr>
          <p:grpSp>
            <p:nvGrpSpPr>
              <p:cNvPr id="48434" name="Group 12"/>
              <p:cNvGrpSpPr/>
              <p:nvPr/>
            </p:nvGrpSpPr>
            <p:grpSpPr>
              <a:xfrm>
                <a:off x="3558850" y="4577634"/>
                <a:ext cx="463568" cy="262710"/>
                <a:chOff x="3558850" y="4577634"/>
                <a:chExt cx="463568" cy="262710"/>
              </a:xfrm>
            </p:grpSpPr>
            <p:sp>
              <p:nvSpPr>
                <p:cNvPr id="447" name="Oval 446"/>
                <p:cNvSpPr/>
                <p:nvPr/>
              </p:nvSpPr>
              <p:spPr bwMode="auto">
                <a:xfrm>
                  <a:off x="3573046" y="4578067"/>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8" name="Oval 447"/>
                <p:cNvSpPr/>
                <p:nvPr/>
              </p:nvSpPr>
              <p:spPr bwMode="auto">
                <a:xfrm>
                  <a:off x="3558760" y="4587596"/>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8437" name="TextBox 389"/>
              <p:cNvSpPr txBox="1"/>
              <p:nvPr/>
            </p:nvSpPr>
            <p:spPr>
              <a:xfrm>
                <a:off x="3565935" y="4573304"/>
                <a:ext cx="434071" cy="285869"/>
              </a:xfrm>
              <a:prstGeom prst="rect">
                <a:avLst/>
              </a:prstGeom>
              <a:noFill/>
              <a:ln w="9525">
                <a:noFill/>
              </a:ln>
            </p:spPr>
            <p:txBody>
              <a:bodyPr wrap="none" anchor="t" anchorCtr="0">
                <a:spAutoFit/>
              </a:bodyPr>
              <a:p>
                <a:pPr algn="ctr" eaLnBrk="0" hangingPunct="0">
                  <a:lnSpc>
                    <a:spcPts val="1475"/>
                  </a:lnSpc>
                </a:pPr>
                <a:r>
                  <a:rPr lang="en-US" altLang="zh-CN" sz="1400"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nvGrpSpPr>
            <p:cNvPr id="48438" name="Group 450"/>
            <p:cNvGrpSpPr/>
            <p:nvPr/>
          </p:nvGrpSpPr>
          <p:grpSpPr>
            <a:xfrm>
              <a:off x="4369656" y="4758258"/>
              <a:ext cx="463568" cy="285869"/>
              <a:chOff x="3558850" y="4573304"/>
              <a:chExt cx="463568" cy="285869"/>
            </a:xfrm>
          </p:grpSpPr>
          <p:grpSp>
            <p:nvGrpSpPr>
              <p:cNvPr id="48439" name="Group 451"/>
              <p:cNvGrpSpPr/>
              <p:nvPr/>
            </p:nvGrpSpPr>
            <p:grpSpPr>
              <a:xfrm>
                <a:off x="3558850" y="4577634"/>
                <a:ext cx="463568" cy="262710"/>
                <a:chOff x="3558850" y="4577634"/>
                <a:chExt cx="463568" cy="262710"/>
              </a:xfrm>
            </p:grpSpPr>
            <p:sp>
              <p:nvSpPr>
                <p:cNvPr id="454" name="Oval 453"/>
                <p:cNvSpPr/>
                <p:nvPr/>
              </p:nvSpPr>
              <p:spPr bwMode="auto">
                <a:xfrm>
                  <a:off x="3573874" y="4580186"/>
                  <a:ext cx="439696" cy="25887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5" name="Oval 454"/>
                <p:cNvSpPr/>
                <p:nvPr/>
              </p:nvSpPr>
              <p:spPr bwMode="auto">
                <a:xfrm>
                  <a:off x="3559588" y="4589715"/>
                  <a:ext cx="463506" cy="250930"/>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8442" name="TextBox 389"/>
              <p:cNvSpPr txBox="1"/>
              <p:nvPr/>
            </p:nvSpPr>
            <p:spPr>
              <a:xfrm>
                <a:off x="3565935" y="4573304"/>
                <a:ext cx="434071" cy="285869"/>
              </a:xfrm>
              <a:prstGeom prst="rect">
                <a:avLst/>
              </a:prstGeom>
              <a:noFill/>
              <a:ln w="9525">
                <a:noFill/>
              </a:ln>
            </p:spPr>
            <p:txBody>
              <a:bodyPr wrap="none" anchor="t" anchorCtr="0">
                <a:spAutoFit/>
              </a:bodyPr>
              <a:p>
                <a:pPr algn="ctr" eaLnBrk="0" hangingPunct="0">
                  <a:lnSpc>
                    <a:spcPts val="1475"/>
                  </a:lnSpc>
                </a:pPr>
                <a:r>
                  <a:rPr lang="en-US" altLang="zh-CN" sz="1400"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nvGrpSpPr>
            <p:cNvPr id="48443" name="Group 455"/>
            <p:cNvGrpSpPr/>
            <p:nvPr/>
          </p:nvGrpSpPr>
          <p:grpSpPr>
            <a:xfrm>
              <a:off x="5569912" y="4756140"/>
              <a:ext cx="463568" cy="285869"/>
              <a:chOff x="3558850" y="4573304"/>
              <a:chExt cx="463568" cy="285869"/>
            </a:xfrm>
          </p:grpSpPr>
          <p:grpSp>
            <p:nvGrpSpPr>
              <p:cNvPr id="48444" name="Group 456"/>
              <p:cNvGrpSpPr/>
              <p:nvPr/>
            </p:nvGrpSpPr>
            <p:grpSpPr>
              <a:xfrm>
                <a:off x="3558850" y="4577634"/>
                <a:ext cx="463568" cy="262710"/>
                <a:chOff x="3558850" y="4577634"/>
                <a:chExt cx="463568" cy="262710"/>
              </a:xfrm>
            </p:grpSpPr>
            <p:sp>
              <p:nvSpPr>
                <p:cNvPr id="459" name="Oval 458"/>
                <p:cNvSpPr/>
                <p:nvPr/>
              </p:nvSpPr>
              <p:spPr bwMode="auto">
                <a:xfrm>
                  <a:off x="3573654" y="4577540"/>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0" name="Oval 459"/>
                <p:cNvSpPr/>
                <p:nvPr/>
              </p:nvSpPr>
              <p:spPr bwMode="auto">
                <a:xfrm>
                  <a:off x="3559368" y="4587069"/>
                  <a:ext cx="463506" cy="25251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8447" name="TextBox 389"/>
              <p:cNvSpPr txBox="1"/>
              <p:nvPr/>
            </p:nvSpPr>
            <p:spPr>
              <a:xfrm>
                <a:off x="3565935" y="4573304"/>
                <a:ext cx="434071" cy="285869"/>
              </a:xfrm>
              <a:prstGeom prst="rect">
                <a:avLst/>
              </a:prstGeom>
              <a:noFill/>
              <a:ln w="9525">
                <a:noFill/>
              </a:ln>
            </p:spPr>
            <p:txBody>
              <a:bodyPr wrap="none" anchor="t" anchorCtr="0">
                <a:spAutoFit/>
              </a:bodyPr>
              <a:p>
                <a:pPr algn="ctr" eaLnBrk="0" hangingPunct="0">
                  <a:lnSpc>
                    <a:spcPts val="1475"/>
                  </a:lnSpc>
                </a:pPr>
                <a:r>
                  <a:rPr lang="en-US" altLang="zh-CN" sz="1400"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nvGrpSpPr>
            <p:cNvPr id="48448" name="Group 460"/>
            <p:cNvGrpSpPr/>
            <p:nvPr/>
          </p:nvGrpSpPr>
          <p:grpSpPr>
            <a:xfrm>
              <a:off x="6557699" y="4754022"/>
              <a:ext cx="463568" cy="285869"/>
              <a:chOff x="3558850" y="4573304"/>
              <a:chExt cx="463568" cy="285869"/>
            </a:xfrm>
          </p:grpSpPr>
          <p:grpSp>
            <p:nvGrpSpPr>
              <p:cNvPr id="48449" name="Group 461"/>
              <p:cNvGrpSpPr/>
              <p:nvPr/>
            </p:nvGrpSpPr>
            <p:grpSpPr>
              <a:xfrm>
                <a:off x="3558850" y="4577634"/>
                <a:ext cx="463568" cy="262710"/>
                <a:chOff x="3558850" y="4577634"/>
                <a:chExt cx="463568" cy="262710"/>
              </a:xfrm>
            </p:grpSpPr>
            <p:sp>
              <p:nvSpPr>
                <p:cNvPr id="464" name="Oval 463"/>
                <p:cNvSpPr/>
                <p:nvPr/>
              </p:nvSpPr>
              <p:spPr bwMode="auto">
                <a:xfrm>
                  <a:off x="3573198" y="4578069"/>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5" name="Oval 464"/>
                <p:cNvSpPr/>
                <p:nvPr/>
              </p:nvSpPr>
              <p:spPr bwMode="auto">
                <a:xfrm>
                  <a:off x="3558912" y="4587598"/>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8452" name="TextBox 389"/>
              <p:cNvSpPr txBox="1"/>
              <p:nvPr/>
            </p:nvSpPr>
            <p:spPr>
              <a:xfrm>
                <a:off x="3565935" y="4573304"/>
                <a:ext cx="434071" cy="285869"/>
              </a:xfrm>
              <a:prstGeom prst="rect">
                <a:avLst/>
              </a:prstGeom>
              <a:noFill/>
              <a:ln w="9525">
                <a:noFill/>
              </a:ln>
            </p:spPr>
            <p:txBody>
              <a:bodyPr wrap="none" anchor="t" anchorCtr="0">
                <a:spAutoFit/>
              </a:bodyPr>
              <a:p>
                <a:pPr algn="ctr" eaLnBrk="0" hangingPunct="0">
                  <a:lnSpc>
                    <a:spcPts val="1475"/>
                  </a:lnSpc>
                </a:pPr>
                <a:r>
                  <a:rPr lang="en-US" altLang="zh-CN" sz="1400"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sp>
        <p:nvSpPr>
          <p:cNvPr id="48453"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5-</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845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Control Plane</a:t>
            </a:r>
            <a:endParaRPr lang="en-US" altLang="zh-CN" sz="1200" dirty="0">
              <a:solidFill>
                <a:srgbClr val="000000"/>
              </a:solidFill>
              <a:latin typeface="Tahoma" panose="020B0604030504040204" charset="0"/>
              <a:ea typeface="Arial" panose="020B0604020202020204" pitchFamily="34" charset="0"/>
            </a:endParaRPr>
          </a:p>
        </p:txBody>
      </p:sp>
      <p:grpSp>
        <p:nvGrpSpPr>
          <p:cNvPr id="48455" name="Group 1"/>
          <p:cNvGrpSpPr/>
          <p:nvPr/>
        </p:nvGrpSpPr>
        <p:grpSpPr>
          <a:xfrm>
            <a:off x="938213" y="5527675"/>
            <a:ext cx="2698750" cy="903288"/>
            <a:chOff x="938213" y="5237163"/>
            <a:chExt cx="2698750" cy="903287"/>
          </a:xfrm>
        </p:grpSpPr>
        <p:cxnSp>
          <p:nvCxnSpPr>
            <p:cNvPr id="339" name="Straight Connector 338"/>
            <p:cNvCxnSpPr>
              <a:stCxn id="358" idx="2"/>
              <a:endCxn id="48417" idx="2"/>
            </p:cNvCxnSpPr>
            <p:nvPr/>
          </p:nvCxnSpPr>
          <p:spPr>
            <a:xfrm flipH="1">
              <a:off x="1282700" y="5802312"/>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457" name="TextBox 265"/>
            <p:cNvSpPr txBox="1"/>
            <p:nvPr/>
          </p:nvSpPr>
          <p:spPr>
            <a:xfrm>
              <a:off x="3198813" y="5473700"/>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ndParaRPr>
            </a:p>
          </p:txBody>
        </p:sp>
        <p:sp>
          <p:nvSpPr>
            <p:cNvPr id="48458" name="TextBox 281"/>
            <p:cNvSpPr txBox="1"/>
            <p:nvPr/>
          </p:nvSpPr>
          <p:spPr>
            <a:xfrm>
              <a:off x="3373438" y="5761038"/>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ndParaRPr>
            </a:p>
          </p:txBody>
        </p:sp>
        <p:grpSp>
          <p:nvGrpSpPr>
            <p:cNvPr id="48459" name="Group 5"/>
            <p:cNvGrpSpPr/>
            <p:nvPr/>
          </p:nvGrpSpPr>
          <p:grpSpPr>
            <a:xfrm>
              <a:off x="938213" y="5237163"/>
              <a:ext cx="1616075" cy="487362"/>
              <a:chOff x="-4079003" y="2717403"/>
              <a:chExt cx="1616718" cy="488475"/>
            </a:xfrm>
          </p:grpSpPr>
          <p:sp>
            <p:nvSpPr>
              <p:cNvPr id="48460" name="Rectangle 97"/>
              <p:cNvSpPr/>
              <p:nvPr/>
            </p:nvSpPr>
            <p:spPr>
              <a:xfrm>
                <a:off x="-4052413" y="2965119"/>
                <a:ext cx="1290538" cy="208750"/>
              </a:xfrm>
              <a:prstGeom prst="rect">
                <a:avLst/>
              </a:prstGeom>
              <a:solidFill>
                <a:schemeClr val="bg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461" name="Rectangle 98"/>
              <p:cNvSpPr/>
              <p:nvPr/>
            </p:nvSpPr>
            <p:spPr>
              <a:xfrm>
                <a:off x="-4079003" y="2985994"/>
                <a:ext cx="1281675" cy="20875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462" name="Line 99"/>
              <p:cNvSpPr/>
              <p:nvPr/>
            </p:nvSpPr>
            <p:spPr>
              <a:xfrm>
                <a:off x="-2933828" y="3101502"/>
                <a:ext cx="471543" cy="0"/>
              </a:xfrm>
              <a:prstGeom prst="line">
                <a:avLst/>
              </a:prstGeom>
              <a:ln w="9525" cap="flat" cmpd="sng">
                <a:solidFill>
                  <a:schemeClr val="accent2"/>
                </a:solidFill>
                <a:prstDash val="solid"/>
                <a:round/>
                <a:headEnd type="none" w="med" len="med"/>
                <a:tailEnd type="triangle" w="med" len="med"/>
              </a:ln>
            </p:spPr>
          </p:sp>
          <p:sp>
            <p:nvSpPr>
              <p:cNvPr id="48463" name="Rectangle 104"/>
              <p:cNvSpPr/>
              <p:nvPr/>
            </p:nvSpPr>
            <p:spPr>
              <a:xfrm>
                <a:off x="-3377007" y="2988777"/>
                <a:ext cx="476861" cy="21014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464" name="Text Box 105"/>
              <p:cNvSpPr txBox="1"/>
              <p:nvPr/>
            </p:nvSpPr>
            <p:spPr>
              <a:xfrm>
                <a:off x="-3430189" y="2965119"/>
                <a:ext cx="581451" cy="240759"/>
              </a:xfrm>
              <a:prstGeom prst="rect">
                <a:avLst/>
              </a:prstGeom>
              <a:noFill/>
              <a:ln w="9525">
                <a:noFill/>
              </a:ln>
            </p:spPr>
            <p:txBody>
              <a:bodyPr wrap="none" anchor="t" anchorCtr="0">
                <a:spAutoFit/>
              </a:bodyPr>
              <a:p>
                <a:r>
                  <a:rPr lang="en-US" altLang="zh-CN" sz="1200" dirty="0">
                    <a:latin typeface="Arial" panose="020B0604020202020204" pitchFamily="34" charset="0"/>
                  </a:rPr>
                  <a:t>0111</a:t>
                </a:r>
                <a:endParaRPr lang="en-US" altLang="zh-CN" sz="1200" dirty="0">
                  <a:latin typeface="Arial" panose="020B0604020202020204" pitchFamily="34" charset="0"/>
                </a:endParaRPr>
              </a:p>
            </p:txBody>
          </p:sp>
          <p:sp>
            <p:nvSpPr>
              <p:cNvPr id="48465" name="Line 119"/>
              <p:cNvSpPr/>
              <p:nvPr/>
            </p:nvSpPr>
            <p:spPr>
              <a:xfrm>
                <a:off x="-3621642" y="2717403"/>
                <a:ext cx="405953" cy="300600"/>
              </a:xfrm>
              <a:prstGeom prst="line">
                <a:avLst/>
              </a:prstGeom>
              <a:ln w="9525" cap="flat" cmpd="sng">
                <a:solidFill>
                  <a:schemeClr val="tx1"/>
                </a:solidFill>
                <a:prstDash val="solid"/>
                <a:round/>
                <a:headEnd type="none" w="med" len="med"/>
                <a:tailEnd type="triangle" w="med" len="med"/>
              </a:ln>
            </p:spPr>
          </p:sp>
        </p:grpSp>
        <p:sp>
          <p:nvSpPr>
            <p:cNvPr id="48466" name="Freeform 120"/>
            <p:cNvSpPr/>
            <p:nvPr/>
          </p:nvSpPr>
          <p:spPr>
            <a:xfrm>
              <a:off x="2493963" y="5668963"/>
              <a:ext cx="982662" cy="233362"/>
            </a:xfrm>
            <a:custGeom>
              <a:avLst/>
              <a:gdLst/>
              <a:ahLst/>
              <a:cxnLst>
                <a:cxn ang="0">
                  <a:pos x="0" y="2147483647"/>
                </a:cxn>
                <a:cxn ang="0">
                  <a:pos x="2147483647" y="2147483647"/>
                </a:cxn>
                <a:cxn ang="0">
                  <a:pos x="2147483647" y="2147483647"/>
                </a:cxn>
              </a:cxnLst>
              <a:pathLst>
                <a:path w="554" h="167">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med" len="med"/>
              <a:tailEnd type="triangle" w="med" len="med"/>
            </a:ln>
          </p:spPr>
          <p:txBody>
            <a:bodyPr/>
            <a:p>
              <a:endParaRPr lang="zh-CN" altLang="en-US"/>
            </a:p>
          </p:txBody>
        </p:sp>
        <p:grpSp>
          <p:nvGrpSpPr>
            <p:cNvPr id="48467" name="Group 357"/>
            <p:cNvGrpSpPr/>
            <p:nvPr/>
          </p:nvGrpSpPr>
          <p:grpSpPr>
            <a:xfrm>
              <a:off x="2714625" y="5659438"/>
              <a:ext cx="565150" cy="293687"/>
              <a:chOff x="1871277" y="1576300"/>
              <a:chExt cx="1128371" cy="437861"/>
            </a:xfrm>
          </p:grpSpPr>
          <p:sp>
            <p:nvSpPr>
              <p:cNvPr id="48468" name="Oval 351"/>
              <p:cNvSpPr/>
              <p:nvPr/>
            </p:nvSpPr>
            <p:spPr>
              <a:xfrm flipV="1">
                <a:off x="1874448" y="1694641"/>
                <a:ext cx="1125200" cy="319521"/>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53" name="Rectangle 35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70" name="Oval 353"/>
              <p:cNvSpPr/>
              <p:nvPr/>
            </p:nvSpPr>
            <p:spPr>
              <a:xfrm flipV="1">
                <a:off x="1871277" y="1576300"/>
                <a:ext cx="1125202" cy="319521"/>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55" name="Freeform 354"/>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72" name="Freeform 355"/>
              <p:cNvSpPr/>
              <p:nvPr/>
            </p:nvSpPr>
            <p:spPr>
              <a:xfrm>
                <a:off x="2102657" y="1633104"/>
                <a:ext cx="662442" cy="111241"/>
              </a:xfrm>
              <a:custGeom>
                <a:avLst/>
                <a:gdLst/>
                <a:ahLst/>
                <a:cxnLst>
                  <a:cxn ang="0">
                    <a:pos x="0" y="27215"/>
                  </a:cxn>
                  <a:cxn ang="0">
                    <a:pos x="116561" y="321"/>
                  </a:cxn>
                  <a:cxn ang="0">
                    <a:pos x="330163" y="62070"/>
                  </a:cxn>
                  <a:cxn ang="0">
                    <a:pos x="533941" y="0"/>
                  </a:cxn>
                  <a:cxn ang="0">
                    <a:pos x="662442" y="24700"/>
                  </a:cxn>
                  <a:cxn ang="0">
                    <a:pos x="566838" y="55072"/>
                  </a:cxn>
                  <a:cxn ang="0">
                    <a:pos x="536057" y="46883"/>
                  </a:cxn>
                  <a:cxn ang="0">
                    <a:pos x="333916" y="111241"/>
                  </a:cxn>
                  <a:cxn ang="0">
                    <a:pos x="126604" y="49251"/>
                  </a:cxn>
                  <a:cxn ang="0">
                    <a:pos x="93085"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73" name="Freeform 440"/>
              <p:cNvSpPr/>
              <p:nvPr/>
            </p:nvSpPr>
            <p:spPr>
              <a:xfrm>
                <a:off x="2536889" y="1727776"/>
                <a:ext cx="244059" cy="97040"/>
              </a:xfrm>
              <a:custGeom>
                <a:avLst/>
                <a:gdLst/>
                <a:ahLst/>
                <a:cxnLst>
                  <a:cxn ang="0">
                    <a:pos x="0" y="0"/>
                  </a:cxn>
                  <a:cxn ang="0">
                    <a:pos x="244059" y="74985"/>
                  </a:cxn>
                  <a:cxn ang="0">
                    <a:pos x="154488" y="97040"/>
                  </a:cxn>
                  <a:cxn ang="0">
                    <a:pos x="822" y="51277"/>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74" name="Freeform 445"/>
              <p:cNvSpPr/>
              <p:nvPr/>
            </p:nvSpPr>
            <p:spPr>
              <a:xfrm>
                <a:off x="2089979" y="1730144"/>
                <a:ext cx="240888" cy="97039"/>
              </a:xfrm>
              <a:custGeom>
                <a:avLst/>
                <a:gdLst/>
                <a:ahLst/>
                <a:cxnLst>
                  <a:cxn ang="0">
                    <a:pos x="237599" y="0"/>
                  </a:cxn>
                  <a:cxn ang="0">
                    <a:pos x="240888" y="46827"/>
                  </a:cxn>
                  <a:cxn ang="0">
                    <a:pos x="87147" y="97039"/>
                  </a:cxn>
                  <a:cxn ang="0">
                    <a:pos x="0" y="75036"/>
                  </a:cxn>
                  <a:cxn ang="0">
                    <a:pos x="237599"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475" name="Straight Connector 449"/>
              <p:cNvCxnSpPr>
                <a:stCxn id="358" idx="2"/>
                <a:endCxn id="48470" idx="2"/>
              </p:cNvCxnSpPr>
              <p:nvPr/>
            </p:nvCxnSpPr>
            <p:spPr>
              <a:xfrm flipH="1" flipV="1">
                <a:off x="1871277" y="1737244"/>
                <a:ext cx="3171"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476" name="Straight Connector 467"/>
              <p:cNvCxnSpPr>
                <a:stCxn id="358" idx="2"/>
                <a:endCxn id="48470" idx="2"/>
              </p:cNvCxnSpPr>
              <p:nvPr/>
            </p:nvCxnSpPr>
            <p:spPr>
              <a:xfrm flipH="1" flipV="1">
                <a:off x="2996479" y="1734878"/>
                <a:ext cx="3169"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sp>
          <p:nvSpPr>
            <p:cNvPr id="48477" name="TextBox 282"/>
            <p:cNvSpPr txBox="1"/>
            <p:nvPr/>
          </p:nvSpPr>
          <p:spPr>
            <a:xfrm>
              <a:off x="3068638" y="5862638"/>
              <a:ext cx="261937"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ndParaRPr>
            </a:p>
          </p:txBody>
        </p:sp>
      </p:grpSp>
      <p:sp>
        <p:nvSpPr>
          <p:cNvPr id="48478" name="TextBox 6"/>
          <p:cNvSpPr txBox="1"/>
          <p:nvPr/>
        </p:nvSpPr>
        <p:spPr>
          <a:xfrm>
            <a:off x="196850" y="4903788"/>
            <a:ext cx="1992313" cy="523875"/>
          </a:xfrm>
          <a:prstGeom prst="rect">
            <a:avLst/>
          </a:prstGeom>
          <a:noFill/>
          <a:ln w="9525">
            <a:noFill/>
          </a:ln>
        </p:spPr>
        <p:txBody>
          <a:bodyPr anchor="t" anchorCtr="0">
            <a:spAutoFit/>
          </a:bodyPr>
          <a:p>
            <a:pPr eaLnBrk="0" hangingPunct="0"/>
            <a:r>
              <a:rPr lang="en-US" altLang="zh-CN" sz="1400" dirty="0">
                <a:latin typeface="Arial" panose="020B0604020202020204" pitchFamily="34" charset="0"/>
              </a:rPr>
              <a:t>values in arriving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packet header</a:t>
            </a:r>
            <a:endParaRPr lang="en-US"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260"/>
                                        </p:tgtEl>
                                        <p:attrNameLst>
                                          <p:attrName>style.visibility</p:attrName>
                                        </p:attrNameLst>
                                      </p:cBhvr>
                                      <p:to>
                                        <p:strVal val="visible"/>
                                      </p:to>
                                    </p:set>
                                    <p:animEffect transition="in" filter="wipe(down)">
                                      <p:cBhvr>
                                        <p:cTn id="7" dur="500"/>
                                        <p:tgtEl>
                                          <p:spTgt spid="482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10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8261"/>
                                        </p:tgtEl>
                                        <p:attrNameLst>
                                          <p:attrName>style.visibility</p:attrName>
                                        </p:attrNameLst>
                                      </p:cBhvr>
                                      <p:to>
                                        <p:strVal val="visible"/>
                                      </p:to>
                                    </p:set>
                                    <p:animEffect transition="in" filter="dissolve">
                                      <p:cBhvr>
                                        <p:cTn id="37" dur="500"/>
                                        <p:tgtEl>
                                          <p:spTgt spid="4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Network service model</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49154" name="Rectangle 13"/>
          <p:cNvSpPr/>
          <p:nvPr/>
        </p:nvSpPr>
        <p:spPr>
          <a:xfrm>
            <a:off x="609600" y="1430338"/>
            <a:ext cx="7554913" cy="946150"/>
          </a:xfrm>
          <a:prstGeom prst="rect">
            <a:avLst/>
          </a:prstGeom>
          <a:noFill/>
          <a:ln w="9525">
            <a:noFill/>
          </a:ln>
        </p:spPr>
        <p:txBody>
          <a:bodyPr anchor="t" anchorCtr="0">
            <a:spAutoFit/>
          </a:bodyPr>
          <a:p>
            <a:pPr eaLnBrk="0" hangingPunct="0">
              <a:spcBef>
                <a:spcPct val="20000"/>
              </a:spcBef>
              <a:buClr>
                <a:schemeClr val="accent2"/>
              </a:buClr>
              <a:buSzPct val="85000"/>
              <a:buFont typeface="ZapfDingbats" charset="2"/>
            </a:pPr>
            <a:r>
              <a:rPr lang="en-US" altLang="zh-CN" sz="2800" i="1" dirty="0">
                <a:solidFill>
                  <a:srgbClr val="CC0000"/>
                </a:solidFill>
                <a:latin typeface="Gill Sans MT" panose="020B0502020104020203" charset="0"/>
              </a:rPr>
              <a:t>Q:</a:t>
            </a:r>
            <a:r>
              <a:rPr lang="en-US" altLang="zh-CN" sz="2800" dirty="0">
                <a:latin typeface="Gill Sans MT" panose="020B0502020104020203" charset="0"/>
              </a:rPr>
              <a:t> What </a:t>
            </a:r>
            <a:r>
              <a:rPr lang="en-US" altLang="zh-CN" sz="2800" i="1" dirty="0">
                <a:solidFill>
                  <a:srgbClr val="000099"/>
                </a:solidFill>
                <a:latin typeface="Gill Sans MT" panose="020B0502020104020203" charset="0"/>
              </a:rPr>
              <a:t>service model</a:t>
            </a:r>
            <a:r>
              <a:rPr lang="en-US" altLang="zh-CN" sz="2800" dirty="0">
                <a:latin typeface="Gill Sans MT" panose="020B0502020104020203" charset="0"/>
              </a:rPr>
              <a:t> for </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channel</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 transporting datagrams from sender to receiver?</a:t>
            </a:r>
            <a:endParaRPr lang="en-US" altLang="zh-CN" sz="2800" dirty="0">
              <a:latin typeface="Gill Sans MT" panose="020B0502020104020203" charset="0"/>
            </a:endParaRPr>
          </a:p>
        </p:txBody>
      </p:sp>
      <p:sp>
        <p:nvSpPr>
          <p:cNvPr id="8198" name="Rectangle 15"/>
          <p:cNvSpPr>
            <a:spLocks noGrp="1" noChangeArrowheads="1"/>
          </p:cNvSpPr>
          <p:nvPr>
            <p:ph sz="half" idx="1"/>
          </p:nvPr>
        </p:nvSpPr>
        <p:spPr>
          <a:xfrm>
            <a:off x="442913" y="2587625"/>
            <a:ext cx="3810000" cy="2528888"/>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example services for individual datagrams:</a:t>
            </a:r>
            <a:endPar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rPr>
              <a:t>guaranteed delivery</a:t>
            </a:r>
            <a:endPar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rPr>
              <a:t>guaranteed delivery with less than 40 msec delay</a:t>
            </a:r>
            <a:endPar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sp>
        <p:nvSpPr>
          <p:cNvPr id="49156" name="Rectangle 16"/>
          <p:cNvSpPr>
            <a:spLocks noGrp="1"/>
          </p:cNvSpPr>
          <p:nvPr>
            <p:ph sz="half" idx="2"/>
          </p:nvPr>
        </p:nvSpPr>
        <p:spPr>
          <a:xfrm>
            <a:off x="4559300" y="2579688"/>
            <a:ext cx="3810000" cy="3686175"/>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i="1" dirty="0">
                <a:solidFill>
                  <a:srgbClr val="CC0000"/>
                </a:solidFill>
                <a:latin typeface="+mn-lt"/>
                <a:ea typeface="MS PGothic" panose="020B0600070205080204" charset="-128"/>
                <a:cs typeface="MS PGothic" panose="020B0600070205080204" charset="-128"/>
              </a:rPr>
              <a:t>example services for a flow of datagrams:</a:t>
            </a:r>
            <a:endParaRPr lang="en-US" altLang="zh-CN" i="1" dirty="0">
              <a:solidFill>
                <a:srgbClr val="CC0000"/>
              </a:solidFill>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in-order datagram delivery</a:t>
            </a: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guaranteed minimum bandwidth to flow</a:t>
            </a: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restrictions on changes in inter-packet spacing</a:t>
            </a: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pic>
        <p:nvPicPr>
          <p:cNvPr id="49157" name="Picture 17" descr="underline_base"/>
          <p:cNvPicPr/>
          <p:nvPr/>
        </p:nvPicPr>
        <p:blipFill>
          <a:blip r:embed="rId1"/>
          <a:stretch>
            <a:fillRect/>
          </a:stretch>
        </p:blipFill>
        <p:spPr>
          <a:xfrm>
            <a:off x="628650" y="1033463"/>
            <a:ext cx="5484813" cy="173037"/>
          </a:xfrm>
          <a:prstGeom prst="rect">
            <a:avLst/>
          </a:prstGeom>
          <a:noFill/>
          <a:ln w="9525">
            <a:noFill/>
          </a:ln>
        </p:spPr>
      </p:pic>
      <p:sp>
        <p:nvSpPr>
          <p:cNvPr id="49158"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915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ZGI5ODI4Zjg5ZTA3YzhjMjFlM2U4MTNhMTM5ZTNhOTEifQ=="/>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ahoma" panose="020B060403050404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ahoma" panose="020B060403050404020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ahoma" panose="020B060403050404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ahoma" panose="020B060403050404020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31960</Words>
  <Application>WPS 演示</Application>
  <PresentationFormat/>
  <Paragraphs>2729</Paragraphs>
  <Slides>77</Slides>
  <Notes>9</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77</vt:i4>
      </vt:variant>
    </vt:vector>
  </HeadingPairs>
  <TitlesOfParts>
    <vt:vector size="99" baseType="lpstr">
      <vt:lpstr>Arial</vt:lpstr>
      <vt:lpstr>宋体</vt:lpstr>
      <vt:lpstr>Wingdings</vt:lpstr>
      <vt:lpstr>MS PGothic</vt:lpstr>
      <vt:lpstr>Times New Roman</vt:lpstr>
      <vt:lpstr>Tahoma</vt:lpstr>
      <vt:lpstr>Gill Sans MT</vt:lpstr>
      <vt:lpstr>Wingdings</vt:lpstr>
      <vt:lpstr>Gill Sans MT</vt:lpstr>
      <vt:lpstr>Arial</vt:lpstr>
      <vt:lpstr>Comic Sans MS</vt:lpstr>
      <vt:lpstr>ZapfDingbats</vt:lpstr>
      <vt:lpstr>微软雅黑</vt:lpstr>
      <vt:lpstr>Arial Unicode MS</vt:lpstr>
      <vt:lpstr>Courier New</vt:lpstr>
      <vt:lpstr>Times</vt:lpstr>
      <vt:lpstr>Calibri</vt:lpstr>
      <vt:lpstr>ヒラギノ角ゴ Pro W3</vt:lpstr>
      <vt:lpstr>Yu Gothic</vt:lpstr>
      <vt:lpstr>Default Design</vt:lpstr>
      <vt:lpstr>1_Default Design</vt:lpstr>
      <vt:lpstr>2_Default Design</vt:lpstr>
      <vt:lpstr>PowerPoint 演示文稿</vt:lpstr>
      <vt:lpstr>PowerPoint 演示文稿</vt:lpstr>
      <vt:lpstr>Chapter 4: network layer</vt:lpstr>
      <vt:lpstr>Network layer</vt:lpstr>
      <vt:lpstr>Two key network-layer functions</vt:lpstr>
      <vt:lpstr>Network layer: data plane, control plane</vt:lpstr>
      <vt:lpstr>PowerPoint 演示文稿</vt:lpstr>
      <vt:lpstr>PowerPoint 演示文稿</vt:lpstr>
      <vt:lpstr>Network service model</vt:lpstr>
      <vt:lpstr>Network layer service models:</vt:lpstr>
      <vt:lpstr>PowerPoint 演示文稿</vt:lpstr>
      <vt:lpstr>Router architecture overview</vt:lpstr>
      <vt:lpstr>Input port functions</vt:lpstr>
      <vt:lpstr>Input port functions</vt:lpstr>
      <vt:lpstr>Destination-based forwarding</vt:lpstr>
      <vt:lpstr>Longest prefix matching</vt:lpstr>
      <vt:lpstr>Longest prefix matching</vt:lpstr>
      <vt:lpstr>Switching fabrics</vt:lpstr>
      <vt:lpstr>Switching via memory</vt:lpstr>
      <vt:lpstr>Switching via a bus（总线）</vt:lpstr>
      <vt:lpstr>Switching via interconnection network（互联网络，纵横式交换结构）</vt:lpstr>
      <vt:lpstr>Input port queuing</vt:lpstr>
      <vt:lpstr>Output ports</vt:lpstr>
      <vt:lpstr>Output port queueing</vt:lpstr>
      <vt:lpstr>How much buffering?</vt:lpstr>
      <vt:lpstr>Scheduling mechanisms</vt:lpstr>
      <vt:lpstr>Scheduling policies: priority</vt:lpstr>
      <vt:lpstr>Scheduling policies: still more</vt:lpstr>
      <vt:lpstr>Scheduling policies: still more</vt:lpstr>
      <vt:lpstr>PowerPoint 演示文稿</vt:lpstr>
      <vt:lpstr>The Internet network layer</vt:lpstr>
      <vt:lpstr>IP datagram format</vt:lpstr>
      <vt:lpstr>IP fragmentation, reassembly</vt:lpstr>
      <vt:lpstr>IP fragmentation, reassembly</vt:lpstr>
      <vt:lpstr>PowerPoint 演示文稿</vt:lpstr>
      <vt:lpstr>IP addressing: introduction</vt:lpstr>
      <vt:lpstr>IP addressing: introduction</vt:lpstr>
      <vt:lpstr>Subnets（子网）</vt:lpstr>
      <vt:lpstr>Subnets</vt:lpstr>
      <vt:lpstr>Subnets</vt:lpstr>
      <vt:lpstr>IP addressing: CIDR 无类别域间路由选择</vt:lpstr>
      <vt:lpstr>IP addresses: how to get one?</vt:lpstr>
      <vt:lpstr>DHCP: Dynamic Host Configuration Protocol</vt:lpstr>
      <vt:lpstr>DHCP client-server scenario</vt:lpstr>
      <vt:lpstr>DHCP client-server scenario</vt:lpstr>
      <vt:lpstr>DHCP: more than IP addresses</vt:lpstr>
      <vt:lpstr>DHCP: example</vt:lpstr>
      <vt:lpstr>DHCP: example</vt:lpstr>
      <vt:lpstr>DHCP: Wireshark output (home LAN)</vt:lpstr>
      <vt:lpstr>IP addresses: how to get one?</vt:lpstr>
      <vt:lpstr>Hierarchical addressing: route aggregation 路由聚合</vt:lpstr>
      <vt:lpstr>Hierarchical addressing: more specific routes</vt:lpstr>
      <vt:lpstr>IP addressing: the last word...</vt:lpstr>
      <vt:lpstr>NAT: network address translation 网络地址转换</vt:lpstr>
      <vt:lpstr>NAT: network address translation</vt:lpstr>
      <vt:lpstr>NAT: network address translation</vt:lpstr>
      <vt:lpstr>NAT: network address translation</vt:lpstr>
      <vt:lpstr>NAT: network address translation</vt:lpstr>
      <vt:lpstr>PowerPoint 演示文稿</vt:lpstr>
      <vt:lpstr>IPv6: motivation</vt:lpstr>
      <vt:lpstr>IPv6 datagram format</vt:lpstr>
      <vt:lpstr>Other changes from IPv4</vt:lpstr>
      <vt:lpstr>Transition from IPv4 to IPv6</vt:lpstr>
      <vt:lpstr>Tunneling</vt:lpstr>
      <vt:lpstr>Tunneling （建隧道）</vt:lpstr>
      <vt:lpstr>IPv6: adoption</vt:lpstr>
      <vt:lpstr>PowerPoint 演示文稿</vt:lpstr>
      <vt:lpstr>PowerPoint 演示文稿</vt:lpstr>
      <vt:lpstr>OpenFlow data plane abstraction</vt:lpstr>
      <vt:lpstr>OpenFlow data plane abstraction</vt:lpstr>
      <vt:lpstr>OpenFlow: Flow Table Entries</vt:lpstr>
      <vt:lpstr>PowerPoint 演示文稿</vt:lpstr>
      <vt:lpstr>PowerPoint 演示文稿</vt:lpstr>
      <vt:lpstr>OpenFlow abstraction</vt:lpstr>
      <vt:lpstr>OpenFlow example</vt:lpstr>
      <vt:lpstr>PowerPoint 演示文稿</vt:lpstr>
      <vt:lpstr>第四章课后作业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4</dc:title>
  <dc:creator>Jim Kurose and Keith Ross</dc:creator>
  <cp:lastModifiedBy>张召</cp:lastModifiedBy>
  <cp:revision>451</cp:revision>
  <dcterms:created xsi:type="dcterms:W3CDTF">1999-10-08T19:08:00Z</dcterms:created>
  <dcterms:modified xsi:type="dcterms:W3CDTF">2022-06-07T23:58:15Z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B329CA8D0B4F461C89CC514BE8352DD0</vt:lpwstr>
  </property>
</Properties>
</file>