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2"/>
    <p:sldId id="348" r:id="rId3"/>
    <p:sldId id="351" r:id="rId4"/>
    <p:sldId id="319" r:id="rId5"/>
    <p:sldId id="352" r:id="rId6"/>
    <p:sldId id="341" r:id="rId7"/>
    <p:sldId id="342" r:id="rId8"/>
    <p:sldId id="349" r:id="rId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99"/>
    <a:srgbClr val="000099"/>
    <a:srgbClr val="FFFF99"/>
    <a:srgbClr val="FFFF66"/>
    <a:srgbClr val="FF0000"/>
    <a:srgbClr val="0000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4C31F-687A-4D78-B28B-62031D1B011F}" v="21" dt="2023-04-18T22:19:41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1000" autoAdjust="0"/>
  </p:normalViewPr>
  <p:slideViewPr>
    <p:cSldViewPr>
      <p:cViewPr varScale="1">
        <p:scale>
          <a:sx n="59" d="100"/>
          <a:sy n="59" d="100"/>
        </p:scale>
        <p:origin x="82" y="3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49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1A7C737-530A-4100-8190-3E2BC5F5A5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1B834C7-3838-4C32-99AE-BC955E4C35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C55B317-D567-45B5-A1AC-F3D192CD0D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36733A71-CC1E-46EA-8E4A-69AE4E6E9D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ADDA17C-5DB1-41D2-AE4A-518B267ADEC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4624F39-BF6C-495E-B84A-6364E419AC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97D1213-EF67-4260-92EA-3BCF0E3B05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672815B-303E-4CEA-AD6A-CE5B8D12A0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A17E566D-C4F1-4BBE-B463-780863E5BE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D1F5993-25D1-4A8E-8BB0-23237880C5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633F0BBF-C200-4BC3-A9F7-C4C004453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9767B27-5564-4392-9927-E727832CC44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C025003E-EA31-4A09-924A-600D0A672C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FF24818-0613-4293-9B77-CC93D8826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C8D1FE81-8C3E-4E80-A403-70BE917AD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299146-5BC8-4991-AD3C-0E9CC9694F2E}" type="slidenum">
              <a:rPr lang="en-GB" altLang="en-US" sz="1200"/>
              <a:pPr/>
              <a:t>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5A55593-A534-4F25-BA6E-CDFF1E9AF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614E73A4-219B-4179-9035-634DD650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4FD238D-FD1F-4D68-8EDD-EFE3BCA18A32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89ECADD-AAB7-433E-B35D-F5EFB3C5E2E8}" type="slidenum">
              <a:rPr lang="en-GB" altLang="en-US" sz="1200"/>
              <a:pPr algn="r" eaLnBrk="1" hangingPunct="1"/>
              <a:t>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5A55593-A534-4F25-BA6E-CDFF1E9AF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614E73A4-219B-4179-9035-634DD650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4FD238D-FD1F-4D68-8EDD-EFE3BCA18A32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89ECADD-AAB7-433E-B35D-F5EFB3C5E2E8}" type="slidenum">
              <a:rPr lang="en-GB" altLang="en-US" sz="1200"/>
              <a:pPr algn="r" eaLnBrk="1" hangingPunct="1"/>
              <a:t>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62967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9906364-78A4-428F-A671-D53E45D96D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52C0005B-82D5-4610-A4A5-FE94587A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90EA541-3F9D-46FA-B56C-46547CC0414F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ED99C4F-B58E-4B0C-A1E2-DEABCAB1F315}" type="slidenum">
              <a:rPr lang="en-GB" altLang="en-US" sz="1200"/>
              <a:pPr algn="r" eaLnBrk="1" hangingPunct="1"/>
              <a:t>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9906364-78A4-428F-A671-D53E45D96D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52C0005B-82D5-4610-A4A5-FE94587A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90EA541-3F9D-46FA-B56C-46547CC0414F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ED99C4F-B58E-4B0C-A1E2-DEABCAB1F315}" type="slidenum">
              <a:rPr lang="en-GB" altLang="en-US" sz="1200"/>
              <a:pPr algn="r" eaLnBrk="1" hangingPunct="1"/>
              <a:t>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03183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4DB11CDB-E4D6-4955-978F-3F4517D07A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13E3C45-C9F9-4504-83CD-37343282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E82F699-A1FD-46B7-AC9A-C6CBBD145194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26184449-22E6-4E0E-B2F4-F91FC23D69F5}" type="slidenum">
              <a:rPr lang="en-GB" altLang="en-US" sz="1200"/>
              <a:pPr algn="r" eaLnBrk="1" hangingPunct="1"/>
              <a:t>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D6473846-8C39-4D94-A8A3-5CEE04AB09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DA9DB6EB-84FF-4DB8-8B93-5D88F2CC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9BE6B010-9868-4223-9DF9-1904103083F5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567B217-A8E5-47E9-A816-44BD17A1E981}" type="slidenum">
              <a:rPr lang="en-GB" altLang="en-US" sz="1200"/>
              <a:pPr algn="r" eaLnBrk="1" hangingPunct="1"/>
              <a:t>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0043DB93-07F3-4FC1-98C3-64C6AD71A5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1B396FF-BE27-48D1-9C1D-70A80987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4A36F74-AE51-46B6-A200-967EC62BE03C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0A24363-E0B6-4747-A7E9-0BB3BCD23C1C}" type="slidenum">
              <a:rPr lang="en-GB" altLang="en-US" sz="1200"/>
              <a:pPr algn="r" eaLnBrk="1" hangingPunct="1"/>
              <a:t>8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E23286-D570-41CF-9A4C-1C281EC510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C3F0D3-BCA5-4B91-81F9-B290C9918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21B1E9-0CCC-4A42-9E6D-929F8296D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72DA3-66B2-4551-A072-90D1BFEF19D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058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45A6DD-B8E2-47F1-B9DA-3A0A87BB5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40AF56-67A4-4ECE-9D1F-428096E33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51B48F-00F7-4795-8DC6-168DE6DB9C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E597A-AD51-4BE0-A7E4-E9B8D540A4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96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B4D2EF-64DD-47AC-8F00-8AF8BF25FA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644A9-CD27-4AA9-BB8F-EC280BF2F8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D2291-F8C6-4BD0-B457-40C829F85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5F327-CEE2-4D92-B567-E9FEA79019A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57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088F36-4A50-411C-9CF0-0AA82235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A07964-9347-4924-9311-74159ECB2B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F0E992-C9E2-4518-902E-FF6873BB7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50D45-74CB-4C69-984A-DA9D43186CD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64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6BA8A0-25F9-45B8-B753-697DA5E812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351D02-7496-4239-9820-64C2D40D7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7F2388-439B-4C11-B43A-D52F6A4A0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3A18C-91AD-4EB3-9488-40A0450F76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559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159899-6A25-40AA-A540-0C27221791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9120B-CBE5-4EFB-9C8F-6F762034F4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B23F9-0671-4835-973C-CB43E501A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240E9-5543-41AD-A66A-30710D805CD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831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6F7B3A-25DD-4791-AAE7-945B1C397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4798C4-D830-4D1F-96F4-7542063429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04B7E2-ADF0-49B3-9D9C-095A8994B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2040D-B8AC-4B3C-BE00-DCBD77E33F7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92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F7512B-1863-4A8C-AD87-D26FB0A75F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6F47BC-8B43-444B-B458-E924C758A6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EE5076-A24A-41A8-BEF8-9C5E9F1F0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093C5-1D3C-4055-AB38-EAFF9ED58D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56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00C21CB-E744-48DE-A515-2357C2BFFF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F29E9C-4137-4592-AC40-A94CCB45F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78C748-22C5-4A8E-844B-BA7007068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7B49E-B340-4418-86C9-F6B8505E9B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32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92D2E-BAFF-440F-ADD2-742C90EF4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AF7AB-1EA2-426A-B93D-D2265758F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15C2-E36D-4898-9DD7-23BC3635B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6F2DC-259F-4457-A945-053A681C15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16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6EFF4-656D-4584-8BB7-230FF673C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0CDEF-0862-4037-9564-50F670FDA6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742A9-792C-46F6-99B0-6A4FAAB4F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571E-E557-42CA-BEE5-6F2FD821CE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22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D53B92-8B85-4A1D-8E0B-330CFB4BF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30291-5B01-4A52-97BD-E9FA4DFC1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00AC1E-0E98-4A50-BCA1-9066376707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05AF1E-D719-4A60-B243-630B03FF72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CA513A-63F4-4300-9EAA-5CE785D5EE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3F24E86-81B7-4532-8E6D-A0686CBA6E83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1031" name="Picture 3">
            <a:extLst>
              <a:ext uri="{FF2B5EF4-FFF2-40B4-BE49-F238E27FC236}">
                <a16:creationId xmlns:a16="http://schemas.microsoft.com/office/drawing/2014/main" id="{CEF963E6-034A-4E89-B896-9F1551A71B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88913"/>
            <a:ext cx="1423988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i2g66b7MU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o-DoeXeNjVE" TargetMode="External"/><Relationship Id="rId4" Type="http://schemas.openxmlformats.org/officeDocument/2006/relationships/hyperlink" Target="https://www.youtube.com/watch?v=BVTZxAe-8W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806FFF98-5856-4920-BF73-FFE55F2E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11A363-3553-4A7A-9BB6-F8306204AF97}" type="slidenum">
              <a:rPr lang="en-GB" altLang="en-US" sz="1400"/>
              <a:pPr/>
              <a:t>1</a:t>
            </a:fld>
            <a:endParaRPr lang="en-GB" alt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7ABD7F-A784-4B53-8E0F-9AB0CFA77C5D}"/>
              </a:ext>
            </a:extLst>
          </p:cNvPr>
          <p:cNvSpPr/>
          <p:nvPr/>
        </p:nvSpPr>
        <p:spPr>
          <a:xfrm>
            <a:off x="5452" y="3561283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3600" b="1" dirty="0">
                <a:solidFill>
                  <a:srgbClr val="00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Software Design</a:t>
            </a:r>
          </a:p>
          <a:p>
            <a:pPr algn="ctr"/>
            <a:endParaRPr lang="en-GB" altLang="en-US" sz="3600" b="1" dirty="0">
              <a:solidFill>
                <a:srgbClr val="000099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altLang="en-US" b="1" dirty="0">
                <a:solidFill>
                  <a:srgbClr val="00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Scrum Spring Planning and Tracking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6C26A-E015-B5E6-0E99-96DC56DD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8" y="436635"/>
            <a:ext cx="4248472" cy="2549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0"/>
    </mc:Choice>
    <mc:Fallback xmlns="">
      <p:transition spd="slow" advTm="146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B344AC79-AC7F-400D-ADF3-3F52EDC5138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64237BE-89E6-4484-8E20-43393902399C}" type="slidenum">
              <a:rPr lang="en-GB" altLang="en-US" sz="1400"/>
              <a:pPr algn="r" eaLnBrk="1" hangingPunct="1"/>
              <a:t>2</a:t>
            </a:fld>
            <a:endParaRPr lang="en-GB" altLang="en-US" sz="1400"/>
          </a:p>
        </p:txBody>
      </p:sp>
      <p:sp>
        <p:nvSpPr>
          <p:cNvPr id="3075" name="Rectangle 7" descr="60%">
            <a:extLst>
              <a:ext uri="{FF2B5EF4-FFF2-40B4-BE49-F238E27FC236}">
                <a16:creationId xmlns:a16="http://schemas.microsoft.com/office/drawing/2014/main" id="{1E0111E1-EE8F-47B3-9AC2-597A7A9E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GB" altLang="en-US" sz="3600" b="1"/>
              <a:t>Scrum Task Board</a:t>
            </a:r>
          </a:p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3076" name="TextBox 5">
            <a:extLst>
              <a:ext uri="{FF2B5EF4-FFF2-40B4-BE49-F238E27FC236}">
                <a16:creationId xmlns:a16="http://schemas.microsoft.com/office/drawing/2014/main" id="{C8112407-0E70-41A4-85BE-C3B7DBDF0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357938"/>
            <a:ext cx="1857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1000">
                <a:latin typeface="Arial" panose="020B0604020202020204" pitchFamily="34" charset="0"/>
                <a:cs typeface="Arial" panose="020B0604020202020204" pitchFamily="34" charset="0"/>
              </a:rPr>
              <a:t>YL Hedley</a:t>
            </a:r>
          </a:p>
        </p:txBody>
      </p:sp>
      <p:sp>
        <p:nvSpPr>
          <p:cNvPr id="3077" name="Rectangle 8">
            <a:extLst>
              <a:ext uri="{FF2B5EF4-FFF2-40B4-BE49-F238E27FC236}">
                <a16:creationId xmlns:a16="http://schemas.microsoft.com/office/drawing/2014/main" id="{4A8AFBBC-63DC-4FE3-A052-00D504B8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6021388"/>
            <a:ext cx="177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Source : www.123rf.com/</a:t>
            </a:r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9FD99970-BB3F-40F4-A37C-65FC682B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3708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6263" indent="-298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3463" indent="-298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Symbol" panose="05050102010706020507" pitchFamily="18" charset="2"/>
              <a:buChar char="·"/>
            </a:pPr>
            <a:r>
              <a:rPr lang="en-US" altLang="en-US" b="1" dirty="0">
                <a:ea typeface="SimSun" panose="02010600030101010101" pitchFamily="2" charset="-122"/>
              </a:rPr>
              <a:t>Scrum board: </a:t>
            </a:r>
            <a:r>
              <a:rPr lang="en-US" altLang="en-US" dirty="0">
                <a:ea typeface="SimSun" panose="02010600030101010101" pitchFamily="2" charset="-122"/>
              </a:rPr>
              <a:t>a visual process tool to track work in sprints, e.g. </a:t>
            </a:r>
          </a:p>
          <a:p>
            <a:pPr lvl="1" eaLnBrk="1" hangingPunct="1">
              <a:buFont typeface="Symbol" panose="05050102010706020507" pitchFamily="18" charset="2"/>
              <a:buChar char="-"/>
            </a:pPr>
            <a:r>
              <a:rPr lang="en-US" altLang="en-US" b="1" dirty="0">
                <a:ea typeface="SimSun" panose="02010600030101010101" pitchFamily="2" charset="-122"/>
              </a:rPr>
              <a:t>To Do</a:t>
            </a:r>
            <a:r>
              <a:rPr lang="en-US" altLang="en-US" dirty="0">
                <a:ea typeface="SimSun" panose="02010600030101010101" pitchFamily="2" charset="-122"/>
              </a:rPr>
              <a:t>: lists the tasks that </a:t>
            </a:r>
            <a:r>
              <a:rPr lang="en-US" altLang="en-US" dirty="0">
                <a:highlight>
                  <a:srgbClr val="FFFF00"/>
                </a:highlight>
                <a:ea typeface="SimSun" panose="02010600030101010101" pitchFamily="2" charset="-122"/>
              </a:rPr>
              <a:t>are not yet started</a:t>
            </a:r>
            <a:r>
              <a:rPr lang="en-US" altLang="en-US" dirty="0">
                <a:ea typeface="SimSun" panose="02010600030101010101" pitchFamily="2" charset="-122"/>
              </a:rPr>
              <a:t>. (i.e., backlog)</a:t>
            </a:r>
          </a:p>
          <a:p>
            <a:pPr lvl="1" eaLnBrk="1" hangingPunct="1">
              <a:buFont typeface="Symbol" panose="05050102010706020507" pitchFamily="18" charset="2"/>
              <a:buChar char="-"/>
            </a:pPr>
            <a:r>
              <a:rPr lang="en-US" altLang="en-US" b="1" dirty="0">
                <a:ea typeface="SimSun" panose="02010600030101010101" pitchFamily="2" charset="-122"/>
              </a:rPr>
              <a:t>Doing</a:t>
            </a:r>
            <a:r>
              <a:rPr lang="en-US" altLang="en-US" dirty="0">
                <a:ea typeface="SimSun" panose="02010600030101010101" pitchFamily="2" charset="-122"/>
              </a:rPr>
              <a:t>: the </a:t>
            </a:r>
            <a:r>
              <a:rPr lang="en-US" altLang="en-US" dirty="0">
                <a:highlight>
                  <a:srgbClr val="FFFF00"/>
                </a:highlight>
                <a:ea typeface="SimSun" panose="02010600030101010101" pitchFamily="2" charset="-122"/>
              </a:rPr>
              <a:t>tasks</a:t>
            </a:r>
            <a:r>
              <a:rPr lang="en-US" altLang="en-US" dirty="0">
                <a:ea typeface="SimSun" panose="02010600030101010101" pitchFamily="2" charset="-122"/>
              </a:rPr>
              <a:t> that </a:t>
            </a:r>
            <a:r>
              <a:rPr lang="en-US" altLang="en-US" dirty="0">
                <a:highlight>
                  <a:srgbClr val="FFFF00"/>
                </a:highlight>
                <a:ea typeface="SimSun" panose="02010600030101010101" pitchFamily="2" charset="-122"/>
              </a:rPr>
              <a:t>are in progress</a:t>
            </a:r>
          </a:p>
          <a:p>
            <a:pPr lvl="1" eaLnBrk="1" hangingPunct="1">
              <a:buFont typeface="Symbol" panose="05050102010706020507" pitchFamily="18" charset="2"/>
              <a:buChar char="-"/>
            </a:pPr>
            <a:r>
              <a:rPr lang="en-US" altLang="en-US" b="1" dirty="0">
                <a:ea typeface="SimSun" panose="02010600030101010101" pitchFamily="2" charset="-122"/>
              </a:rPr>
              <a:t>Done</a:t>
            </a:r>
            <a:r>
              <a:rPr lang="en-US" altLang="en-US" dirty="0">
                <a:ea typeface="SimSun" panose="02010600030101010101" pitchFamily="2" charset="-122"/>
              </a:rPr>
              <a:t>: the </a:t>
            </a:r>
            <a:r>
              <a:rPr lang="en-US" altLang="en-US" dirty="0">
                <a:highlight>
                  <a:srgbClr val="FFFF00"/>
                </a:highlight>
                <a:ea typeface="SimSun" panose="02010600030101010101" pitchFamily="2" charset="-122"/>
              </a:rPr>
              <a:t>tasks</a:t>
            </a:r>
            <a:r>
              <a:rPr lang="en-US" altLang="en-US" dirty="0">
                <a:ea typeface="SimSun" panose="02010600030101010101" pitchFamily="2" charset="-122"/>
              </a:rPr>
              <a:t> that </a:t>
            </a:r>
            <a:r>
              <a:rPr lang="en-US" altLang="en-US" dirty="0">
                <a:highlight>
                  <a:srgbClr val="FFFF00"/>
                </a:highlight>
                <a:ea typeface="SimSun" panose="02010600030101010101" pitchFamily="2" charset="-122"/>
              </a:rPr>
              <a:t>are completed </a:t>
            </a:r>
          </a:p>
        </p:txBody>
      </p:sp>
      <p:pic>
        <p:nvPicPr>
          <p:cNvPr id="3079" name="Picture 2">
            <a:extLst>
              <a:ext uri="{FF2B5EF4-FFF2-40B4-BE49-F238E27FC236}">
                <a16:creationId xmlns:a16="http://schemas.microsoft.com/office/drawing/2014/main" id="{3513BC35-C2C4-423B-B6CC-2AF8126FE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557338"/>
            <a:ext cx="511175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30BA4C-E00F-C3CB-FFBD-0C67E5DA3FC2}"/>
              </a:ext>
            </a:extLst>
          </p:cNvPr>
          <p:cNvSpPr txBox="1"/>
          <p:nvPr/>
        </p:nvSpPr>
        <p:spPr>
          <a:xfrm>
            <a:off x="1062038" y="61423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https://www.youtube.com/watch?v=Ti2g66b7MUo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40"/>
    </mc:Choice>
    <mc:Fallback xmlns="">
      <p:transition spd="slow" advTm="371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B344AC79-AC7F-400D-ADF3-3F52EDC5138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64237BE-89E6-4484-8E20-43393902399C}" type="slidenum">
              <a:rPr lang="en-GB" altLang="en-US" sz="1400"/>
              <a:pPr algn="r" eaLnBrk="1" hangingPunct="1"/>
              <a:t>3</a:t>
            </a:fld>
            <a:endParaRPr lang="en-GB" altLang="en-US" sz="1400"/>
          </a:p>
        </p:txBody>
      </p:sp>
      <p:sp>
        <p:nvSpPr>
          <p:cNvPr id="3075" name="Rectangle 7" descr="60%">
            <a:extLst>
              <a:ext uri="{FF2B5EF4-FFF2-40B4-BE49-F238E27FC236}">
                <a16:creationId xmlns:a16="http://schemas.microsoft.com/office/drawing/2014/main" id="{1E0111E1-EE8F-47B3-9AC2-597A7A9E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GB" altLang="en-US" sz="3600" b="1"/>
              <a:t>Scrum Task Board</a:t>
            </a:r>
          </a:p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3076" name="TextBox 5">
            <a:extLst>
              <a:ext uri="{FF2B5EF4-FFF2-40B4-BE49-F238E27FC236}">
                <a16:creationId xmlns:a16="http://schemas.microsoft.com/office/drawing/2014/main" id="{C8112407-0E70-41A4-85BE-C3B7DBDF0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357938"/>
            <a:ext cx="1857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1000">
                <a:latin typeface="Arial" panose="020B0604020202020204" pitchFamily="34" charset="0"/>
                <a:cs typeface="Arial" panose="020B0604020202020204" pitchFamily="34" charset="0"/>
              </a:rPr>
              <a:t>YL Hedley</a:t>
            </a:r>
          </a:p>
        </p:txBody>
      </p:sp>
      <p:pic>
        <p:nvPicPr>
          <p:cNvPr id="1026" name="Picture 2" descr="4 Advantages of Physical Task Boards | Agile Velocity">
            <a:extLst>
              <a:ext uri="{FF2B5EF4-FFF2-40B4-BE49-F238E27FC236}">
                <a16:creationId xmlns:a16="http://schemas.microsoft.com/office/drawing/2014/main" id="{26967239-B44B-165D-16B9-BF4462DB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431131"/>
            <a:ext cx="76295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8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40"/>
    </mc:Choice>
    <mc:Fallback xmlns="">
      <p:transition spd="slow" advTm="371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5A74EDE5-76C2-462D-8BDC-1A8DFFC7370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B508C89-9E7F-4DCA-9FA4-2C35DB71F10D}" type="slidenum">
              <a:rPr lang="en-GB" altLang="en-US" sz="1400"/>
              <a:pPr algn="r" eaLnBrk="1" hangingPunct="1"/>
              <a:t>4</a:t>
            </a:fld>
            <a:endParaRPr lang="en-GB" altLang="en-US" sz="1400"/>
          </a:p>
        </p:txBody>
      </p:sp>
      <p:sp>
        <p:nvSpPr>
          <p:cNvPr id="4099" name="Rectangle 7" descr="60%">
            <a:extLst>
              <a:ext uri="{FF2B5EF4-FFF2-40B4-BE49-F238E27FC236}">
                <a16:creationId xmlns:a16="http://schemas.microsoft.com/office/drawing/2014/main" id="{A277971B-DDEE-46EA-91D8-ED6460FE1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3600" b="1">
                <a:ea typeface="SimSun" panose="02010600030101010101" pitchFamily="2" charset="-122"/>
              </a:rPr>
              <a:t>Scrum Tasks</a:t>
            </a:r>
          </a:p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4100" name="TextBox 5">
            <a:extLst>
              <a:ext uri="{FF2B5EF4-FFF2-40B4-BE49-F238E27FC236}">
                <a16:creationId xmlns:a16="http://schemas.microsoft.com/office/drawing/2014/main" id="{A4BF5D31-DFB6-448D-A086-03F2CEDA7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357938"/>
            <a:ext cx="1857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1000">
                <a:latin typeface="Arial" panose="020B0604020202020204" pitchFamily="34" charset="0"/>
                <a:cs typeface="Arial" panose="020B0604020202020204" pitchFamily="34" charset="0"/>
              </a:rPr>
              <a:t>YL Hedley</a:t>
            </a:r>
          </a:p>
        </p:txBody>
      </p:sp>
      <p:sp>
        <p:nvSpPr>
          <p:cNvPr id="4101" name="Rectangle 8">
            <a:extLst>
              <a:ext uri="{FF2B5EF4-FFF2-40B4-BE49-F238E27FC236}">
                <a16:creationId xmlns:a16="http://schemas.microsoft.com/office/drawing/2014/main" id="{36503E35-9C45-440F-877A-D55321FC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5300663"/>
            <a:ext cx="17748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Source : www.123rf.com/</a:t>
            </a: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94038E18-BABB-4C79-BE5D-F3754DFD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334803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6263" indent="-298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3463" indent="-298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Symbol" panose="05050102010706020507" pitchFamily="18" charset="2"/>
              <a:buChar char="·"/>
            </a:pPr>
            <a:r>
              <a:rPr lang="en-US" altLang="en-US" b="1" dirty="0">
                <a:ea typeface="SimSun" panose="02010600030101010101" pitchFamily="2" charset="-122"/>
              </a:rPr>
              <a:t>Scrum Task Breakdown</a:t>
            </a:r>
          </a:p>
          <a:p>
            <a:pPr lvl="1" eaLnBrk="1" hangingPunct="1">
              <a:buFont typeface="Symbol" panose="05050102010706020507" pitchFamily="18" charset="2"/>
              <a:buChar char="-"/>
            </a:pPr>
            <a:r>
              <a:rPr lang="en-US" altLang="en-US" dirty="0">
                <a:ea typeface="SimSun" panose="02010600030101010101" pitchFamily="2" charset="-122"/>
              </a:rPr>
              <a:t>To use the </a:t>
            </a:r>
            <a:r>
              <a:rPr lang="en-US" altLang="en-US" b="1" dirty="0">
                <a:ea typeface="SimSun" panose="02010600030101010101" pitchFamily="2" charset="-122"/>
              </a:rPr>
              <a:t>Definition of Done (DOD) </a:t>
            </a:r>
            <a:r>
              <a:rPr lang="en-US" altLang="en-US" dirty="0">
                <a:ea typeface="SimSun" panose="02010600030101010101" pitchFamily="2" charset="-122"/>
              </a:rPr>
              <a:t>as a checklist to produce a list of tasks </a:t>
            </a:r>
          </a:p>
          <a:p>
            <a:pPr lvl="1" eaLnBrk="1" hangingPunct="1">
              <a:buFont typeface="Symbol" panose="05050102010706020507" pitchFamily="18" charset="2"/>
              <a:buChar char="-"/>
            </a:pPr>
            <a:r>
              <a:rPr lang="en-US" altLang="en-US" dirty="0">
                <a:ea typeface="SimSun" panose="02010600030101010101" pitchFamily="2" charset="-122"/>
              </a:rPr>
              <a:t>To use hours to estimate the amount of effort required to complete a task</a:t>
            </a:r>
          </a:p>
        </p:txBody>
      </p:sp>
      <p:pic>
        <p:nvPicPr>
          <p:cNvPr id="4103" name="Picture 10">
            <a:extLst>
              <a:ext uri="{FF2B5EF4-FFF2-40B4-BE49-F238E27FC236}">
                <a16:creationId xmlns:a16="http://schemas.microsoft.com/office/drawing/2014/main" id="{B0038FB5-3E42-4463-890C-8D54A42C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16113"/>
            <a:ext cx="562927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91"/>
    </mc:Choice>
    <mc:Fallback xmlns="">
      <p:transition spd="slow" advTm="261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5A74EDE5-76C2-462D-8BDC-1A8DFFC7370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B508C89-9E7F-4DCA-9FA4-2C35DB71F10D}" type="slidenum">
              <a:rPr lang="en-GB" altLang="en-US" sz="1400"/>
              <a:pPr algn="r" eaLnBrk="1" hangingPunct="1"/>
              <a:t>5</a:t>
            </a:fld>
            <a:endParaRPr lang="en-GB" altLang="en-US" sz="1400"/>
          </a:p>
        </p:txBody>
      </p:sp>
      <p:sp>
        <p:nvSpPr>
          <p:cNvPr id="4099" name="Rectangle 7" descr="60%">
            <a:extLst>
              <a:ext uri="{FF2B5EF4-FFF2-40B4-BE49-F238E27FC236}">
                <a16:creationId xmlns:a16="http://schemas.microsoft.com/office/drawing/2014/main" id="{A277971B-DDEE-46EA-91D8-ED6460FE1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3600" b="1">
                <a:ea typeface="SimSun" panose="02010600030101010101" pitchFamily="2" charset="-122"/>
              </a:rPr>
              <a:t>Scrum Tasks</a:t>
            </a:r>
          </a:p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4100" name="TextBox 5">
            <a:extLst>
              <a:ext uri="{FF2B5EF4-FFF2-40B4-BE49-F238E27FC236}">
                <a16:creationId xmlns:a16="http://schemas.microsoft.com/office/drawing/2014/main" id="{A4BF5D31-DFB6-448D-A086-03F2CEDA7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357938"/>
            <a:ext cx="1857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1000">
                <a:latin typeface="Arial" panose="020B0604020202020204" pitchFamily="34" charset="0"/>
                <a:cs typeface="Arial" panose="020B0604020202020204" pitchFamily="34" charset="0"/>
              </a:rPr>
              <a:t>YL Hedley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F6F09-6A7A-5319-C01B-43699BD8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1274715"/>
            <a:ext cx="8100392" cy="512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91"/>
    </mc:Choice>
    <mc:Fallback xmlns="">
      <p:transition spd="slow" advTm="261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00D641DA-07FF-4295-8B21-5215CE88657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456096B-265C-4116-96DA-6EF142B70D48}" type="slidenum">
              <a:rPr lang="en-GB" altLang="en-US" sz="1400"/>
              <a:pPr algn="r" eaLnBrk="1" hangingPunct="1"/>
              <a:t>6</a:t>
            </a:fld>
            <a:endParaRPr lang="en-GB" altLang="en-US" sz="1400"/>
          </a:p>
        </p:txBody>
      </p:sp>
      <p:sp>
        <p:nvSpPr>
          <p:cNvPr id="5123" name="Rectangle 7" descr="60%">
            <a:extLst>
              <a:ext uri="{FF2B5EF4-FFF2-40B4-BE49-F238E27FC236}">
                <a16:creationId xmlns:a16="http://schemas.microsoft.com/office/drawing/2014/main" id="{C3B7770E-ACB0-41C2-A9E0-7D337E0C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GB" altLang="en-US" sz="3600" b="1"/>
              <a:t>Definition of Done</a:t>
            </a:r>
          </a:p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5124" name="TextBox 5">
            <a:extLst>
              <a:ext uri="{FF2B5EF4-FFF2-40B4-BE49-F238E27FC236}">
                <a16:creationId xmlns:a16="http://schemas.microsoft.com/office/drawing/2014/main" id="{68F950A9-7F5B-42A7-9892-A598D5DE9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357938"/>
            <a:ext cx="1857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1000">
                <a:latin typeface="Arial" panose="020B0604020202020204" pitchFamily="34" charset="0"/>
                <a:cs typeface="Arial" panose="020B0604020202020204" pitchFamily="34" charset="0"/>
              </a:rPr>
              <a:t>YL Hedley</a:t>
            </a:r>
          </a:p>
        </p:txBody>
      </p:sp>
      <p:sp>
        <p:nvSpPr>
          <p:cNvPr id="5125" name="Rectangle 8">
            <a:extLst>
              <a:ext uri="{FF2B5EF4-FFF2-40B4-BE49-F238E27FC236}">
                <a16:creationId xmlns:a16="http://schemas.microsoft.com/office/drawing/2014/main" id="{27A021CD-9627-4DD9-81AE-E38646D5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949950"/>
            <a:ext cx="1978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Source: https://medium.com/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B5D7BA4-9D77-45A1-80FA-96757FF08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41767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US" altLang="zh-CN" sz="2000" b="1" dirty="0">
                <a:ea typeface="宋体" pitchFamily="2" charset="-122"/>
              </a:rPr>
              <a:t>DOD Example</a:t>
            </a:r>
          </a:p>
          <a:p>
            <a:pPr marL="342900" lvl="1" indent="-342900" eaLnBrk="1" hangingPunct="1">
              <a:spcBef>
                <a:spcPct val="20000"/>
              </a:spcBef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	User story: </a:t>
            </a:r>
            <a:r>
              <a:rPr lang="en-US" altLang="zh-CN" sz="2000" b="1" dirty="0">
                <a:latin typeface="+mn-lt"/>
                <a:ea typeface="宋体" pitchFamily="2" charset="-122"/>
              </a:rPr>
              <a:t>As a user, I want to be able to search a product, so that I can find the product I am looking for</a:t>
            </a:r>
          </a:p>
          <a:p>
            <a:pPr marL="803275" lvl="1" indent="-361950" eaLnBrk="1" hangingPunct="1"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DOD:</a:t>
            </a:r>
          </a:p>
          <a:p>
            <a:pPr marL="803275" lvl="1" indent="-361950" eaLnBrk="1" hangingPunct="1">
              <a:buFont typeface="Symbol" pitchFamily="18" charset="2"/>
              <a:buChar char="Ö"/>
              <a:defRPr/>
            </a:pPr>
            <a:r>
              <a:rPr lang="en-US" altLang="zh-CN" sz="2000" b="1" dirty="0">
                <a:latin typeface="+mn-lt"/>
                <a:ea typeface="宋体" pitchFamily="2" charset="-122"/>
              </a:rPr>
              <a:t>Design for product search is completed</a:t>
            </a:r>
          </a:p>
          <a:p>
            <a:pPr marL="803275" lvl="1" indent="-361950" eaLnBrk="1" hangingPunct="1">
              <a:buFont typeface="Symbol" pitchFamily="18" charset="2"/>
              <a:buChar char="Ö"/>
              <a:defRPr/>
            </a:pPr>
            <a:r>
              <a:rPr lang="en-US" altLang="zh-CN" sz="2000" b="1" dirty="0">
                <a:latin typeface="+mn-lt"/>
                <a:ea typeface="宋体" pitchFamily="2" charset="-122"/>
              </a:rPr>
              <a:t>Code for product search is completed</a:t>
            </a:r>
          </a:p>
          <a:p>
            <a:pPr marL="803275" lvl="1" indent="-361950" eaLnBrk="1" hangingPunct="1"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Tasks based on the DOD:</a:t>
            </a:r>
          </a:p>
          <a:p>
            <a:pPr marL="803275" lvl="1" indent="-361950" eaLnBrk="1" hangingPunct="1">
              <a:buFont typeface="Symbol" pitchFamily="18" charset="2"/>
              <a:buChar char="Ö"/>
              <a:defRPr/>
            </a:pPr>
            <a:r>
              <a:rPr lang="en-US" altLang="zh-CN" sz="2000" b="1" dirty="0">
                <a:latin typeface="+mn-lt"/>
                <a:ea typeface="宋体" pitchFamily="2" charset="-122"/>
              </a:rPr>
              <a:t>Produce the design model for product search function</a:t>
            </a:r>
          </a:p>
          <a:p>
            <a:pPr marL="803275" lvl="1" indent="-361950" eaLnBrk="1" hangingPunct="1">
              <a:buFont typeface="Symbol" pitchFamily="18" charset="2"/>
              <a:buChar char="Ö"/>
              <a:defRPr/>
            </a:pPr>
            <a:r>
              <a:rPr lang="en-US" altLang="zh-CN" sz="2000" b="1" dirty="0">
                <a:latin typeface="+mn-lt"/>
                <a:ea typeface="宋体" pitchFamily="2" charset="-122"/>
              </a:rPr>
              <a:t>Write code for the product search page</a:t>
            </a:r>
          </a:p>
        </p:txBody>
      </p:sp>
      <p:pic>
        <p:nvPicPr>
          <p:cNvPr id="5127" name="Picture 8">
            <a:extLst>
              <a:ext uri="{FF2B5EF4-FFF2-40B4-BE49-F238E27FC236}">
                <a16:creationId xmlns:a16="http://schemas.microsoft.com/office/drawing/2014/main" id="{4408249A-CFB3-4DE3-9913-A5D128FF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628775"/>
            <a:ext cx="412115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17"/>
    </mc:Choice>
    <mc:Fallback xmlns="">
      <p:transition spd="slow" advTm="466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2836E7EE-8A36-4001-B839-2B2937F115C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954D345-91CB-4D47-90EC-F8BA5AEA4C44}" type="slidenum">
              <a:rPr lang="en-GB" altLang="en-US" sz="1400"/>
              <a:pPr algn="r" eaLnBrk="1" hangingPunct="1"/>
              <a:t>7</a:t>
            </a:fld>
            <a:endParaRPr lang="en-GB" altLang="en-US" sz="1400"/>
          </a:p>
        </p:txBody>
      </p:sp>
      <p:sp>
        <p:nvSpPr>
          <p:cNvPr id="6147" name="Rectangle 7" descr="60%">
            <a:extLst>
              <a:ext uri="{FF2B5EF4-FFF2-40B4-BE49-F238E27FC236}">
                <a16:creationId xmlns:a16="http://schemas.microsoft.com/office/drawing/2014/main" id="{416922F2-0F3B-45C4-A642-7C6F5D15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GB" altLang="en-US" sz="3600" b="1">
                <a:cs typeface="Times New Roman" panose="02020603050405020304" pitchFamily="18" charset="0"/>
              </a:rPr>
              <a:t>Sprint</a:t>
            </a:r>
            <a:r>
              <a:rPr lang="en-GB" altLang="en-US" sz="3600">
                <a:cs typeface="Times New Roman" panose="02020603050405020304" pitchFamily="18" charset="0"/>
              </a:rPr>
              <a:t> </a:t>
            </a:r>
            <a:r>
              <a:rPr lang="en-GB" altLang="en-US" sz="3600" b="1">
                <a:cs typeface="Times New Roman" panose="02020603050405020304" pitchFamily="18" charset="0"/>
              </a:rPr>
              <a:t>Planning &amp; Tracking</a:t>
            </a:r>
          </a:p>
          <a:p>
            <a:pPr algn="ctr" eaLnBrk="1" hangingPunct="1">
              <a:spcBef>
                <a:spcPct val="20000"/>
              </a:spcBef>
            </a:pPr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6148" name="TextBox 5">
            <a:extLst>
              <a:ext uri="{FF2B5EF4-FFF2-40B4-BE49-F238E27FC236}">
                <a16:creationId xmlns:a16="http://schemas.microsoft.com/office/drawing/2014/main" id="{0975F7CD-2B57-4B7F-985B-D2366160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357938"/>
            <a:ext cx="1857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1000">
                <a:latin typeface="Arial" panose="020B0604020202020204" pitchFamily="34" charset="0"/>
                <a:cs typeface="Arial" panose="020B0604020202020204" pitchFamily="34" charset="0"/>
              </a:rPr>
              <a:t>YL Hedley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B9629ACB-798C-4CC2-95A4-0EF548F7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94995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Source : Lcm-ua.org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F33CC6C-5973-402D-993C-66C15FB8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00213"/>
            <a:ext cx="32416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US" altLang="zh-CN" b="1" dirty="0">
                <a:ea typeface="宋体" pitchFamily="2" charset="-122"/>
              </a:rPr>
              <a:t>Burn-up chart</a:t>
            </a:r>
            <a:endParaRPr lang="en-GB" altLang="en-US" b="1" kern="0" dirty="0">
              <a:latin typeface="+mn-lt"/>
            </a:endParaRPr>
          </a:p>
          <a:p>
            <a:pPr marL="803275" lvl="1" indent="-361950" eaLnBrk="1" hangingPunct="1">
              <a:buFont typeface="Symbol" pitchFamily="18" charset="2"/>
              <a:buChar char="-"/>
              <a:defRPr/>
            </a:pPr>
            <a:r>
              <a:rPr lang="en-US" altLang="zh-CN" b="1" dirty="0">
                <a:latin typeface="+mn-lt"/>
                <a:ea typeface="宋体" pitchFamily="2" charset="-122"/>
              </a:rPr>
              <a:t>shows how much work has been completed</a:t>
            </a:r>
            <a:r>
              <a:rPr lang="en-US" altLang="zh-CN" dirty="0">
                <a:latin typeface="+mn-lt"/>
                <a:ea typeface="宋体" pitchFamily="2" charset="-122"/>
              </a:rPr>
              <a:t>, and the total amount of work, which may be produced when the teams update their release plan</a:t>
            </a:r>
          </a:p>
          <a:p>
            <a:pPr marL="1260475" lvl="2" indent="-361950" eaLnBrk="1" hangingPunct="1">
              <a:buFont typeface="Wingdings" pitchFamily="2" charset="2"/>
              <a:buChar char="§"/>
              <a:defRPr/>
            </a:pPr>
            <a:endParaRPr lang="en-GB" altLang="zh-CN" dirty="0">
              <a:latin typeface="+mn-lt"/>
              <a:ea typeface="宋体" pitchFamily="2" charset="-122"/>
            </a:endParaRPr>
          </a:p>
          <a:p>
            <a:pPr marL="1260475" lvl="2" indent="-361950" eaLnBrk="1" hangingPunct="1">
              <a:buFont typeface="Symbol" pitchFamily="18" charset="2"/>
              <a:buChar char="-"/>
              <a:defRPr/>
            </a:pPr>
            <a:endParaRPr lang="en-US" altLang="zh-CN" dirty="0">
              <a:latin typeface="+mn-lt"/>
              <a:ea typeface="宋体" pitchFamily="2" charset="-122"/>
            </a:endParaRPr>
          </a:p>
        </p:txBody>
      </p:sp>
      <p:pic>
        <p:nvPicPr>
          <p:cNvPr id="6151" name="Picture 8">
            <a:extLst>
              <a:ext uri="{FF2B5EF4-FFF2-40B4-BE49-F238E27FC236}">
                <a16:creationId xmlns:a16="http://schemas.microsoft.com/office/drawing/2014/main" id="{07C3D029-0875-40FD-A289-77A889616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773238"/>
            <a:ext cx="5468938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E62B9-710E-AB17-67B7-E7745650DB81}"/>
              </a:ext>
            </a:extLst>
          </p:cNvPr>
          <p:cNvSpPr txBox="1"/>
          <p:nvPr/>
        </p:nvSpPr>
        <p:spPr>
          <a:xfrm>
            <a:off x="1043608" y="608945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https://www.youtube.com/watch?v=BVTZxAe-8Wc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D891C-D88F-55D3-78BB-608DFECD449D}"/>
              </a:ext>
            </a:extLst>
          </p:cNvPr>
          <p:cNvSpPr txBox="1"/>
          <p:nvPr/>
        </p:nvSpPr>
        <p:spPr>
          <a:xfrm>
            <a:off x="1043608" y="639110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https://www.youtube.com/watch?v=o-DoeXeNjVE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65"/>
    </mc:Choice>
    <mc:Fallback xmlns="">
      <p:transition spd="slow" advTm="228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C6F631D3-4E42-4D04-9D09-19F54071F82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98C9B6F-3260-4B96-97C7-4823F54E6336}" type="slidenum">
              <a:rPr lang="en-GB" altLang="en-US" sz="1400"/>
              <a:pPr algn="r" eaLnBrk="1" hangingPunct="1"/>
              <a:t>8</a:t>
            </a:fld>
            <a:endParaRPr lang="en-GB" altLang="en-US" sz="1400"/>
          </a:p>
        </p:txBody>
      </p:sp>
      <p:sp>
        <p:nvSpPr>
          <p:cNvPr id="7171" name="Rectangle 7" descr="60%">
            <a:extLst>
              <a:ext uri="{FF2B5EF4-FFF2-40B4-BE49-F238E27FC236}">
                <a16:creationId xmlns:a16="http://schemas.microsoft.com/office/drawing/2014/main" id="{465A064D-1B80-4803-8164-A2F3A4F74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GB" altLang="en-US" sz="3600" b="1">
                <a:cs typeface="Times New Roman" panose="02020603050405020304" pitchFamily="18" charset="0"/>
              </a:rPr>
              <a:t>Sprint</a:t>
            </a:r>
            <a:r>
              <a:rPr lang="en-GB" altLang="en-US" sz="3600">
                <a:cs typeface="Times New Roman" panose="02020603050405020304" pitchFamily="18" charset="0"/>
              </a:rPr>
              <a:t> </a:t>
            </a:r>
            <a:r>
              <a:rPr lang="en-GB" altLang="en-US" sz="3600" b="1">
                <a:cs typeface="Times New Roman" panose="02020603050405020304" pitchFamily="18" charset="0"/>
              </a:rPr>
              <a:t>Planning &amp; Tracking</a:t>
            </a:r>
          </a:p>
          <a:p>
            <a:pPr algn="ctr" eaLnBrk="1" hangingPunct="1">
              <a:spcBef>
                <a:spcPct val="20000"/>
              </a:spcBef>
            </a:pPr>
            <a:endParaRPr lang="en-GB" altLang="en-US" sz="20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7172" name="TextBox 5">
            <a:extLst>
              <a:ext uri="{FF2B5EF4-FFF2-40B4-BE49-F238E27FC236}">
                <a16:creationId xmlns:a16="http://schemas.microsoft.com/office/drawing/2014/main" id="{CBFDBB95-73CD-4F82-A417-76A779C03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357938"/>
            <a:ext cx="1857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1000">
                <a:latin typeface="Arial" panose="020B0604020202020204" pitchFamily="34" charset="0"/>
                <a:cs typeface="Arial" panose="020B0604020202020204" pitchFamily="34" charset="0"/>
              </a:rPr>
              <a:t>YL Hedley</a:t>
            </a:r>
          </a:p>
        </p:txBody>
      </p:sp>
      <p:sp>
        <p:nvSpPr>
          <p:cNvPr id="7173" name="Rectangle 8">
            <a:extLst>
              <a:ext uri="{FF2B5EF4-FFF2-40B4-BE49-F238E27FC236}">
                <a16:creationId xmlns:a16="http://schemas.microsoft.com/office/drawing/2014/main" id="{7966EF73-ACE0-40FE-8286-68351E65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589588"/>
            <a:ext cx="233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Source  developer.salesforce.com/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0D64823-D214-4C00-8B22-1E22526E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00213"/>
            <a:ext cx="2592388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US" altLang="zh-CN" b="1" dirty="0">
                <a:ea typeface="宋体" pitchFamily="2" charset="-122"/>
              </a:rPr>
              <a:t>Burn-down chart</a:t>
            </a:r>
            <a:endParaRPr lang="en-GB" altLang="en-US" b="1" kern="0" dirty="0">
              <a:latin typeface="+mn-lt"/>
            </a:endParaRPr>
          </a:p>
          <a:p>
            <a:pPr marL="803275" lvl="1" indent="-361950" eaLnBrk="1" hangingPunct="1">
              <a:buFont typeface="Symbol" pitchFamily="18" charset="2"/>
              <a:buChar char="-"/>
              <a:defRPr/>
            </a:pPr>
            <a:r>
              <a:rPr lang="en-US" altLang="zh-CN" dirty="0">
                <a:latin typeface="+mn-lt"/>
                <a:ea typeface="宋体" pitchFamily="2" charset="-122"/>
              </a:rPr>
              <a:t>shows how much </a:t>
            </a:r>
            <a:r>
              <a:rPr lang="en-US" altLang="zh-CN" b="1" dirty="0">
                <a:latin typeface="+mn-lt"/>
                <a:ea typeface="宋体" pitchFamily="2" charset="-122"/>
              </a:rPr>
              <a:t>work is remaining </a:t>
            </a:r>
            <a:r>
              <a:rPr lang="en-US" altLang="zh-CN" dirty="0">
                <a:latin typeface="+mn-lt"/>
                <a:ea typeface="宋体" pitchFamily="2" charset="-122"/>
              </a:rPr>
              <a:t>to be done in a sprint</a:t>
            </a:r>
            <a:endParaRPr lang="en-GB" altLang="zh-CN" dirty="0">
              <a:latin typeface="+mn-lt"/>
              <a:ea typeface="宋体" pitchFamily="2" charset="-122"/>
            </a:endParaRPr>
          </a:p>
          <a:p>
            <a:pPr marL="1260475" lvl="2" indent="-361950" eaLnBrk="1" hangingPunct="1">
              <a:buFont typeface="Symbol" pitchFamily="18" charset="2"/>
              <a:buChar char="-"/>
              <a:defRPr/>
            </a:pPr>
            <a:endParaRPr lang="en-US" altLang="zh-CN" dirty="0">
              <a:latin typeface="+mn-lt"/>
              <a:ea typeface="宋体" pitchFamily="2" charset="-122"/>
            </a:endParaRPr>
          </a:p>
        </p:txBody>
      </p:sp>
      <p:pic>
        <p:nvPicPr>
          <p:cNvPr id="7175" name="Picture 2">
            <a:extLst>
              <a:ext uri="{FF2B5EF4-FFF2-40B4-BE49-F238E27FC236}">
                <a16:creationId xmlns:a16="http://schemas.microsoft.com/office/drawing/2014/main" id="{39D710D9-559F-4CF5-9D31-D57C557F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1989138"/>
            <a:ext cx="58404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63"/>
    </mc:Choice>
    <mc:Fallback xmlns="">
      <p:transition spd="slow" advTm="42863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22213</TotalTime>
  <Words>327</Words>
  <Application>Microsoft Office PowerPoint</Application>
  <PresentationFormat>On-screen Show (4:3)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SimSun</vt:lpstr>
      <vt:lpstr>SimSun</vt:lpstr>
      <vt:lpstr>Arial</vt:lpstr>
      <vt:lpstr>Arial Black</vt:lpstr>
      <vt:lpstr>Symbol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gim hye thean</cp:lastModifiedBy>
  <cp:revision>873</cp:revision>
  <dcterms:created xsi:type="dcterms:W3CDTF">2002-04-17T13:19:51Z</dcterms:created>
  <dcterms:modified xsi:type="dcterms:W3CDTF">2024-09-09T02:25:20Z</dcterms:modified>
</cp:coreProperties>
</file>