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3B2A-9046-7284-BC47-50AA9EBE6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3DA591-A01C-5AC4-D1E0-9ADD95E8164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D8650-F4D3-CC5E-E745-DB2F20FA1261}"/>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6EE5C86B-74E8-505F-A751-8D92101AF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2EAD7-760D-C810-CF9B-CF4C30B89D68}"/>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54911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AD73-E667-3F62-1AE1-814C0EBDA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942EB-C4A1-555A-5606-F841B8115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3533A-D8F4-5814-8B7C-0E4D9533CF9C}"/>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946026CD-E5CA-0D98-AE62-3069462A0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D27F7-AA2D-0BB9-2037-648385ED5BE0}"/>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358881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5F155-9F9F-540B-0838-03CD9A5FA161}"/>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B1C27-01E0-DB7A-45EC-AC80677AEB5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B6996-2FCA-9DFC-07BC-070FC8B03C43}"/>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BF7EF2A1-FD0A-96DF-DCD3-66BCBAA2C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67BA3-CA5F-D5BE-589C-2FDF3FB45DDE}"/>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229960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0911-25D6-99FE-0C80-DED962912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9A940-281B-6BAB-FCC4-17CC0C6F89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F209B-623C-B704-3323-CD8FDBD327DC}"/>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FD16716C-1321-9442-E5D2-53182E017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E0DC3-1471-8DEF-1EAF-84D9039B2988}"/>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109485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6635-2367-9FC1-0D3F-6AD51EBE99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1F80A-61D1-A52C-CD7C-D5F7345F929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13213-F8DD-7378-0E1F-DAB8E2FF6A55}"/>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A78D0C86-EAD8-1E9D-EB46-B539447AE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2D147-87BD-9CC6-47F0-8B0D081AF2D9}"/>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32616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6DE0-33D6-6864-4B3E-CAAECF2743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3CB5-3064-EA0E-7EB9-811935C6A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E04EB1-3810-B0AE-A565-4964DACF0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596D3-047F-86B9-E6FF-39FF005F2EBA}"/>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6" name="Footer Placeholder 5">
            <a:extLst>
              <a:ext uri="{FF2B5EF4-FFF2-40B4-BE49-F238E27FC236}">
                <a16:creationId xmlns:a16="http://schemas.microsoft.com/office/drawing/2014/main" id="{DC903049-0B9F-F77A-609D-9061B8596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FE748-762D-451B-4880-082685ABE087}"/>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16990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5CC8-E2D1-4CAE-FE98-FB7EA41EE2F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4F9A7-D426-7010-8BB0-0BD4815565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1A822-70C4-0812-0CE9-6CD85A18E732}"/>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66EF5-0085-F8D9-9353-26D40EEBA58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11B60-D886-7CD2-6FB2-3783524107E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B715EB-521B-24D6-AA80-BE156FCF089F}"/>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8" name="Footer Placeholder 7">
            <a:extLst>
              <a:ext uri="{FF2B5EF4-FFF2-40B4-BE49-F238E27FC236}">
                <a16:creationId xmlns:a16="http://schemas.microsoft.com/office/drawing/2014/main" id="{5733D1A9-5397-9A3D-B5DF-8B393F4B67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20CFE4-CB4F-3A44-BADA-0510E1DC33A5}"/>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115742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27C8-ACBF-A536-4979-4C0F8EC597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7EE80-3FA7-FCC3-9D1B-8F598483BDB1}"/>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4" name="Footer Placeholder 3">
            <a:extLst>
              <a:ext uri="{FF2B5EF4-FFF2-40B4-BE49-F238E27FC236}">
                <a16:creationId xmlns:a16="http://schemas.microsoft.com/office/drawing/2014/main" id="{594CFFD4-E4A6-6B0D-657D-8BAC3BA9D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07733-854D-BCE7-FA59-4AA2F80253A3}"/>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428721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0310C-CE80-2D98-6920-8ACC8130601C}"/>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3" name="Footer Placeholder 2">
            <a:extLst>
              <a:ext uri="{FF2B5EF4-FFF2-40B4-BE49-F238E27FC236}">
                <a16:creationId xmlns:a16="http://schemas.microsoft.com/office/drawing/2014/main" id="{C4A7C96D-FE50-1D49-24C2-A997F96F59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3964C-F1CE-88AB-46FB-AD4DB906FCAE}"/>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80581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44A7-084E-14CB-A407-D8A69F910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F9A3B-1E11-AF7F-0C37-AF6212C85953}"/>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490038-D02D-BFF6-818B-506C2680977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883DA-0AD0-1BE7-9C9B-E40B8CF5C144}"/>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6" name="Footer Placeholder 5">
            <a:extLst>
              <a:ext uri="{FF2B5EF4-FFF2-40B4-BE49-F238E27FC236}">
                <a16:creationId xmlns:a16="http://schemas.microsoft.com/office/drawing/2014/main" id="{180936D9-DE29-2846-5214-CFAC03D04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A46F6-A7D1-C147-C72D-3F047EF8C52F}"/>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28679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644B-5C4B-C460-003A-CD3A96713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BB8804-3409-87F2-8D7B-C1AEF19A28EA}"/>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9573569C-30AD-9B2C-1938-8FC1CF4C7DE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A7763-32B0-CA23-B54A-885C278807C1}"/>
              </a:ext>
            </a:extLst>
          </p:cNvPr>
          <p:cNvSpPr>
            <a:spLocks noGrp="1"/>
          </p:cNvSpPr>
          <p:nvPr>
            <p:ph type="dt" sz="half" idx="10"/>
          </p:nvPr>
        </p:nvSpPr>
        <p:spPr/>
        <p:txBody>
          <a:bodyPr/>
          <a:lstStyle/>
          <a:p>
            <a:fld id="{8AA5240E-DC2C-488D-A71B-AD586F091EB4}" type="datetimeFigureOut">
              <a:rPr lang="en-US" smtClean="0"/>
              <a:t>11/20/2023</a:t>
            </a:fld>
            <a:endParaRPr lang="en-US"/>
          </a:p>
        </p:txBody>
      </p:sp>
      <p:sp>
        <p:nvSpPr>
          <p:cNvPr id="6" name="Footer Placeholder 5">
            <a:extLst>
              <a:ext uri="{FF2B5EF4-FFF2-40B4-BE49-F238E27FC236}">
                <a16:creationId xmlns:a16="http://schemas.microsoft.com/office/drawing/2014/main" id="{7B57F5A5-5251-754A-D324-E797C717A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E16A5-BFC8-0361-3329-EB705AEC3EF7}"/>
              </a:ext>
            </a:extLst>
          </p:cNvPr>
          <p:cNvSpPr>
            <a:spLocks noGrp="1"/>
          </p:cNvSpPr>
          <p:nvPr>
            <p:ph type="sldNum" sz="quarter" idx="12"/>
          </p:nvPr>
        </p:nvSpPr>
        <p:spPr/>
        <p:txBody>
          <a:bodyPr/>
          <a:lstStyle/>
          <a:p>
            <a:fld id="{9915BA90-888F-4A7B-B75E-D0100ED89FFF}" type="slidenum">
              <a:rPr lang="en-US" smtClean="0"/>
              <a:t>‹#›</a:t>
            </a:fld>
            <a:endParaRPr lang="en-US"/>
          </a:p>
        </p:txBody>
      </p:sp>
    </p:spTree>
    <p:extLst>
      <p:ext uri="{BB962C8B-B14F-4D97-AF65-F5344CB8AC3E}">
        <p14:creationId xmlns:p14="http://schemas.microsoft.com/office/powerpoint/2010/main" val="297397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FB189-5C9C-A716-5291-DC7F983E213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C1C285-C752-AB5C-4B5D-99ABB57BD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88491-13C5-4A4F-F488-B8627EABC53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5240E-DC2C-488D-A71B-AD586F091EB4}" type="datetimeFigureOut">
              <a:rPr lang="en-US" smtClean="0"/>
              <a:t>11/20/2023</a:t>
            </a:fld>
            <a:endParaRPr lang="en-US"/>
          </a:p>
        </p:txBody>
      </p:sp>
      <p:sp>
        <p:nvSpPr>
          <p:cNvPr id="5" name="Footer Placeholder 4">
            <a:extLst>
              <a:ext uri="{FF2B5EF4-FFF2-40B4-BE49-F238E27FC236}">
                <a16:creationId xmlns:a16="http://schemas.microsoft.com/office/drawing/2014/main" id="{B8B4DA14-DF9C-26B1-D617-F9D39FFD2C9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52C4A4-9546-E74F-0EEC-1FA296817A1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5BA90-888F-4A7B-B75E-D0100ED89FFF}" type="slidenum">
              <a:rPr lang="en-US" smtClean="0"/>
              <a:t>‹#›</a:t>
            </a:fld>
            <a:endParaRPr lang="en-US"/>
          </a:p>
        </p:txBody>
      </p:sp>
    </p:spTree>
    <p:extLst>
      <p:ext uri="{BB962C8B-B14F-4D97-AF65-F5344CB8AC3E}">
        <p14:creationId xmlns:p14="http://schemas.microsoft.com/office/powerpoint/2010/main" val="35620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lstStyle/>
          <a:p>
            <a:r>
              <a:rPr lang="en-US" dirty="0">
                <a:latin typeface="Century Gothic" panose="020B0502020202020204" pitchFamily="34" charset="0"/>
              </a:rPr>
              <a:t>Smart City</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Here are the names of 10 cities that are often considered as "smart cities" due to their advanced use of technology and data to improve urban living</a:t>
            </a:r>
          </a:p>
          <a:p>
            <a:endParaRPr lang="en-US" dirty="0">
              <a:latin typeface="Century Gothic" panose="020B0502020202020204" pitchFamily="34" charset="0"/>
            </a:endParaRPr>
          </a:p>
        </p:txBody>
      </p:sp>
    </p:spTree>
    <p:extLst>
      <p:ext uri="{BB962C8B-B14F-4D97-AF65-F5344CB8AC3E}">
        <p14:creationId xmlns:p14="http://schemas.microsoft.com/office/powerpoint/2010/main" val="14126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9. Hangzhou, China:</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 Known for its use of technology in urban management, public services, and transportation.</a:t>
            </a:r>
          </a:p>
        </p:txBody>
      </p:sp>
    </p:spTree>
    <p:extLst>
      <p:ext uri="{BB962C8B-B14F-4D97-AF65-F5344CB8AC3E}">
        <p14:creationId xmlns:p14="http://schemas.microsoft.com/office/powerpoint/2010/main" val="361279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10.Songdo, South Korea: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A planned smart city built with the latest technology and urban planning concepts.</a:t>
            </a:r>
          </a:p>
        </p:txBody>
      </p:sp>
    </p:spTree>
    <p:extLst>
      <p:ext uri="{BB962C8B-B14F-4D97-AF65-F5344CB8AC3E}">
        <p14:creationId xmlns:p14="http://schemas.microsoft.com/office/powerpoint/2010/main" val="36545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443318" y="2287775"/>
            <a:ext cx="9144000" cy="1351896"/>
          </a:xfrm>
        </p:spPr>
        <p:txBody>
          <a:bodyPr>
            <a:normAutofit/>
          </a:bodyPr>
          <a:lstStyle/>
          <a:p>
            <a:r>
              <a:rPr lang="en-US" sz="4800" b="1" dirty="0">
                <a:solidFill>
                  <a:srgbClr val="0070C0"/>
                </a:solidFill>
                <a:latin typeface="Century Gothic" panose="020B0502020202020204" pitchFamily="34" charset="0"/>
              </a:rPr>
              <a:t>Duplicate me</a:t>
            </a:r>
          </a:p>
        </p:txBody>
      </p:sp>
    </p:spTree>
    <p:extLst>
      <p:ext uri="{BB962C8B-B14F-4D97-AF65-F5344CB8AC3E}">
        <p14:creationId xmlns:p14="http://schemas.microsoft.com/office/powerpoint/2010/main" val="400629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5038164" y="1543704"/>
            <a:ext cx="6122894" cy="627976"/>
          </a:xfrm>
        </p:spPr>
        <p:txBody>
          <a:bodyPr>
            <a:normAutofit fontScale="90000"/>
          </a:bodyPr>
          <a:lstStyle/>
          <a:p>
            <a:pPr algn="l"/>
            <a:r>
              <a:rPr lang="en-US" sz="4000" b="1" dirty="0">
                <a:solidFill>
                  <a:srgbClr val="0070C0"/>
                </a:solidFill>
                <a:latin typeface="Century Gothic" panose="020B0502020202020204" pitchFamily="34" charset="0"/>
              </a:rPr>
              <a:t>My favorite smart city</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4966446" y="2486352"/>
            <a:ext cx="6696635" cy="2827943"/>
          </a:xfrm>
        </p:spPr>
        <p:txBody>
          <a:bodyPr>
            <a:normAutofit lnSpcReduction="10000"/>
          </a:bodyPr>
          <a:lstStyle/>
          <a:p>
            <a:pPr algn="l"/>
            <a:r>
              <a:rPr lang="en-US" sz="1600" dirty="0">
                <a:latin typeface="Century Gothic" panose="020B0502020202020204" pitchFamily="34" charset="0"/>
              </a:rPr>
              <a:t>My favorite smart city is Barcelona, Spain. Renowned for its innovative urban solutions, Barcelona seamlessly integrates cutting-edge technology into its urban fabric, creating a city that is not only efficient but also environmentally conscious. The city boasts a sophisticated network of smart grids, intelligent transportation systems, and interconnected public services. Barcelona's commitment to sustainability is evident in its use of data analytics for efficient waste management and energy consumption. The incorporation of smart technology enhances the overall quality of life for its residents, making daily activities more seamless and contributing to a vibrant, forward-thinking urban environment. The city's blend of historic charm and modern innovation truly sets it apart as a beacon of smart urban living.</a:t>
            </a:r>
          </a:p>
        </p:txBody>
      </p:sp>
      <p:pic>
        <p:nvPicPr>
          <p:cNvPr id="1026" name="Picture 2" descr="Barcelona city guide: Where to eat, drink, shop and stay in the Catalan  capital | The Independent">
            <a:extLst>
              <a:ext uri="{FF2B5EF4-FFF2-40B4-BE49-F238E27FC236}">
                <a16:creationId xmlns:a16="http://schemas.microsoft.com/office/drawing/2014/main" id="{2595BD6A-5B8E-F16C-9A8A-19E32FAAC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1" y="1857692"/>
            <a:ext cx="4837432" cy="338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9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654423" y="819338"/>
            <a:ext cx="11008658" cy="724367"/>
          </a:xfrm>
        </p:spPr>
        <p:txBody>
          <a:bodyPr>
            <a:normAutofit/>
          </a:bodyPr>
          <a:lstStyle/>
          <a:p>
            <a:pPr algn="l"/>
            <a:r>
              <a:rPr lang="en-US" sz="4000" dirty="0">
                <a:solidFill>
                  <a:srgbClr val="0070C0"/>
                </a:solidFill>
                <a:latin typeface="Century Gothic" panose="020B0502020202020204" pitchFamily="34" charset="0"/>
              </a:rPr>
              <a:t>LIST OF SOME CITIES AROUND THE WORLD</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977154" y="2091905"/>
            <a:ext cx="4482352" cy="3295883"/>
          </a:xfrm>
        </p:spPr>
        <p:txBody>
          <a:bodyPr>
            <a:noAutofit/>
          </a:bodyPr>
          <a:lstStyle/>
          <a:p>
            <a:pPr marL="233363" indent="-233363" algn="l">
              <a:buFont typeface="+mj-lt"/>
              <a:buAutoNum type="arabicPeriod"/>
            </a:pPr>
            <a:r>
              <a:rPr lang="en-US" sz="2800" b="0" i="0" dirty="0">
                <a:effectLst/>
                <a:latin typeface="Söhne"/>
              </a:rPr>
              <a:t>Singapore</a:t>
            </a:r>
          </a:p>
          <a:p>
            <a:pPr marL="233363" indent="-233363" algn="l">
              <a:buFont typeface="+mj-lt"/>
              <a:buAutoNum type="arabicPeriod"/>
            </a:pPr>
            <a:r>
              <a:rPr lang="en-US" sz="2800" b="0" i="0" dirty="0">
                <a:effectLst/>
                <a:latin typeface="Söhne"/>
              </a:rPr>
              <a:t>Barcelona, Spain</a:t>
            </a:r>
          </a:p>
          <a:p>
            <a:pPr marL="233363" indent="-233363" algn="l">
              <a:buFont typeface="+mj-lt"/>
              <a:buAutoNum type="arabicPeriod"/>
            </a:pPr>
            <a:r>
              <a:rPr lang="en-US" sz="2800" b="0" i="0" dirty="0">
                <a:effectLst/>
                <a:latin typeface="Söhne"/>
              </a:rPr>
              <a:t>Tokyo, Japan</a:t>
            </a:r>
          </a:p>
          <a:p>
            <a:pPr marL="233363" indent="-233363" algn="l">
              <a:buFont typeface="+mj-lt"/>
              <a:buAutoNum type="arabicPeriod"/>
            </a:pPr>
            <a:r>
              <a:rPr lang="en-US" sz="2800" b="0" i="0" dirty="0">
                <a:effectLst/>
                <a:latin typeface="Söhne"/>
              </a:rPr>
              <a:t>Copenhagen, Denmark</a:t>
            </a:r>
          </a:p>
          <a:p>
            <a:pPr marL="233363" indent="-233363" algn="l">
              <a:buFont typeface="+mj-lt"/>
              <a:buAutoNum type="arabicPeriod"/>
            </a:pPr>
            <a:r>
              <a:rPr lang="en-US" sz="2800" b="0" i="0" dirty="0">
                <a:effectLst/>
                <a:latin typeface="Söhne"/>
              </a:rPr>
              <a:t>Dubai, UAE</a:t>
            </a:r>
          </a:p>
        </p:txBody>
      </p:sp>
      <p:sp>
        <p:nvSpPr>
          <p:cNvPr id="4" name="Subtitle 2">
            <a:extLst>
              <a:ext uri="{FF2B5EF4-FFF2-40B4-BE49-F238E27FC236}">
                <a16:creationId xmlns:a16="http://schemas.microsoft.com/office/drawing/2014/main" id="{D61D0FEC-C058-4898-9307-92018C0302D8}"/>
              </a:ext>
            </a:extLst>
          </p:cNvPr>
          <p:cNvSpPr txBox="1">
            <a:spLocks/>
          </p:cNvSpPr>
          <p:nvPr/>
        </p:nvSpPr>
        <p:spPr>
          <a:xfrm>
            <a:off x="6293225" y="2095034"/>
            <a:ext cx="4482352" cy="3586373"/>
          </a:xfrm>
          <a:prstGeom prst="rect">
            <a:avLst/>
          </a:prstGeom>
        </p:spPr>
        <p:txBody>
          <a:bodyPr vert="horz" lIns="91440" tIns="45720" rIns="91440" bIns="45720" rtlCol="0">
            <a:norm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mj-lt"/>
              <a:buAutoNum type="arabicPeriod"/>
            </a:pPr>
            <a:r>
              <a:rPr lang="en-US" sz="2800" dirty="0">
                <a:latin typeface="Söhne"/>
              </a:rPr>
              <a:t>Seoul, South Korea</a:t>
            </a:r>
          </a:p>
          <a:p>
            <a:pPr algn="l">
              <a:buFont typeface="+mj-lt"/>
              <a:buAutoNum type="arabicPeriod"/>
            </a:pPr>
            <a:r>
              <a:rPr lang="en-US" sz="2800" dirty="0">
                <a:latin typeface="Söhne"/>
              </a:rPr>
              <a:t>Amsterdam, Netherlands</a:t>
            </a:r>
          </a:p>
          <a:p>
            <a:pPr algn="l">
              <a:buFont typeface="+mj-lt"/>
              <a:buAutoNum type="arabicPeriod"/>
            </a:pPr>
            <a:r>
              <a:rPr lang="en-US" sz="2800" dirty="0">
                <a:latin typeface="Söhne"/>
              </a:rPr>
              <a:t>Vienna, Austria</a:t>
            </a:r>
          </a:p>
          <a:p>
            <a:pPr algn="l">
              <a:buFont typeface="+mj-lt"/>
              <a:buAutoNum type="arabicPeriod"/>
            </a:pPr>
            <a:r>
              <a:rPr lang="en-US" sz="2800" dirty="0">
                <a:latin typeface="Söhne"/>
              </a:rPr>
              <a:t>Songdo, South Korea</a:t>
            </a:r>
          </a:p>
          <a:p>
            <a:pPr algn="l">
              <a:buFont typeface="+mj-lt"/>
              <a:buAutoNum type="arabicPeriod"/>
            </a:pPr>
            <a:r>
              <a:rPr lang="en-US" sz="2800" dirty="0">
                <a:latin typeface="Söhne"/>
              </a:rPr>
              <a:t>Hangzhou, China</a:t>
            </a:r>
          </a:p>
        </p:txBody>
      </p:sp>
    </p:spTree>
    <p:extLst>
      <p:ext uri="{BB962C8B-B14F-4D97-AF65-F5344CB8AC3E}">
        <p14:creationId xmlns:p14="http://schemas.microsoft.com/office/powerpoint/2010/main" val="409537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1. Singapore:</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Known for its extensive use of technology in various aspects of urban life.</a:t>
            </a:r>
          </a:p>
        </p:txBody>
      </p:sp>
    </p:spTree>
    <p:extLst>
      <p:ext uri="{BB962C8B-B14F-4D97-AF65-F5344CB8AC3E}">
        <p14:creationId xmlns:p14="http://schemas.microsoft.com/office/powerpoint/2010/main" val="1442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2. Barcelona, Spain: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Emphasizes the use of smart grids, smart buildings, and </a:t>
            </a:r>
            <a:r>
              <a:rPr lang="en-US" dirty="0" err="1">
                <a:latin typeface="Century Gothic" panose="020B0502020202020204" pitchFamily="34" charset="0"/>
              </a:rPr>
              <a:t>extansive</a:t>
            </a:r>
            <a:r>
              <a:rPr lang="en-US" dirty="0">
                <a:latin typeface="Century Gothic" panose="020B0502020202020204" pitchFamily="34" charset="0"/>
              </a:rPr>
              <a:t> data analytics.</a:t>
            </a:r>
          </a:p>
        </p:txBody>
      </p:sp>
    </p:spTree>
    <p:extLst>
      <p:ext uri="{BB962C8B-B14F-4D97-AF65-F5344CB8AC3E}">
        <p14:creationId xmlns:p14="http://schemas.microsoft.com/office/powerpoint/2010/main" val="357935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3. Tokyo, Japan: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Utilizes technology for efficient transportation, waste management, and public services.</a:t>
            </a:r>
          </a:p>
        </p:txBody>
      </p:sp>
    </p:spTree>
    <p:extLst>
      <p:ext uri="{BB962C8B-B14F-4D97-AF65-F5344CB8AC3E}">
        <p14:creationId xmlns:p14="http://schemas.microsoft.com/office/powerpoint/2010/main" val="74757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4. Copenhagen, Denmark: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Focuses on </a:t>
            </a:r>
            <a:r>
              <a:rPr lang="en-US" dirty="0" err="1">
                <a:latin typeface="Century Gothic" panose="020B0502020202020204" pitchFamily="34" charset="0"/>
              </a:rPr>
              <a:t>sustainabilities</a:t>
            </a:r>
            <a:r>
              <a:rPr lang="en-US" dirty="0">
                <a:latin typeface="Century Gothic" panose="020B0502020202020204" pitchFamily="34" charset="0"/>
              </a:rPr>
              <a:t>, smart mobility, and environmental monitoring.</a:t>
            </a:r>
          </a:p>
        </p:txBody>
      </p:sp>
    </p:spTree>
    <p:extLst>
      <p:ext uri="{BB962C8B-B14F-4D97-AF65-F5344CB8AC3E}">
        <p14:creationId xmlns:p14="http://schemas.microsoft.com/office/powerpoint/2010/main" val="15906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5. Dubai, UAE: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Integrates advanced technology in various sectors, including transportation and public safety.</a:t>
            </a:r>
          </a:p>
        </p:txBody>
      </p:sp>
    </p:spTree>
    <p:extLst>
      <p:ext uri="{BB962C8B-B14F-4D97-AF65-F5344CB8AC3E}">
        <p14:creationId xmlns:p14="http://schemas.microsoft.com/office/powerpoint/2010/main" val="353694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6. Seoul, South Korea: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Embraces smart solutions for transportation, energy, and urban planning.</a:t>
            </a:r>
          </a:p>
        </p:txBody>
      </p:sp>
    </p:spTree>
    <p:extLst>
      <p:ext uri="{BB962C8B-B14F-4D97-AF65-F5344CB8AC3E}">
        <p14:creationId xmlns:p14="http://schemas.microsoft.com/office/powerpoint/2010/main" val="239071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7. Amsterdam, Netherlands: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Uses smart technologies for efficient resource management and sustainability.</a:t>
            </a:r>
          </a:p>
        </p:txBody>
      </p:sp>
    </p:spTree>
    <p:extLst>
      <p:ext uri="{BB962C8B-B14F-4D97-AF65-F5344CB8AC3E}">
        <p14:creationId xmlns:p14="http://schemas.microsoft.com/office/powerpoint/2010/main" val="268259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CEAA-444D-8893-5494-1E595221A1F6}"/>
              </a:ext>
            </a:extLst>
          </p:cNvPr>
          <p:cNvSpPr>
            <a:spLocks noGrp="1"/>
          </p:cNvSpPr>
          <p:nvPr>
            <p:ph type="ctrTitle"/>
          </p:nvPr>
        </p:nvSpPr>
        <p:spPr>
          <a:xfrm>
            <a:off x="1524000" y="1122363"/>
            <a:ext cx="9144000" cy="1351896"/>
          </a:xfrm>
        </p:spPr>
        <p:txBody>
          <a:bodyPr>
            <a:normAutofit/>
          </a:bodyPr>
          <a:lstStyle/>
          <a:p>
            <a:r>
              <a:rPr lang="en-US" sz="4800" b="1" dirty="0">
                <a:solidFill>
                  <a:srgbClr val="0070C0"/>
                </a:solidFill>
                <a:latin typeface="Century Gothic" panose="020B0502020202020204" pitchFamily="34" charset="0"/>
              </a:rPr>
              <a:t>8. Vienna, Austria: </a:t>
            </a:r>
          </a:p>
        </p:txBody>
      </p:sp>
      <p:sp>
        <p:nvSpPr>
          <p:cNvPr id="3" name="Subtitle 2">
            <a:extLst>
              <a:ext uri="{FF2B5EF4-FFF2-40B4-BE49-F238E27FC236}">
                <a16:creationId xmlns:a16="http://schemas.microsoft.com/office/drawing/2014/main" id="{B5C694EF-1E3D-ED39-EB94-E97067C3880D}"/>
              </a:ext>
            </a:extLst>
          </p:cNvPr>
          <p:cNvSpPr>
            <a:spLocks noGrp="1"/>
          </p:cNvSpPr>
          <p:nvPr>
            <p:ph type="subTitle" idx="1"/>
          </p:nvPr>
        </p:nvSpPr>
        <p:spPr>
          <a:xfrm>
            <a:off x="1524000" y="3078023"/>
            <a:ext cx="9144000" cy="1655763"/>
          </a:xfrm>
        </p:spPr>
        <p:txBody>
          <a:bodyPr/>
          <a:lstStyle/>
          <a:p>
            <a:r>
              <a:rPr lang="en-US" dirty="0">
                <a:latin typeface="Century Gothic" panose="020B0502020202020204" pitchFamily="34" charset="0"/>
              </a:rPr>
              <a:t>Emphasizes digital services, smart infrastructure, and citizen engagement.</a:t>
            </a:r>
          </a:p>
        </p:txBody>
      </p:sp>
    </p:spTree>
    <p:extLst>
      <p:ext uri="{BB962C8B-B14F-4D97-AF65-F5344CB8AC3E}">
        <p14:creationId xmlns:p14="http://schemas.microsoft.com/office/powerpoint/2010/main" val="1812797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TotalTime>
  <Words>393</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Söhne</vt:lpstr>
      <vt:lpstr>Office Theme</vt:lpstr>
      <vt:lpstr>Smart City</vt:lpstr>
      <vt:lpstr>1. Singapore:</vt:lpstr>
      <vt:lpstr>2. Barcelona, Spain: </vt:lpstr>
      <vt:lpstr>3. Tokyo, Japan: </vt:lpstr>
      <vt:lpstr>4. Copenhagen, Denmark: </vt:lpstr>
      <vt:lpstr>5. Dubai, UAE: </vt:lpstr>
      <vt:lpstr>6. Seoul, South Korea: </vt:lpstr>
      <vt:lpstr>7. Amsterdam, Netherlands: </vt:lpstr>
      <vt:lpstr>8. Vienna, Austria: </vt:lpstr>
      <vt:lpstr>9. Hangzhou, China:</vt:lpstr>
      <vt:lpstr>10.Songdo, South Korea: </vt:lpstr>
      <vt:lpstr>Duplicate me</vt:lpstr>
      <vt:lpstr>My favorite smart city</vt:lpstr>
      <vt:lpstr>LIST OF SOME CITIES AROUND THE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Rathana</dc:creator>
  <cp:lastModifiedBy>Rathana</cp:lastModifiedBy>
  <cp:revision>8</cp:revision>
  <dcterms:created xsi:type="dcterms:W3CDTF">2023-11-20T02:56:53Z</dcterms:created>
  <dcterms:modified xsi:type="dcterms:W3CDTF">2023-11-20T04:28:44Z</dcterms:modified>
</cp:coreProperties>
</file>