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user\Downloads\Project%20-%203.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3586845038121263E-2"/>
          <c:y val="0.17681975789194662"/>
          <c:w val="0.6028789093543967"/>
          <c:h val="0.63818576720698217"/>
        </c:manualLayout>
      </c:layout>
      <c:barChart>
        <c:barDir val="col"/>
        <c:grouping val="clustered"/>
        <c:varyColors val="1"/>
        <c:ser>
          <c:idx val="0"/>
          <c:order val="0"/>
          <c:tx>
            <c:v>Fully Meets</c:v>
          </c:tx>
          <c:spPr>
            <a:solidFill>
              <a:srgbClr val="4285F4"/>
            </a:solidFill>
            <a:ln cmpd="sng">
              <a:solidFill>
                <a:srgbClr val="000000"/>
              </a:solidFill>
            </a:ln>
          </c:spPr>
          <c:invertIfNegative val="1"/>
          <c:trendline>
            <c:trendlineType val="linear"/>
            <c:dispRSqr val="0"/>
            <c:dispEq val="0"/>
          </c:trendline>
          <c:cat>
            <c:strRef>
              <c:f>Sheet2!$A$3:$A$14</c:f>
              <c:strCache>
                <c:ptCount val="12"/>
                <c:pt idx="0">
                  <c:v>Albert</c:v>
                </c:pt>
                <c:pt idx="1">
                  <c:v>Brendon</c:v>
                </c:pt>
                <c:pt idx="2">
                  <c:v>Cristal</c:v>
                </c:pt>
                <c:pt idx="3">
                  <c:v>Jaiden</c:v>
                </c:pt>
                <c:pt idx="4">
                  <c:v>Jaslene</c:v>
                </c:pt>
                <c:pt idx="5">
                  <c:v>Jerimiah</c:v>
                </c:pt>
                <c:pt idx="6">
                  <c:v>Leland</c:v>
                </c:pt>
                <c:pt idx="7">
                  <c:v>Sarai</c:v>
                </c:pt>
                <c:pt idx="8">
                  <c:v>Sonny</c:v>
                </c:pt>
                <c:pt idx="9">
                  <c:v>Thomas</c:v>
                </c:pt>
                <c:pt idx="10">
                  <c:v>(blank)</c:v>
                </c:pt>
                <c:pt idx="11">
                  <c:v>Grand Total</c:v>
                </c:pt>
              </c:strCache>
            </c:strRef>
          </c:cat>
          <c:val>
            <c:numRef>
              <c:f>Sheet2!$B$3:$B$14</c:f>
              <c:numCache>
                <c:formatCode>General</c:formatCode>
                <c:ptCount val="12"/>
                <c:pt idx="0">
                  <c:v>3484</c:v>
                </c:pt>
                <c:pt idx="1">
                  <c:v>3486</c:v>
                </c:pt>
                <c:pt idx="3">
                  <c:v>3485</c:v>
                </c:pt>
                <c:pt idx="4">
                  <c:v>3483</c:v>
                </c:pt>
                <c:pt idx="5">
                  <c:v>3480</c:v>
                </c:pt>
                <c:pt idx="6">
                  <c:v>3481</c:v>
                </c:pt>
                <c:pt idx="7">
                  <c:v>3479</c:v>
                </c:pt>
                <c:pt idx="9">
                  <c:v>3478</c:v>
                </c:pt>
                <c:pt idx="11">
                  <c:v>27856</c:v>
                </c:pt>
              </c:numCache>
            </c:numRef>
          </c:val>
          <c:extLst>
            <c:ext xmlns:c14="http://schemas.microsoft.com/office/drawing/2007/8/2/chart" uri="{6F2FDCE9-48DA-4B69-8628-5D25D57E5C99}">
              <c14:invertSolidFillFmt>
                <c14:spPr xmlns:c14="http://schemas.microsoft.com/office/drawing/2007/8/2/chart">
                  <a:solidFill>
                    <a:srgbClr val="FFFFFF"/>
                  </a:solidFill>
                  <a:ln cmpd="sng">
                    <a:solidFill>
                      <a:srgbClr val="000000"/>
                    </a:solidFill>
                  </a:ln>
                </c14:spPr>
              </c14:invertSolidFillFmt>
            </c:ext>
            <c:ext xmlns:c16="http://schemas.microsoft.com/office/drawing/2014/chart" uri="{C3380CC4-5D6E-409C-BE32-E72D297353CC}">
              <c16:uniqueId val="{00000000-3AAD-4B78-B7F6-D496EBA5183B}"/>
            </c:ext>
          </c:extLst>
        </c:ser>
        <c:ser>
          <c:idx val="1"/>
          <c:order val="1"/>
          <c:tx>
            <c:v>Needs Improvement</c:v>
          </c:tx>
          <c:spPr>
            <a:solidFill>
              <a:srgbClr val="EA4335"/>
            </a:solidFill>
            <a:ln cmpd="sng">
              <a:solidFill>
                <a:srgbClr val="000000"/>
              </a:solidFill>
            </a:ln>
          </c:spPr>
          <c:invertIfNegative val="1"/>
          <c:trendline>
            <c:name>Linear (Needs Improvement)</c:name>
            <c:spPr>
              <a:ln w="19050">
                <a:solidFill>
                  <a:srgbClr val="000000">
                    <a:alpha val="0"/>
                  </a:srgbClr>
                </a:solidFill>
              </a:ln>
            </c:spPr>
            <c:trendlineType val="linear"/>
            <c:dispRSqr val="0"/>
            <c:dispEq val="0"/>
          </c:trendline>
          <c:trendline>
            <c:trendlineType val="movingAvg"/>
            <c:period val="2"/>
            <c:dispRSqr val="0"/>
            <c:dispEq val="0"/>
          </c:trendline>
          <c:cat>
            <c:strRef>
              <c:f>Sheet2!$A$3:$A$14</c:f>
              <c:strCache>
                <c:ptCount val="12"/>
                <c:pt idx="0">
                  <c:v>Albert</c:v>
                </c:pt>
                <c:pt idx="1">
                  <c:v>Brendon</c:v>
                </c:pt>
                <c:pt idx="2">
                  <c:v>Cristal</c:v>
                </c:pt>
                <c:pt idx="3">
                  <c:v>Jaiden</c:v>
                </c:pt>
                <c:pt idx="4">
                  <c:v>Jaslene</c:v>
                </c:pt>
                <c:pt idx="5">
                  <c:v>Jerimiah</c:v>
                </c:pt>
                <c:pt idx="6">
                  <c:v>Leland</c:v>
                </c:pt>
                <c:pt idx="7">
                  <c:v>Sarai</c:v>
                </c:pt>
                <c:pt idx="8">
                  <c:v>Sonny</c:v>
                </c:pt>
                <c:pt idx="9">
                  <c:v>Thomas</c:v>
                </c:pt>
                <c:pt idx="10">
                  <c:v>(blank)</c:v>
                </c:pt>
                <c:pt idx="11">
                  <c:v>Grand Total</c:v>
                </c:pt>
              </c:strCache>
            </c:strRef>
          </c:cat>
          <c:val>
            <c:numRef>
              <c:f>Sheet2!$C$3:$C$14</c:f>
              <c:numCache>
                <c:formatCode>General</c:formatCode>
                <c:ptCount val="12"/>
                <c:pt idx="2">
                  <c:v>3482</c:v>
                </c:pt>
                <c:pt idx="8">
                  <c:v>3477</c:v>
                </c:pt>
                <c:pt idx="11">
                  <c:v>6959</c:v>
                </c:pt>
              </c:numCache>
            </c:numRef>
          </c:val>
          <c:extLst>
            <c:ext xmlns:c14="http://schemas.microsoft.com/office/drawing/2007/8/2/chart" uri="{6F2FDCE9-48DA-4B69-8628-5D25D57E5C99}">
              <c14:invertSolidFillFmt>
                <c14:spPr xmlns:c14="http://schemas.microsoft.com/office/drawing/2007/8/2/chart">
                  <a:solidFill>
                    <a:srgbClr val="FFFFFF"/>
                  </a:solidFill>
                  <a:ln cmpd="sng">
                    <a:solidFill>
                      <a:srgbClr val="000000"/>
                    </a:solidFill>
                  </a:ln>
                </c14:spPr>
              </c14:invertSolidFillFmt>
            </c:ext>
            <c:ext xmlns:c16="http://schemas.microsoft.com/office/drawing/2014/chart" uri="{C3380CC4-5D6E-409C-BE32-E72D297353CC}">
              <c16:uniqueId val="{00000002-3AAD-4B78-B7F6-D496EBA5183B}"/>
            </c:ext>
          </c:extLst>
        </c:ser>
        <c:ser>
          <c:idx val="2"/>
          <c:order val="2"/>
          <c:tx>
            <c:v>(blank)</c:v>
          </c:tx>
          <c:spPr>
            <a:solidFill>
              <a:srgbClr val="FBBC04"/>
            </a:solidFill>
            <a:ln cmpd="sng">
              <a:solidFill>
                <a:srgbClr val="000000"/>
              </a:solidFill>
            </a:ln>
          </c:spPr>
          <c:invertIfNegative val="1"/>
          <c:trendline>
            <c:name>Linear ((blank))</c:name>
            <c:spPr>
              <a:ln w="19050">
                <a:solidFill>
                  <a:srgbClr val="000000">
                    <a:alpha val="0"/>
                  </a:srgbClr>
                </a:solidFill>
              </a:ln>
            </c:spPr>
            <c:trendlineType val="linear"/>
            <c:dispRSqr val="0"/>
            <c:dispEq val="0"/>
          </c:trendline>
          <c:cat>
            <c:strRef>
              <c:f>Sheet2!$A$3:$A$14</c:f>
              <c:strCache>
                <c:ptCount val="12"/>
                <c:pt idx="0">
                  <c:v>Albert</c:v>
                </c:pt>
                <c:pt idx="1">
                  <c:v>Brendon</c:v>
                </c:pt>
                <c:pt idx="2">
                  <c:v>Cristal</c:v>
                </c:pt>
                <c:pt idx="3">
                  <c:v>Jaiden</c:v>
                </c:pt>
                <c:pt idx="4">
                  <c:v>Jaslene</c:v>
                </c:pt>
                <c:pt idx="5">
                  <c:v>Jerimiah</c:v>
                </c:pt>
                <c:pt idx="6">
                  <c:v>Leland</c:v>
                </c:pt>
                <c:pt idx="7">
                  <c:v>Sarai</c:v>
                </c:pt>
                <c:pt idx="8">
                  <c:v>Sonny</c:v>
                </c:pt>
                <c:pt idx="9">
                  <c:v>Thomas</c:v>
                </c:pt>
                <c:pt idx="10">
                  <c:v>(blank)</c:v>
                </c:pt>
                <c:pt idx="11">
                  <c:v>Grand Total</c:v>
                </c:pt>
              </c:strCache>
            </c:strRef>
          </c:cat>
          <c:val>
            <c:numRef>
              <c:f>Sheet2!$D$3:$D$14</c:f>
              <c:numCache>
                <c:formatCode>General</c:formatCode>
                <c:ptCount val="12"/>
              </c:numCache>
            </c:numRef>
          </c:val>
          <c:extLst>
            <c:ext xmlns:c14="http://schemas.microsoft.com/office/drawing/2007/8/2/chart" uri="{6F2FDCE9-48DA-4B69-8628-5D25D57E5C99}">
              <c14:invertSolidFillFmt>
                <c14:spPr xmlns:c14="http://schemas.microsoft.com/office/drawing/2007/8/2/chart">
                  <a:solidFill>
                    <a:srgbClr val="FFFFFF"/>
                  </a:solidFill>
                  <a:ln cmpd="sng">
                    <a:solidFill>
                      <a:srgbClr val="000000"/>
                    </a:solidFill>
                  </a:ln>
                </c14:spPr>
              </c14:invertSolidFillFmt>
            </c:ext>
            <c:ext xmlns:c16="http://schemas.microsoft.com/office/drawing/2014/chart" uri="{C3380CC4-5D6E-409C-BE32-E72D297353CC}">
              <c16:uniqueId val="{00000004-3AAD-4B78-B7F6-D496EBA5183B}"/>
            </c:ext>
          </c:extLst>
        </c:ser>
        <c:dLbls>
          <c:showLegendKey val="0"/>
          <c:showVal val="0"/>
          <c:showCatName val="0"/>
          <c:showSerName val="0"/>
          <c:showPercent val="0"/>
          <c:showBubbleSize val="0"/>
        </c:dLbls>
        <c:gapWidth val="150"/>
        <c:axId val="616138590"/>
        <c:axId val="369017718"/>
      </c:barChart>
      <c:catAx>
        <c:axId val="616138590"/>
        <c:scaling>
          <c:orientation val="minMax"/>
        </c:scaling>
        <c:delete val="0"/>
        <c:axPos val="b"/>
        <c:title>
          <c:tx>
            <c:rich>
              <a:bodyPr/>
              <a:lstStyle/>
              <a:p>
                <a:pPr lvl="0">
                  <a:defRPr b="0">
                    <a:solidFill>
                      <a:srgbClr val="000000"/>
                    </a:solidFill>
                    <a:latin typeface="+mn-lt"/>
                  </a:defRPr>
                </a:pPr>
                <a:endParaRPr lang="en-US"/>
              </a:p>
            </c:rich>
          </c:tx>
          <c:overlay val="0"/>
        </c:title>
        <c:numFmt formatCode="General" sourceLinked="1"/>
        <c:majorTickMark val="none"/>
        <c:minorTickMark val="none"/>
        <c:tickLblPos val="nextTo"/>
        <c:txPr>
          <a:bodyPr/>
          <a:lstStyle/>
          <a:p>
            <a:pPr lvl="0">
              <a:defRPr sz="900" b="0" i="0">
                <a:solidFill>
                  <a:srgbClr val="000000"/>
                </a:solidFill>
                <a:latin typeface="+mn-lt"/>
              </a:defRPr>
            </a:pPr>
            <a:endParaRPr lang="en-US"/>
          </a:p>
        </c:txPr>
        <c:crossAx val="369017718"/>
        <c:crosses val="autoZero"/>
        <c:auto val="1"/>
        <c:lblAlgn val="ctr"/>
        <c:lblOffset val="100"/>
        <c:noMultiLvlLbl val="1"/>
      </c:catAx>
      <c:valAx>
        <c:axId val="369017718"/>
        <c:scaling>
          <c:orientation val="minMax"/>
        </c:scaling>
        <c:delete val="0"/>
        <c:axPos val="l"/>
        <c:majorGridlines>
          <c:spPr>
            <a:ln>
              <a:solidFill>
                <a:srgbClr val="B7B7B7"/>
              </a:solidFill>
            </a:ln>
          </c:spPr>
        </c:majorGridlines>
        <c:title>
          <c:tx>
            <c:rich>
              <a:bodyPr/>
              <a:lstStyle/>
              <a:p>
                <a:pPr lvl="0">
                  <a:defRPr b="0">
                    <a:solidFill>
                      <a:srgbClr val="000000"/>
                    </a:solidFill>
                    <a:latin typeface="+mn-lt"/>
                  </a:defRPr>
                </a:pPr>
                <a:endParaRPr lang="en-US"/>
              </a:p>
            </c:rich>
          </c:tx>
          <c:overlay val="0"/>
        </c:title>
        <c:numFmt formatCode="General" sourceLinked="1"/>
        <c:majorTickMark val="none"/>
        <c:minorTickMark val="none"/>
        <c:tickLblPos val="nextTo"/>
        <c:spPr>
          <a:ln/>
        </c:spPr>
        <c:txPr>
          <a:bodyPr/>
          <a:lstStyle/>
          <a:p>
            <a:pPr lvl="0">
              <a:defRPr sz="900" b="0" i="0">
                <a:solidFill>
                  <a:srgbClr val="000000"/>
                </a:solidFill>
                <a:latin typeface="+mn-lt"/>
              </a:defRPr>
            </a:pPr>
            <a:endParaRPr lang="en-US"/>
          </a:p>
        </c:txPr>
        <c:crossAx val="616138590"/>
        <c:crosses val="autoZero"/>
        <c:crossBetween val="between"/>
      </c:valAx>
    </c:plotArea>
    <c:legend>
      <c:legendPos val="r"/>
      <c:layout>
        <c:manualLayout>
          <c:xMode val="edge"/>
          <c:yMode val="edge"/>
          <c:x val="0.70723104583464058"/>
          <c:y val="0.18627187226596675"/>
        </c:manualLayout>
      </c:layout>
      <c:overlay val="0"/>
      <c:txPr>
        <a:bodyPr/>
        <a:lstStyle/>
        <a:p>
          <a:pPr lvl="0">
            <a:defRPr sz="900" b="0" i="0">
              <a:solidFill>
                <a:srgbClr val="1A1A1A"/>
              </a:solidFill>
              <a:latin typeface="+mn-lt"/>
            </a:defRPr>
          </a:pPr>
          <a:endParaRPr lang="en-US"/>
        </a:p>
      </c:txPr>
    </c:legend>
    <c:plotVisOnly val="1"/>
    <c:dispBlanksAs val="zero"/>
    <c:showDLblsOverMax val="1"/>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dgm:spPr/>
      <dgm:t>
        <a:bodyPr/>
        <a:lstStyle/>
        <a:p>
          <a:r>
            <a:rPr lang="en-US"/>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27C192-90B1-431C-803A-23BFF16661A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23DDF52-29A2-4561-9112-F5360393C7F8}">
      <dgm:prSet/>
      <dgm:spPr/>
      <dgm:t>
        <a:bodyPr/>
        <a:lstStyle/>
        <a:p>
          <a:r>
            <a:rPr lang="en-US"/>
            <a:t>Data Analysis</a:t>
          </a:r>
        </a:p>
      </dgm:t>
    </dgm:pt>
    <dgm:pt modelId="{23F05D8F-068C-49F3-83F5-7B45195E6DF7}" type="parTrans" cxnId="{CC5F8B1B-1054-4669-8DE4-88C8E542D370}">
      <dgm:prSet/>
      <dgm:spPr/>
      <dgm:t>
        <a:bodyPr/>
        <a:lstStyle/>
        <a:p>
          <a:endParaRPr lang="en-US"/>
        </a:p>
      </dgm:t>
    </dgm:pt>
    <dgm:pt modelId="{D8D062DE-DDDC-4839-976E-03F4F6652603}" type="sibTrans" cxnId="{CC5F8B1B-1054-4669-8DE4-88C8E542D370}">
      <dgm:prSet/>
      <dgm:spPr/>
      <dgm:t>
        <a:bodyPr/>
        <a:lstStyle/>
        <a:p>
          <a:endParaRPr lang="en-US"/>
        </a:p>
      </dgm:t>
    </dgm:pt>
    <dgm:pt modelId="{D13A1B6F-8117-47B3-ABBE-BDA472090B40}">
      <dgm:prSet/>
      <dgm:spPr/>
      <dgm:t>
        <a:bodyPr/>
        <a:lstStyle/>
        <a:p>
          <a:r>
            <a:rPr lang="en-US" b="1" dirty="0"/>
            <a:t>Performance Management System</a:t>
          </a:r>
          <a:endParaRPr lang="en-US" dirty="0"/>
        </a:p>
      </dgm:t>
    </dgm:pt>
    <dgm:pt modelId="{136F8EB7-6336-4227-A631-1D4C21E98E90}" type="parTrans" cxnId="{4879C29D-29F4-48D4-9ABF-B34A05C7EAE2}">
      <dgm:prSet/>
      <dgm:spPr/>
      <dgm:t>
        <a:bodyPr/>
        <a:lstStyle/>
        <a:p>
          <a:endParaRPr lang="en-US"/>
        </a:p>
      </dgm:t>
    </dgm:pt>
    <dgm:pt modelId="{79CE8951-2FD6-41F3-BB77-F2B5C3097202}" type="sibTrans" cxnId="{4879C29D-29F4-48D4-9ABF-B34A05C7EAE2}">
      <dgm:prSet/>
      <dgm:spPr/>
      <dgm:t>
        <a:bodyPr/>
        <a:lstStyle/>
        <a:p>
          <a:endParaRPr lang="en-US"/>
        </a:p>
      </dgm:t>
    </dgm:pt>
    <dgm:pt modelId="{5E0B993F-575D-4D4D-A0B3-A4AD2B1F6D1F}">
      <dgm:prSet/>
      <dgm:spPr/>
      <dgm:t>
        <a:bodyPr/>
        <a:lstStyle/>
        <a:p>
          <a:r>
            <a:rPr lang="en-US" b="1" dirty="0"/>
            <a:t>Targeted Interventions for Improvement</a:t>
          </a:r>
          <a:endParaRPr lang="en-US" dirty="0"/>
        </a:p>
      </dgm:t>
    </dgm:pt>
    <dgm:pt modelId="{59D61981-3B3A-4242-BE73-5F212412EA99}" type="parTrans" cxnId="{A2E33E52-8D88-447C-9AED-46060BA02752}">
      <dgm:prSet/>
      <dgm:spPr/>
      <dgm:t>
        <a:bodyPr/>
        <a:lstStyle/>
        <a:p>
          <a:endParaRPr lang="en-US"/>
        </a:p>
      </dgm:t>
    </dgm:pt>
    <dgm:pt modelId="{95FEDED8-FC3E-4062-B3C1-97B88F098DE9}" type="sibTrans" cxnId="{A2E33E52-8D88-447C-9AED-46060BA02752}">
      <dgm:prSet/>
      <dgm:spPr/>
      <dgm:t>
        <a:bodyPr/>
        <a:lstStyle/>
        <a:p>
          <a:endParaRPr lang="en-US"/>
        </a:p>
      </dgm:t>
    </dgm:pt>
    <dgm:pt modelId="{BDDC2D5D-B50F-4A2F-BAA4-432949BF2293}">
      <dgm:prSet/>
      <dgm:spPr/>
      <dgm:t>
        <a:bodyPr/>
        <a:lstStyle/>
        <a:p>
          <a:r>
            <a:rPr lang="en-US" b="1" dirty="0"/>
            <a:t>Ongoing Monitoring and Support</a:t>
          </a:r>
          <a:endParaRPr lang="en-US" dirty="0"/>
        </a:p>
      </dgm:t>
    </dgm:pt>
    <dgm:pt modelId="{29783EE2-78D4-4160-8955-02690E3DE76A}" type="parTrans" cxnId="{CBD466E6-765D-499B-AC24-F62C1D6B981A}">
      <dgm:prSet/>
      <dgm:spPr/>
      <dgm:t>
        <a:bodyPr/>
        <a:lstStyle/>
        <a:p>
          <a:endParaRPr lang="en-US"/>
        </a:p>
      </dgm:t>
    </dgm:pt>
    <dgm:pt modelId="{E1D9DE3E-DD43-49F3-99AA-2E1243AA8261}" type="sibTrans" cxnId="{CBD466E6-765D-499B-AC24-F62C1D6B981A}">
      <dgm:prSet/>
      <dgm:spPr/>
      <dgm:t>
        <a:bodyPr/>
        <a:lstStyle/>
        <a:p>
          <a:endParaRPr lang="en-US"/>
        </a:p>
      </dgm:t>
    </dgm:pt>
    <dgm:pt modelId="{D98C4F4F-BEF4-4044-A786-992B1B85419D}">
      <dgm:prSet/>
      <dgm:spPr/>
      <dgm:t>
        <a:bodyPr/>
        <a:lstStyle/>
        <a:p>
          <a:r>
            <a:rPr lang="en-US" b="1" dirty="0"/>
            <a:t>Enhanced Performance Reporting</a:t>
          </a:r>
          <a:endParaRPr lang="en-US" dirty="0"/>
        </a:p>
      </dgm:t>
    </dgm:pt>
    <dgm:pt modelId="{176DBE8A-7783-490F-A85E-1A42CDA38984}" type="parTrans" cxnId="{1C111FC4-0D20-4CDE-A05C-0B4CE6B386B1}">
      <dgm:prSet/>
      <dgm:spPr/>
      <dgm:t>
        <a:bodyPr/>
        <a:lstStyle/>
        <a:p>
          <a:endParaRPr lang="en-US"/>
        </a:p>
      </dgm:t>
    </dgm:pt>
    <dgm:pt modelId="{ECE3700A-05F9-4FA1-BFE6-D12CF0FE0AEC}" type="sibTrans" cxnId="{1C111FC4-0D20-4CDE-A05C-0B4CE6B386B1}">
      <dgm:prSet/>
      <dgm:spPr/>
      <dgm:t>
        <a:bodyPr/>
        <a:lstStyle/>
        <a:p>
          <a:endParaRPr lang="en-US"/>
        </a:p>
      </dgm:t>
    </dgm:pt>
    <dgm:pt modelId="{B9DE67C5-02D2-4694-B71F-F2C7BED8E841}" type="pres">
      <dgm:prSet presAssocID="{0F27C192-90B1-431C-803A-23BFF16661A8}" presName="linear" presStyleCnt="0">
        <dgm:presLayoutVars>
          <dgm:animLvl val="lvl"/>
          <dgm:resizeHandles val="exact"/>
        </dgm:presLayoutVars>
      </dgm:prSet>
      <dgm:spPr/>
    </dgm:pt>
    <dgm:pt modelId="{E6C339B6-13C9-4871-B935-9D34E436D0B1}" type="pres">
      <dgm:prSet presAssocID="{923DDF52-29A2-4561-9112-F5360393C7F8}" presName="parentText" presStyleLbl="node1" presStyleIdx="0" presStyleCnt="5" custLinFactY="-27454" custLinFactNeighborX="-3547" custLinFactNeighborY="-100000">
        <dgm:presLayoutVars>
          <dgm:chMax val="0"/>
          <dgm:bulletEnabled val="1"/>
        </dgm:presLayoutVars>
      </dgm:prSet>
      <dgm:spPr/>
    </dgm:pt>
    <dgm:pt modelId="{18956FAD-227F-412D-8673-8A478E11A5E0}" type="pres">
      <dgm:prSet presAssocID="{D8D062DE-DDDC-4839-976E-03F4F6652603}" presName="spacer" presStyleCnt="0"/>
      <dgm:spPr/>
    </dgm:pt>
    <dgm:pt modelId="{A4FFF1BE-B475-428B-905E-EF7B609C9F40}" type="pres">
      <dgm:prSet presAssocID="{D13A1B6F-8117-47B3-ABBE-BDA472090B40}" presName="parentText" presStyleLbl="node1" presStyleIdx="1" presStyleCnt="5">
        <dgm:presLayoutVars>
          <dgm:chMax val="0"/>
          <dgm:bulletEnabled val="1"/>
        </dgm:presLayoutVars>
      </dgm:prSet>
      <dgm:spPr/>
    </dgm:pt>
    <dgm:pt modelId="{CB6B2616-40E2-48EE-9DB4-BE8996DE3753}" type="pres">
      <dgm:prSet presAssocID="{79CE8951-2FD6-41F3-BB77-F2B5C3097202}" presName="spacer" presStyleCnt="0"/>
      <dgm:spPr/>
    </dgm:pt>
    <dgm:pt modelId="{7F936800-A8C1-4E82-8F2F-7D218B40F86A}" type="pres">
      <dgm:prSet presAssocID="{5E0B993F-575D-4D4D-A0B3-A4AD2B1F6D1F}" presName="parentText" presStyleLbl="node1" presStyleIdx="2" presStyleCnt="5">
        <dgm:presLayoutVars>
          <dgm:chMax val="0"/>
          <dgm:bulletEnabled val="1"/>
        </dgm:presLayoutVars>
      </dgm:prSet>
      <dgm:spPr/>
    </dgm:pt>
    <dgm:pt modelId="{8459E3F8-074F-4B6A-B605-E0988321E307}" type="pres">
      <dgm:prSet presAssocID="{95FEDED8-FC3E-4062-B3C1-97B88F098DE9}" presName="spacer" presStyleCnt="0"/>
      <dgm:spPr/>
    </dgm:pt>
    <dgm:pt modelId="{55A94ADF-013B-431F-B749-94F53E77E6A0}" type="pres">
      <dgm:prSet presAssocID="{BDDC2D5D-B50F-4A2F-BAA4-432949BF2293}" presName="parentText" presStyleLbl="node1" presStyleIdx="3" presStyleCnt="5">
        <dgm:presLayoutVars>
          <dgm:chMax val="0"/>
          <dgm:bulletEnabled val="1"/>
        </dgm:presLayoutVars>
      </dgm:prSet>
      <dgm:spPr/>
    </dgm:pt>
    <dgm:pt modelId="{0BC9E4A7-55AB-4F43-8A90-440FD8A86348}" type="pres">
      <dgm:prSet presAssocID="{E1D9DE3E-DD43-49F3-99AA-2E1243AA8261}" presName="spacer" presStyleCnt="0"/>
      <dgm:spPr/>
    </dgm:pt>
    <dgm:pt modelId="{E88CF759-7FA9-4B07-B765-7B36CE697771}" type="pres">
      <dgm:prSet presAssocID="{D98C4F4F-BEF4-4044-A786-992B1B85419D}" presName="parentText" presStyleLbl="node1" presStyleIdx="4" presStyleCnt="5">
        <dgm:presLayoutVars>
          <dgm:chMax val="0"/>
          <dgm:bulletEnabled val="1"/>
        </dgm:presLayoutVars>
      </dgm:prSet>
      <dgm:spPr/>
    </dgm:pt>
  </dgm:ptLst>
  <dgm:cxnLst>
    <dgm:cxn modelId="{7FD50C0E-64D7-4892-8B47-2A472B29F9FB}" type="presOf" srcId="{D98C4F4F-BEF4-4044-A786-992B1B85419D}" destId="{E88CF759-7FA9-4B07-B765-7B36CE697771}" srcOrd="0" destOrd="0" presId="urn:microsoft.com/office/officeart/2005/8/layout/vList2"/>
    <dgm:cxn modelId="{96D5630F-CB91-4D4E-B1E2-DDFCDA14B69F}" type="presOf" srcId="{923DDF52-29A2-4561-9112-F5360393C7F8}" destId="{E6C339B6-13C9-4871-B935-9D34E436D0B1}" srcOrd="0" destOrd="0" presId="urn:microsoft.com/office/officeart/2005/8/layout/vList2"/>
    <dgm:cxn modelId="{CC5F8B1B-1054-4669-8DE4-88C8E542D370}" srcId="{0F27C192-90B1-431C-803A-23BFF16661A8}" destId="{923DDF52-29A2-4561-9112-F5360393C7F8}" srcOrd="0" destOrd="0" parTransId="{23F05D8F-068C-49F3-83F5-7B45195E6DF7}" sibTransId="{D8D062DE-DDDC-4839-976E-03F4F6652603}"/>
    <dgm:cxn modelId="{E631D12F-A3B0-482A-BA4A-9B6E1507F6D8}" type="presOf" srcId="{0F27C192-90B1-431C-803A-23BFF16661A8}" destId="{B9DE67C5-02D2-4694-B71F-F2C7BED8E841}" srcOrd="0" destOrd="0" presId="urn:microsoft.com/office/officeart/2005/8/layout/vList2"/>
    <dgm:cxn modelId="{D075DF5F-913E-403F-80FF-FC61C0990C62}" type="presOf" srcId="{D13A1B6F-8117-47B3-ABBE-BDA472090B40}" destId="{A4FFF1BE-B475-428B-905E-EF7B609C9F40}" srcOrd="0" destOrd="0" presId="urn:microsoft.com/office/officeart/2005/8/layout/vList2"/>
    <dgm:cxn modelId="{A2E33E52-8D88-447C-9AED-46060BA02752}" srcId="{0F27C192-90B1-431C-803A-23BFF16661A8}" destId="{5E0B993F-575D-4D4D-A0B3-A4AD2B1F6D1F}" srcOrd="2" destOrd="0" parTransId="{59D61981-3B3A-4242-BE73-5F212412EA99}" sibTransId="{95FEDED8-FC3E-4062-B3C1-97B88F098DE9}"/>
    <dgm:cxn modelId="{9BC2BC91-165C-43D7-8E8A-F4F52D2618DF}" type="presOf" srcId="{5E0B993F-575D-4D4D-A0B3-A4AD2B1F6D1F}" destId="{7F936800-A8C1-4E82-8F2F-7D218B40F86A}" srcOrd="0" destOrd="0" presId="urn:microsoft.com/office/officeart/2005/8/layout/vList2"/>
    <dgm:cxn modelId="{CCA5CE9B-1947-4B28-9F33-FE5A678AB6FF}" type="presOf" srcId="{BDDC2D5D-B50F-4A2F-BAA4-432949BF2293}" destId="{55A94ADF-013B-431F-B749-94F53E77E6A0}" srcOrd="0" destOrd="0" presId="urn:microsoft.com/office/officeart/2005/8/layout/vList2"/>
    <dgm:cxn modelId="{4879C29D-29F4-48D4-9ABF-B34A05C7EAE2}" srcId="{0F27C192-90B1-431C-803A-23BFF16661A8}" destId="{D13A1B6F-8117-47B3-ABBE-BDA472090B40}" srcOrd="1" destOrd="0" parTransId="{136F8EB7-6336-4227-A631-1D4C21E98E90}" sibTransId="{79CE8951-2FD6-41F3-BB77-F2B5C3097202}"/>
    <dgm:cxn modelId="{1C111FC4-0D20-4CDE-A05C-0B4CE6B386B1}" srcId="{0F27C192-90B1-431C-803A-23BFF16661A8}" destId="{D98C4F4F-BEF4-4044-A786-992B1B85419D}" srcOrd="4" destOrd="0" parTransId="{176DBE8A-7783-490F-A85E-1A42CDA38984}" sibTransId="{ECE3700A-05F9-4FA1-BFE6-D12CF0FE0AEC}"/>
    <dgm:cxn modelId="{CBD466E6-765D-499B-AC24-F62C1D6B981A}" srcId="{0F27C192-90B1-431C-803A-23BFF16661A8}" destId="{BDDC2D5D-B50F-4A2F-BAA4-432949BF2293}" srcOrd="3" destOrd="0" parTransId="{29783EE2-78D4-4160-8955-02690E3DE76A}" sibTransId="{E1D9DE3E-DD43-49F3-99AA-2E1243AA8261}"/>
    <dgm:cxn modelId="{1236EBC0-3798-43CE-BDC7-E10779C3D4B2}" type="presParOf" srcId="{B9DE67C5-02D2-4694-B71F-F2C7BED8E841}" destId="{E6C339B6-13C9-4871-B935-9D34E436D0B1}" srcOrd="0" destOrd="0" presId="urn:microsoft.com/office/officeart/2005/8/layout/vList2"/>
    <dgm:cxn modelId="{F266C328-4219-40CF-9FF9-0A9931D37A42}" type="presParOf" srcId="{B9DE67C5-02D2-4694-B71F-F2C7BED8E841}" destId="{18956FAD-227F-412D-8673-8A478E11A5E0}" srcOrd="1" destOrd="0" presId="urn:microsoft.com/office/officeart/2005/8/layout/vList2"/>
    <dgm:cxn modelId="{89D52E77-2679-4E97-B5CD-DEBDD63CF38B}" type="presParOf" srcId="{B9DE67C5-02D2-4694-B71F-F2C7BED8E841}" destId="{A4FFF1BE-B475-428B-905E-EF7B609C9F40}" srcOrd="2" destOrd="0" presId="urn:microsoft.com/office/officeart/2005/8/layout/vList2"/>
    <dgm:cxn modelId="{77DCE755-A967-4ACD-96BC-FD6D8048F08B}" type="presParOf" srcId="{B9DE67C5-02D2-4694-B71F-F2C7BED8E841}" destId="{CB6B2616-40E2-48EE-9DB4-BE8996DE3753}" srcOrd="3" destOrd="0" presId="urn:microsoft.com/office/officeart/2005/8/layout/vList2"/>
    <dgm:cxn modelId="{5D719152-EA01-42B2-B9E4-DE430C086B86}" type="presParOf" srcId="{B9DE67C5-02D2-4694-B71F-F2C7BED8E841}" destId="{7F936800-A8C1-4E82-8F2F-7D218B40F86A}" srcOrd="4" destOrd="0" presId="urn:microsoft.com/office/officeart/2005/8/layout/vList2"/>
    <dgm:cxn modelId="{2464C979-3CF0-4EBB-A549-B83BC91489E7}" type="presParOf" srcId="{B9DE67C5-02D2-4694-B71F-F2C7BED8E841}" destId="{8459E3F8-074F-4B6A-B605-E0988321E307}" srcOrd="5" destOrd="0" presId="urn:microsoft.com/office/officeart/2005/8/layout/vList2"/>
    <dgm:cxn modelId="{4F7D5F3B-756E-49D7-BE5F-6C1FB66D5D30}" type="presParOf" srcId="{B9DE67C5-02D2-4694-B71F-F2C7BED8E841}" destId="{55A94ADF-013B-431F-B749-94F53E77E6A0}" srcOrd="6" destOrd="0" presId="urn:microsoft.com/office/officeart/2005/8/layout/vList2"/>
    <dgm:cxn modelId="{83F16DE1-1674-401A-BC58-803CDA1638A8}" type="presParOf" srcId="{B9DE67C5-02D2-4694-B71F-F2C7BED8E841}" destId="{0BC9E4A7-55AB-4F43-8A90-440FD8A86348}" srcOrd="7" destOrd="0" presId="urn:microsoft.com/office/officeart/2005/8/layout/vList2"/>
    <dgm:cxn modelId="{584B6AF0-2A7A-4CE3-A7C9-7A843A4BA002}" type="presParOf" srcId="{B9DE67C5-02D2-4694-B71F-F2C7BED8E841}" destId="{E88CF759-7FA9-4B07-B765-7B36CE697771}"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8CD5FA-649D-409A-AB13-5590FFB290F1}" type="doc">
      <dgm:prSet loTypeId="urn:microsoft.com/office/officeart/2008/layout/LinedList" loCatId="hierarchy" qsTypeId="urn:microsoft.com/office/officeart/2005/8/quickstyle/simple4" qsCatId="simple" csTypeId="urn:microsoft.com/office/officeart/2005/8/colors/accent1_2" csCatId="accent1" phldr="1"/>
      <dgm:spPr/>
      <dgm:t>
        <a:bodyPr/>
        <a:lstStyle/>
        <a:p>
          <a:endParaRPr lang="en-US"/>
        </a:p>
      </dgm:t>
    </dgm:pt>
    <dgm:pt modelId="{A866F0C3-EE89-4A00-9F86-DE76FA9C32F5}">
      <dgm:prSet/>
      <dgm:spPr/>
      <dgm:t>
        <a:bodyPr/>
        <a:lstStyle/>
        <a:p>
          <a:r>
            <a:rPr lang="en-US" dirty="0"/>
            <a:t>Human Resources (HR) Department  </a:t>
          </a:r>
        </a:p>
      </dgm:t>
    </dgm:pt>
    <dgm:pt modelId="{62BDF331-94DF-485C-BC5C-916C3905C7F2}" type="parTrans" cxnId="{04C3CC0C-CC39-4DCC-B31A-9C514DA9E01C}">
      <dgm:prSet/>
      <dgm:spPr/>
      <dgm:t>
        <a:bodyPr/>
        <a:lstStyle/>
        <a:p>
          <a:endParaRPr lang="en-US"/>
        </a:p>
      </dgm:t>
    </dgm:pt>
    <dgm:pt modelId="{C41F2E6E-50FC-41EC-AC54-A3C1CB5EB4A4}" type="sibTrans" cxnId="{04C3CC0C-CC39-4DCC-B31A-9C514DA9E01C}">
      <dgm:prSet/>
      <dgm:spPr/>
      <dgm:t>
        <a:bodyPr/>
        <a:lstStyle/>
        <a:p>
          <a:endParaRPr lang="en-US"/>
        </a:p>
      </dgm:t>
    </dgm:pt>
    <dgm:pt modelId="{1D244653-2238-4EA4-82F4-89DE61AD31BC}">
      <dgm:prSet/>
      <dgm:spPr/>
      <dgm:t>
        <a:bodyPr/>
        <a:lstStyle/>
        <a:p>
          <a:r>
            <a:rPr lang="en-US"/>
            <a:t>Department Managers (Sales &amp; Production)</a:t>
          </a:r>
        </a:p>
      </dgm:t>
    </dgm:pt>
    <dgm:pt modelId="{5153D895-3A1D-4D89-8A6C-394F2E5AFB08}" type="parTrans" cxnId="{AF62C59F-C9AB-4575-A5C9-0C85D4686674}">
      <dgm:prSet/>
      <dgm:spPr/>
      <dgm:t>
        <a:bodyPr/>
        <a:lstStyle/>
        <a:p>
          <a:endParaRPr lang="en-US"/>
        </a:p>
      </dgm:t>
    </dgm:pt>
    <dgm:pt modelId="{FA03C3EB-97DE-4D3A-873A-2775DEB4C561}" type="sibTrans" cxnId="{AF62C59F-C9AB-4575-A5C9-0C85D4686674}">
      <dgm:prSet/>
      <dgm:spPr/>
      <dgm:t>
        <a:bodyPr/>
        <a:lstStyle/>
        <a:p>
          <a:endParaRPr lang="en-US"/>
        </a:p>
      </dgm:t>
    </dgm:pt>
    <dgm:pt modelId="{FD41BEA5-4598-4803-B3D4-E724E987CACC}">
      <dgm:prSet/>
      <dgm:spPr/>
      <dgm:t>
        <a:bodyPr/>
        <a:lstStyle/>
        <a:p>
          <a:r>
            <a:rPr lang="en-US"/>
            <a:t>Senior Leadership/Executives</a:t>
          </a:r>
        </a:p>
      </dgm:t>
    </dgm:pt>
    <dgm:pt modelId="{B23E819B-5FA2-45C5-8FE4-17AB0D221F30}" type="parTrans" cxnId="{276476E9-938F-4116-96B7-BACAC8E8526E}">
      <dgm:prSet/>
      <dgm:spPr/>
      <dgm:t>
        <a:bodyPr/>
        <a:lstStyle/>
        <a:p>
          <a:endParaRPr lang="en-US"/>
        </a:p>
      </dgm:t>
    </dgm:pt>
    <dgm:pt modelId="{7932AE51-4A74-4458-BB40-3DA7A739400A}" type="sibTrans" cxnId="{276476E9-938F-4116-96B7-BACAC8E8526E}">
      <dgm:prSet/>
      <dgm:spPr/>
      <dgm:t>
        <a:bodyPr/>
        <a:lstStyle/>
        <a:p>
          <a:endParaRPr lang="en-US"/>
        </a:p>
      </dgm:t>
    </dgm:pt>
    <dgm:pt modelId="{38731D6D-5C8D-443E-A8A3-65A9E3716F3E}">
      <dgm:prSet/>
      <dgm:spPr/>
      <dgm:t>
        <a:bodyPr/>
        <a:lstStyle/>
        <a:p>
          <a:r>
            <a:rPr lang="en-US"/>
            <a:t>Employees</a:t>
          </a:r>
        </a:p>
      </dgm:t>
    </dgm:pt>
    <dgm:pt modelId="{DF36BC72-E341-4A43-8E0F-050A19CA0110}" type="parTrans" cxnId="{2E9293FF-BA3E-4C12-82D7-A8A2E8EA30A0}">
      <dgm:prSet/>
      <dgm:spPr/>
      <dgm:t>
        <a:bodyPr/>
        <a:lstStyle/>
        <a:p>
          <a:endParaRPr lang="en-US"/>
        </a:p>
      </dgm:t>
    </dgm:pt>
    <dgm:pt modelId="{A3B5EDA5-CFC0-476C-B16C-1EA19363EB90}" type="sibTrans" cxnId="{2E9293FF-BA3E-4C12-82D7-A8A2E8EA30A0}">
      <dgm:prSet/>
      <dgm:spPr/>
      <dgm:t>
        <a:bodyPr/>
        <a:lstStyle/>
        <a:p>
          <a:endParaRPr lang="en-US"/>
        </a:p>
      </dgm:t>
    </dgm:pt>
    <dgm:pt modelId="{F38AD4C5-235E-4450-BFD9-70E9C2CE6F84}">
      <dgm:prSet/>
      <dgm:spPr/>
      <dgm:t>
        <a:bodyPr/>
        <a:lstStyle/>
        <a:p>
          <a:r>
            <a:rPr lang="en-US"/>
            <a:t>Finance/Compensation Teams</a:t>
          </a:r>
        </a:p>
      </dgm:t>
    </dgm:pt>
    <dgm:pt modelId="{7B210181-429E-4DFD-9A75-5E75432756A9}" type="parTrans" cxnId="{59067D15-73B1-48AB-8F95-7CBE19997F41}">
      <dgm:prSet/>
      <dgm:spPr/>
      <dgm:t>
        <a:bodyPr/>
        <a:lstStyle/>
        <a:p>
          <a:endParaRPr lang="en-US"/>
        </a:p>
      </dgm:t>
    </dgm:pt>
    <dgm:pt modelId="{5F8ECA51-A9D8-41DE-A532-81DAECCDD3D2}" type="sibTrans" cxnId="{59067D15-73B1-48AB-8F95-7CBE19997F41}">
      <dgm:prSet/>
      <dgm:spPr/>
      <dgm:t>
        <a:bodyPr/>
        <a:lstStyle/>
        <a:p>
          <a:endParaRPr lang="en-US"/>
        </a:p>
      </dgm:t>
    </dgm:pt>
    <dgm:pt modelId="{176E492A-96E2-4047-AAAF-AAADFC74A380}" type="pres">
      <dgm:prSet presAssocID="{658CD5FA-649D-409A-AB13-5590FFB290F1}" presName="vert0" presStyleCnt="0">
        <dgm:presLayoutVars>
          <dgm:dir/>
          <dgm:animOne val="branch"/>
          <dgm:animLvl val="lvl"/>
        </dgm:presLayoutVars>
      </dgm:prSet>
      <dgm:spPr/>
    </dgm:pt>
    <dgm:pt modelId="{C25F5CB0-180D-4925-AAA4-19D4E80FDD0A}" type="pres">
      <dgm:prSet presAssocID="{A866F0C3-EE89-4A00-9F86-DE76FA9C32F5}" presName="thickLine" presStyleLbl="alignNode1" presStyleIdx="0" presStyleCnt="5"/>
      <dgm:spPr/>
    </dgm:pt>
    <dgm:pt modelId="{14403C4F-99F1-43C4-85B3-A8A28428AD17}" type="pres">
      <dgm:prSet presAssocID="{A866F0C3-EE89-4A00-9F86-DE76FA9C32F5}" presName="horz1" presStyleCnt="0"/>
      <dgm:spPr/>
    </dgm:pt>
    <dgm:pt modelId="{E0CAF013-EBB7-4764-A0B9-A0039DDED886}" type="pres">
      <dgm:prSet presAssocID="{A866F0C3-EE89-4A00-9F86-DE76FA9C32F5}" presName="tx1" presStyleLbl="revTx" presStyleIdx="0" presStyleCnt="5"/>
      <dgm:spPr/>
    </dgm:pt>
    <dgm:pt modelId="{A237B16B-B342-4198-97B1-B54F4FF5D8AD}" type="pres">
      <dgm:prSet presAssocID="{A866F0C3-EE89-4A00-9F86-DE76FA9C32F5}" presName="vert1" presStyleCnt="0"/>
      <dgm:spPr/>
    </dgm:pt>
    <dgm:pt modelId="{90314EC2-48E8-4A09-AE03-A7FE242C110F}" type="pres">
      <dgm:prSet presAssocID="{1D244653-2238-4EA4-82F4-89DE61AD31BC}" presName="thickLine" presStyleLbl="alignNode1" presStyleIdx="1" presStyleCnt="5"/>
      <dgm:spPr/>
    </dgm:pt>
    <dgm:pt modelId="{7A8D7C5D-0DD0-4D2C-AD53-786057ECCB9C}" type="pres">
      <dgm:prSet presAssocID="{1D244653-2238-4EA4-82F4-89DE61AD31BC}" presName="horz1" presStyleCnt="0"/>
      <dgm:spPr/>
    </dgm:pt>
    <dgm:pt modelId="{18F51A64-6925-49FB-9C96-9339037A1EA0}" type="pres">
      <dgm:prSet presAssocID="{1D244653-2238-4EA4-82F4-89DE61AD31BC}" presName="tx1" presStyleLbl="revTx" presStyleIdx="1" presStyleCnt="5"/>
      <dgm:spPr/>
    </dgm:pt>
    <dgm:pt modelId="{7CD40E40-3C52-44D3-AD5F-C5C1CDBF8052}" type="pres">
      <dgm:prSet presAssocID="{1D244653-2238-4EA4-82F4-89DE61AD31BC}" presName="vert1" presStyleCnt="0"/>
      <dgm:spPr/>
    </dgm:pt>
    <dgm:pt modelId="{C0708572-4A5B-471F-B526-FB016C5AF597}" type="pres">
      <dgm:prSet presAssocID="{FD41BEA5-4598-4803-B3D4-E724E987CACC}" presName="thickLine" presStyleLbl="alignNode1" presStyleIdx="2" presStyleCnt="5"/>
      <dgm:spPr/>
    </dgm:pt>
    <dgm:pt modelId="{2A96684B-7DC3-4CDE-8141-74C9EB20C671}" type="pres">
      <dgm:prSet presAssocID="{FD41BEA5-4598-4803-B3D4-E724E987CACC}" presName="horz1" presStyleCnt="0"/>
      <dgm:spPr/>
    </dgm:pt>
    <dgm:pt modelId="{944CED8E-DAE5-4008-B4ED-A0634A78B707}" type="pres">
      <dgm:prSet presAssocID="{FD41BEA5-4598-4803-B3D4-E724E987CACC}" presName="tx1" presStyleLbl="revTx" presStyleIdx="2" presStyleCnt="5"/>
      <dgm:spPr/>
    </dgm:pt>
    <dgm:pt modelId="{C5B40EBC-70CF-4B2A-981D-CD4645DCD015}" type="pres">
      <dgm:prSet presAssocID="{FD41BEA5-4598-4803-B3D4-E724E987CACC}" presName="vert1" presStyleCnt="0"/>
      <dgm:spPr/>
    </dgm:pt>
    <dgm:pt modelId="{342CF03F-B9F4-4FE9-9F67-4047A4AF8E16}" type="pres">
      <dgm:prSet presAssocID="{38731D6D-5C8D-443E-A8A3-65A9E3716F3E}" presName="thickLine" presStyleLbl="alignNode1" presStyleIdx="3" presStyleCnt="5"/>
      <dgm:spPr/>
    </dgm:pt>
    <dgm:pt modelId="{84223857-5AAE-4E92-88CD-6A9258B60E09}" type="pres">
      <dgm:prSet presAssocID="{38731D6D-5C8D-443E-A8A3-65A9E3716F3E}" presName="horz1" presStyleCnt="0"/>
      <dgm:spPr/>
    </dgm:pt>
    <dgm:pt modelId="{670FC6BC-35CD-4577-BF47-93C08D86E382}" type="pres">
      <dgm:prSet presAssocID="{38731D6D-5C8D-443E-A8A3-65A9E3716F3E}" presName="tx1" presStyleLbl="revTx" presStyleIdx="3" presStyleCnt="5"/>
      <dgm:spPr/>
    </dgm:pt>
    <dgm:pt modelId="{DDD2E4CB-48C7-429E-893A-67FC266F81F5}" type="pres">
      <dgm:prSet presAssocID="{38731D6D-5C8D-443E-A8A3-65A9E3716F3E}" presName="vert1" presStyleCnt="0"/>
      <dgm:spPr/>
    </dgm:pt>
    <dgm:pt modelId="{05678E64-53A8-47E0-B34F-F8AA9E90B03D}" type="pres">
      <dgm:prSet presAssocID="{F38AD4C5-235E-4450-BFD9-70E9C2CE6F84}" presName="thickLine" presStyleLbl="alignNode1" presStyleIdx="4" presStyleCnt="5"/>
      <dgm:spPr/>
    </dgm:pt>
    <dgm:pt modelId="{84BF2649-E29A-488A-97A6-C8976980AA7D}" type="pres">
      <dgm:prSet presAssocID="{F38AD4C5-235E-4450-BFD9-70E9C2CE6F84}" presName="horz1" presStyleCnt="0"/>
      <dgm:spPr/>
    </dgm:pt>
    <dgm:pt modelId="{10FC10D3-9275-4A24-8D7F-D7B995CECF3D}" type="pres">
      <dgm:prSet presAssocID="{F38AD4C5-235E-4450-BFD9-70E9C2CE6F84}" presName="tx1" presStyleLbl="revTx" presStyleIdx="4" presStyleCnt="5"/>
      <dgm:spPr/>
    </dgm:pt>
    <dgm:pt modelId="{DAC96C20-D7FE-4005-8011-FC6D07F1D831}" type="pres">
      <dgm:prSet presAssocID="{F38AD4C5-235E-4450-BFD9-70E9C2CE6F84}" presName="vert1" presStyleCnt="0"/>
      <dgm:spPr/>
    </dgm:pt>
  </dgm:ptLst>
  <dgm:cxnLst>
    <dgm:cxn modelId="{04C3CC0C-CC39-4DCC-B31A-9C514DA9E01C}" srcId="{658CD5FA-649D-409A-AB13-5590FFB290F1}" destId="{A866F0C3-EE89-4A00-9F86-DE76FA9C32F5}" srcOrd="0" destOrd="0" parTransId="{62BDF331-94DF-485C-BC5C-916C3905C7F2}" sibTransId="{C41F2E6E-50FC-41EC-AC54-A3C1CB5EB4A4}"/>
    <dgm:cxn modelId="{59067D15-73B1-48AB-8F95-7CBE19997F41}" srcId="{658CD5FA-649D-409A-AB13-5590FFB290F1}" destId="{F38AD4C5-235E-4450-BFD9-70E9C2CE6F84}" srcOrd="4" destOrd="0" parTransId="{7B210181-429E-4DFD-9A75-5E75432756A9}" sibTransId="{5F8ECA51-A9D8-41DE-A532-81DAECCDD3D2}"/>
    <dgm:cxn modelId="{ACB33849-2AF3-47D9-B858-958D1B5E0360}" type="presOf" srcId="{658CD5FA-649D-409A-AB13-5590FFB290F1}" destId="{176E492A-96E2-4047-AAAF-AAADFC74A380}" srcOrd="0" destOrd="0" presId="urn:microsoft.com/office/officeart/2008/layout/LinedList"/>
    <dgm:cxn modelId="{F9D6E26A-5E30-470A-83D1-2A8F7CF166FD}" type="presOf" srcId="{38731D6D-5C8D-443E-A8A3-65A9E3716F3E}" destId="{670FC6BC-35CD-4577-BF47-93C08D86E382}" srcOrd="0" destOrd="0" presId="urn:microsoft.com/office/officeart/2008/layout/LinedList"/>
    <dgm:cxn modelId="{5347C46B-0448-4C45-83AB-A6F1976AB338}" type="presOf" srcId="{1D244653-2238-4EA4-82F4-89DE61AD31BC}" destId="{18F51A64-6925-49FB-9C96-9339037A1EA0}" srcOrd="0" destOrd="0" presId="urn:microsoft.com/office/officeart/2008/layout/LinedList"/>
    <dgm:cxn modelId="{7E84B358-2E9F-486D-9AD7-CE1FFA265659}" type="presOf" srcId="{FD41BEA5-4598-4803-B3D4-E724E987CACC}" destId="{944CED8E-DAE5-4008-B4ED-A0634A78B707}" srcOrd="0" destOrd="0" presId="urn:microsoft.com/office/officeart/2008/layout/LinedList"/>
    <dgm:cxn modelId="{AF62C59F-C9AB-4575-A5C9-0C85D4686674}" srcId="{658CD5FA-649D-409A-AB13-5590FFB290F1}" destId="{1D244653-2238-4EA4-82F4-89DE61AD31BC}" srcOrd="1" destOrd="0" parTransId="{5153D895-3A1D-4D89-8A6C-394F2E5AFB08}" sibTransId="{FA03C3EB-97DE-4D3A-873A-2775DEB4C561}"/>
    <dgm:cxn modelId="{602DFED9-01B1-4F74-8007-258B0BC38527}" type="presOf" srcId="{A866F0C3-EE89-4A00-9F86-DE76FA9C32F5}" destId="{E0CAF013-EBB7-4764-A0B9-A0039DDED886}" srcOrd="0" destOrd="0" presId="urn:microsoft.com/office/officeart/2008/layout/LinedList"/>
    <dgm:cxn modelId="{F80847DF-B046-40DC-B160-919FD1DC5C75}" type="presOf" srcId="{F38AD4C5-235E-4450-BFD9-70E9C2CE6F84}" destId="{10FC10D3-9275-4A24-8D7F-D7B995CECF3D}" srcOrd="0" destOrd="0" presId="urn:microsoft.com/office/officeart/2008/layout/LinedList"/>
    <dgm:cxn modelId="{276476E9-938F-4116-96B7-BACAC8E8526E}" srcId="{658CD5FA-649D-409A-AB13-5590FFB290F1}" destId="{FD41BEA5-4598-4803-B3D4-E724E987CACC}" srcOrd="2" destOrd="0" parTransId="{B23E819B-5FA2-45C5-8FE4-17AB0D221F30}" sibTransId="{7932AE51-4A74-4458-BB40-3DA7A739400A}"/>
    <dgm:cxn modelId="{2E9293FF-BA3E-4C12-82D7-A8A2E8EA30A0}" srcId="{658CD5FA-649D-409A-AB13-5590FFB290F1}" destId="{38731D6D-5C8D-443E-A8A3-65A9E3716F3E}" srcOrd="3" destOrd="0" parTransId="{DF36BC72-E341-4A43-8E0F-050A19CA0110}" sibTransId="{A3B5EDA5-CFC0-476C-B16C-1EA19363EB90}"/>
    <dgm:cxn modelId="{EC41BF4B-B621-47A1-B24B-1AB520F13D54}" type="presParOf" srcId="{176E492A-96E2-4047-AAAF-AAADFC74A380}" destId="{C25F5CB0-180D-4925-AAA4-19D4E80FDD0A}" srcOrd="0" destOrd="0" presId="urn:microsoft.com/office/officeart/2008/layout/LinedList"/>
    <dgm:cxn modelId="{8FB63F3C-7462-46F6-9AA6-6D3D21FE95E5}" type="presParOf" srcId="{176E492A-96E2-4047-AAAF-AAADFC74A380}" destId="{14403C4F-99F1-43C4-85B3-A8A28428AD17}" srcOrd="1" destOrd="0" presId="urn:microsoft.com/office/officeart/2008/layout/LinedList"/>
    <dgm:cxn modelId="{90DEB51A-10C4-4BE7-BFF6-3148776B646C}" type="presParOf" srcId="{14403C4F-99F1-43C4-85B3-A8A28428AD17}" destId="{E0CAF013-EBB7-4764-A0B9-A0039DDED886}" srcOrd="0" destOrd="0" presId="urn:microsoft.com/office/officeart/2008/layout/LinedList"/>
    <dgm:cxn modelId="{88C59393-4EEB-47BD-BE25-D3BC5B1F975C}" type="presParOf" srcId="{14403C4F-99F1-43C4-85B3-A8A28428AD17}" destId="{A237B16B-B342-4198-97B1-B54F4FF5D8AD}" srcOrd="1" destOrd="0" presId="urn:microsoft.com/office/officeart/2008/layout/LinedList"/>
    <dgm:cxn modelId="{F8BCA0BE-F3BA-4CB5-AEDF-F3446506437A}" type="presParOf" srcId="{176E492A-96E2-4047-AAAF-AAADFC74A380}" destId="{90314EC2-48E8-4A09-AE03-A7FE242C110F}" srcOrd="2" destOrd="0" presId="urn:microsoft.com/office/officeart/2008/layout/LinedList"/>
    <dgm:cxn modelId="{1F9E21CC-FDDA-4234-A74E-00022FDEFF39}" type="presParOf" srcId="{176E492A-96E2-4047-AAAF-AAADFC74A380}" destId="{7A8D7C5D-0DD0-4D2C-AD53-786057ECCB9C}" srcOrd="3" destOrd="0" presId="urn:microsoft.com/office/officeart/2008/layout/LinedList"/>
    <dgm:cxn modelId="{1DC3A5AC-37DE-496D-8FE8-5CF378242A1B}" type="presParOf" srcId="{7A8D7C5D-0DD0-4D2C-AD53-786057ECCB9C}" destId="{18F51A64-6925-49FB-9C96-9339037A1EA0}" srcOrd="0" destOrd="0" presId="urn:microsoft.com/office/officeart/2008/layout/LinedList"/>
    <dgm:cxn modelId="{FC40F70D-1607-4782-9CCC-03BEE73AB6DD}" type="presParOf" srcId="{7A8D7C5D-0DD0-4D2C-AD53-786057ECCB9C}" destId="{7CD40E40-3C52-44D3-AD5F-C5C1CDBF8052}" srcOrd="1" destOrd="0" presId="urn:microsoft.com/office/officeart/2008/layout/LinedList"/>
    <dgm:cxn modelId="{D5FA7737-5BAE-43A5-91BE-D6E753475E24}" type="presParOf" srcId="{176E492A-96E2-4047-AAAF-AAADFC74A380}" destId="{C0708572-4A5B-471F-B526-FB016C5AF597}" srcOrd="4" destOrd="0" presId="urn:microsoft.com/office/officeart/2008/layout/LinedList"/>
    <dgm:cxn modelId="{12950DBB-1849-47F7-BF78-34FE75773A4B}" type="presParOf" srcId="{176E492A-96E2-4047-AAAF-AAADFC74A380}" destId="{2A96684B-7DC3-4CDE-8141-74C9EB20C671}" srcOrd="5" destOrd="0" presId="urn:microsoft.com/office/officeart/2008/layout/LinedList"/>
    <dgm:cxn modelId="{6E6B9DFB-5731-43F5-887C-014C83F14AC1}" type="presParOf" srcId="{2A96684B-7DC3-4CDE-8141-74C9EB20C671}" destId="{944CED8E-DAE5-4008-B4ED-A0634A78B707}" srcOrd="0" destOrd="0" presId="urn:microsoft.com/office/officeart/2008/layout/LinedList"/>
    <dgm:cxn modelId="{05D5B5E9-1AC6-491D-A3BA-71264DF76D00}" type="presParOf" srcId="{2A96684B-7DC3-4CDE-8141-74C9EB20C671}" destId="{C5B40EBC-70CF-4B2A-981D-CD4645DCD015}" srcOrd="1" destOrd="0" presId="urn:microsoft.com/office/officeart/2008/layout/LinedList"/>
    <dgm:cxn modelId="{13E2829E-C920-4517-808A-06674F0615BC}" type="presParOf" srcId="{176E492A-96E2-4047-AAAF-AAADFC74A380}" destId="{342CF03F-B9F4-4FE9-9F67-4047A4AF8E16}" srcOrd="6" destOrd="0" presId="urn:microsoft.com/office/officeart/2008/layout/LinedList"/>
    <dgm:cxn modelId="{192802E6-4A3A-46EB-822D-F11CFF11085F}" type="presParOf" srcId="{176E492A-96E2-4047-AAAF-AAADFC74A380}" destId="{84223857-5AAE-4E92-88CD-6A9258B60E09}" srcOrd="7" destOrd="0" presId="urn:microsoft.com/office/officeart/2008/layout/LinedList"/>
    <dgm:cxn modelId="{CAEFAACC-6A31-4707-8D0C-336B494CF92A}" type="presParOf" srcId="{84223857-5AAE-4E92-88CD-6A9258B60E09}" destId="{670FC6BC-35CD-4577-BF47-93C08D86E382}" srcOrd="0" destOrd="0" presId="urn:microsoft.com/office/officeart/2008/layout/LinedList"/>
    <dgm:cxn modelId="{D84D8E80-03A2-47F6-9590-5EFAA218569B}" type="presParOf" srcId="{84223857-5AAE-4E92-88CD-6A9258B60E09}" destId="{DDD2E4CB-48C7-429E-893A-67FC266F81F5}" srcOrd="1" destOrd="0" presId="urn:microsoft.com/office/officeart/2008/layout/LinedList"/>
    <dgm:cxn modelId="{D8CE3DFE-88B8-44D8-9A3D-7838A02BDC3F}" type="presParOf" srcId="{176E492A-96E2-4047-AAAF-AAADFC74A380}" destId="{05678E64-53A8-47E0-B34F-F8AA9E90B03D}" srcOrd="8" destOrd="0" presId="urn:microsoft.com/office/officeart/2008/layout/LinedList"/>
    <dgm:cxn modelId="{0BE5C873-456D-45FB-A18F-A8272E169EE2}" type="presParOf" srcId="{176E492A-96E2-4047-AAAF-AAADFC74A380}" destId="{84BF2649-E29A-488A-97A6-C8976980AA7D}" srcOrd="9" destOrd="0" presId="urn:microsoft.com/office/officeart/2008/layout/LinedList"/>
    <dgm:cxn modelId="{FE7427CF-3404-4B9B-8C00-1D2D81DFD791}" type="presParOf" srcId="{84BF2649-E29A-488A-97A6-C8976980AA7D}" destId="{10FC10D3-9275-4A24-8D7F-D7B995CECF3D}" srcOrd="0" destOrd="0" presId="urn:microsoft.com/office/officeart/2008/layout/LinedList"/>
    <dgm:cxn modelId="{42D280DD-4051-48D4-86B3-8869B81A7152}" type="presParOf" srcId="{84BF2649-E29A-488A-97A6-C8976980AA7D}" destId="{DAC96C20-D7FE-4005-8011-FC6D07F1D83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Employee Performance Analysis Using Excel</a:t>
          </a:r>
        </a:p>
      </dsp:txBody>
      <dsp:txXfrm>
        <a:off x="600164" y="0"/>
        <a:ext cx="6768044" cy="12003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C339B6-13C9-4871-B935-9D34E436D0B1}">
      <dsp:nvSpPr>
        <dsp:cNvPr id="0" name=""/>
        <dsp:cNvSpPr/>
      </dsp:nvSpPr>
      <dsp:spPr>
        <a:xfrm>
          <a:off x="0" y="0"/>
          <a:ext cx="9528313" cy="3510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Data Analysis</a:t>
          </a:r>
        </a:p>
      </dsp:txBody>
      <dsp:txXfrm>
        <a:off x="17134" y="17134"/>
        <a:ext cx="9494045" cy="316732"/>
      </dsp:txXfrm>
    </dsp:sp>
    <dsp:sp modelId="{A4FFF1BE-B475-428B-905E-EF7B609C9F40}">
      <dsp:nvSpPr>
        <dsp:cNvPr id="0" name=""/>
        <dsp:cNvSpPr/>
      </dsp:nvSpPr>
      <dsp:spPr>
        <a:xfrm>
          <a:off x="0" y="399795"/>
          <a:ext cx="9528313" cy="3510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t>Performance Management System</a:t>
          </a:r>
          <a:endParaRPr lang="en-US" sz="1500" kern="1200" dirty="0"/>
        </a:p>
      </dsp:txBody>
      <dsp:txXfrm>
        <a:off x="17134" y="416929"/>
        <a:ext cx="9494045" cy="316732"/>
      </dsp:txXfrm>
    </dsp:sp>
    <dsp:sp modelId="{7F936800-A8C1-4E82-8F2F-7D218B40F86A}">
      <dsp:nvSpPr>
        <dsp:cNvPr id="0" name=""/>
        <dsp:cNvSpPr/>
      </dsp:nvSpPr>
      <dsp:spPr>
        <a:xfrm>
          <a:off x="0" y="793995"/>
          <a:ext cx="9528313" cy="3510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t>Targeted Interventions for Improvement</a:t>
          </a:r>
          <a:endParaRPr lang="en-US" sz="1500" kern="1200" dirty="0"/>
        </a:p>
      </dsp:txBody>
      <dsp:txXfrm>
        <a:off x="17134" y="811129"/>
        <a:ext cx="9494045" cy="316732"/>
      </dsp:txXfrm>
    </dsp:sp>
    <dsp:sp modelId="{55A94ADF-013B-431F-B749-94F53E77E6A0}">
      <dsp:nvSpPr>
        <dsp:cNvPr id="0" name=""/>
        <dsp:cNvSpPr/>
      </dsp:nvSpPr>
      <dsp:spPr>
        <a:xfrm>
          <a:off x="0" y="1188196"/>
          <a:ext cx="9528313" cy="3510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t>Ongoing Monitoring and Support</a:t>
          </a:r>
          <a:endParaRPr lang="en-US" sz="1500" kern="1200" dirty="0"/>
        </a:p>
      </dsp:txBody>
      <dsp:txXfrm>
        <a:off x="17134" y="1205330"/>
        <a:ext cx="9494045" cy="316732"/>
      </dsp:txXfrm>
    </dsp:sp>
    <dsp:sp modelId="{E88CF759-7FA9-4B07-B765-7B36CE697771}">
      <dsp:nvSpPr>
        <dsp:cNvPr id="0" name=""/>
        <dsp:cNvSpPr/>
      </dsp:nvSpPr>
      <dsp:spPr>
        <a:xfrm>
          <a:off x="0" y="1582396"/>
          <a:ext cx="9528313" cy="3510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t>Enhanced Performance Reporting</a:t>
          </a:r>
          <a:endParaRPr lang="en-US" sz="1500" kern="1200" dirty="0"/>
        </a:p>
      </dsp:txBody>
      <dsp:txXfrm>
        <a:off x="17134" y="1599530"/>
        <a:ext cx="9494045" cy="3167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F5CB0-180D-4925-AAA4-19D4E80FDD0A}">
      <dsp:nvSpPr>
        <dsp:cNvPr id="0" name=""/>
        <dsp:cNvSpPr/>
      </dsp:nvSpPr>
      <dsp:spPr>
        <a:xfrm>
          <a:off x="0" y="315"/>
          <a:ext cx="7368208" cy="0"/>
        </a:xfrm>
        <a:prstGeom prst="line">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E0CAF013-EBB7-4764-A0B9-A0039DDED886}">
      <dsp:nvSpPr>
        <dsp:cNvPr id="0" name=""/>
        <dsp:cNvSpPr/>
      </dsp:nvSpPr>
      <dsp:spPr>
        <a:xfrm>
          <a:off x="0" y="315"/>
          <a:ext cx="7368208" cy="5169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Human Resources (HR) Department  </a:t>
          </a:r>
        </a:p>
      </dsp:txBody>
      <dsp:txXfrm>
        <a:off x="0" y="315"/>
        <a:ext cx="7368208" cy="516938"/>
      </dsp:txXfrm>
    </dsp:sp>
    <dsp:sp modelId="{90314EC2-48E8-4A09-AE03-A7FE242C110F}">
      <dsp:nvSpPr>
        <dsp:cNvPr id="0" name=""/>
        <dsp:cNvSpPr/>
      </dsp:nvSpPr>
      <dsp:spPr>
        <a:xfrm>
          <a:off x="0" y="517253"/>
          <a:ext cx="7368208" cy="0"/>
        </a:xfrm>
        <a:prstGeom prst="line">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18F51A64-6925-49FB-9C96-9339037A1EA0}">
      <dsp:nvSpPr>
        <dsp:cNvPr id="0" name=""/>
        <dsp:cNvSpPr/>
      </dsp:nvSpPr>
      <dsp:spPr>
        <a:xfrm>
          <a:off x="0" y="517253"/>
          <a:ext cx="7368208" cy="5169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Department Managers (Sales &amp; Production)</a:t>
          </a:r>
        </a:p>
      </dsp:txBody>
      <dsp:txXfrm>
        <a:off x="0" y="517253"/>
        <a:ext cx="7368208" cy="516938"/>
      </dsp:txXfrm>
    </dsp:sp>
    <dsp:sp modelId="{C0708572-4A5B-471F-B526-FB016C5AF597}">
      <dsp:nvSpPr>
        <dsp:cNvPr id="0" name=""/>
        <dsp:cNvSpPr/>
      </dsp:nvSpPr>
      <dsp:spPr>
        <a:xfrm>
          <a:off x="0" y="1034192"/>
          <a:ext cx="7368208" cy="0"/>
        </a:xfrm>
        <a:prstGeom prst="line">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944CED8E-DAE5-4008-B4ED-A0634A78B707}">
      <dsp:nvSpPr>
        <dsp:cNvPr id="0" name=""/>
        <dsp:cNvSpPr/>
      </dsp:nvSpPr>
      <dsp:spPr>
        <a:xfrm>
          <a:off x="0" y="1034192"/>
          <a:ext cx="7368208" cy="5169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Senior Leadership/Executives</a:t>
          </a:r>
        </a:p>
      </dsp:txBody>
      <dsp:txXfrm>
        <a:off x="0" y="1034192"/>
        <a:ext cx="7368208" cy="516938"/>
      </dsp:txXfrm>
    </dsp:sp>
    <dsp:sp modelId="{342CF03F-B9F4-4FE9-9F67-4047A4AF8E16}">
      <dsp:nvSpPr>
        <dsp:cNvPr id="0" name=""/>
        <dsp:cNvSpPr/>
      </dsp:nvSpPr>
      <dsp:spPr>
        <a:xfrm>
          <a:off x="0" y="1551130"/>
          <a:ext cx="7368208" cy="0"/>
        </a:xfrm>
        <a:prstGeom prst="line">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670FC6BC-35CD-4577-BF47-93C08D86E382}">
      <dsp:nvSpPr>
        <dsp:cNvPr id="0" name=""/>
        <dsp:cNvSpPr/>
      </dsp:nvSpPr>
      <dsp:spPr>
        <a:xfrm>
          <a:off x="0" y="1551130"/>
          <a:ext cx="7368208" cy="5169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Employees</a:t>
          </a:r>
        </a:p>
      </dsp:txBody>
      <dsp:txXfrm>
        <a:off x="0" y="1551130"/>
        <a:ext cx="7368208" cy="516938"/>
      </dsp:txXfrm>
    </dsp:sp>
    <dsp:sp modelId="{05678E64-53A8-47E0-B34F-F8AA9E90B03D}">
      <dsp:nvSpPr>
        <dsp:cNvPr id="0" name=""/>
        <dsp:cNvSpPr/>
      </dsp:nvSpPr>
      <dsp:spPr>
        <a:xfrm>
          <a:off x="0" y="2068069"/>
          <a:ext cx="7368208" cy="0"/>
        </a:xfrm>
        <a:prstGeom prst="line">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10FC10D3-9275-4A24-8D7F-D7B995CECF3D}">
      <dsp:nvSpPr>
        <dsp:cNvPr id="0" name=""/>
        <dsp:cNvSpPr/>
      </dsp:nvSpPr>
      <dsp:spPr>
        <a:xfrm>
          <a:off x="0" y="2068069"/>
          <a:ext cx="7368208" cy="5169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Finance/Compensation Teams</a:t>
          </a:r>
        </a:p>
      </dsp:txBody>
      <dsp:txXfrm>
        <a:off x="0" y="2068069"/>
        <a:ext cx="7368208" cy="516938"/>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8/26/2024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8/26/2024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dirty="0">
                <a:solidFill>
                  <a:schemeClr val="tx1"/>
                </a:solidFill>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636104" y="3452191"/>
            <a:ext cx="10588487" cy="1569660"/>
          </a:xfrm>
          <a:prstGeom prst="rect">
            <a:avLst/>
          </a:prstGeom>
          <a:noFill/>
        </p:spPr>
        <p:txBody>
          <a:bodyPr wrap="square" rtlCol="0">
            <a:spAutoFit/>
          </a:bodyPr>
          <a:lstStyle/>
          <a:p>
            <a:r>
              <a:rPr lang="en-US" sz="2400" dirty="0"/>
              <a:t>PRESENTED BY: Bharath Kumar S </a:t>
            </a:r>
          </a:p>
          <a:p>
            <a:r>
              <a:rPr lang="en-US" sz="2400" dirty="0"/>
              <a:t>REGISTER NO.:  312204451</a:t>
            </a:r>
          </a:p>
          <a:p>
            <a:r>
              <a:rPr lang="en-US" sz="2400" dirty="0"/>
              <a:t>DEPARTMENT:    COMMERCE</a:t>
            </a:r>
          </a:p>
          <a:p>
            <a:r>
              <a:rPr lang="en-US" sz="2400" dirty="0"/>
              <a:t>COLLEGE:          K.C.S KASI NADAR COLLEGE OF ARTS AND SCIENCE </a:t>
            </a: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923330"/>
          </a:xfrm>
          <a:prstGeom prst="rect">
            <a:avLst/>
          </a:prstGeom>
          <a:noFill/>
        </p:spPr>
        <p:txBody>
          <a:bodyPr wrap="square" rtlCol="0">
            <a:spAutoFit/>
          </a:bodyPr>
          <a:lstStyle/>
          <a:p>
            <a:r>
              <a:rPr lang="en-US" sz="5400" dirty="0"/>
              <a:t>RESULTS</a:t>
            </a:r>
          </a:p>
        </p:txBody>
      </p:sp>
      <p:graphicFrame>
        <p:nvGraphicFramePr>
          <p:cNvPr id="8" name="Chart 7">
            <a:extLst>
              <a:ext uri="{FF2B5EF4-FFF2-40B4-BE49-F238E27FC236}">
                <a16:creationId xmlns:a16="http://schemas.microsoft.com/office/drawing/2014/main" id="{00000000-0008-0000-0000-000002000000}"/>
              </a:ext>
            </a:extLst>
          </p:cNvPr>
          <p:cNvGraphicFramePr>
            <a:graphicFrameLocks/>
          </p:cNvGraphicFramePr>
          <p:nvPr>
            <p:extLst>
              <p:ext uri="{D42A27DB-BD31-4B8C-83A1-F6EECF244321}">
                <p14:modId xmlns:p14="http://schemas.microsoft.com/office/powerpoint/2010/main" val="2999770012"/>
              </p:ext>
            </p:extLst>
          </p:nvPr>
        </p:nvGraphicFramePr>
        <p:xfrm>
          <a:off x="1616765" y="1749288"/>
          <a:ext cx="7699513" cy="4510204"/>
        </p:xfrm>
        <a:graphic>
          <a:graphicData uri="http://schemas.openxmlformats.org/drawingml/2006/chart">
            <c:chart xmlns:c="http://schemas.openxmlformats.org/drawingml/2006/chart" xmlns:r="http://schemas.openxmlformats.org/officeDocument/2006/relationships" r:id="rId2"/>
          </a:graphicData>
        </a:graphic>
      </p:graphicFrame>
      <p:pic>
        <p:nvPicPr>
          <p:cNvPr id="5" name="Graphic 4" descr="Lightbulb">
            <a:extLst>
              <a:ext uri="{FF2B5EF4-FFF2-40B4-BE49-F238E27FC236}">
                <a16:creationId xmlns:a16="http://schemas.microsoft.com/office/drawing/2014/main" id="{D41A4394-64D0-4E78-B844-303DB8418F4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52191" y="598508"/>
            <a:ext cx="914400" cy="914400"/>
          </a:xfrm>
          <a:prstGeom prst="rect">
            <a:avLst/>
          </a:prstGeom>
        </p:spPr>
      </p:pic>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923330"/>
          </a:xfrm>
          <a:prstGeom prst="rect">
            <a:avLst/>
          </a:prstGeom>
          <a:noFill/>
        </p:spPr>
        <p:txBody>
          <a:bodyPr wrap="square" rtlCol="0">
            <a:spAutoFit/>
          </a:bodyPr>
          <a:lstStyle/>
          <a:p>
            <a:r>
              <a:rPr lang="en-US" sz="5400" dirty="0"/>
              <a:t>CONCLUSION</a:t>
            </a:r>
          </a:p>
        </p:txBody>
      </p:sp>
      <p:sp>
        <p:nvSpPr>
          <p:cNvPr id="4" name="TextBox 3">
            <a:extLst>
              <a:ext uri="{FF2B5EF4-FFF2-40B4-BE49-F238E27FC236}">
                <a16:creationId xmlns:a16="http://schemas.microsoft.com/office/drawing/2014/main" id="{CCB847A8-F472-4F31-9D34-1D1354BD7AE5}"/>
              </a:ext>
            </a:extLst>
          </p:cNvPr>
          <p:cNvSpPr txBox="1"/>
          <p:nvPr/>
        </p:nvSpPr>
        <p:spPr>
          <a:xfrm>
            <a:off x="437321" y="1823903"/>
            <a:ext cx="10243931" cy="3785652"/>
          </a:xfrm>
          <a:prstGeom prst="rect">
            <a:avLst/>
          </a:prstGeom>
          <a:noFill/>
        </p:spPr>
        <p:txBody>
          <a:bodyPr wrap="square" rtlCol="0">
            <a:spAutoFit/>
          </a:bodyPr>
          <a:lstStyle/>
          <a:p>
            <a:r>
              <a:rPr lang="en-US" sz="2000" dirty="0"/>
              <a:t>The performance analysis highlights a clear need for improvement among 20% of the workforce who are rated as "Needs Improvement." To address this, the organization should implement targeted performance improvement plans, focusing on skill development, training, and managerial support. Additionally, the absence of any "Exceeds Expectations" category suggests that the current evaluation system lacks the granularity to differentiate and reward high performers.</a:t>
            </a:r>
          </a:p>
          <a:p>
            <a:endParaRPr lang="en-US" sz="2000" dirty="0"/>
          </a:p>
          <a:p>
            <a:r>
              <a:rPr lang="en-US" sz="2000" dirty="0"/>
              <a:t>By implementing a more detailed and structured performance evaluation system, the company can recognize top performers, motivate employees, and ensure that underperformers are given the necessary resources and guidance to improve. This approach will lead to a more productive, engaged, and balanced workforce, enhancing overall organizational success and reducing operational risks due to underperformance.</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848139" y="834887"/>
            <a:ext cx="5499652" cy="923330"/>
          </a:xfrm>
          <a:prstGeom prst="rect">
            <a:avLst/>
          </a:prstGeom>
          <a:noFill/>
        </p:spPr>
        <p:txBody>
          <a:bodyPr wrap="square" rtlCol="0">
            <a:spAutoFit/>
          </a:bodyPr>
          <a:lstStyle/>
          <a:p>
            <a:r>
              <a:rPr lang="en-US" sz="5400" dirty="0"/>
              <a:t>REFERENCE</a:t>
            </a:r>
          </a:p>
        </p:txBody>
      </p:sp>
      <p:sp>
        <p:nvSpPr>
          <p:cNvPr id="3" name="TextBox 2">
            <a:extLst>
              <a:ext uri="{FF2B5EF4-FFF2-40B4-BE49-F238E27FC236}">
                <a16:creationId xmlns:a16="http://schemas.microsoft.com/office/drawing/2014/main" id="{3BAFA70B-570C-4089-8146-21C2F025F0BB}"/>
              </a:ext>
            </a:extLst>
          </p:cNvPr>
          <p:cNvSpPr txBox="1"/>
          <p:nvPr/>
        </p:nvSpPr>
        <p:spPr>
          <a:xfrm>
            <a:off x="940903" y="2676939"/>
            <a:ext cx="9064488" cy="1569660"/>
          </a:xfrm>
          <a:prstGeom prst="rect">
            <a:avLst/>
          </a:prstGeom>
          <a:noFill/>
        </p:spPr>
        <p:txBody>
          <a:bodyPr wrap="square" rtlCol="0">
            <a:spAutoFit/>
          </a:bodyPr>
          <a:lstStyle/>
          <a:p>
            <a:r>
              <a:rPr lang="en-US" sz="2400" dirty="0">
                <a:effectLst>
                  <a:outerShdw blurRad="38100" dist="38100" dir="2700000" algn="tl">
                    <a:srgbClr val="000000">
                      <a:alpha val="43137"/>
                    </a:srgbClr>
                  </a:outerShdw>
                </a:effectLst>
              </a:rPr>
              <a:t>Nirmala P</a:t>
            </a:r>
          </a:p>
          <a:p>
            <a:r>
              <a:rPr lang="en-US" sz="2400" dirty="0">
                <a:effectLst>
                  <a:outerShdw blurRad="38100" dist="38100" dir="2700000" algn="tl">
                    <a:srgbClr val="000000">
                      <a:alpha val="43137"/>
                    </a:srgbClr>
                  </a:outerShdw>
                </a:effectLst>
              </a:rPr>
              <a:t>Assistant Professor,</a:t>
            </a:r>
          </a:p>
          <a:p>
            <a:r>
              <a:rPr lang="en-US" sz="2400" dirty="0">
                <a:effectLst>
                  <a:outerShdw blurRad="38100" dist="38100" dir="2700000" algn="tl">
                    <a:srgbClr val="000000">
                      <a:alpha val="43137"/>
                    </a:srgbClr>
                  </a:outerShdw>
                </a:effectLst>
              </a:rPr>
              <a:t>K.C.S Kasi Nadar College of Arts and Science</a:t>
            </a:r>
          </a:p>
          <a:p>
            <a:r>
              <a:rPr lang="en-US" sz="2400" dirty="0">
                <a:effectLst>
                  <a:outerShdw blurRad="38100" dist="38100" dir="2700000" algn="tl">
                    <a:srgbClr val="000000">
                      <a:alpha val="43137"/>
                    </a:srgbClr>
                  </a:outerShdw>
                </a:effectLst>
              </a:rPr>
              <a:t>Chennai, Tamil Nadu.</a:t>
            </a: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5400" dirty="0">
                <a:solidFill>
                  <a:schemeClr val="tx1"/>
                </a:solidFill>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962613"/>
          </a:xfrm>
        </p:spPr>
        <p:txBody>
          <a:bodyPr>
            <a:normAutofit/>
          </a:bodyPr>
          <a:lstStyle/>
          <a:p>
            <a:r>
              <a:rPr lang="en-US" sz="5400" dirty="0">
                <a:solidFill>
                  <a:schemeClr val="tx1"/>
                </a:solidFill>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2014546" y="2168561"/>
            <a:ext cx="5551186" cy="3715404"/>
          </a:xfrm>
        </p:spPr>
        <p:txBody>
          <a:bodyPr>
            <a:normAutofit/>
          </a:bodyPr>
          <a:lstStyle/>
          <a:p>
            <a:r>
              <a:rPr lang="en-US" b="1" dirty="0">
                <a:solidFill>
                  <a:schemeClr val="tx1"/>
                </a:solidFill>
              </a:rPr>
              <a:t>1.Problem Statement</a:t>
            </a:r>
          </a:p>
          <a:p>
            <a:r>
              <a:rPr lang="en-US" b="1" dirty="0">
                <a:solidFill>
                  <a:schemeClr val="tx1"/>
                </a:solidFill>
              </a:rPr>
              <a:t>2. Project Overview</a:t>
            </a:r>
          </a:p>
          <a:p>
            <a:r>
              <a:rPr lang="en-US" b="1" dirty="0">
                <a:solidFill>
                  <a:schemeClr val="tx1"/>
                </a:solidFill>
              </a:rPr>
              <a:t>3.End Users</a:t>
            </a:r>
          </a:p>
          <a:p>
            <a:r>
              <a:rPr lang="en-US" b="1" dirty="0">
                <a:solidFill>
                  <a:schemeClr val="tx1"/>
                </a:solidFill>
              </a:rPr>
              <a:t>4.Our Solution and Proposition</a:t>
            </a:r>
          </a:p>
          <a:p>
            <a:r>
              <a:rPr lang="en-US" b="1" dirty="0">
                <a:solidFill>
                  <a:schemeClr val="tx1"/>
                </a:solidFill>
              </a:rPr>
              <a:t>5. Dataset Description</a:t>
            </a:r>
          </a:p>
          <a:p>
            <a:r>
              <a:rPr lang="en-US" b="1" dirty="0">
                <a:solidFill>
                  <a:schemeClr val="tx1"/>
                </a:solidFill>
              </a:rPr>
              <a:t>6. Modelling Approach</a:t>
            </a:r>
          </a:p>
          <a:p>
            <a:r>
              <a:rPr lang="en-US" b="1" dirty="0">
                <a:solidFill>
                  <a:schemeClr val="tx1"/>
                </a:solidFill>
              </a:rPr>
              <a:t>7. Results and Discussion</a:t>
            </a:r>
          </a:p>
          <a:p>
            <a:r>
              <a:rPr lang="en-US" b="1" dirty="0">
                <a:solidFill>
                  <a:schemeClr val="tx1"/>
                </a:solidFill>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5400" dirty="0">
                <a:solidFill>
                  <a:schemeClr val="tx1"/>
                </a:solidFill>
              </a:rPr>
              <a:t>PROBLEM</a:t>
            </a:r>
            <a:r>
              <a:rPr lang="en-US" sz="5400" b="1" dirty="0">
                <a:solidFill>
                  <a:schemeClr val="tx1"/>
                </a:solidFill>
              </a:rPr>
              <a:t> </a:t>
            </a:r>
            <a:r>
              <a:rPr lang="en-US" sz="5400" dirty="0">
                <a:solidFill>
                  <a:schemeClr val="tx1"/>
                </a:solidFill>
              </a:rPr>
              <a:t>STATEMENT</a:t>
            </a:r>
          </a:p>
        </p:txBody>
      </p:sp>
      <p:sp>
        <p:nvSpPr>
          <p:cNvPr id="3" name="Text Placeholder 2">
            <a:extLst>
              <a:ext uri="{FF2B5EF4-FFF2-40B4-BE49-F238E27FC236}">
                <a16:creationId xmlns:a16="http://schemas.microsoft.com/office/drawing/2014/main" id="{C88AC415-C681-421E-B395-E370663BDE66}"/>
              </a:ext>
            </a:extLst>
          </p:cNvPr>
          <p:cNvSpPr>
            <a:spLocks noGrp="1"/>
          </p:cNvSpPr>
          <p:nvPr>
            <p:ph type="body" idx="1"/>
          </p:nvPr>
        </p:nvSpPr>
        <p:spPr>
          <a:xfrm>
            <a:off x="584569" y="1908313"/>
            <a:ext cx="10123187" cy="4532243"/>
          </a:xfrm>
        </p:spPr>
        <p:txBody>
          <a:bodyPr/>
          <a:lstStyle/>
          <a:p>
            <a:r>
              <a:rPr lang="en-US" b="1" dirty="0">
                <a:solidFill>
                  <a:schemeClr val="tx1"/>
                </a:solidFill>
              </a:rPr>
              <a:t>1.UNDERPERFORMANCE (Needs Improvement)</a:t>
            </a:r>
            <a:r>
              <a:rPr lang="en-US" dirty="0">
                <a:solidFill>
                  <a:schemeClr val="tx1"/>
                </a:solidFill>
              </a:rPr>
              <a:t>:</a:t>
            </a:r>
          </a:p>
          <a:p>
            <a:r>
              <a:rPr lang="en-US" b="1" dirty="0">
                <a:solidFill>
                  <a:schemeClr val="tx1"/>
                </a:solidFill>
              </a:rPr>
              <a:t>20% of the workforce needs improvement</a:t>
            </a:r>
            <a:r>
              <a:rPr lang="en-US" dirty="0">
                <a:solidFill>
                  <a:schemeClr val="tx1"/>
                </a:solidFill>
              </a:rPr>
              <a:t>, which is a significant portion. These employees may be affecting team productivity and operational efficiency.</a:t>
            </a:r>
          </a:p>
          <a:p>
            <a:r>
              <a:rPr lang="en-US" b="1" dirty="0">
                <a:solidFill>
                  <a:schemeClr val="tx1"/>
                </a:solidFill>
              </a:rPr>
              <a:t>2.LACK OF DIVERSITY IN PERFORMANCE</a:t>
            </a:r>
            <a:r>
              <a:rPr lang="en-US" dirty="0">
                <a:solidFill>
                  <a:schemeClr val="tx1"/>
                </a:solidFill>
              </a:rPr>
              <a:t>:</a:t>
            </a:r>
          </a:p>
          <a:p>
            <a:r>
              <a:rPr lang="en-US" dirty="0">
                <a:solidFill>
                  <a:schemeClr val="tx1"/>
                </a:solidFill>
              </a:rPr>
              <a:t>The data only shows two performance categories: "Fully Meets" and "Needs Improvement." There's no middle ground for employees” This limited range may not fully capture the nuances of employee performance</a:t>
            </a:r>
          </a:p>
          <a:p>
            <a:r>
              <a:rPr lang="en-US" b="1" dirty="0">
                <a:solidFill>
                  <a:schemeClr val="tx1"/>
                </a:solidFill>
              </a:rPr>
              <a:t>3.PERFORMANCE MANAGEMENT GAP</a:t>
            </a:r>
            <a:r>
              <a:rPr lang="en-US" dirty="0">
                <a:solidFill>
                  <a:schemeClr val="tx1"/>
                </a:solidFill>
              </a:rPr>
              <a:t>:</a:t>
            </a:r>
          </a:p>
          <a:p>
            <a:r>
              <a:rPr lang="en-US" dirty="0">
                <a:solidFill>
                  <a:schemeClr val="tx1"/>
                </a:solidFill>
              </a:rPr>
              <a:t>The fact that 20% of employees fall into the "Needs Improvement" category could indicate gaps in </a:t>
            </a:r>
            <a:r>
              <a:rPr lang="en-US" b="1" dirty="0">
                <a:solidFill>
                  <a:schemeClr val="tx1"/>
                </a:solidFill>
              </a:rPr>
              <a:t>performance management</a:t>
            </a:r>
            <a:r>
              <a:rPr lang="en-US" dirty="0">
                <a:solidFill>
                  <a:schemeClr val="tx1"/>
                </a:solidFill>
              </a:rPr>
              <a:t> or </a:t>
            </a:r>
            <a:r>
              <a:rPr lang="en-US" b="1" dirty="0">
                <a:solidFill>
                  <a:schemeClr val="tx1"/>
                </a:solidFill>
              </a:rPr>
              <a:t>training programs</a:t>
            </a:r>
            <a:r>
              <a:rPr lang="en-US" dirty="0">
                <a:solidFill>
                  <a:schemeClr val="tx1"/>
                </a:solidFill>
              </a:rPr>
              <a:t>. Without regular feedback or development opportunities, employees may struggle to meet expectations.</a:t>
            </a:r>
          </a:p>
          <a:p>
            <a:pPr marL="457200" indent="-457200">
              <a:buAutoNum type="arabicPeriod"/>
            </a:pPr>
            <a:endParaRPr lang="en-US" dirty="0">
              <a:solidFill>
                <a:schemeClr val="tx1"/>
              </a:solidFill>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351182" y="272240"/>
            <a:ext cx="7142922" cy="923330"/>
          </a:xfrm>
          <a:prstGeom prst="rect">
            <a:avLst/>
          </a:prstGeom>
          <a:noFill/>
        </p:spPr>
        <p:txBody>
          <a:bodyPr wrap="square" rtlCol="0">
            <a:spAutoFit/>
          </a:bodyPr>
          <a:lstStyle/>
          <a:p>
            <a:r>
              <a:rPr lang="en-US" sz="5400" dirty="0"/>
              <a:t>PROJECT OVERVIEW</a:t>
            </a:r>
          </a:p>
        </p:txBody>
      </p:sp>
      <p:sp>
        <p:nvSpPr>
          <p:cNvPr id="4" name="TextBox 3">
            <a:extLst>
              <a:ext uri="{FF2B5EF4-FFF2-40B4-BE49-F238E27FC236}">
                <a16:creationId xmlns:a16="http://schemas.microsoft.com/office/drawing/2014/main" id="{277175D0-1FA7-485F-8F71-2950A0A752E6}"/>
              </a:ext>
            </a:extLst>
          </p:cNvPr>
          <p:cNvSpPr txBox="1"/>
          <p:nvPr/>
        </p:nvSpPr>
        <p:spPr>
          <a:xfrm>
            <a:off x="351182" y="1010904"/>
            <a:ext cx="8249479" cy="369332"/>
          </a:xfrm>
          <a:prstGeom prst="rect">
            <a:avLst/>
          </a:prstGeom>
          <a:noFill/>
        </p:spPr>
        <p:txBody>
          <a:bodyPr wrap="square" rtlCol="0">
            <a:spAutoFit/>
          </a:bodyPr>
          <a:lstStyle/>
          <a:p>
            <a:r>
              <a:rPr lang="en-US" dirty="0"/>
              <a:t>[EMPLOYEE PERFORMANCE IMPROVEMENT AND EVALUATION ENHANCEMENT]</a:t>
            </a:r>
          </a:p>
        </p:txBody>
      </p:sp>
      <p:graphicFrame>
        <p:nvGraphicFramePr>
          <p:cNvPr id="5" name="Diagram 4">
            <a:extLst>
              <a:ext uri="{FF2B5EF4-FFF2-40B4-BE49-F238E27FC236}">
                <a16:creationId xmlns:a16="http://schemas.microsoft.com/office/drawing/2014/main" id="{A638981C-B18B-4E42-B9B8-D11319B92D7E}"/>
              </a:ext>
            </a:extLst>
          </p:cNvPr>
          <p:cNvGraphicFramePr/>
          <p:nvPr>
            <p:extLst>
              <p:ext uri="{D42A27DB-BD31-4B8C-83A1-F6EECF244321}">
                <p14:modId xmlns:p14="http://schemas.microsoft.com/office/powerpoint/2010/main" val="2486180961"/>
              </p:ext>
            </p:extLst>
          </p:nvPr>
        </p:nvGraphicFramePr>
        <p:xfrm>
          <a:off x="463826" y="1626201"/>
          <a:ext cx="9528313" cy="19389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E6E984E9-98EF-4F74-9499-B54969034360}"/>
              </a:ext>
            </a:extLst>
          </p:cNvPr>
          <p:cNvSpPr txBox="1"/>
          <p:nvPr/>
        </p:nvSpPr>
        <p:spPr>
          <a:xfrm>
            <a:off x="1086677" y="4092770"/>
            <a:ext cx="4141305" cy="2031325"/>
          </a:xfrm>
          <a:prstGeom prst="rect">
            <a:avLst/>
          </a:prstGeom>
          <a:noFill/>
        </p:spPr>
        <p:txBody>
          <a:bodyPr wrap="square" rtlCol="0">
            <a:spAutoFit/>
          </a:bodyPr>
          <a:lstStyle/>
          <a:p>
            <a:r>
              <a:rPr lang="en-US" dirty="0">
                <a:effectLst>
                  <a:outerShdw blurRad="38100" dist="38100" dir="2700000" algn="tl">
                    <a:srgbClr val="000000">
                      <a:alpha val="43137"/>
                    </a:srgbClr>
                  </a:outerShdw>
                </a:effectLst>
              </a:rPr>
              <a:t>CHALLENGES AND RISKS</a:t>
            </a:r>
          </a:p>
          <a:p>
            <a:endParaRPr lang="en-US" dirty="0">
              <a:effectLst>
                <a:outerShdw blurRad="38100" dist="38100" dir="2700000" algn="tl">
                  <a:srgbClr val="000000">
                    <a:alpha val="43137"/>
                  </a:srgbClr>
                </a:outerShdw>
              </a:effectLst>
            </a:endParaRPr>
          </a:p>
          <a:p>
            <a:r>
              <a:rPr lang="en-US" dirty="0"/>
              <a:t>1.Employee Resistance</a:t>
            </a:r>
          </a:p>
          <a:p>
            <a:r>
              <a:rPr lang="en-US" dirty="0"/>
              <a:t>2.Time and Resources</a:t>
            </a:r>
          </a:p>
          <a:p>
            <a:r>
              <a:rPr lang="en-US" dirty="0"/>
              <a:t>3.Imbalance in Performance Recognition</a:t>
            </a:r>
          </a:p>
          <a:p>
            <a:endParaRPr lang="en-US" dirty="0"/>
          </a:p>
        </p:txBody>
      </p:sp>
      <p:sp>
        <p:nvSpPr>
          <p:cNvPr id="9" name="TextBox 8">
            <a:extLst>
              <a:ext uri="{FF2B5EF4-FFF2-40B4-BE49-F238E27FC236}">
                <a16:creationId xmlns:a16="http://schemas.microsoft.com/office/drawing/2014/main" id="{E6948330-3DFD-402F-A78D-FCEE79DC3013}"/>
              </a:ext>
            </a:extLst>
          </p:cNvPr>
          <p:cNvSpPr txBox="1"/>
          <p:nvPr/>
        </p:nvSpPr>
        <p:spPr>
          <a:xfrm>
            <a:off x="5493026" y="4092770"/>
            <a:ext cx="4439478" cy="1754326"/>
          </a:xfrm>
          <a:prstGeom prst="rect">
            <a:avLst/>
          </a:prstGeom>
          <a:noFill/>
        </p:spPr>
        <p:txBody>
          <a:bodyPr wrap="square" rtlCol="0">
            <a:spAutoFit/>
          </a:bodyPr>
          <a:lstStyle/>
          <a:p>
            <a:r>
              <a:rPr lang="en-US" dirty="0">
                <a:effectLst>
                  <a:outerShdw blurRad="38100" dist="38100" dir="2700000" algn="tl">
                    <a:srgbClr val="000000">
                      <a:alpha val="43137"/>
                    </a:srgbClr>
                  </a:outerShdw>
                </a:effectLst>
              </a:rPr>
              <a:t>EXPECTED OUTCOMES:</a:t>
            </a:r>
          </a:p>
          <a:p>
            <a:endParaRPr lang="en-US" dirty="0">
              <a:effectLst>
                <a:outerShdw blurRad="38100" dist="38100" dir="2700000" algn="tl">
                  <a:srgbClr val="000000">
                    <a:alpha val="43137"/>
                  </a:srgbClr>
                </a:outerShdw>
              </a:effectLst>
            </a:endParaRPr>
          </a:p>
          <a:p>
            <a:r>
              <a:rPr lang="en-US" dirty="0"/>
              <a:t>1.Improved Performance</a:t>
            </a:r>
          </a:p>
          <a:p>
            <a:r>
              <a:rPr lang="en-US" dirty="0"/>
              <a:t>2.Balanced Performance Evaluation</a:t>
            </a:r>
          </a:p>
          <a:p>
            <a:r>
              <a:rPr lang="en-US" dirty="0"/>
              <a:t>3.Increased Motivation and Engagement</a:t>
            </a:r>
          </a:p>
          <a:p>
            <a:endParaRPr lang="en-US" dirty="0"/>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225287" y="463826"/>
            <a:ext cx="8865705" cy="923330"/>
          </a:xfrm>
          <a:prstGeom prst="rect">
            <a:avLst/>
          </a:prstGeom>
          <a:noFill/>
        </p:spPr>
        <p:txBody>
          <a:bodyPr wrap="square" rtlCol="0">
            <a:spAutoFit/>
          </a:bodyPr>
          <a:lstStyle/>
          <a:p>
            <a:r>
              <a:rPr lang="en-US" sz="5400" dirty="0"/>
              <a:t>WHO ARE THE END USERS?</a:t>
            </a:r>
          </a:p>
        </p:txBody>
      </p:sp>
      <p:graphicFrame>
        <p:nvGraphicFramePr>
          <p:cNvPr id="6" name="Diagram 5">
            <a:extLst>
              <a:ext uri="{FF2B5EF4-FFF2-40B4-BE49-F238E27FC236}">
                <a16:creationId xmlns:a16="http://schemas.microsoft.com/office/drawing/2014/main" id="{81764151-B9B3-4C8D-937B-F049C9C4FEF4}"/>
              </a:ext>
            </a:extLst>
          </p:cNvPr>
          <p:cNvGraphicFramePr/>
          <p:nvPr>
            <p:extLst>
              <p:ext uri="{D42A27DB-BD31-4B8C-83A1-F6EECF244321}">
                <p14:modId xmlns:p14="http://schemas.microsoft.com/office/powerpoint/2010/main" val="2812298337"/>
              </p:ext>
            </p:extLst>
          </p:nvPr>
        </p:nvGraphicFramePr>
        <p:xfrm>
          <a:off x="609601" y="2063017"/>
          <a:ext cx="7368208" cy="25853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1754326"/>
          </a:xfrm>
          <a:prstGeom prst="rect">
            <a:avLst/>
          </a:prstGeom>
          <a:noFill/>
        </p:spPr>
        <p:txBody>
          <a:bodyPr wrap="square" rtlCol="0">
            <a:spAutoFit/>
          </a:bodyPr>
          <a:lstStyle/>
          <a:p>
            <a:r>
              <a:rPr lang="en-US" sz="5400" dirty="0"/>
              <a:t>OUR SOLUTION AND ITS VALUE PROPOSITION</a:t>
            </a:r>
          </a:p>
        </p:txBody>
      </p:sp>
      <p:sp>
        <p:nvSpPr>
          <p:cNvPr id="3" name="TextBox 2">
            <a:extLst>
              <a:ext uri="{FF2B5EF4-FFF2-40B4-BE49-F238E27FC236}">
                <a16:creationId xmlns:a16="http://schemas.microsoft.com/office/drawing/2014/main" id="{A620A2CE-FFE9-4505-8508-445497B29450}"/>
              </a:ext>
            </a:extLst>
          </p:cNvPr>
          <p:cNvSpPr txBox="1"/>
          <p:nvPr/>
        </p:nvSpPr>
        <p:spPr>
          <a:xfrm>
            <a:off x="556590" y="2491409"/>
            <a:ext cx="8256106" cy="3724096"/>
          </a:xfrm>
          <a:prstGeom prst="rect">
            <a:avLst/>
          </a:prstGeom>
          <a:noFill/>
        </p:spPr>
        <p:txBody>
          <a:bodyPr wrap="square" rtlCol="0">
            <a:spAutoFit/>
          </a:bodyPr>
          <a:lstStyle/>
          <a:p>
            <a:r>
              <a:rPr lang="en-US" sz="2000" dirty="0">
                <a:effectLst>
                  <a:outerShdw blurRad="38100" dist="38100" dir="2700000" algn="tl">
                    <a:srgbClr val="000000">
                      <a:alpha val="43137"/>
                    </a:srgbClr>
                  </a:outerShdw>
                </a:effectLst>
              </a:rPr>
              <a:t>Filtering -</a:t>
            </a:r>
            <a:r>
              <a:rPr lang="en-US" sz="2000" dirty="0"/>
              <a:t> Remove missing values.</a:t>
            </a:r>
          </a:p>
          <a:p>
            <a:endParaRPr lang="en-US" sz="2000" dirty="0"/>
          </a:p>
          <a:p>
            <a:r>
              <a:rPr lang="en-US" sz="2000" dirty="0">
                <a:effectLst>
                  <a:outerShdw blurRad="38100" dist="38100" dir="2700000" algn="tl">
                    <a:srgbClr val="000000">
                      <a:alpha val="43137"/>
                    </a:srgbClr>
                  </a:outerShdw>
                </a:effectLst>
              </a:rPr>
              <a:t>Conditional</a:t>
            </a:r>
            <a:r>
              <a:rPr lang="en-US" sz="2000" dirty="0"/>
              <a:t> </a:t>
            </a:r>
            <a:r>
              <a:rPr lang="en-US" sz="2000" dirty="0">
                <a:effectLst>
                  <a:outerShdw blurRad="38100" dist="38100" dir="2700000" algn="tl">
                    <a:srgbClr val="000000">
                      <a:alpha val="43137"/>
                    </a:srgbClr>
                  </a:outerShdw>
                </a:effectLst>
              </a:rPr>
              <a:t>Formatting -</a:t>
            </a:r>
            <a:r>
              <a:rPr lang="en-US" sz="2000" dirty="0"/>
              <a:t> Blanks,</a:t>
            </a:r>
            <a:r>
              <a:rPr lang="en-US" dirty="0"/>
              <a:t> Background Color Shading, Data Bars, Values.</a:t>
            </a:r>
          </a:p>
          <a:p>
            <a:endParaRPr lang="en-US" dirty="0"/>
          </a:p>
          <a:p>
            <a:r>
              <a:rPr lang="en-US" sz="2000" dirty="0">
                <a:effectLst>
                  <a:outerShdw blurRad="38100" dist="38100" dir="2700000" algn="tl">
                    <a:srgbClr val="000000">
                      <a:alpha val="43137"/>
                    </a:srgbClr>
                  </a:outerShdw>
                </a:effectLst>
              </a:rPr>
              <a:t>Data Filtering and Sorting - </a:t>
            </a:r>
            <a:r>
              <a:rPr lang="en-US" sz="2000" dirty="0"/>
              <a:t>Identify specific employee groups, such as those with exceeds, needs improvements and fully meets.  </a:t>
            </a:r>
          </a:p>
          <a:p>
            <a:endParaRPr lang="en-US" sz="2000" dirty="0"/>
          </a:p>
          <a:p>
            <a:r>
              <a:rPr lang="en-US" sz="2000" dirty="0">
                <a:effectLst>
                  <a:outerShdw blurRad="38100" dist="38100" dir="2700000" algn="tl">
                    <a:srgbClr val="000000">
                      <a:alpha val="43137"/>
                    </a:srgbClr>
                  </a:outerShdw>
                </a:effectLst>
              </a:rPr>
              <a:t>Pivot</a:t>
            </a:r>
            <a:r>
              <a:rPr lang="en-US" sz="2000" dirty="0"/>
              <a:t> </a:t>
            </a:r>
            <a:r>
              <a:rPr lang="en-US" sz="2000" dirty="0">
                <a:effectLst>
                  <a:outerShdw blurRad="38100" dist="38100" dir="2700000" algn="tl">
                    <a:srgbClr val="000000">
                      <a:alpha val="43137"/>
                    </a:srgbClr>
                  </a:outerShdw>
                </a:effectLst>
              </a:rPr>
              <a:t>table -</a:t>
            </a:r>
            <a:r>
              <a:rPr lang="en-US" sz="2000" dirty="0"/>
              <a:t> Summary of employee performance under their current rating .</a:t>
            </a:r>
          </a:p>
          <a:p>
            <a:endParaRPr lang="en-US" sz="2000" dirty="0"/>
          </a:p>
          <a:p>
            <a:r>
              <a:rPr lang="en-US" sz="2000" dirty="0">
                <a:effectLst>
                  <a:outerShdw blurRad="38100" dist="38100" dir="2700000" algn="tl">
                    <a:srgbClr val="000000">
                      <a:alpha val="43137"/>
                    </a:srgbClr>
                  </a:outerShdw>
                </a:effectLst>
              </a:rPr>
              <a:t>Graphs -</a:t>
            </a:r>
            <a:r>
              <a:rPr lang="en-US" sz="2000" dirty="0"/>
              <a:t> FINAL REPORT.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90330" y="397565"/>
            <a:ext cx="8004314" cy="923330"/>
          </a:xfrm>
          <a:prstGeom prst="rect">
            <a:avLst/>
          </a:prstGeom>
          <a:noFill/>
        </p:spPr>
        <p:txBody>
          <a:bodyPr wrap="square" rtlCol="0">
            <a:spAutoFit/>
          </a:bodyPr>
          <a:lstStyle/>
          <a:p>
            <a:r>
              <a:rPr lang="en-US" sz="5400" dirty="0"/>
              <a:t>DATASET DESCRIPTION</a:t>
            </a:r>
          </a:p>
        </p:txBody>
      </p:sp>
      <p:sp>
        <p:nvSpPr>
          <p:cNvPr id="4" name="TextBox 3">
            <a:extLst>
              <a:ext uri="{FF2B5EF4-FFF2-40B4-BE49-F238E27FC236}">
                <a16:creationId xmlns:a16="http://schemas.microsoft.com/office/drawing/2014/main" id="{61C279D2-DFC8-4A86-979C-28C5BDFD1976}"/>
              </a:ext>
            </a:extLst>
          </p:cNvPr>
          <p:cNvSpPr txBox="1"/>
          <p:nvPr/>
        </p:nvSpPr>
        <p:spPr>
          <a:xfrm>
            <a:off x="861391" y="2266122"/>
            <a:ext cx="9316279" cy="3046988"/>
          </a:xfrm>
          <a:prstGeom prst="rect">
            <a:avLst/>
          </a:prstGeom>
          <a:noFill/>
        </p:spPr>
        <p:txBody>
          <a:bodyPr wrap="square" rtlCol="0">
            <a:spAutoFit/>
          </a:bodyPr>
          <a:lstStyle/>
          <a:p>
            <a:r>
              <a:rPr lang="en-US" sz="2400" dirty="0">
                <a:effectLst>
                  <a:outerShdw blurRad="38100" dist="38100" dir="2700000" algn="tl">
                    <a:srgbClr val="000000">
                      <a:alpha val="43137"/>
                    </a:srgbClr>
                  </a:outerShdw>
                </a:effectLst>
              </a:rPr>
              <a:t>EMPLOYEE ID</a:t>
            </a:r>
            <a:r>
              <a:rPr lang="en-US" sz="2400" dirty="0"/>
              <a:t>: Unique identifier for each employee in the organization.</a:t>
            </a:r>
          </a:p>
          <a:p>
            <a:endParaRPr lang="en-US" sz="2400" dirty="0"/>
          </a:p>
          <a:p>
            <a:r>
              <a:rPr lang="en-US" sz="2400" dirty="0">
                <a:effectLst>
                  <a:outerShdw blurRad="38100" dist="38100" dir="2700000" algn="tl">
                    <a:srgbClr val="000000">
                      <a:alpha val="43137"/>
                    </a:srgbClr>
                  </a:outerShdw>
                </a:effectLst>
              </a:rPr>
              <a:t>FIRST NAME</a:t>
            </a:r>
            <a:r>
              <a:rPr lang="en-US" sz="2400" dirty="0"/>
              <a:t>: The first name of the employee.</a:t>
            </a:r>
          </a:p>
          <a:p>
            <a:endParaRPr lang="en-US" sz="2400" dirty="0"/>
          </a:p>
          <a:p>
            <a:r>
              <a:rPr lang="en-US" sz="2400" dirty="0">
                <a:effectLst>
                  <a:outerShdw blurRad="38100" dist="38100" dir="2700000" algn="tl">
                    <a:srgbClr val="000000">
                      <a:alpha val="43137"/>
                    </a:srgbClr>
                  </a:outerShdw>
                </a:effectLst>
              </a:rPr>
              <a:t>Performance Score</a:t>
            </a:r>
            <a:r>
              <a:rPr lang="en-US" sz="2400" dirty="0"/>
              <a:t>: A score indicating the employee's performance level (e.g., Excellent, Satisfactory, Needs Improvement).</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923330"/>
          </a:xfrm>
          <a:prstGeom prst="rect">
            <a:avLst/>
          </a:prstGeom>
          <a:noFill/>
        </p:spPr>
        <p:txBody>
          <a:bodyPr wrap="square" rtlCol="0">
            <a:spAutoFit/>
          </a:bodyPr>
          <a:lstStyle/>
          <a:p>
            <a:r>
              <a:rPr lang="en-US" sz="5400" dirty="0"/>
              <a:t>MODELLING</a:t>
            </a:r>
          </a:p>
        </p:txBody>
      </p:sp>
      <p:sp>
        <p:nvSpPr>
          <p:cNvPr id="3" name="TextBox 2">
            <a:extLst>
              <a:ext uri="{FF2B5EF4-FFF2-40B4-BE49-F238E27FC236}">
                <a16:creationId xmlns:a16="http://schemas.microsoft.com/office/drawing/2014/main" id="{615D1BE8-D50D-445F-BF7A-D1E5619C1381}"/>
              </a:ext>
            </a:extLst>
          </p:cNvPr>
          <p:cNvSpPr txBox="1"/>
          <p:nvPr/>
        </p:nvSpPr>
        <p:spPr>
          <a:xfrm>
            <a:off x="755374" y="1868557"/>
            <a:ext cx="8958469" cy="3477875"/>
          </a:xfrm>
          <a:prstGeom prst="rect">
            <a:avLst/>
          </a:prstGeom>
          <a:noFill/>
        </p:spPr>
        <p:txBody>
          <a:bodyPr wrap="square" rtlCol="0">
            <a:spAutoFit/>
          </a:bodyPr>
          <a:lstStyle/>
          <a:p>
            <a:r>
              <a:rPr lang="en-US" sz="2000" dirty="0">
                <a:effectLst>
                  <a:outerShdw blurRad="38100" dist="38100" dir="2700000" algn="tl">
                    <a:srgbClr val="000000">
                      <a:alpha val="43137"/>
                    </a:srgbClr>
                  </a:outerShdw>
                </a:effectLst>
              </a:rPr>
              <a:t>DATA SET</a:t>
            </a:r>
            <a:r>
              <a:rPr lang="en-US" sz="2000" dirty="0"/>
              <a:t>: Kaggle, Employee dataset.</a:t>
            </a:r>
          </a:p>
          <a:p>
            <a:endParaRPr lang="en-US" sz="2000" dirty="0"/>
          </a:p>
          <a:p>
            <a:r>
              <a:rPr lang="en-US" sz="2000" dirty="0">
                <a:effectLst>
                  <a:outerShdw blurRad="38100" dist="38100" dir="2700000" algn="tl">
                    <a:srgbClr val="000000">
                      <a:alpha val="43137"/>
                    </a:srgbClr>
                  </a:outerShdw>
                </a:effectLst>
              </a:rPr>
              <a:t>FEATURE SELECTION</a:t>
            </a:r>
            <a:r>
              <a:rPr lang="en-US" sz="2000" dirty="0"/>
              <a:t>: Slicer, Conditional Formatting, Designing.</a:t>
            </a:r>
          </a:p>
          <a:p>
            <a:endParaRPr lang="en-US" sz="2000" dirty="0"/>
          </a:p>
          <a:p>
            <a:r>
              <a:rPr lang="en-US" sz="2000" dirty="0">
                <a:effectLst>
                  <a:outerShdw blurRad="38100" dist="38100" dir="2700000" algn="tl">
                    <a:srgbClr val="000000">
                      <a:alpha val="43137"/>
                    </a:srgbClr>
                  </a:outerShdw>
                </a:effectLst>
              </a:rPr>
              <a:t>DATA CLEANING</a:t>
            </a:r>
            <a:r>
              <a:rPr lang="en-US" sz="2000" dirty="0"/>
              <a:t>: Missing values, Irrelevant data, Correct Errors, Remove Unnecessary Columns and Rows. </a:t>
            </a:r>
          </a:p>
          <a:p>
            <a:endParaRPr lang="en-US" sz="2000" dirty="0"/>
          </a:p>
          <a:p>
            <a:r>
              <a:rPr lang="en-US" sz="2000" dirty="0">
                <a:effectLst>
                  <a:outerShdw blurRad="38100" dist="38100" dir="2700000" algn="tl">
                    <a:srgbClr val="000000">
                      <a:alpha val="43137"/>
                    </a:srgbClr>
                  </a:outerShdw>
                </a:effectLst>
              </a:rPr>
              <a:t>PIVOT TABLE</a:t>
            </a:r>
            <a:r>
              <a:rPr lang="en-US" sz="2000" dirty="0"/>
              <a:t>: Employee ID, First Name, Performance Score.  </a:t>
            </a:r>
          </a:p>
          <a:p>
            <a:endParaRPr lang="en-US" sz="2000" dirty="0"/>
          </a:p>
          <a:p>
            <a:r>
              <a:rPr lang="en-US" sz="2000" dirty="0">
                <a:effectLst>
                  <a:outerShdw blurRad="38100" dist="38100" dir="2700000" algn="tl">
                    <a:srgbClr val="000000">
                      <a:alpha val="43137"/>
                    </a:srgbClr>
                  </a:outerShdw>
                </a:effectLst>
              </a:rPr>
              <a:t>CHART</a:t>
            </a:r>
            <a:r>
              <a:rPr lang="en-US" sz="2000" dirty="0"/>
              <a:t>: Report of Employee Performance based on their Employee Id is represent in Values and Performance Score presented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681</TotalTime>
  <Words>631</Words>
  <Application>Microsoft Office PowerPoint</Application>
  <PresentationFormat>Widescreen</PresentationFormat>
  <Paragraphs>82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53</cp:revision>
  <dcterms:created xsi:type="dcterms:W3CDTF">2024-08-21T00:32:52Z</dcterms:created>
  <dcterms:modified xsi:type="dcterms:W3CDTF">2024-08-27T03:02:10Z</dcterms:modified>
</cp:coreProperties>
</file>