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oboto Slab"/>
      <p:regular r:id="rId11"/>
      <p:bold r:id="rId12"/>
    </p:embeddedFont>
    <p:embeddedFont>
      <p:font typeface="Roboto"/>
      <p:regular r:id="rId13"/>
      <p:bold r:id="rId14"/>
      <p:italic r:id="rId15"/>
      <p:boldItalic r:id="rId16"/>
    </p:embeddedFont>
    <p:embeddedFont>
      <p:font typeface="Roboto Mon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21" roundtripDataSignature="AMtx7mgALHLTZZKeQWqqdIh6UeP2y3yMA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Mono-boldItalic.fntdata"/><Relationship Id="rId11" Type="http://schemas.openxmlformats.org/officeDocument/2006/relationships/font" Target="fonts/RobotoSlab-regular.fntdata"/><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font" Target="fonts/Roboto-regular.fntdata"/><Relationship Id="rId12" Type="http://schemas.openxmlformats.org/officeDocument/2006/relationships/font" Target="fonts/RobotoSlab-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7" Type="http://schemas.openxmlformats.org/officeDocument/2006/relationships/font" Target="fonts/RobotoMono-regular.fntdata"/><Relationship Id="rId16" Type="http://schemas.openxmlformats.org/officeDocument/2006/relationships/font" Target="fonts/Roboto-boldItalic.fntdata"/><Relationship Id="rId5" Type="http://schemas.openxmlformats.org/officeDocument/2006/relationships/notesMaster" Target="notesMasters/notesMaster1.xml"/><Relationship Id="rId19" Type="http://schemas.openxmlformats.org/officeDocument/2006/relationships/font" Target="fonts/RobotoMono-italic.fntdata"/><Relationship Id="rId6" Type="http://schemas.openxmlformats.org/officeDocument/2006/relationships/slide" Target="slides/slide1.xml"/><Relationship Id="rId18" Type="http://schemas.openxmlformats.org/officeDocument/2006/relationships/font" Target="fonts/RobotoMon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7"/>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7"/>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7"/>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7"/>
          <p:cNvSpPr txBox="1"/>
          <p:nvPr>
            <p:ph type="ctrTitle"/>
          </p:nvPr>
        </p:nvSpPr>
        <p:spPr>
          <a:xfrm>
            <a:off x="1680302" y="1188925"/>
            <a:ext cx="5783400" cy="1457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000"/>
              <a:buNone/>
              <a:defRPr sz="4000"/>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p:txBody>
      </p:sp>
      <p:sp>
        <p:nvSpPr>
          <p:cNvPr id="14" name="Google Shape;14;p7"/>
          <p:cNvSpPr txBox="1"/>
          <p:nvPr>
            <p:ph idx="1" type="subTitle"/>
          </p:nvPr>
        </p:nvSpPr>
        <p:spPr>
          <a:xfrm>
            <a:off x="1680302" y="3049450"/>
            <a:ext cx="5783400" cy="90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1" name="Shape 51"/>
        <p:cNvGrpSpPr/>
        <p:nvPr/>
      </p:nvGrpSpPr>
      <p:grpSpPr>
        <a:xfrm>
          <a:off x="0" y="0"/>
          <a:ext cx="0" cy="0"/>
          <a:chOff x="0" y="0"/>
          <a:chExt cx="0" cy="0"/>
        </a:xfrm>
      </p:grpSpPr>
      <p:sp>
        <p:nvSpPr>
          <p:cNvPr id="52" name="Google Shape;52;p16"/>
          <p:cNvSpPr txBox="1"/>
          <p:nvPr>
            <p:ph idx="1" type="body"/>
          </p:nvPr>
        </p:nvSpPr>
        <p:spPr>
          <a:xfrm>
            <a:off x="319500" y="423372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3" name="Google Shape;53;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4" name="Shape 54"/>
        <p:cNvGrpSpPr/>
        <p:nvPr/>
      </p:nvGrpSpPr>
      <p:grpSpPr>
        <a:xfrm>
          <a:off x="0" y="0"/>
          <a:ext cx="0" cy="0"/>
          <a:chOff x="0" y="0"/>
          <a:chExt cx="0" cy="0"/>
        </a:xfrm>
      </p:grpSpPr>
      <p:sp>
        <p:nvSpPr>
          <p:cNvPr id="55" name="Google Shape;55;p17"/>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7"/>
          <p:cNvSpPr txBox="1"/>
          <p:nvPr>
            <p:ph hasCustomPrompt="1" type="title"/>
          </p:nvPr>
        </p:nvSpPr>
        <p:spPr>
          <a:xfrm>
            <a:off x="387900" y="1152450"/>
            <a:ext cx="8368200" cy="1538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5"/>
              </a:buClr>
              <a:buSzPts val="13000"/>
              <a:buNone/>
              <a:defRPr sz="13000">
                <a:solidFill>
                  <a:schemeClr val="accent5"/>
                </a:solidFill>
              </a:defRPr>
            </a:lvl1pPr>
            <a:lvl2pPr lvl="1" algn="ctr">
              <a:lnSpc>
                <a:spcPct val="100000"/>
              </a:lnSpc>
              <a:spcBef>
                <a:spcPts val="0"/>
              </a:spcBef>
              <a:spcAft>
                <a:spcPts val="0"/>
              </a:spcAft>
              <a:buClr>
                <a:schemeClr val="accent5"/>
              </a:buClr>
              <a:buSzPts val="13000"/>
              <a:buNone/>
              <a:defRPr sz="13000">
                <a:solidFill>
                  <a:schemeClr val="accent5"/>
                </a:solidFill>
              </a:defRPr>
            </a:lvl2pPr>
            <a:lvl3pPr lvl="2" algn="ctr">
              <a:lnSpc>
                <a:spcPct val="100000"/>
              </a:lnSpc>
              <a:spcBef>
                <a:spcPts val="0"/>
              </a:spcBef>
              <a:spcAft>
                <a:spcPts val="0"/>
              </a:spcAft>
              <a:buClr>
                <a:schemeClr val="accent5"/>
              </a:buClr>
              <a:buSzPts val="13000"/>
              <a:buNone/>
              <a:defRPr sz="13000">
                <a:solidFill>
                  <a:schemeClr val="accent5"/>
                </a:solidFill>
              </a:defRPr>
            </a:lvl3pPr>
            <a:lvl4pPr lvl="3" algn="ctr">
              <a:lnSpc>
                <a:spcPct val="100000"/>
              </a:lnSpc>
              <a:spcBef>
                <a:spcPts val="0"/>
              </a:spcBef>
              <a:spcAft>
                <a:spcPts val="0"/>
              </a:spcAft>
              <a:buClr>
                <a:schemeClr val="accent5"/>
              </a:buClr>
              <a:buSzPts val="13000"/>
              <a:buNone/>
              <a:defRPr sz="13000">
                <a:solidFill>
                  <a:schemeClr val="accent5"/>
                </a:solidFill>
              </a:defRPr>
            </a:lvl4pPr>
            <a:lvl5pPr lvl="4" algn="ctr">
              <a:lnSpc>
                <a:spcPct val="100000"/>
              </a:lnSpc>
              <a:spcBef>
                <a:spcPts val="0"/>
              </a:spcBef>
              <a:spcAft>
                <a:spcPts val="0"/>
              </a:spcAft>
              <a:buClr>
                <a:schemeClr val="accent5"/>
              </a:buClr>
              <a:buSzPts val="13000"/>
              <a:buNone/>
              <a:defRPr sz="13000">
                <a:solidFill>
                  <a:schemeClr val="accent5"/>
                </a:solidFill>
              </a:defRPr>
            </a:lvl5pPr>
            <a:lvl6pPr lvl="5" algn="ctr">
              <a:lnSpc>
                <a:spcPct val="100000"/>
              </a:lnSpc>
              <a:spcBef>
                <a:spcPts val="0"/>
              </a:spcBef>
              <a:spcAft>
                <a:spcPts val="0"/>
              </a:spcAft>
              <a:buClr>
                <a:schemeClr val="accent5"/>
              </a:buClr>
              <a:buSzPts val="13000"/>
              <a:buNone/>
              <a:defRPr sz="13000">
                <a:solidFill>
                  <a:schemeClr val="accent5"/>
                </a:solidFill>
              </a:defRPr>
            </a:lvl6pPr>
            <a:lvl7pPr lvl="6" algn="ctr">
              <a:lnSpc>
                <a:spcPct val="100000"/>
              </a:lnSpc>
              <a:spcBef>
                <a:spcPts val="0"/>
              </a:spcBef>
              <a:spcAft>
                <a:spcPts val="0"/>
              </a:spcAft>
              <a:buClr>
                <a:schemeClr val="accent5"/>
              </a:buClr>
              <a:buSzPts val="13000"/>
              <a:buNone/>
              <a:defRPr sz="13000">
                <a:solidFill>
                  <a:schemeClr val="accent5"/>
                </a:solidFill>
              </a:defRPr>
            </a:lvl7pPr>
            <a:lvl8pPr lvl="7" algn="ctr">
              <a:lnSpc>
                <a:spcPct val="100000"/>
              </a:lnSpc>
              <a:spcBef>
                <a:spcPts val="0"/>
              </a:spcBef>
              <a:spcAft>
                <a:spcPts val="0"/>
              </a:spcAft>
              <a:buClr>
                <a:schemeClr val="accent5"/>
              </a:buClr>
              <a:buSzPts val="13000"/>
              <a:buNone/>
              <a:defRPr sz="13000">
                <a:solidFill>
                  <a:schemeClr val="accent5"/>
                </a:solidFill>
              </a:defRPr>
            </a:lvl8pPr>
            <a:lvl9pPr lvl="8" algn="ctr">
              <a:lnSpc>
                <a:spcPct val="100000"/>
              </a:lnSpc>
              <a:spcBef>
                <a:spcPts val="0"/>
              </a:spcBef>
              <a:spcAft>
                <a:spcPts val="0"/>
              </a:spcAft>
              <a:buClr>
                <a:schemeClr val="accent5"/>
              </a:buClr>
              <a:buSzPts val="13000"/>
              <a:buNone/>
              <a:defRPr sz="13000">
                <a:solidFill>
                  <a:schemeClr val="accent5"/>
                </a:solidFill>
              </a:defRPr>
            </a:lvl9pPr>
          </a:lstStyle>
          <a:p>
            <a:r>
              <a:t>xx%</a:t>
            </a:r>
          </a:p>
        </p:txBody>
      </p:sp>
      <p:sp>
        <p:nvSpPr>
          <p:cNvPr id="57" name="Google Shape;57;p17"/>
          <p:cNvSpPr txBox="1"/>
          <p:nvPr>
            <p:ph idx="1" type="body"/>
          </p:nvPr>
        </p:nvSpPr>
        <p:spPr>
          <a:xfrm>
            <a:off x="387900" y="2919450"/>
            <a:ext cx="8368200" cy="10716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8" name="Google Shape;58;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cxnSp>
        <p:nvCxnSpPr>
          <p:cNvPr id="17" name="Google Shape;17;p8"/>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8"/>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9" name="Google Shape;19;p8"/>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0" name="Google Shape;20;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 name="Shape 21"/>
        <p:cNvGrpSpPr/>
        <p:nvPr/>
      </p:nvGrpSpPr>
      <p:grpSpPr>
        <a:xfrm>
          <a:off x="0" y="0"/>
          <a:ext cx="0" cy="0"/>
          <a:chOff x="0" y="0"/>
          <a:chExt cx="0" cy="0"/>
        </a:xfrm>
      </p:grpSpPr>
      <p:sp>
        <p:nvSpPr>
          <p:cNvPr id="22" name="Google Shape;22;p9"/>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3" name="Google Shape;23;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4" name="Shape 24"/>
        <p:cNvGrpSpPr/>
        <p:nvPr/>
      </p:nvGrpSpPr>
      <p:grpSpPr>
        <a:xfrm>
          <a:off x="0" y="0"/>
          <a:ext cx="0" cy="0"/>
          <a:chOff x="0" y="0"/>
          <a:chExt cx="0" cy="0"/>
        </a:xfrm>
      </p:grpSpPr>
      <p:sp>
        <p:nvSpPr>
          <p:cNvPr id="25" name="Google Shape;25;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cxnSp>
        <p:nvCxnSpPr>
          <p:cNvPr id="27" name="Google Shape;27;p11"/>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28" name="Google Shape;28;p11"/>
          <p:cNvSpPr txBox="1"/>
          <p:nvPr>
            <p:ph type="title"/>
          </p:nvPr>
        </p:nvSpPr>
        <p:spPr>
          <a:xfrm>
            <a:off x="480750" y="1764950"/>
            <a:ext cx="8222100" cy="907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29" name="Google Shape;29;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cxnSp>
        <p:nvCxnSpPr>
          <p:cNvPr id="31" name="Google Shape;31;p12"/>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32" name="Google Shape;32;p12"/>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3" name="Google Shape;33;p12"/>
          <p:cNvSpPr txBox="1"/>
          <p:nvPr>
            <p:ph idx="1" type="body"/>
          </p:nvPr>
        </p:nvSpPr>
        <p:spPr>
          <a:xfrm>
            <a:off x="387900" y="1489825"/>
            <a:ext cx="3999900" cy="30789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4" name="Google Shape;34;p12"/>
          <p:cNvSpPr txBox="1"/>
          <p:nvPr>
            <p:ph idx="2" type="body"/>
          </p:nvPr>
        </p:nvSpPr>
        <p:spPr>
          <a:xfrm>
            <a:off x="4756200" y="1489825"/>
            <a:ext cx="3999900" cy="30789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5" name="Google Shape;35;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cxnSp>
        <p:nvCxnSpPr>
          <p:cNvPr id="37" name="Google Shape;37;p13"/>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8" name="Google Shape;38;p13"/>
          <p:cNvSpPr txBox="1"/>
          <p:nvPr>
            <p:ph type="title"/>
          </p:nvPr>
        </p:nvSpPr>
        <p:spPr>
          <a:xfrm>
            <a:off x="3879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9" name="Google Shape;39;p13"/>
          <p:cNvSpPr txBox="1"/>
          <p:nvPr>
            <p:ph idx="1" type="body"/>
          </p:nvPr>
        </p:nvSpPr>
        <p:spPr>
          <a:xfrm>
            <a:off x="387900" y="1594025"/>
            <a:ext cx="2808000" cy="26811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0" name="Google Shape;40;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1" name="Shape 41"/>
        <p:cNvGrpSpPr/>
        <p:nvPr/>
      </p:nvGrpSpPr>
      <p:grpSpPr>
        <a:xfrm>
          <a:off x="0" y="0"/>
          <a:ext cx="0" cy="0"/>
          <a:chOff x="0" y="0"/>
          <a:chExt cx="0" cy="0"/>
        </a:xfrm>
      </p:grpSpPr>
      <p:sp>
        <p:nvSpPr>
          <p:cNvPr id="42" name="Google Shape;42;p14"/>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3" name="Google Shape;43;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15"/>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6" name="Google Shape;46;p15"/>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7" name="Google Shape;47;p15"/>
          <p:cNvSpPr txBox="1"/>
          <p:nvPr>
            <p:ph type="title"/>
          </p:nvPr>
        </p:nvSpPr>
        <p:spPr>
          <a:xfrm>
            <a:off x="265500" y="1209075"/>
            <a:ext cx="4045200" cy="1506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48" name="Google Shape;48;p15"/>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9" name="Google Shape;49;p15"/>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50" name="Google Shape;50;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6"/>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1pPr>
            <a:lvl2pPr lvl="1"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2pPr>
            <a:lvl3pPr lvl="2"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3pPr>
            <a:lvl4pPr lvl="3"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4pPr>
            <a:lvl5pPr lvl="4"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5pPr>
            <a:lvl6pPr lvl="5"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6pPr>
            <a:lvl7pPr lvl="6"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7pPr>
            <a:lvl8pPr lvl="7"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8pPr>
            <a:lvl9pPr lvl="8"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9pPr>
          </a:lstStyle>
          <a:p/>
        </p:txBody>
      </p:sp>
      <p:sp>
        <p:nvSpPr>
          <p:cNvPr id="7" name="Google Shape;7;p6"/>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1"/>
              </a:buClr>
              <a:buSzPts val="1800"/>
              <a:buFont typeface="Roboto"/>
              <a:buChar char="●"/>
              <a:defRPr b="0" i="0" sz="1800" u="none" cap="none" strike="noStrike">
                <a:solidFill>
                  <a:schemeClr val="dk1"/>
                </a:solidFill>
                <a:latin typeface="Roboto"/>
                <a:ea typeface="Roboto"/>
                <a:cs typeface="Roboto"/>
                <a:sym typeface="Roboto"/>
              </a:defRPr>
            </a:lvl1pPr>
            <a:lvl2pPr indent="-317500" lvl="1" marL="9144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2pPr>
            <a:lvl3pPr indent="-317500" lvl="2" marL="13716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3pPr>
            <a:lvl4pPr indent="-317500" lvl="3" marL="18288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4pPr>
            <a:lvl5pPr indent="-317500" lvl="4" marL="22860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5pPr>
            <a:lvl6pPr indent="-317500" lvl="5" marL="27432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6pPr>
            <a:lvl7pPr indent="-317500" lvl="6" marL="32004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7pPr>
            <a:lvl8pPr indent="-317500" lvl="7" marL="36576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dk1"/>
              </a:buClr>
              <a:buSzPts val="1400"/>
              <a:buFont typeface="Roboto"/>
              <a:buChar char="■"/>
              <a:defRPr b="0" i="0" sz="1400" u="none" cap="none" strike="noStrike">
                <a:solidFill>
                  <a:schemeClr val="dk1"/>
                </a:solidFill>
                <a:latin typeface="Roboto"/>
                <a:ea typeface="Roboto"/>
                <a:cs typeface="Roboto"/>
                <a:sym typeface="Roboto"/>
              </a:defRPr>
            </a:lvl9pPr>
          </a:lstStyle>
          <a:p/>
        </p:txBody>
      </p:sp>
      <p:sp>
        <p:nvSpPr>
          <p:cNvPr id="8" name="Google Shape;8;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
          <p:cNvSpPr txBox="1"/>
          <p:nvPr>
            <p:ph type="ctrTitle"/>
          </p:nvPr>
        </p:nvSpPr>
        <p:spPr>
          <a:xfrm>
            <a:off x="1680302" y="1188925"/>
            <a:ext cx="5783400" cy="1457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000"/>
              <a:buNone/>
            </a:pPr>
            <a:r>
              <a:rPr lang="en"/>
              <a:t>Directory Hierarchy</a:t>
            </a:r>
            <a:endParaRPr/>
          </a:p>
        </p:txBody>
      </p:sp>
      <p:sp>
        <p:nvSpPr>
          <p:cNvPr id="64" name="Google Shape;64;p1"/>
          <p:cNvSpPr txBox="1"/>
          <p:nvPr>
            <p:ph idx="1" type="subTitle"/>
          </p:nvPr>
        </p:nvSpPr>
        <p:spPr>
          <a:xfrm>
            <a:off x="1680302" y="3049450"/>
            <a:ext cx="5783400" cy="909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
              <a:t>By Mihir, Mansi, Muskan &amp; Mahek</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2"/>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Introduction </a:t>
            </a:r>
            <a:endParaRPr/>
          </a:p>
        </p:txBody>
      </p:sp>
      <p:sp>
        <p:nvSpPr>
          <p:cNvPr id="70" name="Google Shape;70;p2"/>
          <p:cNvSpPr txBox="1"/>
          <p:nvPr>
            <p:ph idx="1" type="body"/>
          </p:nvPr>
        </p:nvSpPr>
        <p:spPr>
          <a:xfrm>
            <a:off x="387900" y="1489825"/>
            <a:ext cx="8368200" cy="24885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1600"/>
              </a:spcAft>
              <a:buSzPts val="1800"/>
              <a:buNone/>
            </a:pPr>
            <a:r>
              <a:rPr lang="en"/>
              <a:t>The Unix file system is a hierarchical, tree-structured file system used in Unix-like operating systems, including Linux and macOS. It provides a way to organize and manage files and directories on a computer. The file system is designed to be flexible and efficient, allowing users to easily access and manipulate data. It is one of the most enduring and influential file system designs, and its principles have inspired numerous other file systems.</a:t>
            </a:r>
            <a:endParaRPr/>
          </a:p>
        </p:txBody>
      </p:sp>
      <p:pic>
        <p:nvPicPr>
          <p:cNvPr id="71" name="Google Shape;71;p2"/>
          <p:cNvPicPr preferRelativeResize="0"/>
          <p:nvPr/>
        </p:nvPicPr>
        <p:blipFill rotWithShape="1">
          <a:blip r:embed="rId3">
            <a:alphaModFix/>
          </a:blip>
          <a:srcRect b="0" l="0" r="0" t="0"/>
          <a:stretch/>
        </p:blipFill>
        <p:spPr>
          <a:xfrm>
            <a:off x="6838875" y="3305575"/>
            <a:ext cx="2076525" cy="16093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3"/>
          <p:cNvSpPr txBox="1"/>
          <p:nvPr>
            <p:ph type="title"/>
          </p:nvPr>
        </p:nvSpPr>
        <p:spPr>
          <a:xfrm>
            <a:off x="387900" y="0"/>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Directories In Unix</a:t>
            </a:r>
            <a:endParaRPr/>
          </a:p>
        </p:txBody>
      </p:sp>
      <p:sp>
        <p:nvSpPr>
          <p:cNvPr id="77" name="Google Shape;77;p3"/>
          <p:cNvSpPr txBox="1"/>
          <p:nvPr/>
        </p:nvSpPr>
        <p:spPr>
          <a:xfrm>
            <a:off x="468750" y="686100"/>
            <a:ext cx="8287500" cy="2578800"/>
          </a:xfrm>
          <a:prstGeom prst="rect">
            <a:avLst/>
          </a:prstGeom>
          <a:noFill/>
          <a:ln>
            <a:noFill/>
          </a:ln>
        </p:spPr>
        <p:txBody>
          <a:bodyPr anchorCtr="0" anchor="t" bIns="91425" lIns="91425" spcFirstLastPara="1" rIns="91425" wrap="square" tIns="91425">
            <a:spAutoFit/>
          </a:bodyPr>
          <a:lstStyle/>
          <a:p>
            <a:pPr indent="-342900" lvl="0" marL="457200" marR="0" rtl="0" algn="just">
              <a:lnSpc>
                <a:spcPct val="115000"/>
              </a:lnSpc>
              <a:spcBef>
                <a:spcPts val="0"/>
              </a:spcBef>
              <a:spcAft>
                <a:spcPts val="0"/>
              </a:spcAft>
              <a:buClr>
                <a:schemeClr val="dk1"/>
              </a:buClr>
              <a:buSzPts val="1800"/>
              <a:buFont typeface="Roboto"/>
              <a:buChar char="●"/>
            </a:pPr>
            <a:r>
              <a:rPr b="0" i="0" lang="en" sz="1800" u="none" cap="none" strike="noStrike">
                <a:solidFill>
                  <a:schemeClr val="dk1"/>
                </a:solidFill>
                <a:latin typeface="Roboto"/>
                <a:ea typeface="Roboto"/>
                <a:cs typeface="Roboto"/>
                <a:sym typeface="Roboto"/>
              </a:rPr>
              <a:t>Root Directory The root directory, represented by a forward slash (/), is the top-level directory of the Unix file system. It contains all other directories and files in the system. </a:t>
            </a:r>
            <a:endParaRPr b="0" i="0" sz="1800" u="none" cap="none" strike="noStrike">
              <a:solidFill>
                <a:schemeClr val="dk1"/>
              </a:solidFill>
              <a:latin typeface="Roboto"/>
              <a:ea typeface="Roboto"/>
              <a:cs typeface="Roboto"/>
              <a:sym typeface="Roboto"/>
            </a:endParaRPr>
          </a:p>
          <a:p>
            <a:pPr indent="-342900" lvl="0" marL="457200" marR="0" rtl="0" algn="just">
              <a:lnSpc>
                <a:spcPct val="115000"/>
              </a:lnSpc>
              <a:spcBef>
                <a:spcPts val="0"/>
              </a:spcBef>
              <a:spcAft>
                <a:spcPts val="0"/>
              </a:spcAft>
              <a:buClr>
                <a:schemeClr val="dk1"/>
              </a:buClr>
              <a:buSzPts val="1800"/>
              <a:buFont typeface="Roboto"/>
              <a:buChar char="●"/>
            </a:pPr>
            <a:r>
              <a:rPr b="0" i="0" lang="en" sz="1800" u="none" cap="none" strike="noStrike">
                <a:solidFill>
                  <a:schemeClr val="dk1"/>
                </a:solidFill>
                <a:latin typeface="Roboto"/>
                <a:ea typeface="Roboto"/>
                <a:cs typeface="Roboto"/>
                <a:sym typeface="Roboto"/>
              </a:rPr>
              <a:t>Subdirectories Directories can be nested within one another, creating a tree-like structure. For example, the /home directory might contain subdirectories for each user on the system.</a:t>
            </a:r>
            <a:endParaRPr b="0" i="0" sz="1800" u="none" cap="none" strike="noStrike">
              <a:solidFill>
                <a:schemeClr val="dk1"/>
              </a:solidFill>
              <a:latin typeface="Roboto"/>
              <a:ea typeface="Roboto"/>
              <a:cs typeface="Roboto"/>
              <a:sym typeface="Roboto"/>
            </a:endParaRPr>
          </a:p>
          <a:p>
            <a:pPr indent="0" lvl="0" marL="0" marR="0" rtl="0" algn="l">
              <a:lnSpc>
                <a:spcPct val="100000"/>
              </a:lnSpc>
              <a:spcBef>
                <a:spcPts val="160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78" name="Google Shape;78;p3"/>
          <p:cNvSpPr txBox="1"/>
          <p:nvPr/>
        </p:nvSpPr>
        <p:spPr>
          <a:xfrm>
            <a:off x="468750" y="2728025"/>
            <a:ext cx="3233700" cy="813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chemeClr val="dk1"/>
                </a:solidFill>
                <a:latin typeface="Roboto"/>
                <a:ea typeface="Roboto"/>
                <a:cs typeface="Roboto"/>
                <a:sym typeface="Roboto"/>
              </a:rPr>
              <a:t>Filenames in Unix</a:t>
            </a:r>
            <a:endParaRPr b="0" i="0" sz="3000" u="none" cap="none" strike="noStrike">
              <a:solidFill>
                <a:schemeClr val="dk1"/>
              </a:solidFill>
              <a:latin typeface="Roboto"/>
              <a:ea typeface="Roboto"/>
              <a:cs typeface="Roboto"/>
              <a:sym typeface="Roboto"/>
            </a:endParaRPr>
          </a:p>
        </p:txBody>
      </p:sp>
      <p:sp>
        <p:nvSpPr>
          <p:cNvPr id="79" name="Google Shape;79;p3"/>
          <p:cNvSpPr txBox="1"/>
          <p:nvPr/>
        </p:nvSpPr>
        <p:spPr>
          <a:xfrm>
            <a:off x="468750" y="3393988"/>
            <a:ext cx="6098400" cy="1432500"/>
          </a:xfrm>
          <a:prstGeom prst="rect">
            <a:avLst/>
          </a:prstGeom>
          <a:noFill/>
          <a:ln>
            <a:noFill/>
          </a:ln>
        </p:spPr>
        <p:txBody>
          <a:bodyPr anchorCtr="0" anchor="t" bIns="91425" lIns="91425" spcFirstLastPara="1" rIns="91425" wrap="square" tIns="91425">
            <a:noAutofit/>
          </a:bodyPr>
          <a:lstStyle/>
          <a:p>
            <a:pPr indent="-342900" lvl="0" marL="457200" marR="0" rtl="0" algn="just">
              <a:lnSpc>
                <a:spcPct val="115000"/>
              </a:lnSpc>
              <a:spcBef>
                <a:spcPts val="0"/>
              </a:spcBef>
              <a:spcAft>
                <a:spcPts val="0"/>
              </a:spcAft>
              <a:buClr>
                <a:schemeClr val="dk1"/>
              </a:buClr>
              <a:buSzPts val="1800"/>
              <a:buFont typeface="Roboto"/>
              <a:buChar char="●"/>
            </a:pPr>
            <a:r>
              <a:rPr b="0" i="0" lang="en" sz="1800" u="none" cap="none" strike="noStrike">
                <a:solidFill>
                  <a:schemeClr val="dk1"/>
                </a:solidFill>
                <a:latin typeface="Roboto"/>
                <a:ea typeface="Roboto"/>
                <a:cs typeface="Roboto"/>
                <a:sym typeface="Roboto"/>
              </a:rPr>
              <a:t>File Names Each file within a directory has a unique name. File names are case-sensitive, meaning that "document.txt" and "Document.txt" are considered different files</a:t>
            </a:r>
            <a:endParaRPr b="0" i="0" sz="1800" u="none" cap="none" strike="noStrike">
              <a:solidFill>
                <a:schemeClr val="dk1"/>
              </a:solidFill>
              <a:latin typeface="Roboto"/>
              <a:ea typeface="Roboto"/>
              <a:cs typeface="Roboto"/>
              <a:sym typeface="Roboto"/>
            </a:endParaRPr>
          </a:p>
        </p:txBody>
      </p:sp>
      <p:pic>
        <p:nvPicPr>
          <p:cNvPr id="80" name="Google Shape;80;p3"/>
          <p:cNvPicPr preferRelativeResize="0"/>
          <p:nvPr/>
        </p:nvPicPr>
        <p:blipFill rotWithShape="1">
          <a:blip r:embed="rId3">
            <a:alphaModFix/>
          </a:blip>
          <a:srcRect b="0" l="0" r="0" t="0"/>
          <a:stretch/>
        </p:blipFill>
        <p:spPr>
          <a:xfrm>
            <a:off x="6838875" y="3305575"/>
            <a:ext cx="2076525" cy="16093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4"/>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Directory Hierarchy</a:t>
            </a:r>
            <a:endParaRPr/>
          </a:p>
        </p:txBody>
      </p:sp>
      <p:sp>
        <p:nvSpPr>
          <p:cNvPr id="86" name="Google Shape;86;p4"/>
          <p:cNvSpPr txBox="1"/>
          <p:nvPr>
            <p:ph idx="1" type="body"/>
          </p:nvPr>
        </p:nvSpPr>
        <p:spPr>
          <a:xfrm>
            <a:off x="387900" y="1489825"/>
            <a:ext cx="4540800" cy="307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In Unix and Unix-like operating systems, the directory hierarchy is organized in a tree-like structure starting from the root directory (/). Below is an overview of the typical Unix directory hierarchy:</a:t>
            </a:r>
            <a:endParaRPr/>
          </a:p>
        </p:txBody>
      </p:sp>
      <p:pic>
        <p:nvPicPr>
          <p:cNvPr id="87" name="Google Shape;87;p4"/>
          <p:cNvPicPr preferRelativeResize="0"/>
          <p:nvPr/>
        </p:nvPicPr>
        <p:blipFill rotWithShape="1">
          <a:blip r:embed="rId3">
            <a:alphaModFix/>
          </a:blip>
          <a:srcRect b="0" l="0" r="0" t="0"/>
          <a:stretch/>
        </p:blipFill>
        <p:spPr>
          <a:xfrm>
            <a:off x="4839325" y="1588625"/>
            <a:ext cx="4038401" cy="2932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5"/>
          <p:cNvSpPr txBox="1"/>
          <p:nvPr/>
        </p:nvSpPr>
        <p:spPr>
          <a:xfrm>
            <a:off x="0" y="0"/>
            <a:ext cx="9144000" cy="50502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1400"/>
              </a:spcBef>
              <a:spcAft>
                <a:spcPts val="0"/>
              </a:spcAft>
              <a:buClr>
                <a:srgbClr val="000000"/>
              </a:buClr>
              <a:buSzPts val="1800"/>
              <a:buFont typeface="Arial"/>
              <a:buNone/>
            </a:pPr>
            <a:r>
              <a:rPr b="1" i="0" lang="en" sz="1800" u="none" cap="none" strike="noStrike">
                <a:solidFill>
                  <a:schemeClr val="dk1"/>
                </a:solidFill>
                <a:latin typeface="Roboto"/>
                <a:ea typeface="Roboto"/>
                <a:cs typeface="Roboto"/>
                <a:sym typeface="Roboto"/>
              </a:rPr>
              <a:t>Key Directories:</a:t>
            </a:r>
            <a:endParaRPr b="1" i="0" sz="1800" u="none" cap="none" strike="noStrike">
              <a:solidFill>
                <a:schemeClr val="dk1"/>
              </a:solidFill>
              <a:latin typeface="Roboto"/>
              <a:ea typeface="Roboto"/>
              <a:cs typeface="Roboto"/>
              <a:sym typeface="Roboto"/>
            </a:endParaRPr>
          </a:p>
          <a:p>
            <a:pPr indent="0" lvl="0" marL="0" marR="0" rtl="0" algn="just">
              <a:lnSpc>
                <a:spcPct val="100000"/>
              </a:lnSpc>
              <a:spcBef>
                <a:spcPts val="1200"/>
              </a:spcBef>
              <a:spcAft>
                <a:spcPts val="0"/>
              </a:spcAft>
              <a:buClr>
                <a:srgbClr val="000000"/>
              </a:buClr>
              <a:buSzPts val="1200"/>
              <a:buFont typeface="Arial"/>
              <a:buNone/>
            </a:pPr>
            <a:r>
              <a:rPr b="1" i="0" lang="en" sz="1200" u="none" cap="none" strike="noStrike">
                <a:solidFill>
                  <a:schemeClr val="dk1"/>
                </a:solidFill>
                <a:latin typeface="Roboto"/>
                <a:ea typeface="Roboto"/>
                <a:cs typeface="Roboto"/>
                <a:sym typeface="Roboto"/>
              </a:rPr>
              <a:t>/ (Root Directory)</a:t>
            </a:r>
            <a:r>
              <a:rPr b="0" i="0" lang="en" sz="1200" u="none" cap="none" strike="noStrike">
                <a:solidFill>
                  <a:schemeClr val="dk1"/>
                </a:solidFill>
                <a:latin typeface="Roboto"/>
                <a:ea typeface="Roboto"/>
                <a:cs typeface="Roboto"/>
                <a:sym typeface="Roboto"/>
              </a:rPr>
              <a:t>:</a:t>
            </a:r>
            <a:endParaRPr b="0" i="0" sz="1300" u="none" cap="none" strike="noStrike">
              <a:solidFill>
                <a:schemeClr val="dk1"/>
              </a:solidFill>
              <a:latin typeface="Roboto"/>
              <a:ea typeface="Roboto"/>
              <a:cs typeface="Roboto"/>
              <a:sym typeface="Roboto"/>
            </a:endParaRPr>
          </a:p>
          <a:p>
            <a:pPr indent="-304800" lvl="0" marL="457200" marR="0" rtl="0" algn="just">
              <a:lnSpc>
                <a:spcPct val="100000"/>
              </a:lnSpc>
              <a:spcBef>
                <a:spcPts val="1200"/>
              </a:spcBef>
              <a:spcAft>
                <a:spcPts val="0"/>
              </a:spcAft>
              <a:buClr>
                <a:schemeClr val="dk1"/>
              </a:buClr>
              <a:buSzPts val="1200"/>
              <a:buFont typeface="Roboto"/>
              <a:buChar char="●"/>
            </a:pPr>
            <a:r>
              <a:rPr b="0" i="0" lang="en" sz="1200" u="none" cap="none" strike="noStrike">
                <a:solidFill>
                  <a:schemeClr val="dk1"/>
                </a:solidFill>
                <a:latin typeface="Roboto"/>
                <a:ea typeface="Roboto"/>
                <a:cs typeface="Roboto"/>
                <a:sym typeface="Roboto"/>
              </a:rPr>
              <a:t>The top of the hierarchy; every other file or directory starts from here.</a:t>
            </a:r>
            <a:endParaRPr b="0" i="0" sz="1200" u="none" cap="none" strike="noStrike">
              <a:solidFill>
                <a:schemeClr val="dk1"/>
              </a:solidFill>
              <a:latin typeface="Roboto"/>
              <a:ea typeface="Roboto"/>
              <a:cs typeface="Roboto"/>
              <a:sym typeface="Roboto"/>
            </a:endParaRPr>
          </a:p>
          <a:p>
            <a:pPr indent="0" lvl="0" marL="0" marR="0" rtl="0" algn="just">
              <a:lnSpc>
                <a:spcPct val="100000"/>
              </a:lnSpc>
              <a:spcBef>
                <a:spcPts val="1200"/>
              </a:spcBef>
              <a:spcAft>
                <a:spcPts val="0"/>
              </a:spcAft>
              <a:buClr>
                <a:srgbClr val="000000"/>
              </a:buClr>
              <a:buSzPts val="1200"/>
              <a:buFont typeface="Arial"/>
              <a:buNone/>
            </a:pPr>
            <a:r>
              <a:rPr b="1" i="0" lang="en" sz="1200" u="none" cap="none" strike="noStrike">
                <a:solidFill>
                  <a:schemeClr val="dk1"/>
                </a:solidFill>
                <a:latin typeface="Roboto"/>
                <a:ea typeface="Roboto"/>
                <a:cs typeface="Roboto"/>
                <a:sym typeface="Roboto"/>
              </a:rPr>
              <a:t>/bin</a:t>
            </a:r>
            <a:r>
              <a:rPr b="0" i="0" lang="en" sz="1200" u="none" cap="none" strike="noStrike">
                <a:solidFill>
                  <a:schemeClr val="dk1"/>
                </a:solidFill>
                <a:latin typeface="Roboto"/>
                <a:ea typeface="Roboto"/>
                <a:cs typeface="Roboto"/>
                <a:sym typeface="Roboto"/>
              </a:rPr>
              <a:t> (Essential User Binaries):</a:t>
            </a:r>
            <a:endParaRPr b="0" i="0" sz="1200" u="none" cap="none" strike="noStrike">
              <a:solidFill>
                <a:schemeClr val="dk1"/>
              </a:solidFill>
              <a:latin typeface="Roboto"/>
              <a:ea typeface="Roboto"/>
              <a:cs typeface="Roboto"/>
              <a:sym typeface="Roboto"/>
            </a:endParaRPr>
          </a:p>
          <a:p>
            <a:pPr indent="-304800" lvl="0" marL="457200" marR="0" rtl="0" algn="just">
              <a:lnSpc>
                <a:spcPct val="100000"/>
              </a:lnSpc>
              <a:spcBef>
                <a:spcPts val="1200"/>
              </a:spcBef>
              <a:spcAft>
                <a:spcPts val="0"/>
              </a:spcAft>
              <a:buClr>
                <a:schemeClr val="dk1"/>
              </a:buClr>
              <a:buSzPts val="1200"/>
              <a:buFont typeface="Roboto"/>
              <a:buChar char="●"/>
            </a:pPr>
            <a:r>
              <a:rPr b="0" i="0" lang="en" sz="1200" u="none" cap="none" strike="noStrike">
                <a:solidFill>
                  <a:schemeClr val="dk1"/>
                </a:solidFill>
                <a:latin typeface="Roboto"/>
                <a:ea typeface="Roboto"/>
                <a:cs typeface="Roboto"/>
                <a:sym typeface="Roboto"/>
              </a:rPr>
              <a:t>Contains essential command binaries (like ls, cp, mv, cat, etc.) that are needed in single-user mode and must be available to all users.</a:t>
            </a:r>
            <a:endParaRPr b="0" i="0" sz="1200" u="none" cap="none" strike="noStrike">
              <a:solidFill>
                <a:schemeClr val="dk1"/>
              </a:solidFill>
              <a:latin typeface="Roboto"/>
              <a:ea typeface="Roboto"/>
              <a:cs typeface="Roboto"/>
              <a:sym typeface="Roboto"/>
            </a:endParaRPr>
          </a:p>
          <a:p>
            <a:pPr indent="0" lvl="0" marL="0" marR="0" rtl="0" algn="l">
              <a:lnSpc>
                <a:spcPct val="115000"/>
              </a:lnSpc>
              <a:spcBef>
                <a:spcPts val="1200"/>
              </a:spcBef>
              <a:spcAft>
                <a:spcPts val="0"/>
              </a:spcAft>
              <a:buClr>
                <a:srgbClr val="000000"/>
              </a:buClr>
              <a:buSzPts val="1200"/>
              <a:buFont typeface="Arial"/>
              <a:buNone/>
            </a:pPr>
            <a:r>
              <a:rPr b="1" i="0" lang="en" sz="1200" u="none" cap="none" strike="noStrike">
                <a:solidFill>
                  <a:schemeClr val="dk1"/>
                </a:solidFill>
                <a:latin typeface="Roboto Mono"/>
                <a:ea typeface="Roboto Mono"/>
                <a:cs typeface="Roboto Mono"/>
                <a:sym typeface="Roboto Mono"/>
              </a:rPr>
              <a:t>/etc</a:t>
            </a:r>
            <a:r>
              <a:rPr b="0" i="0" lang="en" sz="1200" u="none" cap="none" strike="noStrike">
                <a:solidFill>
                  <a:schemeClr val="dk1"/>
                </a:solidFill>
                <a:latin typeface="Arial"/>
                <a:ea typeface="Arial"/>
                <a:cs typeface="Arial"/>
                <a:sym typeface="Arial"/>
              </a:rPr>
              <a:t> (Configuration Files):</a:t>
            </a: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120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Stores system-wide configuration files and shell scripts used for booting and system initialization (e.g., </a:t>
            </a:r>
            <a:r>
              <a:rPr b="0" i="0" lang="en" sz="1200" u="none" cap="none" strike="noStrike">
                <a:solidFill>
                  <a:schemeClr val="dk1"/>
                </a:solidFill>
                <a:latin typeface="Roboto Mono"/>
                <a:ea typeface="Roboto Mono"/>
                <a:cs typeface="Roboto Mono"/>
                <a:sym typeface="Roboto Mono"/>
              </a:rPr>
              <a:t>/etc/passwd</a:t>
            </a:r>
            <a:r>
              <a:rPr b="0" i="0" lang="en" sz="1200" u="none" cap="none" strike="noStrike">
                <a:solidFill>
                  <a:schemeClr val="dk1"/>
                </a:solidFill>
                <a:latin typeface="Arial"/>
                <a:ea typeface="Arial"/>
                <a:cs typeface="Arial"/>
                <a:sym typeface="Arial"/>
              </a:rPr>
              <a:t>, </a:t>
            </a:r>
            <a:r>
              <a:rPr b="0" i="0" lang="en" sz="1200" u="none" cap="none" strike="noStrike">
                <a:solidFill>
                  <a:schemeClr val="dk1"/>
                </a:solidFill>
                <a:latin typeface="Roboto Mono"/>
                <a:ea typeface="Roboto Mono"/>
                <a:cs typeface="Roboto Mono"/>
                <a:sym typeface="Roboto Mono"/>
              </a:rPr>
              <a:t>/etc/fstab</a:t>
            </a:r>
            <a:r>
              <a:rPr b="0" i="0" lang="en" sz="1200" u="none" cap="none" strike="noStrike">
                <a:solidFill>
                  <a:schemeClr val="dk1"/>
                </a:solidFill>
                <a:latin typeface="Arial"/>
                <a:ea typeface="Arial"/>
                <a:cs typeface="Arial"/>
                <a:sym typeface="Arial"/>
              </a:rPr>
              <a:t>).</a:t>
            </a:r>
            <a:endParaRPr b="0" i="0" sz="1200" u="none" cap="none" strike="noStrike">
              <a:solidFill>
                <a:schemeClr val="dk1"/>
              </a:solidFill>
              <a:latin typeface="Roboto"/>
              <a:ea typeface="Roboto"/>
              <a:cs typeface="Roboto"/>
              <a:sym typeface="Roboto"/>
            </a:endParaRPr>
          </a:p>
          <a:p>
            <a:pPr indent="0" lvl="0" marL="0" marR="0" rtl="0" algn="just">
              <a:lnSpc>
                <a:spcPct val="100000"/>
              </a:lnSpc>
              <a:spcBef>
                <a:spcPts val="1200"/>
              </a:spcBef>
              <a:spcAft>
                <a:spcPts val="0"/>
              </a:spcAft>
              <a:buClr>
                <a:srgbClr val="000000"/>
              </a:buClr>
              <a:buSzPts val="1200"/>
              <a:buFont typeface="Arial"/>
              <a:buNone/>
            </a:pPr>
            <a:r>
              <a:rPr b="1" i="0" lang="en" sz="1200" u="none" cap="none" strike="noStrike">
                <a:solidFill>
                  <a:schemeClr val="dk1"/>
                </a:solidFill>
                <a:latin typeface="Roboto"/>
                <a:ea typeface="Roboto"/>
                <a:cs typeface="Roboto"/>
                <a:sym typeface="Roboto"/>
              </a:rPr>
              <a:t>/home</a:t>
            </a:r>
            <a:r>
              <a:rPr b="0" i="0" lang="en" sz="1200" u="none" cap="none" strike="noStrike">
                <a:solidFill>
                  <a:schemeClr val="dk1"/>
                </a:solidFill>
                <a:latin typeface="Roboto"/>
                <a:ea typeface="Roboto"/>
                <a:cs typeface="Roboto"/>
                <a:sym typeface="Roboto"/>
              </a:rPr>
              <a:t> (User Home Directories):</a:t>
            </a:r>
            <a:endParaRPr b="0" i="0" sz="1200" u="none" cap="none" strike="noStrike">
              <a:solidFill>
                <a:schemeClr val="dk1"/>
              </a:solidFill>
              <a:latin typeface="Roboto"/>
              <a:ea typeface="Roboto"/>
              <a:cs typeface="Roboto"/>
              <a:sym typeface="Roboto"/>
            </a:endParaRPr>
          </a:p>
          <a:p>
            <a:pPr indent="-304800" lvl="0" marL="457200" marR="0" rtl="0" algn="just">
              <a:lnSpc>
                <a:spcPct val="100000"/>
              </a:lnSpc>
              <a:spcBef>
                <a:spcPts val="1200"/>
              </a:spcBef>
              <a:spcAft>
                <a:spcPts val="0"/>
              </a:spcAft>
              <a:buClr>
                <a:schemeClr val="dk1"/>
              </a:buClr>
              <a:buSzPts val="1200"/>
              <a:buFont typeface="Arial"/>
              <a:buChar char="●"/>
            </a:pPr>
            <a:r>
              <a:rPr b="0" i="0" lang="en" sz="1200" u="none" cap="none" strike="noStrike">
                <a:solidFill>
                  <a:schemeClr val="dk1"/>
                </a:solidFill>
                <a:latin typeface="Roboto"/>
                <a:ea typeface="Roboto"/>
                <a:cs typeface="Roboto"/>
                <a:sym typeface="Roboto"/>
              </a:rPr>
              <a:t>Contains personal directories for all users. For example, /home/user1 is the home directory for user1.</a:t>
            </a:r>
            <a:endParaRPr b="0" i="0" sz="1200" u="none" cap="none" strike="noStrike">
              <a:solidFill>
                <a:schemeClr val="dk1"/>
              </a:solidFill>
              <a:latin typeface="Roboto"/>
              <a:ea typeface="Roboto"/>
              <a:cs typeface="Roboto"/>
              <a:sym typeface="Roboto"/>
            </a:endParaRPr>
          </a:p>
          <a:p>
            <a:pPr indent="0" lvl="0" marL="0" marR="0" rtl="0" algn="just">
              <a:lnSpc>
                <a:spcPct val="100000"/>
              </a:lnSpc>
              <a:spcBef>
                <a:spcPts val="1200"/>
              </a:spcBef>
              <a:spcAft>
                <a:spcPts val="0"/>
              </a:spcAft>
              <a:buClr>
                <a:srgbClr val="000000"/>
              </a:buClr>
              <a:buSzPts val="1200"/>
              <a:buFont typeface="Arial"/>
              <a:buNone/>
            </a:pPr>
            <a:r>
              <a:rPr b="1" i="0" lang="en" sz="1200" u="none" cap="none" strike="noStrike">
                <a:solidFill>
                  <a:schemeClr val="dk1"/>
                </a:solidFill>
                <a:latin typeface="Roboto"/>
                <a:ea typeface="Roboto"/>
                <a:cs typeface="Roboto"/>
                <a:sym typeface="Roboto"/>
              </a:rPr>
              <a:t>/usr</a:t>
            </a:r>
            <a:r>
              <a:rPr b="0" i="0" lang="en" sz="1200" u="none" cap="none" strike="noStrike">
                <a:solidFill>
                  <a:schemeClr val="dk1"/>
                </a:solidFill>
                <a:latin typeface="Roboto"/>
                <a:ea typeface="Roboto"/>
                <a:cs typeface="Roboto"/>
                <a:sym typeface="Roboto"/>
              </a:rPr>
              <a:t> (User Binaries and Read-Only Data):</a:t>
            </a:r>
            <a:endParaRPr b="0" i="0" sz="1200" u="none" cap="none" strike="noStrike">
              <a:solidFill>
                <a:schemeClr val="dk1"/>
              </a:solidFill>
              <a:latin typeface="Roboto"/>
              <a:ea typeface="Roboto"/>
              <a:cs typeface="Roboto"/>
              <a:sym typeface="Roboto"/>
            </a:endParaRPr>
          </a:p>
          <a:p>
            <a:pPr indent="-304800" lvl="0" marL="457200" marR="0" rtl="0" algn="just">
              <a:lnSpc>
                <a:spcPct val="100000"/>
              </a:lnSpc>
              <a:spcBef>
                <a:spcPts val="1200"/>
              </a:spcBef>
              <a:spcAft>
                <a:spcPts val="0"/>
              </a:spcAft>
              <a:buClr>
                <a:schemeClr val="dk1"/>
              </a:buClr>
              <a:buSzPts val="1200"/>
              <a:buFont typeface="Arial"/>
              <a:buChar char="●"/>
            </a:pPr>
            <a:r>
              <a:rPr b="0" i="0" lang="en" sz="1200" u="none" cap="none" strike="noStrike">
                <a:solidFill>
                  <a:schemeClr val="dk1"/>
                </a:solidFill>
                <a:latin typeface="Roboto"/>
                <a:ea typeface="Roboto"/>
                <a:cs typeface="Roboto"/>
                <a:sym typeface="Roboto"/>
              </a:rPr>
              <a:t>Contains user programs and utilities that are not essential for booting or repairing the system. It has subdirectories like /usr/bin, /usr/lib, /usr/share, etc.</a:t>
            </a:r>
            <a:endParaRPr b="0" i="0" sz="1200" u="none" cap="none" strike="noStrike">
              <a:solidFill>
                <a:schemeClr val="dk1"/>
              </a:solidFill>
              <a:latin typeface="Roboto"/>
              <a:ea typeface="Roboto"/>
              <a:cs typeface="Roboto"/>
              <a:sym typeface="Roboto"/>
            </a:endParaRPr>
          </a:p>
          <a:p>
            <a:pPr indent="0" lvl="0" marL="0" marR="0" rtl="0" algn="just">
              <a:lnSpc>
                <a:spcPct val="100000"/>
              </a:lnSpc>
              <a:spcBef>
                <a:spcPts val="1200"/>
              </a:spcBef>
              <a:spcAft>
                <a:spcPts val="0"/>
              </a:spcAft>
              <a:buClr>
                <a:srgbClr val="000000"/>
              </a:buClr>
              <a:buSzPts val="1200"/>
              <a:buFont typeface="Arial"/>
              <a:buNone/>
            </a:pPr>
            <a:r>
              <a:rPr b="1" i="0" lang="en" sz="1200" u="none" cap="none" strike="noStrike">
                <a:solidFill>
                  <a:schemeClr val="dk1"/>
                </a:solidFill>
                <a:latin typeface="Roboto"/>
                <a:ea typeface="Roboto"/>
                <a:cs typeface="Roboto"/>
                <a:sym typeface="Roboto"/>
              </a:rPr>
              <a:t>/var</a:t>
            </a:r>
            <a:r>
              <a:rPr b="0" i="0" lang="en" sz="1200" u="none" cap="none" strike="noStrike">
                <a:solidFill>
                  <a:schemeClr val="dk1"/>
                </a:solidFill>
                <a:latin typeface="Roboto"/>
                <a:ea typeface="Roboto"/>
                <a:cs typeface="Roboto"/>
                <a:sym typeface="Roboto"/>
              </a:rPr>
              <a:t> (Variable Data Files):</a:t>
            </a:r>
            <a:endParaRPr b="0" i="0" sz="1200" u="none" cap="none" strike="noStrike">
              <a:solidFill>
                <a:schemeClr val="dk1"/>
              </a:solidFill>
              <a:latin typeface="Roboto"/>
              <a:ea typeface="Roboto"/>
              <a:cs typeface="Roboto"/>
              <a:sym typeface="Roboto"/>
            </a:endParaRPr>
          </a:p>
          <a:p>
            <a:pPr indent="-304800" lvl="0" marL="457200" marR="0" rtl="0" algn="just">
              <a:lnSpc>
                <a:spcPct val="100000"/>
              </a:lnSpc>
              <a:spcBef>
                <a:spcPts val="1200"/>
              </a:spcBef>
              <a:spcAft>
                <a:spcPts val="0"/>
              </a:spcAft>
              <a:buClr>
                <a:schemeClr val="dk1"/>
              </a:buClr>
              <a:buSzPts val="1200"/>
              <a:buFont typeface="Roboto"/>
              <a:buChar char="●"/>
            </a:pPr>
            <a:r>
              <a:rPr b="0" i="0" lang="en" sz="1200" u="none" cap="none" strike="noStrike">
                <a:solidFill>
                  <a:schemeClr val="dk1"/>
                </a:solidFill>
                <a:latin typeface="Roboto"/>
                <a:ea typeface="Roboto"/>
                <a:cs typeface="Roboto"/>
                <a:sym typeface="Roboto"/>
              </a:rPr>
              <a:t>Contains files that are expected to grow or change frequently, such as logs, mail spools, and temporary files created by users.</a:t>
            </a:r>
            <a:endParaRPr b="0" i="0" sz="1000" u="none" cap="none" strike="noStrike">
              <a:solidFill>
                <a:schemeClr val="dk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