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Economica"/>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italic.fntdata"/><Relationship Id="rId10" Type="http://schemas.openxmlformats.org/officeDocument/2006/relationships/slide" Target="slides/slide5.xml"/><Relationship Id="rId54" Type="http://schemas.openxmlformats.org/officeDocument/2006/relationships/font" Target="fonts/Economica-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Economica-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7751050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7751050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7751050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7751050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7751050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7751050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77510503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77510503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77510503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77510503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77510503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77510503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775105032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775105032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7510503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7510503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77510503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77510503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7510503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77510503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7751050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7751050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77510503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77510503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7510503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77510503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77510503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77510503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77510503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77510503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77510503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77510503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77510503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77510503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77510503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7510503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7751050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7751050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77510503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77510503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775105032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775105032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775105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775105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77510503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77510503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77510503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77510503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77510503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77510503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77510503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77510503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77510503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77510503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77510503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77510503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77510503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77510503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77510503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77510503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7510503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7751050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77510503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77510503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7751050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7751050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77510503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77510503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7510503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7510503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77510503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77510503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77510503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77510503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77510503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77510503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77510503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77510503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77510503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77510503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775105032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77510503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77510503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77510503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77510503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77510503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7751050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7751050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77510503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7751050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751050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7751050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fr.wikipedia.org/wiki/Ahmed_S%C3%A9kou_Tour%C3%A9#cite_note-death_nyt-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fr.wikipedia.org/wiki/Central_Intelligence_Agenc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fr.wikipedia.org/wiki/Premi%C3%A8re_r%C3%A9volution_burkinab%C3%A8" TargetMode="External"/><Relationship Id="rId4" Type="http://schemas.openxmlformats.org/officeDocument/2006/relationships/hyperlink" Target="https://fr.wikipedia.org/wiki/Premi%C3%A8re_r%C3%A9volution_burkinab%C3%A8"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fr"/>
              <a:t>LES GRANDES FIGURES AFRICAINES </a:t>
            </a:r>
            <a:endParaRPr b="1"/>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0000"/>
              <a:buFont typeface="Arial"/>
              <a:buNone/>
            </a:pPr>
            <a:r>
              <a:rPr b="1" lang="fr" sz="2200"/>
              <a:t>L’ARTISAN DE </a:t>
            </a:r>
            <a:r>
              <a:rPr b="1" lang="fr" sz="2200"/>
              <a:t>L'INDÉPENDANCE</a:t>
            </a:r>
            <a:r>
              <a:rPr b="1" lang="fr" sz="2200"/>
              <a:t> ET DU PANAFRICANISME</a:t>
            </a:r>
            <a:endParaRPr b="1" sz="2200"/>
          </a:p>
          <a:p>
            <a:pPr indent="0" lvl="0" marL="0" rtl="0" algn="l">
              <a:spcBef>
                <a:spcPts val="0"/>
              </a:spcBef>
              <a:spcAft>
                <a:spcPts val="0"/>
              </a:spcAft>
              <a:buNone/>
            </a:pPr>
            <a:r>
              <a:t/>
            </a:r>
            <a:endParaRPr/>
          </a:p>
        </p:txBody>
      </p:sp>
      <p:sp>
        <p:nvSpPr>
          <p:cNvPr id="115" name="Google Shape;11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50150"/>
              <a:buFont typeface="Arial"/>
              <a:buNone/>
            </a:pPr>
            <a:r>
              <a:rPr lang="fr" sz="2193">
                <a:solidFill>
                  <a:schemeClr val="dk1"/>
                </a:solidFill>
              </a:rPr>
              <a:t>Nkrumah devient Premier ministre en mars </a:t>
            </a:r>
            <a:r>
              <a:rPr b="1" lang="fr" sz="2193">
                <a:solidFill>
                  <a:schemeClr val="dk1"/>
                </a:solidFill>
              </a:rPr>
              <a:t>1952</a:t>
            </a:r>
            <a:r>
              <a:rPr lang="fr" sz="2193">
                <a:solidFill>
                  <a:schemeClr val="dk1"/>
                </a:solidFill>
              </a:rPr>
              <a:t> et, dès </a:t>
            </a:r>
            <a:r>
              <a:rPr b="1" lang="fr" sz="2193">
                <a:solidFill>
                  <a:schemeClr val="dk1"/>
                </a:solidFill>
              </a:rPr>
              <a:t>1953</a:t>
            </a:r>
            <a:r>
              <a:rPr lang="fr" sz="2193">
                <a:solidFill>
                  <a:schemeClr val="dk1"/>
                </a:solidFill>
              </a:rPr>
              <a:t>, lance la</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campagne pour l'indépendance au sein du </a:t>
            </a:r>
            <a:r>
              <a:rPr lang="fr" sz="2193">
                <a:solidFill>
                  <a:srgbClr val="3465A5"/>
                </a:solidFill>
              </a:rPr>
              <a:t>Commonwealth </a:t>
            </a:r>
            <a:r>
              <a:rPr lang="fr" sz="2193">
                <a:solidFill>
                  <a:srgbClr val="5984B1"/>
                </a:solidFill>
              </a:rPr>
              <a:t>. </a:t>
            </a:r>
            <a:r>
              <a:rPr lang="fr" sz="2193">
                <a:solidFill>
                  <a:schemeClr val="dk1"/>
                </a:solidFill>
              </a:rPr>
              <a:t>En mars </a:t>
            </a:r>
            <a:r>
              <a:rPr b="1" lang="fr" sz="2193">
                <a:solidFill>
                  <a:schemeClr val="dk1"/>
                </a:solidFill>
              </a:rPr>
              <a:t>1957</a:t>
            </a:r>
            <a:r>
              <a:rPr lang="fr" sz="2193">
                <a:solidFill>
                  <a:schemeClr val="dk1"/>
                </a:solidFill>
              </a:rPr>
              <a:t>, la Gold</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Coast devient indépendante sous le nom de Ghana. Dès lors Nkrumah fait figure de</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dirigeant panafricaniste, appelant à l'indépendance de toute l'Afrique (conférence des</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 Ètats africains d'Afrique, en </a:t>
            </a:r>
            <a:r>
              <a:rPr b="1" lang="fr" sz="2193">
                <a:solidFill>
                  <a:schemeClr val="dk1"/>
                </a:solidFill>
              </a:rPr>
              <a:t>1958</a:t>
            </a:r>
            <a:r>
              <a:rPr lang="fr" sz="2193">
                <a:solidFill>
                  <a:schemeClr val="dk1"/>
                </a:solidFill>
              </a:rPr>
              <a:t> à Accra). En </a:t>
            </a:r>
            <a:r>
              <a:rPr b="1" lang="fr" sz="2193">
                <a:solidFill>
                  <a:schemeClr val="dk1"/>
                </a:solidFill>
              </a:rPr>
              <a:t>1961</a:t>
            </a:r>
            <a:r>
              <a:rPr lang="fr" sz="2193">
                <a:solidFill>
                  <a:schemeClr val="dk1"/>
                </a:solidFill>
              </a:rPr>
              <a:t>, il forme l'union, éphémère, du</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Ghana, de la Guinée et du Mali. En 1963, l'adoption à Addis-Abeba de la charte de</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rgbClr val="1D1D1D"/>
                </a:solidFill>
              </a:rPr>
              <a:t>l'</a:t>
            </a:r>
            <a:r>
              <a:rPr lang="fr" sz="2193">
                <a:solidFill>
                  <a:srgbClr val="3465A5"/>
                </a:solidFill>
              </a:rPr>
              <a:t>Organisation de l’unité africain (OUA) </a:t>
            </a:r>
            <a:r>
              <a:rPr lang="fr" sz="2193">
                <a:solidFill>
                  <a:srgbClr val="1D1D1D"/>
                </a:solidFill>
              </a:rPr>
              <a:t>sera un de ses grands triomphes. Il</a:t>
            </a:r>
            <a:endParaRPr sz="2193">
              <a:solidFill>
                <a:srgbClr val="1D1D1D"/>
              </a:solidFill>
            </a:endParaRPr>
          </a:p>
          <a:p>
            <a:pPr indent="0" lvl="0" marL="0" rtl="0" algn="l">
              <a:spcBef>
                <a:spcPts val="0"/>
              </a:spcBef>
              <a:spcAft>
                <a:spcPts val="0"/>
              </a:spcAft>
              <a:buClr>
                <a:schemeClr val="dk1"/>
              </a:buClr>
              <a:buSzPct val="50150"/>
              <a:buFont typeface="Arial"/>
              <a:buNone/>
            </a:pPr>
            <a:r>
              <a:rPr lang="fr" sz="2193">
                <a:solidFill>
                  <a:schemeClr val="dk1"/>
                </a:solidFill>
              </a:rPr>
              <a:t>applique une politique neutraliste dans les affaires internationales, tout en opérant un</a:t>
            </a:r>
            <a:endParaRPr sz="2193">
              <a:solidFill>
                <a:schemeClr val="dk1"/>
              </a:solidFill>
            </a:endParaRPr>
          </a:p>
          <a:p>
            <a:pPr indent="0" lvl="0" marL="0" rtl="0" algn="l">
              <a:spcBef>
                <a:spcPts val="0"/>
              </a:spcBef>
              <a:spcAft>
                <a:spcPts val="0"/>
              </a:spcAft>
              <a:buClr>
                <a:schemeClr val="dk1"/>
              </a:buClr>
              <a:buSzPct val="50150"/>
              <a:buFont typeface="Arial"/>
              <a:buNone/>
            </a:pPr>
            <a:r>
              <a:rPr lang="fr" sz="2193">
                <a:solidFill>
                  <a:schemeClr val="dk1"/>
                </a:solidFill>
              </a:rPr>
              <a:t>rapprochement avec le bloc communiste.</a:t>
            </a:r>
            <a:endParaRPr sz="2193">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648"/>
              <a:buFont typeface="Arial"/>
              <a:buNone/>
            </a:pPr>
            <a:r>
              <a:rPr b="1" lang="fr" sz="2261"/>
              <a:t>LA </a:t>
            </a:r>
            <a:r>
              <a:rPr b="1" lang="fr" sz="2261"/>
              <a:t>PENSÉE</a:t>
            </a:r>
            <a:r>
              <a:rPr b="1" lang="fr" sz="2261"/>
              <a:t> PANAFRICANISTE À TRAVERS SON OUVRAGE </a:t>
            </a:r>
            <a:endParaRPr b="1" sz="2261"/>
          </a:p>
          <a:p>
            <a:pPr indent="0" lvl="0" marL="0" rtl="0" algn="l">
              <a:spcBef>
                <a:spcPts val="0"/>
              </a:spcBef>
              <a:spcAft>
                <a:spcPts val="0"/>
              </a:spcAft>
              <a:buNone/>
            </a:pPr>
            <a:r>
              <a:t/>
            </a:r>
            <a:endParaRPr/>
          </a:p>
        </p:txBody>
      </p:sp>
      <p:sp>
        <p:nvSpPr>
          <p:cNvPr id="121" name="Google Shape;121;p23"/>
          <p:cNvSpPr txBox="1"/>
          <p:nvPr>
            <p:ph idx="1" type="body"/>
          </p:nvPr>
        </p:nvSpPr>
        <p:spPr>
          <a:xfrm>
            <a:off x="275075" y="110850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500">
                <a:solidFill>
                  <a:schemeClr val="dk1"/>
                </a:solidFill>
                <a:latin typeface="Times New Roman"/>
                <a:ea typeface="Times New Roman"/>
                <a:cs typeface="Times New Roman"/>
                <a:sym typeface="Times New Roman"/>
              </a:rPr>
              <a:t>Kwame Nkrumah est l’auteur de plusieurs livres notamment ces trois oeuvres majeures :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fr" sz="1500">
                <a:solidFill>
                  <a:schemeClr val="dk1"/>
                </a:solidFill>
                <a:latin typeface="Times New Roman"/>
                <a:ea typeface="Times New Roman"/>
                <a:cs typeface="Times New Roman"/>
                <a:sym typeface="Times New Roman"/>
              </a:rPr>
              <a:t> </a:t>
            </a:r>
            <a:r>
              <a:rPr lang="fr" sz="1500">
                <a:solidFill>
                  <a:schemeClr val="dk1"/>
                </a:solidFill>
                <a:latin typeface="Times New Roman"/>
                <a:ea typeface="Times New Roman"/>
                <a:cs typeface="Times New Roman"/>
                <a:sym typeface="Times New Roman"/>
              </a:rPr>
              <a:t>→ AFRICA MUST UNIT	→ CONSCIENCISM → NEO-COlONIALISM</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519113" y="1893500"/>
            <a:ext cx="1362075" cy="2095500"/>
          </a:xfrm>
          <a:prstGeom prst="rect">
            <a:avLst/>
          </a:prstGeom>
          <a:noFill/>
          <a:ln>
            <a:noFill/>
          </a:ln>
        </p:spPr>
      </p:pic>
      <p:pic>
        <p:nvPicPr>
          <p:cNvPr id="123" name="Google Shape;123;p23"/>
          <p:cNvPicPr preferRelativeResize="0"/>
          <p:nvPr/>
        </p:nvPicPr>
        <p:blipFill>
          <a:blip r:embed="rId4">
            <a:alphaModFix/>
          </a:blip>
          <a:stretch>
            <a:fillRect/>
          </a:stretch>
        </p:blipFill>
        <p:spPr>
          <a:xfrm>
            <a:off x="2844325" y="1924800"/>
            <a:ext cx="1295400" cy="1962150"/>
          </a:xfrm>
          <a:prstGeom prst="rect">
            <a:avLst/>
          </a:prstGeom>
          <a:noFill/>
          <a:ln>
            <a:noFill/>
          </a:ln>
        </p:spPr>
      </p:pic>
      <p:pic>
        <p:nvPicPr>
          <p:cNvPr id="124" name="Google Shape;124;p23"/>
          <p:cNvPicPr preferRelativeResize="0"/>
          <p:nvPr/>
        </p:nvPicPr>
        <p:blipFill>
          <a:blip r:embed="rId5">
            <a:alphaModFix/>
          </a:blip>
          <a:stretch>
            <a:fillRect/>
          </a:stretch>
        </p:blipFill>
        <p:spPr>
          <a:xfrm>
            <a:off x="5579714" y="2216925"/>
            <a:ext cx="1291486" cy="167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lnSpc>
                <a:spcPct val="125454"/>
              </a:lnSpc>
              <a:spcBef>
                <a:spcPts val="0"/>
              </a:spcBef>
              <a:spcAft>
                <a:spcPts val="0"/>
              </a:spcAft>
              <a:buClr>
                <a:schemeClr val="dk1"/>
              </a:buClr>
              <a:buSzPts val="1100"/>
              <a:buFont typeface="Arial"/>
              <a:buNone/>
            </a:pPr>
            <a:r>
              <a:rPr b="1" lang="fr" sz="1400">
                <a:solidFill>
                  <a:schemeClr val="dk1"/>
                </a:solidFill>
                <a:latin typeface="Georgia"/>
                <a:ea typeface="Georgia"/>
                <a:cs typeface="Georgia"/>
                <a:sym typeface="Georgia"/>
              </a:rPr>
              <a:t>Des citations célèbres de Kwame Nkrumah :</a:t>
            </a:r>
            <a:endParaRPr b="1" sz="1400">
              <a:solidFill>
                <a:schemeClr val="dk1"/>
              </a:solidFill>
              <a:latin typeface="Georgia"/>
              <a:ea typeface="Georgia"/>
              <a:cs typeface="Georgia"/>
              <a:sym typeface="Georgia"/>
            </a:endParaRPr>
          </a:p>
          <a:p>
            <a:pPr indent="0" lvl="0" marL="0" rtl="0" algn="l">
              <a:lnSpc>
                <a:spcPct val="143636"/>
              </a:lnSpc>
              <a:spcBef>
                <a:spcPts val="700"/>
              </a:spcBef>
              <a:spcAft>
                <a:spcPts val="0"/>
              </a:spcAft>
              <a:buClr>
                <a:schemeClr val="dk1"/>
              </a:buClr>
              <a:buSzPts val="1100"/>
              <a:buFont typeface="Arial"/>
              <a:buNone/>
            </a:pPr>
            <a:r>
              <a:rPr lang="fr" sz="1400">
                <a:solidFill>
                  <a:schemeClr val="dk1"/>
                </a:solidFill>
                <a:latin typeface="Georgia"/>
                <a:ea typeface="Georgia"/>
                <a:cs typeface="Georgia"/>
                <a:sym typeface="Georgia"/>
              </a:rPr>
              <a:t>"Nous ne faisons face ni à l'Est, ni à l'Ouest: nous faisons face à l'avenir."</a:t>
            </a:r>
            <a:endParaRPr sz="1400">
              <a:solidFill>
                <a:schemeClr val="dk1"/>
              </a:solidFill>
              <a:latin typeface="Georgia"/>
              <a:ea typeface="Georgia"/>
              <a:cs typeface="Georgia"/>
              <a:sym typeface="Georgia"/>
            </a:endParaRPr>
          </a:p>
          <a:p>
            <a:pPr indent="0" lvl="0" marL="0" rtl="0" algn="l">
              <a:lnSpc>
                <a:spcPct val="143636"/>
              </a:lnSpc>
              <a:spcBef>
                <a:spcPts val="0"/>
              </a:spcBef>
              <a:spcAft>
                <a:spcPts val="0"/>
              </a:spcAft>
              <a:buClr>
                <a:schemeClr val="dk1"/>
              </a:buClr>
              <a:buSzPts val="1100"/>
              <a:buFont typeface="Arial"/>
              <a:buNone/>
            </a:pPr>
            <a:r>
              <a:rPr lang="fr"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lgn="just">
              <a:lnSpc>
                <a:spcPct val="143636"/>
              </a:lnSpc>
              <a:spcBef>
                <a:spcPts val="0"/>
              </a:spcBef>
              <a:spcAft>
                <a:spcPts val="0"/>
              </a:spcAft>
              <a:buClr>
                <a:schemeClr val="dk1"/>
              </a:buClr>
              <a:buSzPts val="1100"/>
              <a:buFont typeface="Arial"/>
              <a:buNone/>
            </a:pPr>
            <a:r>
              <a:rPr lang="fr" sz="1400">
                <a:solidFill>
                  <a:schemeClr val="dk1"/>
                </a:solidFill>
                <a:latin typeface="Georgia"/>
                <a:ea typeface="Georgia"/>
                <a:cs typeface="Georgia"/>
                <a:sym typeface="Georgia"/>
              </a:rPr>
              <a:t>"Les révolutions sont provoquées par les hommes, par les hommes qui pensent comme des hommes d'action et agissent comme des hommes de pensée".</a:t>
            </a:r>
            <a:endParaRPr sz="1400">
              <a:solidFill>
                <a:schemeClr val="dk1"/>
              </a:solidFill>
              <a:latin typeface="Georgia"/>
              <a:ea typeface="Georgia"/>
              <a:cs typeface="Georgia"/>
              <a:sym typeface="Georgia"/>
            </a:endParaRPr>
          </a:p>
          <a:p>
            <a:pPr indent="0" lvl="0" marL="0" rtl="0" algn="just">
              <a:lnSpc>
                <a:spcPct val="143636"/>
              </a:lnSpc>
              <a:spcBef>
                <a:spcPts val="0"/>
              </a:spcBef>
              <a:spcAft>
                <a:spcPts val="0"/>
              </a:spcAft>
              <a:buClr>
                <a:schemeClr val="dk1"/>
              </a:buClr>
              <a:buSzPts val="1100"/>
              <a:buFont typeface="Arial"/>
              <a:buNone/>
            </a:pPr>
            <a:r>
              <a:rPr lang="fr"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lgn="just">
              <a:lnSpc>
                <a:spcPct val="143636"/>
              </a:lnSpc>
              <a:spcBef>
                <a:spcPts val="0"/>
              </a:spcBef>
              <a:spcAft>
                <a:spcPts val="0"/>
              </a:spcAft>
              <a:buClr>
                <a:schemeClr val="dk1"/>
              </a:buClr>
              <a:buSzPts val="1100"/>
              <a:buFont typeface="Arial"/>
              <a:buNone/>
            </a:pPr>
            <a:r>
              <a:rPr lang="fr" sz="1400">
                <a:solidFill>
                  <a:schemeClr val="dk1"/>
                </a:solidFill>
                <a:latin typeface="Georgia"/>
                <a:ea typeface="Georgia"/>
                <a:cs typeface="Georgia"/>
                <a:sym typeface="Georgia"/>
              </a:rPr>
              <a:t>"La liberté n'est pas quelque chose qu'un peuple peut accorder à un autre comme un cadeau. Un peuple la revendique comme sienne et personne ne peut lui prendre."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8529"/>
              <a:buFont typeface="Arial"/>
              <a:buNone/>
            </a:pPr>
            <a:r>
              <a:rPr b="1" lang="fr" sz="2266">
                <a:latin typeface="Times New Roman"/>
                <a:ea typeface="Times New Roman"/>
                <a:cs typeface="Times New Roman"/>
                <a:sym typeface="Times New Roman"/>
              </a:rPr>
              <a:t>L’HOMME D’ETAT</a:t>
            </a:r>
            <a:endParaRPr b="1" sz="2266">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just">
              <a:lnSpc>
                <a:spcPct val="131666"/>
              </a:lnSpc>
              <a:spcBef>
                <a:spcPts val="0"/>
              </a:spcBef>
              <a:spcAft>
                <a:spcPts val="0"/>
              </a:spcAft>
              <a:buClr>
                <a:schemeClr val="dk1"/>
              </a:buClr>
              <a:buSzPts val="1100"/>
              <a:buFont typeface="Arial"/>
              <a:buNone/>
            </a:pPr>
            <a:r>
              <a:rPr lang="fr" sz="1700">
                <a:solidFill>
                  <a:srgbClr val="1D1D1D"/>
                </a:solidFill>
                <a:latin typeface="Times New Roman"/>
                <a:ea typeface="Times New Roman"/>
                <a:cs typeface="Times New Roman"/>
                <a:sym typeface="Times New Roman"/>
              </a:rPr>
              <a:t>En </a:t>
            </a:r>
            <a:r>
              <a:rPr b="1" lang="fr" sz="1700">
                <a:solidFill>
                  <a:srgbClr val="1D1D1D"/>
                </a:solidFill>
                <a:latin typeface="Times New Roman"/>
                <a:ea typeface="Times New Roman"/>
                <a:cs typeface="Times New Roman"/>
                <a:sym typeface="Times New Roman"/>
              </a:rPr>
              <a:t>1960</a:t>
            </a:r>
            <a:r>
              <a:rPr lang="fr" sz="1700">
                <a:solidFill>
                  <a:srgbClr val="1D1D1D"/>
                </a:solidFill>
                <a:latin typeface="Times New Roman"/>
                <a:ea typeface="Times New Roman"/>
                <a:cs typeface="Times New Roman"/>
                <a:sym typeface="Times New Roman"/>
              </a:rPr>
              <a:t>, un référendum concernant la nouvelle Constitution est approuvé et Nkrumah est élu à la présidence de la République, fonction qu'il cumule avec celles de secrétaire général du</a:t>
            </a:r>
            <a:r>
              <a:rPr b="1" lang="fr" sz="1700">
                <a:solidFill>
                  <a:srgbClr val="5983B0"/>
                </a:solidFill>
                <a:latin typeface="Times New Roman"/>
                <a:ea typeface="Times New Roman"/>
                <a:cs typeface="Times New Roman"/>
                <a:sym typeface="Times New Roman"/>
              </a:rPr>
              <a:t> CPP</a:t>
            </a:r>
            <a:r>
              <a:rPr lang="fr" sz="1700">
                <a:solidFill>
                  <a:srgbClr val="1D1D1D"/>
                </a:solidFill>
                <a:latin typeface="Times New Roman"/>
                <a:ea typeface="Times New Roman"/>
                <a:cs typeface="Times New Roman"/>
                <a:sym typeface="Times New Roman"/>
              </a:rPr>
              <a:t> et de président du comité central de ce parti, devenant ainsi le seul maître du Ghana. Son action à l'intérieur vise essentiellement l'industrialisation massive et rapide du pays.</a:t>
            </a:r>
            <a:endParaRPr sz="1700">
              <a:solidFill>
                <a:srgbClr val="1D1D1D"/>
              </a:solidFill>
              <a:latin typeface="Times New Roman"/>
              <a:ea typeface="Times New Roman"/>
              <a:cs typeface="Times New Roman"/>
              <a:sym typeface="Times New Roman"/>
            </a:endParaRPr>
          </a:p>
          <a:p>
            <a:pPr indent="0" lvl="0" marL="0" rtl="0" algn="just">
              <a:lnSpc>
                <a:spcPct val="131666"/>
              </a:lnSpc>
              <a:spcBef>
                <a:spcPts val="0"/>
              </a:spcBef>
              <a:spcAft>
                <a:spcPts val="0"/>
              </a:spcAft>
              <a:buClr>
                <a:schemeClr val="dk1"/>
              </a:buClr>
              <a:buSzPts val="1100"/>
              <a:buFont typeface="Arial"/>
              <a:buNone/>
            </a:pPr>
            <a:r>
              <a:rPr lang="fr" sz="1700">
                <a:solidFill>
                  <a:srgbClr val="1D1D1D"/>
                </a:solidFill>
                <a:latin typeface="Times New Roman"/>
                <a:ea typeface="Times New Roman"/>
                <a:cs typeface="Times New Roman"/>
                <a:sym typeface="Times New Roman"/>
              </a:rPr>
              <a:t>La planification, qui prend très vite une orientation socialiste, se heurte à de nombreux obstacles; l'importance des dépenses de l'État entretient une opposition constante (nombreux attentats, durement réprimés), notamment vers </a:t>
            </a:r>
            <a:r>
              <a:rPr b="1" lang="fr" sz="1700">
                <a:solidFill>
                  <a:srgbClr val="1D1D1D"/>
                </a:solidFill>
                <a:latin typeface="Times New Roman"/>
                <a:ea typeface="Times New Roman"/>
                <a:cs typeface="Times New Roman"/>
                <a:sym typeface="Times New Roman"/>
              </a:rPr>
              <a:t>1964,</a:t>
            </a:r>
            <a:r>
              <a:rPr lang="fr" sz="1700">
                <a:solidFill>
                  <a:srgbClr val="1D1D1D"/>
                </a:solidFill>
                <a:latin typeface="Times New Roman"/>
                <a:ea typeface="Times New Roman"/>
                <a:cs typeface="Times New Roman"/>
                <a:sym typeface="Times New Roman"/>
              </a:rPr>
              <a:t> au moment de la consécration du parti unique. En </a:t>
            </a:r>
            <a:r>
              <a:rPr b="1" lang="fr" sz="1700">
                <a:solidFill>
                  <a:srgbClr val="1D1D1D"/>
                </a:solidFill>
                <a:latin typeface="Times New Roman"/>
                <a:ea typeface="Times New Roman"/>
                <a:cs typeface="Times New Roman"/>
                <a:sym typeface="Times New Roman"/>
              </a:rPr>
              <a:t>1966</a:t>
            </a:r>
            <a:r>
              <a:rPr lang="fr" sz="1700">
                <a:solidFill>
                  <a:srgbClr val="1D1D1D"/>
                </a:solidFill>
                <a:latin typeface="Times New Roman"/>
                <a:ea typeface="Times New Roman"/>
                <a:cs typeface="Times New Roman"/>
                <a:sym typeface="Times New Roman"/>
              </a:rPr>
              <a:t>, lors d'un voyage de Nkrumah en Chine, l'armée s'empare du pouvoir et Nkhrumah doit s'exiler.</a:t>
            </a:r>
            <a:endParaRPr sz="1700">
              <a:solidFill>
                <a:srgbClr val="1D1D1D"/>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8058"/>
              <a:buFont typeface="Arial"/>
              <a:buNone/>
            </a:pPr>
            <a:r>
              <a:rPr b="1" lang="fr" sz="2288">
                <a:latin typeface="Times New Roman"/>
                <a:ea typeface="Times New Roman"/>
                <a:cs typeface="Times New Roman"/>
                <a:sym typeface="Times New Roman"/>
              </a:rPr>
              <a:t>MORT DE KWAME NKRUMAH</a:t>
            </a:r>
            <a:endParaRPr b="1" sz="2288">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a:bodyPr>
          <a:lstStyle/>
          <a:p>
            <a:pPr indent="0" lvl="0" marL="0" rtl="0" algn="just">
              <a:lnSpc>
                <a:spcPct val="131666"/>
              </a:lnSpc>
              <a:spcBef>
                <a:spcPts val="0"/>
              </a:spcBef>
              <a:spcAft>
                <a:spcPts val="0"/>
              </a:spcAft>
              <a:buClr>
                <a:schemeClr val="dk1"/>
              </a:buClr>
              <a:buSzPct val="48588"/>
              <a:buFont typeface="Arial"/>
              <a:buNone/>
            </a:pPr>
            <a:r>
              <a:rPr lang="fr" sz="2263">
                <a:solidFill>
                  <a:srgbClr val="383F4E"/>
                </a:solidFill>
                <a:latin typeface="Times New Roman"/>
                <a:ea typeface="Times New Roman"/>
                <a:cs typeface="Times New Roman"/>
                <a:sym typeface="Times New Roman"/>
              </a:rPr>
              <a:t>Kwame Nkrumah s’éteint en Roumanie le </a:t>
            </a:r>
            <a:r>
              <a:rPr b="1" lang="fr" sz="2263">
                <a:solidFill>
                  <a:srgbClr val="383F4E"/>
                </a:solidFill>
                <a:latin typeface="Times New Roman"/>
                <a:ea typeface="Times New Roman"/>
                <a:cs typeface="Times New Roman"/>
                <a:sym typeface="Times New Roman"/>
              </a:rPr>
              <a:t>27 avril 1972</a:t>
            </a:r>
            <a:r>
              <a:rPr lang="fr" sz="2263">
                <a:solidFill>
                  <a:srgbClr val="383F4E"/>
                </a:solidFill>
                <a:latin typeface="Times New Roman"/>
                <a:ea typeface="Times New Roman"/>
                <a:cs typeface="Times New Roman"/>
                <a:sym typeface="Times New Roman"/>
              </a:rPr>
              <a:t>. Sa dépouille est rapatriée de Bucarest dans son village natal, où il repose depuis juillet </a:t>
            </a:r>
            <a:r>
              <a:rPr b="1" lang="fr" sz="2263">
                <a:solidFill>
                  <a:srgbClr val="383F4E"/>
                </a:solidFill>
                <a:latin typeface="Times New Roman"/>
                <a:ea typeface="Times New Roman"/>
                <a:cs typeface="Times New Roman"/>
                <a:sym typeface="Times New Roman"/>
              </a:rPr>
              <a:t>1972</a:t>
            </a:r>
            <a:r>
              <a:rPr lang="fr" sz="2263">
                <a:solidFill>
                  <a:srgbClr val="383F4E"/>
                </a:solidFill>
                <a:latin typeface="Times New Roman"/>
                <a:ea typeface="Times New Roman"/>
                <a:cs typeface="Times New Roman"/>
                <a:sym typeface="Times New Roman"/>
              </a:rPr>
              <a:t>. En </a:t>
            </a:r>
            <a:r>
              <a:rPr b="1" lang="fr" sz="2263">
                <a:solidFill>
                  <a:srgbClr val="383F4E"/>
                </a:solidFill>
                <a:latin typeface="Times New Roman"/>
                <a:ea typeface="Times New Roman"/>
                <a:cs typeface="Times New Roman"/>
                <a:sym typeface="Times New Roman"/>
              </a:rPr>
              <a:t>1992</a:t>
            </a:r>
            <a:r>
              <a:rPr lang="fr" sz="2263">
                <a:solidFill>
                  <a:srgbClr val="383F4E"/>
                </a:solidFill>
                <a:latin typeface="Times New Roman"/>
                <a:ea typeface="Times New Roman"/>
                <a:cs typeface="Times New Roman"/>
                <a:sym typeface="Times New Roman"/>
              </a:rPr>
              <a:t>, le président John Rawlings ordonne la construction d’un mausolée, à l’endroit même où, le</a:t>
            </a:r>
            <a:r>
              <a:rPr b="1" lang="fr" sz="2263">
                <a:solidFill>
                  <a:srgbClr val="383F4E"/>
                </a:solidFill>
                <a:latin typeface="Times New Roman"/>
                <a:ea typeface="Times New Roman"/>
                <a:cs typeface="Times New Roman"/>
                <a:sym typeface="Times New Roman"/>
              </a:rPr>
              <a:t> 6 mars 1957</a:t>
            </a:r>
            <a:r>
              <a:rPr lang="fr" sz="2263">
                <a:solidFill>
                  <a:srgbClr val="383F4E"/>
                </a:solidFill>
                <a:latin typeface="Times New Roman"/>
                <a:ea typeface="Times New Roman"/>
                <a:cs typeface="Times New Roman"/>
                <a:sym typeface="Times New Roman"/>
              </a:rPr>
              <a:t>, Kwame Nkrumah prononça son premier discours en tant que premier ministre d’un Ghana indépendant.</a:t>
            </a:r>
            <a:endParaRPr sz="2263">
              <a:solidFill>
                <a:srgbClr val="383F4E"/>
              </a:solidFill>
              <a:latin typeface="Times New Roman"/>
              <a:ea typeface="Times New Roman"/>
              <a:cs typeface="Times New Roman"/>
              <a:sym typeface="Times New Roman"/>
            </a:endParaRPr>
          </a:p>
          <a:p>
            <a:pPr indent="0" lvl="0" marL="0" rtl="0" algn="just">
              <a:lnSpc>
                <a:spcPct val="131666"/>
              </a:lnSpc>
              <a:spcBef>
                <a:spcPts val="0"/>
              </a:spcBef>
              <a:spcAft>
                <a:spcPts val="0"/>
              </a:spcAft>
              <a:buClr>
                <a:schemeClr val="dk1"/>
              </a:buClr>
              <a:buSzPct val="48588"/>
              <a:buFont typeface="Arial"/>
              <a:buNone/>
            </a:pPr>
            <a:r>
              <a:rPr lang="fr" sz="2263">
                <a:solidFill>
                  <a:srgbClr val="383F4E"/>
                </a:solidFill>
                <a:latin typeface="Times New Roman"/>
                <a:ea typeface="Times New Roman"/>
                <a:cs typeface="Times New Roman"/>
                <a:sym typeface="Times New Roman"/>
              </a:rPr>
              <a:t> </a:t>
            </a:r>
            <a:r>
              <a:rPr lang="fr" sz="2263">
                <a:solidFill>
                  <a:srgbClr val="1D1D1D"/>
                </a:solidFill>
                <a:latin typeface="Times New Roman"/>
                <a:ea typeface="Times New Roman"/>
                <a:cs typeface="Times New Roman"/>
                <a:sym typeface="Times New Roman"/>
              </a:rPr>
              <a:t>Près de cinquante ans après sa mort, l’ancien président demeure une figure populaire dans son pays, mais aussi sur tout le continent. Ses aspérités ont été gommées par les décennies. </a:t>
            </a:r>
            <a:endParaRPr sz="2263">
              <a:solidFill>
                <a:srgbClr val="1D1D1D"/>
              </a:solidFill>
              <a:latin typeface="Times New Roman"/>
              <a:ea typeface="Times New Roman"/>
              <a:cs typeface="Times New Roman"/>
              <a:sym typeface="Times New Roman"/>
            </a:endParaRPr>
          </a:p>
          <a:p>
            <a:pPr indent="0" lvl="0" marL="0" rtl="0" algn="just">
              <a:lnSpc>
                <a:spcPct val="143636"/>
              </a:lnSpc>
              <a:spcBef>
                <a:spcPts val="0"/>
              </a:spcBef>
              <a:spcAft>
                <a:spcPts val="0"/>
              </a:spcAft>
              <a:buNone/>
            </a:pPr>
            <a:r>
              <a:rPr lang="fr" sz="2263">
                <a:solidFill>
                  <a:schemeClr val="dk1"/>
                </a:solidFill>
                <a:latin typeface="Times New Roman"/>
                <a:ea typeface="Times New Roman"/>
                <a:cs typeface="Times New Roman"/>
                <a:sym typeface="Times New Roman"/>
              </a:rPr>
              <a:t> </a:t>
            </a:r>
            <a:endParaRPr sz="2263">
              <a:solidFill>
                <a:schemeClr val="dk1"/>
              </a:solidFill>
              <a:latin typeface="Times New Roman"/>
              <a:ea typeface="Times New Roman"/>
              <a:cs typeface="Times New Roman"/>
              <a:sym typeface="Times New Roman"/>
            </a:endParaRPr>
          </a:p>
          <a:p>
            <a:pPr indent="0" lvl="0" marL="0" rtl="0" algn="just">
              <a:lnSpc>
                <a:spcPct val="143636"/>
              </a:lnSpc>
              <a:spcBef>
                <a:spcPts val="0"/>
              </a:spcBef>
              <a:spcAft>
                <a:spcPts val="0"/>
              </a:spcAft>
              <a:buClr>
                <a:schemeClr val="dk1"/>
              </a:buClr>
              <a:buSzPct val="48588"/>
              <a:buFont typeface="Arial"/>
              <a:buNone/>
            </a:pPr>
            <a:r>
              <a:rPr lang="fr" sz="2263">
                <a:solidFill>
                  <a:srgbClr val="1D1D1D"/>
                </a:solidFill>
                <a:latin typeface="Times New Roman"/>
                <a:ea typeface="Times New Roman"/>
                <a:cs typeface="Times New Roman"/>
                <a:sym typeface="Times New Roman"/>
              </a:rPr>
              <a:t>« Kwame Nkrumah est perçu aujourd’hui comme un dirigeant qui était en avance sur son temps, en poussant, non seulement à l’indépendance du Ghana, mais aussi à la décolonisation et à l’unification de l’Afrique », estime Harcourt Fuller, professeur d’histoire de l’université de Géorgie, aux Etats-Unis, et auteur de Building the Ghanaian Nation-State : Kwame Nkrumah’s Symbolic Nationalism. En 2002, une statue à l’effigie de Kwame Nkrumah a été dévoilée à Addis-Abeba, en Ethiopie, devant le siège de l’Union africaine.</a:t>
            </a:r>
            <a:endParaRPr sz="2263">
              <a:solidFill>
                <a:srgbClr val="1D1D1D"/>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fr"/>
              <a:t>Modibo Keita</a:t>
            </a:r>
            <a:endParaRPr b="1"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2242050" y="945175"/>
            <a:ext cx="4029800" cy="252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5000"/>
              <a:buFont typeface="Arial"/>
              <a:buNone/>
            </a:pPr>
            <a:r>
              <a:rPr b="1" lang="fr" sz="2000"/>
              <a:t>Naissance et parcours scolaire</a:t>
            </a:r>
            <a:endParaRPr b="1" sz="2000"/>
          </a:p>
          <a:p>
            <a:pPr indent="0" lvl="0" marL="0" rtl="0" algn="l">
              <a:spcBef>
                <a:spcPts val="1000"/>
              </a:spcBef>
              <a:spcAft>
                <a:spcPts val="0"/>
              </a:spcAft>
              <a:buNone/>
            </a:pPr>
            <a:r>
              <a:t/>
            </a:r>
            <a:endParaRPr/>
          </a:p>
        </p:txBody>
      </p:sp>
      <p:sp>
        <p:nvSpPr>
          <p:cNvPr id="158" name="Google Shape;15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900">
                <a:latin typeface="Times New Roman"/>
                <a:ea typeface="Times New Roman"/>
                <a:cs typeface="Times New Roman"/>
                <a:sym typeface="Times New Roman"/>
              </a:rPr>
              <a:t>Modibo Keïta est né en juin 1915 à Bamako, alors capitale du Soudan français, dans une famille malinké et musulmane pratiquante. Après avoir fréquenté l’école primaire urbaine de 1925 à 1931, il a intégré le lycée Terrasson de Fougère. Après son baccalauréat, il part à Dakar étudier à l’Ecole Normale Supérieure William Ponty pendant deux ans. Son parcours scolaire est couronné de succès puisqu’il sort major de sa promotion. Il épouse alors Mariam Travele, une éducatrice, fille de cheminot.</a:t>
            </a:r>
            <a:endParaRPr sz="1900">
              <a:latin typeface="Times New Roman"/>
              <a:ea typeface="Times New Roman"/>
              <a:cs typeface="Times New Roman"/>
              <a:sym typeface="Times New Roman"/>
            </a:endParaRPr>
          </a:p>
          <a:p>
            <a:pPr indent="0" lvl="0" marL="0" rtl="0" algn="l">
              <a:spcBef>
                <a:spcPts val="10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fr" sz="2000"/>
              <a:t>Modibo un homme engagé</a:t>
            </a:r>
            <a:endParaRPr b="1" sz="2000"/>
          </a:p>
          <a:p>
            <a:pPr indent="0" lvl="0" marL="0" rtl="0" algn="l">
              <a:spcBef>
                <a:spcPts val="1000"/>
              </a:spcBef>
              <a:spcAft>
                <a:spcPts val="0"/>
              </a:spcAft>
              <a:buSzPts val="990"/>
              <a:buNone/>
            </a:pPr>
            <a:r>
              <a:t/>
            </a:r>
            <a:endParaRPr sz="2520"/>
          </a:p>
        </p:txBody>
      </p:sp>
      <p:sp>
        <p:nvSpPr>
          <p:cNvPr id="164" name="Google Shape;164;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56122"/>
              <a:buFont typeface="Arial"/>
              <a:buNone/>
            </a:pPr>
            <a:r>
              <a:rPr lang="fr" sz="1960">
                <a:latin typeface="Times New Roman"/>
                <a:ea typeface="Times New Roman"/>
                <a:cs typeface="Times New Roman"/>
                <a:sym typeface="Times New Roman"/>
              </a:rPr>
              <a:t>En 1938, Modibo Keïta devient instituteur de brousse. Il est par la suite muté à Bamako, Sikasso et Tombouctou. Très vite, ses pairs le remarquent et ses supérieurs le décrivent comme un « instituteur d’élite, très intelligent, mais anti-français… agitateur de haute classe à surveiller de près ». Le gouverneur français, Louveau, confirme quelques années plus tard et écrit de Keïta qu’il est « un illuminé intelligent que j’estime dangereux » et qui « continuellement provoque ou exploite des incidents pour diminuer l’autorité de notre administration ».</a:t>
            </a:r>
            <a:endParaRPr sz="1960">
              <a:latin typeface="Times New Roman"/>
              <a:ea typeface="Times New Roman"/>
              <a:cs typeface="Times New Roman"/>
              <a:sym typeface="Times New Roman"/>
            </a:endParaRPr>
          </a:p>
          <a:p>
            <a:pPr indent="0" lvl="0" marL="0" rtl="0" algn="l">
              <a:spcBef>
                <a:spcPts val="1000"/>
              </a:spcBef>
              <a:spcAft>
                <a:spcPts val="0"/>
              </a:spcAft>
              <a:buClr>
                <a:schemeClr val="dk1"/>
              </a:buClr>
              <a:buSzPct val="56122"/>
              <a:buFont typeface="Arial"/>
              <a:buNone/>
            </a:pPr>
            <a:r>
              <a:rPr lang="fr" sz="1960">
                <a:latin typeface="Times New Roman"/>
                <a:ea typeface="Times New Roman"/>
                <a:cs typeface="Times New Roman"/>
                <a:sym typeface="Times New Roman"/>
              </a:rPr>
              <a:t>Et il est vrai que Keïta est profondément anticolonialiste. Depuis 1937, il multiplie d’ailleurs ses engagements dans de multiples mouvements et associations. En tant qu’animateur d’un groupe de théâtre, Keïta met en scène des pièces de théâtre qui raillent la bourgeoisie et les autorités coloniales. Alors que les Africains n’ont à l’époque pas le droit de s’approcher de la politique, il fonde avec Mamadou Konaté l’Association des lettrés du Soudan qui devient par la suite le Foyer du Soudan. il crée avec Ouezzin Coulibaly, originaire de Haute-Volta, le syndicat des enseignants d’Afrique Occidentale Française dont le mot d’ordre est « égalité avec les Blancs ». En 1943, il inaugure la publication de L’œil de Kénédougou, revue dans laquelle sont émises des critiques virulentes contre le système colonial et ses obligations féodales.</a:t>
            </a:r>
            <a:endParaRPr sz="1960">
              <a:latin typeface="Times New Roman"/>
              <a:ea typeface="Times New Roman"/>
              <a:cs typeface="Times New Roman"/>
              <a:sym typeface="Times New Roman"/>
            </a:endParaRPr>
          </a:p>
          <a:p>
            <a:pPr indent="0" lvl="0" marL="0" rtl="0" algn="l">
              <a:spcBef>
                <a:spcPts val="1000"/>
              </a:spcBef>
              <a:spcAft>
                <a:spcPts val="0"/>
              </a:spcAft>
              <a:buClr>
                <a:schemeClr val="dk1"/>
              </a:buClr>
              <a:buSzPct val="56122"/>
              <a:buFont typeface="Arial"/>
              <a:buNone/>
            </a:pPr>
            <a:r>
              <a:rPr lang="fr" sz="1960">
                <a:latin typeface="Times New Roman"/>
                <a:ea typeface="Times New Roman"/>
                <a:cs typeface="Times New Roman"/>
                <a:sym typeface="Times New Roman"/>
              </a:rPr>
              <a:t>Le pouvoir colonial français réagit finalement et décide de stopper pour un temps ses activités. En 1946, il est alors interné à la prison de la Santé à Paris pour trois semaines. Un peu plus tôt, le député du Soudan Mamadou Konaté avait fait parvenir aux autorités coloniales une lettre protestant contre la peine de six mois de prison infligée à Keïta.</a:t>
            </a:r>
            <a:endParaRPr sz="196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b="1" lang="fr" sz="2222"/>
              <a:t>Son entrée dans la politique et les fonctions qu'il a occupé</a:t>
            </a:r>
            <a:endParaRPr b="1" sz="2222"/>
          </a:p>
          <a:p>
            <a:pPr indent="0" lvl="0" marL="0" rtl="0" algn="l">
              <a:spcBef>
                <a:spcPts val="1000"/>
              </a:spcBef>
              <a:spcAft>
                <a:spcPts val="0"/>
              </a:spcAft>
              <a:buNone/>
            </a:pPr>
            <a:r>
              <a:t/>
            </a:r>
            <a:endParaRPr/>
          </a:p>
        </p:txBody>
      </p:sp>
      <p:sp>
        <p:nvSpPr>
          <p:cNvPr id="170" name="Google Shape;17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Clr>
                <a:schemeClr val="dk1"/>
              </a:buClr>
              <a:buSzPct val="49526"/>
              <a:buFont typeface="Arial"/>
              <a:buNone/>
            </a:pPr>
            <a:r>
              <a:rPr lang="fr" sz="2221">
                <a:latin typeface="Times New Roman"/>
                <a:ea typeface="Times New Roman"/>
                <a:cs typeface="Times New Roman"/>
                <a:sym typeface="Times New Roman"/>
              </a:rPr>
              <a:t>Malgré son   passage en prison,ceci  ne l’empêche pas de se lancer très vite dans la politique . Plus étonnant, c’est finalement au sein de l’appareil colonial de la Quatrième République que Modibo Keïta fait ses premiers pas. En 1953, il est élu conseiller de l’Union française. Trois ans plus tard, il est élu maire de Bamako et député à l’Assemblée nationale française. Il est même nommé pour un temps vice-président de l’Assemblée. De juin à novembre 1957, il est nommé secrétaire d’Etat à la France d’Outre-mer. Puis de novembre à mai 1958, il devient Secrétaire d’Etat à la Présidence. Au Congrès du R.D.A. en août 1958, il soutient les thèses fédéralistes du nigérien Djibo Bakary qui prône « une indépendance dans une union confédérale d’Etats souverains réunis autour de la France ». Et c’est dans cette optique qu’il n’appelle pas à voter « non » au référendum de 1958.</a:t>
            </a:r>
            <a:endParaRPr sz="2221">
              <a:latin typeface="Times New Roman"/>
              <a:ea typeface="Times New Roman"/>
              <a:cs typeface="Times New Roman"/>
              <a:sym typeface="Times New Roman"/>
            </a:endParaRPr>
          </a:p>
          <a:p>
            <a:pPr indent="0" lvl="0" marL="0" rtl="0" algn="l">
              <a:spcBef>
                <a:spcPts val="1000"/>
              </a:spcBef>
              <a:spcAft>
                <a:spcPts val="0"/>
              </a:spcAft>
              <a:buClr>
                <a:schemeClr val="dk1"/>
              </a:buClr>
              <a:buSzPct val="49526"/>
              <a:buFont typeface="Arial"/>
              <a:buNone/>
            </a:pPr>
            <a:r>
              <a:rPr lang="fr" sz="2221">
                <a:latin typeface="Times New Roman"/>
                <a:ea typeface="Times New Roman"/>
                <a:cs typeface="Times New Roman"/>
                <a:sym typeface="Times New Roman"/>
              </a:rPr>
              <a:t>Panafricaniste convaincu qui explique que « l’Afrique angoissée est tiraillée entre le courant morcelant de sa balkanisation et celui, heureusement puissant, de son unité », il se fait élire président de l’Assemblée constituante de la nouvelle Fédération du Mali en 1958. Cette fédération regroupe au départ le Soudan français (ancien Mali), le Sénégal, la Haute-Volta (ancien Burkina Faso) et le Dahomey (ancien Bénin). Le 3 juillet 1959, il est nommé secrétaire du Parti de la Fédération africaine créé à Dakar . Le 10 juillet 1960 Modibo keita devient président du Gouvernement fédéral. Cependant,Lorsque Léopold Sédar Senghor décide de proclamer l’indépendance du Sénégal, le 4 avril 1960, Modibo Keïta se retrouve seul dans la Fédération du Mali. Dès lors, la scission est claire entre les deux leaders déjà de plus en plus divisés quant à leur conception de l’aventure fédérale, des relations à entretenir avec la France, du marché commun africain et du choix du futur président de la Fédération qui devait être élu le 27 août. Le 23 août 1960, Senghor déclare :</a:t>
            </a:r>
            <a:endParaRPr sz="2221">
              <a:latin typeface="Times New Roman"/>
              <a:ea typeface="Times New Roman"/>
              <a:cs typeface="Times New Roman"/>
              <a:sym typeface="Times New Roman"/>
            </a:endParaRPr>
          </a:p>
          <a:p>
            <a:pPr indent="0" lvl="0" marL="0" rtl="0" algn="l">
              <a:spcBef>
                <a:spcPts val="1000"/>
              </a:spcBef>
              <a:spcAft>
                <a:spcPts val="0"/>
              </a:spcAft>
              <a:buNone/>
            </a:pPr>
            <a:r>
              <a:rPr lang="fr" sz="2221">
                <a:latin typeface="Times New Roman"/>
                <a:ea typeface="Times New Roman"/>
                <a:cs typeface="Times New Roman"/>
                <a:sym typeface="Times New Roman"/>
              </a:rPr>
              <a:t>« La colonisation a été plus brutale, plus dure au Soudan qu'au Sénégal. D'où un certain radicalisme soudanais... » Loin d’apaiser cette animosité galopante, Keïta attaque en retour : « Nous avons pendant longtemps violé notre conscience en travaillant avec Senghor. Nous ne pouvions continuer sur cette voie. » Il se montre donc publiquement satisfait du « divorce politique avec quelques dirigeants sénégalais plus français que les Français et qui voulaient franciser le Mali ».Ainsi,dès le 22 septembre, la Fédération éclate donc et l’Union Soudanaise – R.D.A. organise un congrès extraordinaire pour annoncer l’indépendance du Soudan français désormais rebaptisé du nom de l’ancien Empire médiéval. La République</a:t>
            </a:r>
            <a:r>
              <a:rPr lang="fr" sz="2010">
                <a:latin typeface="Times New Roman"/>
                <a:ea typeface="Times New Roman"/>
                <a:cs typeface="Times New Roman"/>
                <a:sym typeface="Times New Roman"/>
              </a:rPr>
              <a:t> du Mali </a:t>
            </a:r>
            <a:r>
              <a:rPr lang="fr" sz="2010">
                <a:latin typeface="Times New Roman"/>
                <a:ea typeface="Times New Roman"/>
                <a:cs typeface="Times New Roman"/>
                <a:sym typeface="Times New Roman"/>
              </a:rPr>
              <a:t>naît</a:t>
            </a:r>
            <a:r>
              <a:rPr lang="fr" sz="2010">
                <a:latin typeface="Times New Roman"/>
                <a:ea typeface="Times New Roman"/>
                <a:cs typeface="Times New Roman"/>
                <a:sym typeface="Times New Roman"/>
              </a:rPr>
              <a:t> dans l’euphorie des fêtes populaires. Les congressistes nomment alors Modibo Keïta président.</a:t>
            </a:r>
            <a:endParaRPr sz="201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LES EXPOSANTS </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Rolland Itoua</a:t>
            </a:r>
            <a:endParaRPr b="1" i="1"/>
          </a:p>
          <a:p>
            <a:pPr indent="0" lvl="0" marL="0" rtl="0" algn="l">
              <a:spcBef>
                <a:spcPts val="1200"/>
              </a:spcBef>
              <a:spcAft>
                <a:spcPts val="0"/>
              </a:spcAft>
              <a:buNone/>
            </a:pPr>
            <a:r>
              <a:rPr b="1" i="1" lang="fr"/>
              <a:t>Omar Sakho</a:t>
            </a:r>
            <a:endParaRPr b="1" i="1"/>
          </a:p>
          <a:p>
            <a:pPr indent="0" lvl="0" marL="0" rtl="0" algn="l">
              <a:spcBef>
                <a:spcPts val="1200"/>
              </a:spcBef>
              <a:spcAft>
                <a:spcPts val="0"/>
              </a:spcAft>
              <a:buNone/>
            </a:pPr>
            <a:r>
              <a:rPr b="1" i="1" lang="fr"/>
              <a:t>Mouhamed Niang </a:t>
            </a:r>
            <a:endParaRPr b="1" i="1"/>
          </a:p>
          <a:p>
            <a:pPr indent="0" lvl="0" marL="0" rtl="0" algn="l">
              <a:spcBef>
                <a:spcPts val="1200"/>
              </a:spcBef>
              <a:spcAft>
                <a:spcPts val="0"/>
              </a:spcAft>
              <a:buNone/>
            </a:pPr>
            <a:r>
              <a:rPr b="1" i="1" lang="fr"/>
              <a:t>Mouhamed Moustapha Diop </a:t>
            </a:r>
            <a:endParaRPr b="1" i="1"/>
          </a:p>
          <a:p>
            <a:pPr indent="0" lvl="0" marL="0" rtl="0" algn="l">
              <a:spcBef>
                <a:spcPts val="1200"/>
              </a:spcBef>
              <a:spcAft>
                <a:spcPts val="1200"/>
              </a:spcAft>
              <a:buNone/>
            </a:pPr>
            <a:r>
              <a:rPr b="1" i="1" lang="fr"/>
              <a:t>Mahamadou Kheraba Diaby </a:t>
            </a:r>
            <a:endParaRPr b="1"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b="1" lang="fr" sz="2222"/>
              <a:t>Le Mali sous le régime Keita</a:t>
            </a:r>
            <a:endParaRPr b="1" sz="2222"/>
          </a:p>
          <a:p>
            <a:pPr indent="0" lvl="0" marL="0" rtl="0" algn="l">
              <a:spcBef>
                <a:spcPts val="1000"/>
              </a:spcBef>
              <a:spcAft>
                <a:spcPts val="0"/>
              </a:spcAft>
              <a:buNone/>
            </a:pPr>
            <a:r>
              <a:t/>
            </a:r>
            <a:endParaRPr/>
          </a:p>
        </p:txBody>
      </p:sp>
      <p:sp>
        <p:nvSpPr>
          <p:cNvPr id="176" name="Google Shape;176;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fr">
                <a:latin typeface="Times New Roman"/>
                <a:ea typeface="Times New Roman"/>
                <a:cs typeface="Times New Roman"/>
                <a:sym typeface="Times New Roman"/>
              </a:rPr>
              <a:t>Modibo Keïta cherche très rapidement à consolider tous les secteurs du pays afin d’assurer au Mali une réelle indépendance. Il oriente alors le Mali vers une vision socialiste de l’économie. Les industries du sucre, du riz, du ciment, de la céramique, du tabac, de la tannerie, du textile, toutes délaissées par le pouvoir colonial sont considérablement transformées par l’Etat malien. Le barrage de Sotuba sur le Niger, inauguré le 16 décembre 1966, fait partie des investissements les plus massifs. En octobre 1960 est créée la Société Malienne d’Importation et d’Exportation (SOMIEX) qui dispose du monopole sur le commerce des produits manufacturés et des biens alimentaires et sur leur distribution dans tout le pays. Entre 1960 et 1967, près de quarante entreprises d’Etat voient le jour et tous les cadres de ces sociétés se doivent d’être des Africains. Tous les Maliens sont mis à contribution dans cet effort de construction nationale. Chacun a pu participer à l’édification de routes, d’écoles ou de dispensaires. Le Mali reprend alors en main son destin. En 1963, Modibo Keïta reçoit le prix Lénine international récompensant ce nouveau socialisme malien.</a:t>
            </a:r>
            <a:endParaRPr>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fr" sz="1260">
                <a:latin typeface="Times New Roman"/>
                <a:ea typeface="Times New Roman"/>
                <a:cs typeface="Times New Roman"/>
                <a:sym typeface="Times New Roman"/>
              </a:rPr>
              <a:t>Mais la construction du Mali s’est également faite grâce à un travail social profond de décolonisation des mentalités et des imaginaires maliens. Des associations éducatives et culturelles sont mises en place pour la jeunesse et les « forces de la nation ». Le service civique permet de développer chez eux un esprit patriotique et politique. Alors que le taux de scolarisation était de 8% en 1957 au Soudan français (le plus bas de toute l’Afrique Occidentale Française), des efforts considérables sont engagés pour développer </a:t>
            </a:r>
            <a:r>
              <a:rPr lang="fr" sz="1260">
                <a:latin typeface="Times New Roman"/>
                <a:ea typeface="Times New Roman"/>
                <a:cs typeface="Times New Roman"/>
                <a:sym typeface="Times New Roman"/>
              </a:rPr>
              <a:t>l'Éducation</a:t>
            </a:r>
            <a:r>
              <a:rPr lang="fr" sz="1260">
                <a:latin typeface="Times New Roman"/>
                <a:ea typeface="Times New Roman"/>
                <a:cs typeface="Times New Roman"/>
                <a:sym typeface="Times New Roman"/>
              </a:rPr>
              <a:t> nationale.</a:t>
            </a:r>
            <a:endParaRPr sz="1260">
              <a:latin typeface="Times New Roman"/>
              <a:ea typeface="Times New Roman"/>
              <a:cs typeface="Times New Roman"/>
              <a:sym typeface="Times New Roman"/>
            </a:endParaRPr>
          </a:p>
          <a:p>
            <a:pPr indent="0" lvl="0" marL="0" rtl="0" algn="l">
              <a:lnSpc>
                <a:spcPct val="95000"/>
              </a:lnSpc>
              <a:spcBef>
                <a:spcPts val="1000"/>
              </a:spcBef>
              <a:spcAft>
                <a:spcPts val="0"/>
              </a:spcAft>
              <a:buClr>
                <a:schemeClr val="dk1"/>
              </a:buClr>
              <a:buSzPts val="770"/>
              <a:buFont typeface="Arial"/>
              <a:buNone/>
            </a:pPr>
            <a:r>
              <a:rPr lang="fr" sz="1260">
                <a:latin typeface="Times New Roman"/>
                <a:ea typeface="Times New Roman"/>
                <a:cs typeface="Times New Roman"/>
                <a:sym typeface="Times New Roman"/>
              </a:rPr>
              <a:t>Les femmes sont mobilisées autour d’ "organisations démocratiques". Les travailleurs se regroupent au sein de l’Union Nationale des Travailleurs du Mali (U.N.T.M.). Des brigades de vigilance et des milices populaires servent à parfaire cet encadrement complet de la société visant à assurer la mobilisation de toutes les couches de la population, à vivifier la culture traditionnelle malienne et à véhiculer les idéaux socialistes de Modibo Keïta. Symbole de cette renaissance culturelle recherchée, le 26 mai 1967, le Mali adopte un nouvel alphabet pour transcrire le bambara, le fulbé, le songhaï et le tamasheq.</a:t>
            </a:r>
            <a:endParaRPr sz="1260">
              <a:latin typeface="Times New Roman"/>
              <a:ea typeface="Times New Roman"/>
              <a:cs typeface="Times New Roman"/>
              <a:sym typeface="Times New Roman"/>
            </a:endParaRPr>
          </a:p>
          <a:p>
            <a:pPr indent="0" lvl="0" marL="0" rtl="0" algn="l">
              <a:lnSpc>
                <a:spcPct val="95000"/>
              </a:lnSpc>
              <a:spcBef>
                <a:spcPts val="1000"/>
              </a:spcBef>
              <a:spcAft>
                <a:spcPts val="0"/>
              </a:spcAft>
              <a:buClr>
                <a:schemeClr val="dk1"/>
              </a:buClr>
              <a:buSzPts val="770"/>
              <a:buFont typeface="Arial"/>
              <a:buNone/>
            </a:pPr>
            <a:r>
              <a:rPr lang="fr" sz="1260">
                <a:latin typeface="Times New Roman"/>
                <a:ea typeface="Times New Roman"/>
                <a:cs typeface="Times New Roman"/>
                <a:sym typeface="Times New Roman"/>
              </a:rPr>
              <a:t>« Partout où l'homme africain, l'homme tout court, était asservi, bafoué, notre Parti n'a pas recherché la criminelle médiation ; c'est résolument qu'il a porté aide à nos frères opprimés. Cette netteté dans nos positions, cette constance et cette fidélité, nous ont valu (et ce sera notre bonheur) la confiance de tous les patriotes africains au combat qui, demain comme aujourd'hui, trouveront chez nous le constant soutien qu'ils sont en droit d'exiger des frères engagés que nous sommes. » Propos de Modibo Keïta.</a:t>
            </a:r>
            <a:endParaRPr sz="1260">
              <a:latin typeface="Times New Roman"/>
              <a:ea typeface="Times New Roman"/>
              <a:cs typeface="Times New Roman"/>
              <a:sym typeface="Times New Roman"/>
            </a:endParaRPr>
          </a:p>
          <a:p>
            <a:pPr indent="0" lvl="0" marL="0" rtl="0" algn="l">
              <a:lnSpc>
                <a:spcPct val="95000"/>
              </a:lnSpc>
              <a:spcBef>
                <a:spcPts val="1000"/>
              </a:spcBef>
              <a:spcAft>
                <a:spcPts val="1200"/>
              </a:spcAft>
              <a:buSzPts val="770"/>
              <a:buNone/>
            </a:pPr>
            <a:r>
              <a:t/>
            </a:r>
            <a:endParaRPr sz="126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fr" sz="2029">
                <a:latin typeface="Times New Roman"/>
                <a:ea typeface="Times New Roman"/>
                <a:cs typeface="Times New Roman"/>
                <a:sym typeface="Times New Roman"/>
              </a:rPr>
              <a:t>Dès qu’il prend le pouvoir, Modibo Keïta affiche clairement la nouvelle ligne politique du Mali. Et il le réaffirme depuis le Kremlin à Moscou en mai 1962 en expliquant que « le Mali ne saura considérer sa mission comme accomplie tant qu’un seul pouce du sol africain sera occupé par les colonialistes avides »</a:t>
            </a:r>
            <a:r>
              <a:rPr lang="fr" sz="1929">
                <a:latin typeface="Times New Roman"/>
                <a:ea typeface="Times New Roman"/>
                <a:cs typeface="Times New Roman"/>
                <a:sym typeface="Times New Roman"/>
              </a:rPr>
              <a:t>.</a:t>
            </a:r>
            <a:endParaRPr sz="1929">
              <a:latin typeface="Times New Roman"/>
              <a:ea typeface="Times New Roman"/>
              <a:cs typeface="Times New Roman"/>
              <a:sym typeface="Times New Roman"/>
            </a:endParaRPr>
          </a:p>
          <a:p>
            <a:pPr indent="0" lvl="0" marL="0" rtl="0" algn="l">
              <a:spcBef>
                <a:spcPts val="1000"/>
              </a:spcBef>
              <a:spcAft>
                <a:spcPts val="0"/>
              </a:spcAft>
              <a:buNone/>
            </a:pPr>
            <a:r>
              <a:rPr lang="fr">
                <a:latin typeface="Times New Roman"/>
                <a:ea typeface="Times New Roman"/>
                <a:cs typeface="Times New Roman"/>
                <a:sym typeface="Times New Roman"/>
              </a:rPr>
              <a:t>Déjà surveillé depuis ses premiers engagements politiques et critiqué par la France suite aux tentatives politiques de la Fédération du Mali, Keïta devient un danger potentiel pour la l’ancienne métropole. D’autant plus qu’après les échecs d’union africaine, il s’éloigne du modéré Léopold Sédar Songhor pour se rapprocher des plus virulents leaders qu’étaient le Guinéen Sekou Touré ou le Ghanéen Kwame Nkrumah. André Malraux est envoyé à Bamako pour tenter de calmer les tensions grandissantes avec celui dont le Général de Gaulle disait, du fait de sa grande taille, qu’il était « le seul chef d’Etat devant lequel il n’était pas obligé de baisser la tête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65830"/>
              <a:buFont typeface="Arial"/>
              <a:buNone/>
            </a:pPr>
            <a:r>
              <a:t/>
            </a:r>
            <a:endParaRPr sz="1670"/>
          </a:p>
          <a:p>
            <a:pPr indent="0" lvl="0" marL="0" rtl="0" algn="l">
              <a:spcBef>
                <a:spcPts val="1000"/>
              </a:spcBef>
              <a:spcAft>
                <a:spcPts val="1200"/>
              </a:spcAft>
              <a:buNone/>
            </a:pPr>
            <a:r>
              <a:t/>
            </a:r>
            <a:endParaRPr sz="167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fr">
                <a:latin typeface="Times New Roman"/>
                <a:ea typeface="Times New Roman"/>
                <a:cs typeface="Times New Roman"/>
                <a:sym typeface="Times New Roman"/>
              </a:rPr>
              <a:t>Mais Modibo Keïta n’a jamais vraiment cherché à rompre avec la France. Alors que les bases militaires françaises sont évacuées le 20 janvier 1961, il annonce : « la République du Mali a affirmé sa volonté de coopérer avec la France sur la base de la non-ingérence dans nos affaires intérieures et du respect de notre souveraineté. La décision de mon parti et de mon gouvernement ne met nullement en cause cette volonté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61111"/>
              <a:buFont typeface="Arial"/>
              <a:buNone/>
            </a:pPr>
            <a:r>
              <a:rPr lang="fr">
                <a:latin typeface="Times New Roman"/>
                <a:ea typeface="Times New Roman"/>
                <a:cs typeface="Times New Roman"/>
                <a:sym typeface="Times New Roman"/>
              </a:rPr>
              <a:t>Malgré les échecs de la Fédération du Mali, Keïta reste persuadée que la défense de la souveraineté nationale des nouveaux Etats et que l’émancipation du Tiers-monde des anciennes puissances coloniales qu’il accuse de visées néocoloniales, ne peuvent passer que par une optique panafricaniste. Lors du sommet de Conakry, il fonde en mai 1961 l’Union des Etats d’Afrique de l’Ouest « progressistes » avec Sekou Touré et Nkrumah et en 1963 participe à la rédaction de la charte de l’Organisation de l’Unité Africaine (O.U.A.).</a:t>
            </a:r>
            <a:endParaRPr>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fr">
                <a:latin typeface="Times New Roman"/>
                <a:ea typeface="Times New Roman"/>
                <a:cs typeface="Times New Roman"/>
                <a:sym typeface="Times New Roman"/>
              </a:rPr>
              <a:t>En 1964, il tente également de réconcilier le président algérien et le roi du Maroc empêtrés dans la « guerre des Sables » lors de négociations menées à Bamako avec le négus Haïlé Sélassié, puis </a:t>
            </a:r>
            <a:r>
              <a:rPr lang="fr">
                <a:latin typeface="Times New Roman"/>
                <a:ea typeface="Times New Roman"/>
                <a:cs typeface="Times New Roman"/>
                <a:sym typeface="Times New Roman"/>
              </a:rPr>
              <a:t>pacifié</a:t>
            </a:r>
            <a:r>
              <a:rPr lang="fr">
                <a:latin typeface="Times New Roman"/>
                <a:ea typeface="Times New Roman"/>
                <a:cs typeface="Times New Roman"/>
                <a:sym typeface="Times New Roman"/>
              </a:rPr>
              <a:t> ses relations avec le Sénégal, la Haute-Volta et la Côte d’Ivoire, trois pays plus proches de la France. Son engagement panafricain est d’ailleurs intégré dans la Constitution malienne à l’article 48 : « La république du Mali peut conclure avec tout état d'Afrique des accords d'association ou de communauté comprenant </a:t>
            </a:r>
            <a:r>
              <a:rPr lang="fr">
                <a:latin typeface="Times New Roman"/>
                <a:ea typeface="Times New Roman"/>
                <a:cs typeface="Times New Roman"/>
                <a:sym typeface="Times New Roman"/>
              </a:rPr>
              <a:t>abandon</a:t>
            </a:r>
            <a:r>
              <a:rPr lang="fr">
                <a:latin typeface="Times New Roman"/>
                <a:ea typeface="Times New Roman"/>
                <a:cs typeface="Times New Roman"/>
                <a:sym typeface="Times New Roman"/>
              </a:rPr>
              <a:t> partiel ou total de souveraineté en vue de réaliser l'unité africaine.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61111"/>
              <a:buFont typeface="Arial"/>
              <a:buNone/>
            </a:pPr>
            <a:r>
              <a:rPr lang="fr">
                <a:latin typeface="Times New Roman"/>
                <a:ea typeface="Times New Roman"/>
                <a:cs typeface="Times New Roman"/>
                <a:sym typeface="Times New Roman"/>
              </a:rPr>
              <a:t>Mais les positions idéologiques de Modibo Keïta ont été maintes fois discutées. En effet, si l’on dit de lui qu’il a créé l’expression même de « non-alignement » et que le Mali était en première ligne lors de la Conférence des « non-alignés » à Belgrade en septembre 1961, il est clair que lui-même ne pratiquait pas au Mali un non-alignement forcené. Keïta a ainsi entretenu des relations avec nombre de puissances. En novembre 1960, il a accepté l’aide économique des Etats-Unis et a signé des accords de coopération avec Israël, la Chine populaire et l’URSS.</a:t>
            </a:r>
            <a:endParaRPr>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fr">
                <a:latin typeface="Times New Roman"/>
                <a:ea typeface="Times New Roman"/>
                <a:cs typeface="Times New Roman"/>
                <a:sym typeface="Times New Roman"/>
              </a:rPr>
              <a:t>Preuve de ces hésitations politiques, l’attitude de Modibo Keïta à l’égard du franc malien. En 1962, Keïta veut faire de cette nouvelle monnaie l’ultime symbole de l’indépendance du Mali, bien que celle-ci soit secrètement frappée en Tchécoslovaquie. Mais les critiques s’amoncèlent. En janvier 1962 et février 1965, le Mali engage des négociations avec la France. La coopération économique, financière et culturelle est mise en place. En février 1967, de nouveaux accords sont signés. Modibo Keïta envisage cette fois que le Mali réintègre l’Union monétaire ouest-africaine. Le franc malien est dévalué de 50% et le Gouvernement s’engage à limiter les dépenses publiques, à la demande de la France qui verse en contrepartie une importante aide financière. La Banque centrale du Mali remplace la Banque de la République du Mali. L’aile gauche de l’U.S.R.D.A. est hostile à ces revirements politiques et économiques. En mars 1968, le Mali revient à la convertibilité du franc malien avec le franc français.</a:t>
            </a:r>
            <a:endParaRPr>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b="1" lang="fr" sz="2222">
                <a:latin typeface="Times New Roman"/>
                <a:ea typeface="Times New Roman"/>
                <a:cs typeface="Times New Roman"/>
                <a:sym typeface="Times New Roman"/>
              </a:rPr>
              <a:t>La mort de Modibo keita</a:t>
            </a:r>
            <a:endParaRPr b="1" sz="2222">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12" name="Google Shape;212;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Clr>
                <a:schemeClr val="dk1"/>
              </a:buClr>
              <a:buSzPct val="61111"/>
              <a:buFont typeface="Arial"/>
              <a:buNone/>
            </a:pPr>
            <a:r>
              <a:rPr lang="fr">
                <a:latin typeface="Times New Roman"/>
                <a:ea typeface="Times New Roman"/>
                <a:cs typeface="Times New Roman"/>
                <a:sym typeface="Times New Roman"/>
              </a:rPr>
              <a:t>Le 18 novembre 1968, Modibo Keïta se rend à une conférence économique pour la région de Mopti. Il conclue son intervention par ces mots : « Ce que nous avons déjà réalisé est important. Ce que nous sommes en train de construire est de qualité et ce que nous réaliserons pourrait constituer, pour les autres pays, la voie de salut face au néo-colonialisme qui est en train de prendre la relève du colonialisme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61111"/>
              <a:buFont typeface="Arial"/>
              <a:buNone/>
            </a:pPr>
            <a:r>
              <a:rPr lang="fr">
                <a:latin typeface="Times New Roman"/>
                <a:ea typeface="Times New Roman"/>
                <a:cs typeface="Times New Roman"/>
                <a:sym typeface="Times New Roman"/>
              </a:rPr>
              <a:t>Le lendemain, il repart vers Bamako à bord du bateau « le Général Soumaré ». Ce qu’il ne sait pas encore c’est que des militaires ont déjà bouclé toute la capitale et qu’un barrage a été organisé à quinze kilomètres de Bamako pour l’intercepter. Les militaires lui proposent une dernière fois de renoncer au socialisme et d’évincer ses collaborateurs. Sa réponse est claire : « Pas question. Ici au Mali, nous sommes dans un pays de droit et de démocratie. Nous respectons depuis l'indépendance la volonté populaire. C'est le peuple qui a opté pour le socialisme, par le congrès extraordinaire du 22 septembre 1960. Le socialisme n'est donc pas mon choix à moi tout seul. Demandez au peuple ce qu'il en pense. Quant à mes collaborateurs, jusqu'à nouvel ordre, je leur fais confiance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61111"/>
              <a:buFont typeface="Arial"/>
              <a:buNone/>
            </a:pPr>
            <a:r>
              <a:rPr lang="fr">
                <a:latin typeface="Times New Roman"/>
                <a:ea typeface="Times New Roman"/>
                <a:cs typeface="Times New Roman"/>
                <a:sym typeface="Times New Roman"/>
              </a:rPr>
              <a:t>A 11 heures 35, Modibo Keïta est embarqué dans un véhicule blindé. Son régime est renversé par un coup d’état militaire. Les officiers et soldats du pays se rallient progressivement aux putschistes. Radio-Mali diffuse en boucle ce message : « Maliens Maliennes. L'heure de la liberté a sonné : le régime dictatorial de Modibo Keïta et de ses valets a chuté. Le comité militaire de libération assume désormais tous les pouvoirs politiques et administratifs et promet des institutions démocratiques qui seront issues d'élections libres. »</a:t>
            </a:r>
            <a:endParaRPr>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Clr>
                <a:schemeClr val="dk1"/>
              </a:buClr>
              <a:buSzPct val="48661"/>
              <a:buFont typeface="Arial"/>
              <a:buNone/>
            </a:pPr>
            <a:r>
              <a:rPr lang="fr" sz="2260">
                <a:latin typeface="Times New Roman"/>
                <a:ea typeface="Times New Roman"/>
                <a:cs typeface="Times New Roman"/>
                <a:sym typeface="Times New Roman"/>
              </a:rPr>
              <a:t>Le lieutenant Moussa Traoré fait envoyer Keïta en prison dans le camp de Kidal, dans l’Adrar, à 1 500 kilomètres de Bamako. Modibo Keïta n’a le droit de recevoir que quatre courriers par an. Le procès qu’on lui promet n’a finalement jamais lieu. On lui propose alors à plusieurs reprises d’être libéré à condition d’abandonner toute activité politique, mais Modibo Keïta refuse à chaque fois. Jusqu’à 1978, le pays est donc dirigé par le Comité Militaire de Libération Nationale (C.M.L.N.).</a:t>
            </a:r>
            <a:endParaRPr sz="2260">
              <a:latin typeface="Times New Roman"/>
              <a:ea typeface="Times New Roman"/>
              <a:cs typeface="Times New Roman"/>
              <a:sym typeface="Times New Roman"/>
            </a:endParaRPr>
          </a:p>
          <a:p>
            <a:pPr indent="0" lvl="0" marL="0" rtl="0" algn="l">
              <a:spcBef>
                <a:spcPts val="1000"/>
              </a:spcBef>
              <a:spcAft>
                <a:spcPts val="0"/>
              </a:spcAft>
              <a:buClr>
                <a:schemeClr val="dk1"/>
              </a:buClr>
              <a:buSzPct val="48661"/>
              <a:buFont typeface="Arial"/>
              <a:buNone/>
            </a:pPr>
            <a:r>
              <a:rPr lang="fr" sz="2260">
                <a:latin typeface="Times New Roman"/>
                <a:ea typeface="Times New Roman"/>
                <a:cs typeface="Times New Roman"/>
                <a:sym typeface="Times New Roman"/>
              </a:rPr>
              <a:t>Le 16 mai 1977, âgé de 62 ans, Modibo Keïta décède dans des circonstances troublantes. Officiellement, il est mort d’un œdème pulmonaire, il a probablement été empoisonné par ses gardes. Lors de ses funérailles au cimetière d’Hamdallaye, nombreux sont les Maliens qui viennent rendre hommage à « l’instituteur de Bamako-Coura » comme le décrivait le jour de sa mort Radio-Mali. Les manifestations sont sévèrement réprimées par les troupes de sécurité de Tiécoro Bagayoko. Le pouvoir qui se met en place décide alors d’interdire à quiconque de faire allusion aux réussites de Modibo Keïta. Personne ne doit entretenir sa mémoire. Keïta doit tomber dans l’oubli.</a:t>
            </a:r>
            <a:endParaRPr sz="2260">
              <a:latin typeface="Times New Roman"/>
              <a:ea typeface="Times New Roman"/>
              <a:cs typeface="Times New Roman"/>
              <a:sym typeface="Times New Roman"/>
            </a:endParaRPr>
          </a:p>
          <a:p>
            <a:pPr indent="0" lvl="0" marL="0" rtl="0" algn="l">
              <a:spcBef>
                <a:spcPts val="1000"/>
              </a:spcBef>
              <a:spcAft>
                <a:spcPts val="0"/>
              </a:spcAft>
              <a:buClr>
                <a:schemeClr val="dk1"/>
              </a:buClr>
              <a:buSzPct val="48661"/>
              <a:buFont typeface="Arial"/>
              <a:buNone/>
            </a:pPr>
            <a:r>
              <a:rPr lang="fr" sz="2260">
                <a:latin typeface="Times New Roman"/>
                <a:ea typeface="Times New Roman"/>
                <a:cs typeface="Times New Roman"/>
                <a:sym typeface="Times New Roman"/>
              </a:rPr>
              <a:t>Il faut attendre la mort de Moussa Traoré et l’arrivée au pouvoir d’Alpha Oumar Konaré, pour que Modibo Keïta soit réhabilité à la demande de toute la classe politique malienne et particulièrement du Comité Transitoire pour le Salut du Peuple. Le 16 mai devient la journée officielle de la célébration de sa mort. En 1995, le président lui rend hommage en ces termes :</a:t>
            </a:r>
            <a:endParaRPr sz="2260">
              <a:latin typeface="Times New Roman"/>
              <a:ea typeface="Times New Roman"/>
              <a:cs typeface="Times New Roman"/>
              <a:sym typeface="Times New Roman"/>
            </a:endParaRPr>
          </a:p>
          <a:p>
            <a:pPr indent="0" lvl="0" marL="0" rtl="0" algn="l">
              <a:spcBef>
                <a:spcPts val="1000"/>
              </a:spcBef>
              <a:spcAft>
                <a:spcPts val="0"/>
              </a:spcAft>
              <a:buClr>
                <a:schemeClr val="dk1"/>
              </a:buClr>
              <a:buSzPct val="48661"/>
              <a:buFont typeface="Arial"/>
              <a:buNone/>
            </a:pPr>
            <a:r>
              <a:rPr lang="fr" sz="2260">
                <a:latin typeface="Times New Roman"/>
                <a:ea typeface="Times New Roman"/>
                <a:cs typeface="Times New Roman"/>
                <a:sym typeface="Times New Roman"/>
              </a:rPr>
              <a:t>« Nous sommes réunis ce jour, 16 mai 1995, pour saluer la mémoire de Modibo Keïta, pour restituer à Modibo cet hommage qui aurait dû lui être rendu il y a 18 ans, au moment de sa mort en détention, à l'âge de 62 ans, dans des circonstances qui ont troublé toute conscience civilisée. Nous sommes réunis ce jour pour témoigner au premier Président de la République, au père de l'Indépendance du Mali toute la reconnaissance de la Nation. Le martyre du fils de Daba Keïta et de Camara est celui de tout notre peuple. ... 18 ans après sa mort, l'itinéraire politique de Modibo Keïta reste une source d'inspiration. Des erreurs et des fautes commises dans le feu de l'action, nous devons aujourd'hui tirer les leçons pour renforcer la chance exceptionnelle que notre peuple s'est donné le 26 Mars 1991, pour reprendre l'initiative, pour assumer son destin. » Le 6 juin 1999, un mémorial en son honneur est inauguré à Bamako.</a:t>
            </a:r>
            <a:endParaRPr sz="2260">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fr"/>
              <a:t>Sékou Touré</a:t>
            </a:r>
            <a:endParaRPr b="1"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1"/>
          <p:cNvPicPr preferRelativeResize="0"/>
          <p:nvPr/>
        </p:nvPicPr>
        <p:blipFill>
          <a:blip r:embed="rId3">
            <a:alphaModFix/>
          </a:blip>
          <a:stretch>
            <a:fillRect/>
          </a:stretch>
        </p:blipFill>
        <p:spPr>
          <a:xfrm>
            <a:off x="2998600" y="1175450"/>
            <a:ext cx="2424300" cy="242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Introduction </a:t>
            </a:r>
            <a:endParaRPr/>
          </a:p>
          <a:p>
            <a:pPr indent="0" lvl="0" marL="0" rtl="0" algn="l">
              <a:spcBef>
                <a:spcPts val="1200"/>
              </a:spcBef>
              <a:spcAft>
                <a:spcPts val="0"/>
              </a:spcAft>
              <a:buNone/>
            </a:pPr>
            <a:r>
              <a:rPr lang="fr"/>
              <a:t>I/ Kwame Nkrumah </a:t>
            </a:r>
            <a:endParaRPr/>
          </a:p>
          <a:p>
            <a:pPr indent="0" lvl="0" marL="0" rtl="0" algn="l">
              <a:spcBef>
                <a:spcPts val="1200"/>
              </a:spcBef>
              <a:spcAft>
                <a:spcPts val="0"/>
              </a:spcAft>
              <a:buNone/>
            </a:pPr>
            <a:r>
              <a:rPr lang="fr"/>
              <a:t>II/ Modibo Keita </a:t>
            </a:r>
            <a:endParaRPr/>
          </a:p>
          <a:p>
            <a:pPr indent="0" lvl="0" marL="0" rtl="0" algn="l">
              <a:spcBef>
                <a:spcPts val="1200"/>
              </a:spcBef>
              <a:spcAft>
                <a:spcPts val="0"/>
              </a:spcAft>
              <a:buNone/>
            </a:pPr>
            <a:r>
              <a:rPr lang="fr"/>
              <a:t>III/ Sékou Touré </a:t>
            </a:r>
            <a:endParaRPr/>
          </a:p>
          <a:p>
            <a:pPr indent="0" lvl="0" marL="0" rtl="0" algn="l">
              <a:spcBef>
                <a:spcPts val="1200"/>
              </a:spcBef>
              <a:spcAft>
                <a:spcPts val="0"/>
              </a:spcAft>
              <a:buNone/>
            </a:pPr>
            <a:r>
              <a:rPr lang="fr"/>
              <a:t>IV/ Amilcar Cabral </a:t>
            </a:r>
            <a:endParaRPr/>
          </a:p>
          <a:p>
            <a:pPr indent="0" lvl="0" marL="0" rtl="0" algn="l">
              <a:spcBef>
                <a:spcPts val="1200"/>
              </a:spcBef>
              <a:spcAft>
                <a:spcPts val="1200"/>
              </a:spcAft>
              <a:buNone/>
            </a:pPr>
            <a:r>
              <a:rPr lang="fr"/>
              <a:t>V/ Thomas Sankara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ORIGINES ET ENFANCE</a:t>
            </a:r>
            <a:endParaRPr/>
          </a:p>
        </p:txBody>
      </p:sp>
      <p:sp>
        <p:nvSpPr>
          <p:cNvPr id="234" name="Google Shape;234;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50">
                <a:solidFill>
                  <a:srgbClr val="202122"/>
                </a:solidFill>
                <a:latin typeface="Times New Roman"/>
                <a:ea typeface="Times New Roman"/>
                <a:cs typeface="Times New Roman"/>
                <a:sym typeface="Times New Roman"/>
              </a:rPr>
              <a:t>Sékou Touré est membre de l'aristocratie de l’ethnie mandingue et a pour grand-mère maternelle Bagbè Ramata Touré, une des filles de l'Almamy Samory Touré (1830-1900). Ce dernier a résisté à la colonisation française en Afrique de l’Ouest, jusqu'à sa capture en 1898. Il est le fils d'Alpha, boucher malinké et Aminata Fadiga. Il fréquente des écoles coraniques et des établissements français. Il étudie au lycée technique Georges-Poiret de Conakry, d'où il est renvoyé à l'âge de 15 ans pour avoir mené une protestation contre la nourriture servie à l'école.</a:t>
            </a:r>
            <a:endParaRPr sz="1650">
              <a:solidFill>
                <a:srgbClr val="202122"/>
              </a:solidFill>
              <a:latin typeface="Times New Roman"/>
              <a:ea typeface="Times New Roman"/>
              <a:cs typeface="Times New Roman"/>
              <a:sym typeface="Times New Roman"/>
            </a:endParaRPr>
          </a:p>
          <a:p>
            <a:pPr indent="0" lvl="0" marL="0" rtl="0" algn="l">
              <a:spcBef>
                <a:spcPts val="1200"/>
              </a:spcBef>
              <a:spcAft>
                <a:spcPts val="1200"/>
              </a:spcAft>
              <a:buNone/>
            </a:pPr>
            <a:r>
              <a:rPr lang="fr" sz="1650">
                <a:solidFill>
                  <a:srgbClr val="202122"/>
                </a:solidFill>
                <a:latin typeface="Times New Roman"/>
                <a:ea typeface="Times New Roman"/>
                <a:cs typeface="Times New Roman"/>
                <a:sym typeface="Times New Roman"/>
              </a:rPr>
              <a:t>Durant sa jeunesse et après être devenu président de la République, Sékou Touré étudie les travaux des philosophes communistes, en particulier ceux de Karl Marx et de Lénine.</a:t>
            </a:r>
            <a:endParaRPr sz="2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30000"/>
              </a:lnSpc>
              <a:spcBef>
                <a:spcPts val="1700"/>
              </a:spcBef>
              <a:spcAft>
                <a:spcPts val="400"/>
              </a:spcAft>
              <a:buClr>
                <a:schemeClr val="dk1"/>
              </a:buClr>
              <a:buSzPts val="990"/>
              <a:buFont typeface="Arial"/>
              <a:buNone/>
            </a:pPr>
            <a:r>
              <a:rPr b="1" lang="fr" sz="1829">
                <a:latin typeface="Georgia"/>
                <a:ea typeface="Georgia"/>
                <a:cs typeface="Georgia"/>
                <a:sym typeface="Georgia"/>
              </a:rPr>
              <a:t>AVANT  </a:t>
            </a:r>
            <a:r>
              <a:rPr b="1" lang="fr" sz="1829">
                <a:latin typeface="Georgia"/>
                <a:ea typeface="Georgia"/>
                <a:cs typeface="Georgia"/>
                <a:sym typeface="Georgia"/>
              </a:rPr>
              <a:t>L'INDÉPENDANCE DE LA GUINÉE </a:t>
            </a:r>
            <a:endParaRPr b="1" sz="4080"/>
          </a:p>
        </p:txBody>
      </p:sp>
      <p:sp>
        <p:nvSpPr>
          <p:cNvPr id="240" name="Google Shape;240;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Clr>
                <a:schemeClr val="dk1"/>
              </a:buClr>
              <a:buSzPts val="1100"/>
              <a:buFont typeface="Arial"/>
              <a:buNone/>
            </a:pPr>
            <a:r>
              <a:rPr lang="fr" sz="1050">
                <a:solidFill>
                  <a:srgbClr val="202122"/>
                </a:solidFill>
                <a:latin typeface="Times New Roman"/>
                <a:ea typeface="Times New Roman"/>
                <a:cs typeface="Times New Roman"/>
                <a:sym typeface="Times New Roman"/>
              </a:rPr>
              <a:t>Avant l'indépendance, Sékou Touré travaille pour les services postaux (PTT)</a:t>
            </a:r>
            <a:r>
              <a:rPr lang="fr" sz="850">
                <a:solidFill>
                  <a:srgbClr val="0645AD"/>
                </a:solidFill>
                <a:uFill>
                  <a:noFill/>
                </a:uFill>
                <a:latin typeface="Times New Roman"/>
                <a:ea typeface="Times New Roman"/>
                <a:cs typeface="Times New Roman"/>
                <a:sym typeface="Times New Roman"/>
                <a:hlinkClick r:id="rId3">
                  <a:extLst>
                    <a:ext uri="{A12FA001-AC4F-418D-AE19-62706E023703}">
                      <ahyp:hlinkClr val="tx"/>
                    </a:ext>
                  </a:extLst>
                </a:hlinkClick>
              </a:rPr>
              <a:t>1</a:t>
            </a:r>
            <a:r>
              <a:rPr lang="fr" sz="1050">
                <a:solidFill>
                  <a:srgbClr val="202122"/>
                </a:solidFill>
                <a:latin typeface="Times New Roman"/>
                <a:ea typeface="Times New Roman"/>
                <a:cs typeface="Times New Roman"/>
                <a:sym typeface="Times New Roman"/>
              </a:rPr>
              <a:t> mais il est bloqué dans son ascension professionnelle et ne peut accéder aux postes de responsabilité auxquels il aspire. Il reste donc simple responsable des postes, mais s'investit dans le syndicalisme en devenant un des meneurs de la jeune génération guinéenne. En 1945, il devient le secrétaire général du syndicat des postiers, le premier syndicat fondé en Guinée (les syndicats étaient interdits dans les colonies françaises jusqu'en 1944), puis contribue à organiser l'Union des syndicats confédérés de Guinée (USCG), affilié à la CGT, dont il est élu secrétaire général. Il participe en 1947 à la fondation du Parti démocratique guinéen, antenne locale du Rassemblement démocratique africain (RDA), parti agissant pour la décolonisation de l'Afrique.</a:t>
            </a:r>
            <a:endParaRPr sz="1050">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fr" sz="1050">
                <a:solidFill>
                  <a:srgbClr val="202122"/>
                </a:solidFill>
                <a:latin typeface="Times New Roman"/>
                <a:ea typeface="Times New Roman"/>
                <a:cs typeface="Times New Roman"/>
                <a:sym typeface="Times New Roman"/>
              </a:rPr>
              <a:t>Il est l'un des dirigeants du RDA, travaillant étroitement avec son futur rival, Félix Houphouët-Boigny, qui devient en 1960 le président de la Côte d'Ivoire. Il accepte en dépit de ses réticences la décision de Houphouët-Boigny de rompre avec les communistes et d'abandonner la lutte pour l'indépendance immédiate afin de se rapprocher du gouvernement français.</a:t>
            </a:r>
            <a:endParaRPr sz="1050">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fr" sz="1050">
                <a:solidFill>
                  <a:srgbClr val="202122"/>
                </a:solidFill>
                <a:latin typeface="Times New Roman"/>
                <a:ea typeface="Times New Roman"/>
                <a:cs typeface="Times New Roman"/>
                <a:sym typeface="Times New Roman"/>
              </a:rPr>
              <a:t>Il échoue à conquérir un siège à l'Assemblée nationale française lors des élections législatives de 1951 et 1954 (ce dernier scrutin, de l'aveu du ministre de la France d’outre-mer Robert Buron, a été « honteusement truqué pour provoquer l’élimination de Sékou Touré »). Il est élu député lors de sa troisième participation en 1956, ainsi que maire de Conakry en 1955, sous la bannière du RDA, positions qu'il utilise pour lancer des critiques pointues du régime colonial. Il siège cependant au sein du groupe parlementaire du RDA-UDSR et appartient ainsi de facto à la majorité gouvernementale. Il se lie d’amitié avec François Mitterrand, l'un des principaux dirigeants de l'UDSR. En 1957, il organise l'Union générale des travailleurs d'Afrique noire, une centrale syndicale commune pour l'Afrique-Occidentale française.</a:t>
            </a:r>
            <a:endParaRPr sz="1050">
              <a:solidFill>
                <a:srgbClr val="202122"/>
              </a:solidFill>
              <a:latin typeface="Times New Roman"/>
              <a:ea typeface="Times New Roman"/>
              <a:cs typeface="Times New Roman"/>
              <a:sym typeface="Times New Roman"/>
            </a:endParaRPr>
          </a:p>
          <a:p>
            <a:pPr indent="0" lvl="0" marL="0" rtl="0" algn="l">
              <a:spcBef>
                <a:spcPts val="5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30000"/>
              </a:lnSpc>
              <a:spcBef>
                <a:spcPts val="1700"/>
              </a:spcBef>
              <a:spcAft>
                <a:spcPts val="400"/>
              </a:spcAft>
              <a:buClr>
                <a:schemeClr val="dk1"/>
              </a:buClr>
              <a:buSzPts val="1100"/>
              <a:buFont typeface="Arial"/>
              <a:buNone/>
            </a:pPr>
            <a:r>
              <a:rPr b="1" lang="fr" sz="1800">
                <a:latin typeface="Times New Roman"/>
                <a:ea typeface="Times New Roman"/>
                <a:cs typeface="Times New Roman"/>
                <a:sym typeface="Times New Roman"/>
              </a:rPr>
              <a:t>PREMIER </a:t>
            </a:r>
            <a:r>
              <a:rPr b="1" lang="fr" sz="1800">
                <a:latin typeface="Times New Roman"/>
                <a:ea typeface="Times New Roman"/>
                <a:cs typeface="Times New Roman"/>
                <a:sym typeface="Times New Roman"/>
              </a:rPr>
              <a:t>PRÉSIDENT</a:t>
            </a:r>
            <a:r>
              <a:rPr b="1" lang="fr" sz="1800">
                <a:latin typeface="Times New Roman"/>
                <a:ea typeface="Times New Roman"/>
                <a:cs typeface="Times New Roman"/>
                <a:sym typeface="Times New Roman"/>
              </a:rPr>
              <a:t> DE LA </a:t>
            </a:r>
            <a:r>
              <a:rPr b="1" lang="fr" sz="1800">
                <a:latin typeface="Times New Roman"/>
                <a:ea typeface="Times New Roman"/>
                <a:cs typeface="Times New Roman"/>
                <a:sym typeface="Times New Roman"/>
              </a:rPr>
              <a:t>RÉPUBLIQUE</a:t>
            </a:r>
            <a:r>
              <a:rPr b="1" lang="fr" sz="1800">
                <a:latin typeface="Times New Roman"/>
                <a:ea typeface="Times New Roman"/>
                <a:cs typeface="Times New Roman"/>
                <a:sym typeface="Times New Roman"/>
              </a:rPr>
              <a:t> DE LA </a:t>
            </a:r>
            <a:r>
              <a:rPr b="1" lang="fr" sz="1829">
                <a:latin typeface="Georgia"/>
                <a:ea typeface="Georgia"/>
                <a:cs typeface="Georgia"/>
                <a:sym typeface="Georgia"/>
              </a:rPr>
              <a:t>GUINÉE</a:t>
            </a:r>
            <a:r>
              <a:rPr b="1" lang="fr" sz="1800">
                <a:latin typeface="Times New Roman"/>
                <a:ea typeface="Times New Roman"/>
                <a:cs typeface="Times New Roman"/>
                <a:sym typeface="Times New Roman"/>
              </a:rPr>
              <a:t> </a:t>
            </a:r>
            <a:endParaRPr b="1" sz="4300">
              <a:latin typeface="Times New Roman"/>
              <a:ea typeface="Times New Roman"/>
              <a:cs typeface="Times New Roman"/>
              <a:sym typeface="Times New Roman"/>
            </a:endParaRPr>
          </a:p>
        </p:txBody>
      </p:sp>
      <p:sp>
        <p:nvSpPr>
          <p:cNvPr id="246" name="Google Shape;246;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500"/>
              </a:spcBef>
              <a:spcAft>
                <a:spcPts val="0"/>
              </a:spcAft>
              <a:buClr>
                <a:schemeClr val="dk1"/>
              </a:buClr>
              <a:buSzPct val="54868"/>
              <a:buFont typeface="Arial"/>
              <a:buNone/>
            </a:pPr>
            <a:r>
              <a:rPr lang="fr" sz="2004">
                <a:solidFill>
                  <a:srgbClr val="202122"/>
                </a:solidFill>
                <a:latin typeface="Times New Roman"/>
                <a:ea typeface="Times New Roman"/>
                <a:cs typeface="Times New Roman"/>
                <a:sym typeface="Times New Roman"/>
              </a:rPr>
              <a:t>Le début de la présidence de Sékou Touré est marqué par une politique marxiste, avec la nationalisation des entreprises étrangères et une économie fortement planifiée. La France mène alors une guerre économique contre son ancienne colonie (les services secrets français vont notamment répandre de faux francs guinéens pour déstabiliser la Guinée monétairement). Ses premières actions pour rejeter les Français puis pour s'approprier la richesse et les terres agricoles des propriétaires traditionnels, irritent de nombreux acteurs puissants, mais l'échec de son gouvernement à fournir des capacités économiques ou des droits démocratiques, encore plus.</a:t>
            </a:r>
            <a:endParaRPr sz="2004">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ct val="54868"/>
              <a:buFont typeface="Arial"/>
              <a:buNone/>
            </a:pPr>
            <a:r>
              <a:rPr lang="fr" sz="2004">
                <a:solidFill>
                  <a:srgbClr val="202122"/>
                </a:solidFill>
                <a:latin typeface="Times New Roman"/>
                <a:ea typeface="Times New Roman"/>
                <a:cs typeface="Times New Roman"/>
                <a:sym typeface="Times New Roman"/>
              </a:rPr>
              <a:t>Alors qu'il est encore admiré dans beaucoup de pays en Afrique et dans le mouvement panafricain, de nombreux Guinéens, des militants de gauche et de droite en Europe deviennent très critiques envers le régime de Sékou Touré en particulier quant à son échec à instituer une véritable démocratie.</a:t>
            </a:r>
            <a:endParaRPr sz="2004">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ct val="54868"/>
              <a:buFont typeface="Arial"/>
              <a:buNone/>
            </a:pPr>
            <a:r>
              <a:rPr lang="fr" sz="2004">
                <a:solidFill>
                  <a:srgbClr val="202122"/>
                </a:solidFill>
                <a:latin typeface="Times New Roman"/>
                <a:ea typeface="Times New Roman"/>
                <a:cs typeface="Times New Roman"/>
                <a:sym typeface="Times New Roman"/>
              </a:rPr>
              <a:t>Dans les années 1960, il est le premier chef d'État africain à se rendre en visite officielle en Chine, qui apporte des aides financières à la Guinée.</a:t>
            </a:r>
            <a:endParaRPr sz="2004">
              <a:solidFill>
                <a:srgbClr val="202122"/>
              </a:solidFill>
              <a:latin typeface="Times New Roman"/>
              <a:ea typeface="Times New Roman"/>
              <a:cs typeface="Times New Roman"/>
              <a:sym typeface="Times New Roman"/>
            </a:endParaRPr>
          </a:p>
          <a:p>
            <a:pPr indent="0" lvl="0" marL="0" rtl="0" algn="l">
              <a:spcBef>
                <a:spcPts val="5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303400"/>
            <a:ext cx="8520600" cy="818400"/>
          </a:xfrm>
          <a:prstGeom prst="rect">
            <a:avLst/>
          </a:prstGeom>
        </p:spPr>
        <p:txBody>
          <a:bodyPr anchorCtr="0" anchor="b" bIns="91425" lIns="91425" spcFirstLastPara="1" rIns="91425" wrap="square" tIns="91425">
            <a:normAutofit fontScale="90000"/>
          </a:bodyPr>
          <a:lstStyle/>
          <a:p>
            <a:pPr indent="0" lvl="0" marL="0" rtl="0" algn="l">
              <a:lnSpc>
                <a:spcPct val="160000"/>
              </a:lnSpc>
              <a:spcBef>
                <a:spcPts val="400"/>
              </a:spcBef>
              <a:spcAft>
                <a:spcPts val="0"/>
              </a:spcAft>
              <a:buNone/>
            </a:pPr>
            <a:r>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rPr b="1" lang="fr" sz="1550">
                <a:solidFill>
                  <a:srgbClr val="202122"/>
                </a:solidFill>
                <a:latin typeface="Arial"/>
                <a:ea typeface="Arial"/>
                <a:cs typeface="Arial"/>
                <a:sym typeface="Arial"/>
              </a:rPr>
              <a:t>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rPr b="1" lang="fr" sz="1550">
                <a:solidFill>
                  <a:srgbClr val="202122"/>
                </a:solidFill>
                <a:latin typeface="Arial"/>
                <a:ea typeface="Arial"/>
                <a:cs typeface="Arial"/>
                <a:sym typeface="Arial"/>
              </a:rPr>
              <a:t>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None/>
            </a:pPr>
            <a:r>
              <a:t/>
            </a:r>
            <a:endParaRPr b="1" sz="1550">
              <a:solidFill>
                <a:srgbClr val="202122"/>
              </a:solidFill>
              <a:latin typeface="Arial"/>
              <a:ea typeface="Arial"/>
              <a:cs typeface="Arial"/>
              <a:sym typeface="Arial"/>
            </a:endParaRPr>
          </a:p>
          <a:p>
            <a:pPr indent="0" lvl="0" marL="0" rtl="0" algn="l">
              <a:lnSpc>
                <a:spcPct val="160000"/>
              </a:lnSpc>
              <a:spcBef>
                <a:spcPts val="400"/>
              </a:spcBef>
              <a:spcAft>
                <a:spcPts val="0"/>
              </a:spcAft>
              <a:buClr>
                <a:schemeClr val="dk1"/>
              </a:buClr>
              <a:buSzPct val="70967"/>
              <a:buFont typeface="Arial"/>
              <a:buNone/>
            </a:pPr>
            <a:r>
              <a:rPr b="1" lang="fr" sz="1550">
                <a:solidFill>
                  <a:srgbClr val="202122"/>
                </a:solidFill>
                <a:latin typeface="Times New Roman"/>
                <a:ea typeface="Times New Roman"/>
                <a:cs typeface="Times New Roman"/>
                <a:sym typeface="Times New Roman"/>
              </a:rPr>
              <a:t>RELATIONS AVEC</a:t>
            </a:r>
            <a:r>
              <a:rPr b="1" lang="fr" sz="1550">
                <a:solidFill>
                  <a:srgbClr val="202122"/>
                </a:solidFill>
                <a:latin typeface="Times New Roman"/>
                <a:ea typeface="Times New Roman"/>
                <a:cs typeface="Times New Roman"/>
                <a:sym typeface="Times New Roman"/>
              </a:rPr>
              <a:t> LA FRANCE </a:t>
            </a:r>
            <a:endParaRPr b="1" sz="1550">
              <a:solidFill>
                <a:srgbClr val="20212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202122"/>
              </a:solidFill>
              <a:latin typeface="Arial"/>
              <a:ea typeface="Arial"/>
              <a:cs typeface="Arial"/>
              <a:sym typeface="Arial"/>
            </a:endParaRPr>
          </a:p>
        </p:txBody>
      </p:sp>
      <p:sp>
        <p:nvSpPr>
          <p:cNvPr id="252" name="Google Shape;252;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500"/>
              </a:spcBef>
              <a:spcAft>
                <a:spcPts val="0"/>
              </a:spcAft>
              <a:buNone/>
            </a:pPr>
            <a:r>
              <a:rPr lang="fr" sz="1547">
                <a:solidFill>
                  <a:srgbClr val="202122"/>
                </a:solidFill>
                <a:latin typeface="Times New Roman"/>
                <a:ea typeface="Times New Roman"/>
                <a:cs typeface="Times New Roman"/>
                <a:sym typeface="Times New Roman"/>
              </a:rPr>
              <a:t>L'indépendance de la Guinée démarre sur un conflit de séparation avec la France. En 1958, Sékou Touré refuse de poursuivre un pacte post-colonialiste avec la France, un non-alignement qui froissera le général de Gaulle jusqu'à la fin de son mandat. Le 25 août 1958, après des visites triomphales à Madagascar, au Congo et en Côte d'Ivoire, le général de Gaulle est froidement reçu par Sékou Touré qui déclare dans son discours : « Nous préférons la pauvreté dans la liberté à la richesse dans l’esclavage ». À quoi de Gaulle rétorque : « l’indépendance est à la disposition de la Guinée [...] la métropole en tirera, bien sûr, des conséquences ».</a:t>
            </a:r>
            <a:endParaRPr sz="1547">
              <a:solidFill>
                <a:srgbClr val="202122"/>
              </a:solidFill>
              <a:latin typeface="Times New Roman"/>
              <a:ea typeface="Times New Roman"/>
              <a:cs typeface="Times New Roman"/>
              <a:sym typeface="Times New Roman"/>
            </a:endParaRPr>
          </a:p>
          <a:p>
            <a:pPr indent="0" lvl="0" marL="0" rtl="0" algn="l">
              <a:spcBef>
                <a:spcPts val="500"/>
              </a:spcBef>
              <a:spcAft>
                <a:spcPts val="0"/>
              </a:spcAft>
              <a:buNone/>
            </a:pPr>
            <a:r>
              <a:rPr lang="fr" sz="1547">
                <a:solidFill>
                  <a:srgbClr val="202122"/>
                </a:solidFill>
                <a:latin typeface="Times New Roman"/>
                <a:ea typeface="Times New Roman"/>
                <a:cs typeface="Times New Roman"/>
                <a:sym typeface="Times New Roman"/>
              </a:rPr>
              <a:t>Après le vote de la Guinée pour son indépendance, si certains hauts fonctionnaires français plaident en faveur de négociations avec le nouvel État, de Gaulle, encore échaudé par l'affront reçu à </a:t>
            </a:r>
            <a:r>
              <a:rPr lang="fr" sz="1547">
                <a:solidFill>
                  <a:srgbClr val="202122"/>
                </a:solidFill>
                <a:latin typeface="Times New Roman"/>
                <a:ea typeface="Times New Roman"/>
                <a:cs typeface="Times New Roman"/>
                <a:sym typeface="Times New Roman"/>
              </a:rPr>
              <a:t>Conakry</a:t>
            </a:r>
            <a:r>
              <a:rPr lang="fr" sz="1547">
                <a:solidFill>
                  <a:srgbClr val="202122"/>
                </a:solidFill>
                <a:latin typeface="Times New Roman"/>
                <a:ea typeface="Times New Roman"/>
                <a:cs typeface="Times New Roman"/>
                <a:sym typeface="Times New Roman"/>
              </a:rPr>
              <a:t>, refuse toute conciliation. L’administrateur colonial Paul Masson se souviendra lors de l'écriture de ses mémoires avoir été vertement accueilli par le général : « Mais laissez-le donc, Sékou Touré, bouffer ses bananes et ses </a:t>
            </a:r>
            <a:r>
              <a:rPr lang="fr" sz="1547">
                <a:solidFill>
                  <a:srgbClr val="202122"/>
                </a:solidFill>
                <a:latin typeface="Times New Roman"/>
                <a:ea typeface="Times New Roman"/>
                <a:cs typeface="Times New Roman"/>
                <a:sym typeface="Times New Roman"/>
              </a:rPr>
              <a:t>cacahuètes </a:t>
            </a:r>
            <a:r>
              <a:rPr lang="fr" sz="1547">
                <a:solidFill>
                  <a:srgbClr val="202122"/>
                </a:solidFill>
                <a:latin typeface="Times New Roman"/>
                <a:ea typeface="Times New Roman"/>
                <a:cs typeface="Times New Roman"/>
                <a:sym typeface="Times New Roman"/>
              </a:rPr>
              <a:t>. » Le jour même du vote, un commando de parachutistes est déployé pour récupérer les billets émis par la Banque de France, plusieurs milliards de francs CFA. Les financements à destination de la Guinée sont immédiatement annulés et les fonctionnaires français rapatriés. L'objectif du gouvernement français, tel que mentionné dans des télégrammes diplomatiques secrets est de « placer la Guinée en situation de demanderesse » et de « se servir de cette arme très réelle pour amener autant que possible la Guinée à la </a:t>
            </a:r>
            <a:r>
              <a:rPr lang="fr" sz="1547">
                <a:solidFill>
                  <a:srgbClr val="202122"/>
                </a:solidFill>
                <a:latin typeface="Times New Roman"/>
                <a:ea typeface="Times New Roman"/>
                <a:cs typeface="Times New Roman"/>
                <a:sym typeface="Times New Roman"/>
              </a:rPr>
              <a:t>résipiscence</a:t>
            </a:r>
            <a:r>
              <a:rPr lang="fr" sz="1547">
                <a:solidFill>
                  <a:srgbClr val="202122"/>
                </a:solidFill>
                <a:latin typeface="Times New Roman"/>
                <a:ea typeface="Times New Roman"/>
                <a:cs typeface="Times New Roman"/>
                <a:sym typeface="Times New Roman"/>
              </a:rPr>
              <a:t>. » Le haut commissaire colonial Pierre Messmer fait intercepter à Abidjan quatre mille tonnes de riz destinées à approvisionner les stocks guinéens, quasiment vides. La France tente également, mais sans succès, de retarder l'admission de la Guinée aux Nations </a:t>
            </a:r>
            <a:r>
              <a:rPr lang="fr" sz="1547">
                <a:solidFill>
                  <a:srgbClr val="202122"/>
                </a:solidFill>
                <a:latin typeface="Times New Roman"/>
                <a:ea typeface="Times New Roman"/>
                <a:cs typeface="Times New Roman"/>
                <a:sym typeface="Times New Roman"/>
              </a:rPr>
              <a:t>Unies</a:t>
            </a:r>
            <a:r>
              <a:rPr lang="fr" sz="1547">
                <a:solidFill>
                  <a:srgbClr val="202122"/>
                </a:solidFill>
                <a:latin typeface="Times New Roman"/>
                <a:ea typeface="Times New Roman"/>
                <a:cs typeface="Times New Roman"/>
                <a:sym typeface="Times New Roman"/>
              </a:rPr>
              <a:t>.</a:t>
            </a:r>
            <a:endParaRPr sz="1547">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ct val="71075"/>
              <a:buFont typeface="Arial"/>
              <a:buNone/>
            </a:pPr>
            <a:r>
              <a:rPr lang="fr" sz="1547">
                <a:solidFill>
                  <a:srgbClr val="202122"/>
                </a:solidFill>
                <a:latin typeface="Times New Roman"/>
                <a:ea typeface="Times New Roman"/>
                <a:cs typeface="Times New Roman"/>
                <a:sym typeface="Times New Roman"/>
              </a:rPr>
              <a:t>Les liens diplomatiques sont complètement rompus en 1965. Pendant cette période de froid, les diplomates français passent par les organes diplomatiques italiens pour communiquer avec leurs homologues guinéens. Les années 1970 et l'arrivée de Georges Pompidou est synonyme d'apaisement entre les deux pays, le nouveau président ne souhaitant pas faire de l'ingérence dans les affaires guinéennes. Le mandat de Valéry Giscard d'Estaing signe la reprise des relations diplomatiques, avec en juillet 1975 la nomination d'André Lewin en tant que premier ambassadeur français à Conakry. Giscard d'Estaing se rend en visite officielle à Conakry en décembre 1978, et en septembre 1982, Sékou Touré se rend à son tour à Paris pour y rencontrer le président François </a:t>
            </a:r>
            <a:r>
              <a:rPr lang="fr" sz="1547">
                <a:solidFill>
                  <a:srgbClr val="202122"/>
                </a:solidFill>
                <a:latin typeface="Times New Roman"/>
                <a:ea typeface="Times New Roman"/>
                <a:cs typeface="Times New Roman"/>
                <a:sym typeface="Times New Roman"/>
              </a:rPr>
              <a:t>Mitterrand</a:t>
            </a:r>
            <a:r>
              <a:rPr lang="fr" sz="1547">
                <a:solidFill>
                  <a:srgbClr val="202122"/>
                </a:solidFill>
                <a:latin typeface="Times New Roman"/>
                <a:ea typeface="Times New Roman"/>
                <a:cs typeface="Times New Roman"/>
                <a:sym typeface="Times New Roman"/>
              </a:rPr>
              <a:t>.</a:t>
            </a:r>
            <a:endParaRPr b="1" sz="2047">
              <a:solidFill>
                <a:srgbClr val="202122"/>
              </a:solidFill>
              <a:latin typeface="Times New Roman"/>
              <a:ea typeface="Times New Roman"/>
              <a:cs typeface="Times New Roman"/>
              <a:sym typeface="Times New Roman"/>
            </a:endParaRPr>
          </a:p>
          <a:p>
            <a:pPr indent="0" lvl="0" marL="0" rtl="0" algn="l">
              <a:spcBef>
                <a:spcPts val="5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287700"/>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60000"/>
              </a:lnSpc>
              <a:spcBef>
                <a:spcPts val="400"/>
              </a:spcBef>
              <a:spcAft>
                <a:spcPts val="0"/>
              </a:spcAft>
              <a:buClr>
                <a:schemeClr val="dk1"/>
              </a:buClr>
              <a:buSzPct val="59104"/>
              <a:buFont typeface="Arial"/>
              <a:buNone/>
            </a:pPr>
            <a:r>
              <a:rPr b="1" lang="fr" sz="1861">
                <a:solidFill>
                  <a:srgbClr val="202122"/>
                </a:solidFill>
                <a:latin typeface="Times New Roman"/>
                <a:ea typeface="Times New Roman"/>
                <a:cs typeface="Times New Roman"/>
                <a:sym typeface="Times New Roman"/>
              </a:rPr>
              <a:t>ADOPTION DU LIBÉRALISME ÉCONOMIE </a:t>
            </a:r>
            <a:endParaRPr b="1" sz="1861">
              <a:solidFill>
                <a:srgbClr val="20212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202122"/>
              </a:solidFill>
              <a:latin typeface="Arial"/>
              <a:ea typeface="Arial"/>
              <a:cs typeface="Arial"/>
              <a:sym typeface="Arial"/>
            </a:endParaRPr>
          </a:p>
        </p:txBody>
      </p:sp>
      <p:sp>
        <p:nvSpPr>
          <p:cNvPr id="258" name="Google Shape;258;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fr" sz="1250">
                <a:solidFill>
                  <a:srgbClr val="202122"/>
                </a:solidFill>
                <a:latin typeface="Times New Roman"/>
                <a:ea typeface="Times New Roman"/>
                <a:cs typeface="Times New Roman"/>
                <a:sym typeface="Times New Roman"/>
              </a:rPr>
              <a:t>Les relations avec les États-Unis fluctuent au cours du règne de Sékou Touré. Celui-ci est impressionné par l'approche de l'administration Eisenhower en Afrique, et il affirme que John Fitzgerald Kennedy est son « seul ami véritable dans le monde extérieur ». Il est impressionné par l'intérêt que porte Kennedy au développement de l'Afrique et son engagement pour les droits civils aux États-Unis. Sékou Touré blâme les ingérences soviétiques lors des troubles survenus en 1962 et se tourne donc vers les États-Unis. Ses relations avec les États-Unis se détériorent après la mort de Kennedy, quand une délégation guinéenne est emprisonnée au Ghana, après le renversement de Nkrumah. Sékou Touré condamne Washington. Il craint que la </a:t>
            </a:r>
            <a:r>
              <a:rPr lang="fr" sz="1250">
                <a:solidFill>
                  <a:srgbClr val="0645AD"/>
                </a:solidFill>
                <a:uFill>
                  <a:noFill/>
                </a:uFill>
                <a:latin typeface="Times New Roman"/>
                <a:ea typeface="Times New Roman"/>
                <a:cs typeface="Times New Roman"/>
                <a:sym typeface="Times New Roman"/>
                <a:hlinkClick r:id="rId3">
                  <a:extLst>
                    <a:ext uri="{A12FA001-AC4F-418D-AE19-62706E023703}">
                      <ahyp:hlinkClr val="tx"/>
                    </a:ext>
                  </a:extLst>
                </a:hlinkClick>
              </a:rPr>
              <a:t>CIA</a:t>
            </a:r>
            <a:r>
              <a:rPr lang="fr" sz="1250">
                <a:solidFill>
                  <a:srgbClr val="202122"/>
                </a:solidFill>
                <a:latin typeface="Times New Roman"/>
                <a:ea typeface="Times New Roman"/>
                <a:cs typeface="Times New Roman"/>
                <a:sym typeface="Times New Roman"/>
              </a:rPr>
              <a:t> ne complote contre son propre régime. Une fois le rapprochement de la Guinée avec la France entamé dans les années 1970, ses soutiens marxistes commencent à s'opposer à la tendance croissante de son gouvernement à la libéralisation capitaliste. En 1978, il renonce officiellement au marxisme et rétablit le commerce avec l'Occident.</a:t>
            </a:r>
            <a:endParaRPr sz="1250">
              <a:solidFill>
                <a:srgbClr val="202122"/>
              </a:solidFill>
              <a:latin typeface="Times New Roman"/>
              <a:ea typeface="Times New Roman"/>
              <a:cs typeface="Times New Roman"/>
              <a:sym typeface="Times New Roman"/>
            </a:endParaRPr>
          </a:p>
          <a:p>
            <a:pPr indent="0" lvl="0" marL="0" rtl="0" algn="l">
              <a:spcBef>
                <a:spcPts val="500"/>
              </a:spcBef>
              <a:spcAft>
                <a:spcPts val="500"/>
              </a:spcAft>
              <a:buClr>
                <a:schemeClr val="dk1"/>
              </a:buClr>
              <a:buSzPts val="1100"/>
              <a:buFont typeface="Arial"/>
              <a:buNone/>
            </a:pPr>
            <a:r>
              <a:rPr lang="fr" sz="1250">
                <a:solidFill>
                  <a:srgbClr val="202122"/>
                </a:solidFill>
                <a:latin typeface="Times New Roman"/>
                <a:ea typeface="Times New Roman"/>
                <a:cs typeface="Times New Roman"/>
                <a:sym typeface="Times New Roman"/>
              </a:rPr>
              <a:t>Des élections à liste unique ont eu lieu en 1980 pour élire les représentants de l’Assemblée nationale. Sékou Touré est réélu sans opposition à un quatrième mandat de sept ans comme président le 9 mai 1982. Une nouvelle constitution est aussi adoptée. L’été suivant, Sékou Touré se rend aux États-Unis dans le cadre d'une inversion de sa politique économique, en quête d'investissements occidentaux pour développer les immenses ressources minérales de la Guinée, admettant que sa politique marxiste avait échoué. En 1983, il annonce une certaine libéralisation économique dont la commercialisation des produits par les commerçants privés.</a:t>
            </a:r>
            <a:endParaRPr sz="2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30000"/>
              </a:lnSpc>
              <a:spcBef>
                <a:spcPts val="1700"/>
              </a:spcBef>
              <a:spcAft>
                <a:spcPts val="400"/>
              </a:spcAft>
              <a:buClr>
                <a:schemeClr val="dk1"/>
              </a:buClr>
              <a:buSzPts val="1100"/>
              <a:buFont typeface="Arial"/>
              <a:buNone/>
            </a:pPr>
            <a:r>
              <a:rPr b="1" lang="fr" sz="2300">
                <a:solidFill>
                  <a:srgbClr val="202122"/>
                </a:solidFill>
                <a:latin typeface="Times New Roman"/>
                <a:ea typeface="Times New Roman"/>
                <a:cs typeface="Times New Roman"/>
                <a:sym typeface="Times New Roman"/>
              </a:rPr>
              <a:t>SA MORT</a:t>
            </a:r>
            <a:endParaRPr b="1" sz="4800">
              <a:latin typeface="Times New Roman"/>
              <a:ea typeface="Times New Roman"/>
              <a:cs typeface="Times New Roman"/>
              <a:sym typeface="Times New Roman"/>
            </a:endParaRPr>
          </a:p>
        </p:txBody>
      </p:sp>
      <p:sp>
        <p:nvSpPr>
          <p:cNvPr id="264" name="Google Shape;264;p4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Clr>
                <a:schemeClr val="dk1"/>
              </a:buClr>
              <a:buSzPts val="1100"/>
              <a:buFont typeface="Arial"/>
              <a:buNone/>
            </a:pPr>
            <a:r>
              <a:rPr lang="fr" sz="1250">
                <a:solidFill>
                  <a:srgbClr val="202122"/>
                </a:solidFill>
                <a:latin typeface="Times New Roman"/>
                <a:ea typeface="Times New Roman"/>
                <a:cs typeface="Times New Roman"/>
                <a:sym typeface="Times New Roman"/>
              </a:rPr>
              <a:t>Le 20 mars 1984, après de nombreux déplacements pour l'organisation du 20</a:t>
            </a:r>
            <a:r>
              <a:rPr baseline="30000" lang="fr" sz="1250">
                <a:solidFill>
                  <a:srgbClr val="202122"/>
                </a:solidFill>
                <a:latin typeface="Times New Roman"/>
                <a:ea typeface="Times New Roman"/>
                <a:cs typeface="Times New Roman"/>
                <a:sym typeface="Times New Roman"/>
              </a:rPr>
              <a:t>e</a:t>
            </a:r>
            <a:r>
              <a:rPr lang="fr" sz="1250">
                <a:solidFill>
                  <a:srgbClr val="202122"/>
                </a:solidFill>
                <a:latin typeface="Times New Roman"/>
                <a:ea typeface="Times New Roman"/>
                <a:cs typeface="Times New Roman"/>
                <a:sym typeface="Times New Roman"/>
              </a:rPr>
              <a:t> sommet de l'organisation de l'unité africaine, il conclut le congrès des syndicats du CEDEAO en déclarant « Je resterai syndicaliste jusqu’à ma mort ». Quelques heures plus tard, il est pris de forts malaises. Des médecins marocains affrétés par le roi Hassan II diagnostiquent de sérieux problèmes cardiaques. Le 24 mars, des cardiologues américains diagnostiquent un anévrisme de l'aorte. L'Arabie saoudite dépêche aussitôt un avion médicalisé pour l'emmener à Cleveland aux États-Unis.</a:t>
            </a:r>
            <a:endParaRPr sz="1250">
              <a:solidFill>
                <a:srgbClr val="202122"/>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fr" sz="1250">
                <a:solidFill>
                  <a:srgbClr val="202122"/>
                </a:solidFill>
                <a:latin typeface="Times New Roman"/>
                <a:ea typeface="Times New Roman"/>
                <a:cs typeface="Times New Roman"/>
                <a:sym typeface="Times New Roman"/>
              </a:rPr>
              <a:t>À l'époque de Sékou Touré, aucun avion, autres que ceux des lignes régulières, ne pouvait atterrir à Conakry sans l'autorisation personnelle du président. Lorsque l'avion saoudien arrive à Conakry, la tour de contrôle, selon la procédure, contacte le président pour obtenir son autorisation ; ne pouvant joindre Sékou Touré dont l'état critique était tenu secret, les contrôleurs refusent le droit d'atterrissage à l'appareil, qui met le cap sur Dakar. Ce n'est que le lendemain, lorsque le Premier ministre, Louis Beavoguí (médecin de profession), s'enquiert de l'avion médicalisé, que l'appareil revient à Conakry et que Sékou Touré est finalement évacué aux États-Unis malgré sa réticence à l’idée de quitter son pays.</a:t>
            </a:r>
            <a:endParaRPr sz="1250">
              <a:solidFill>
                <a:srgbClr val="202122"/>
              </a:solidFill>
              <a:latin typeface="Times New Roman"/>
              <a:ea typeface="Times New Roman"/>
              <a:cs typeface="Times New Roman"/>
              <a:sym typeface="Times New Roman"/>
            </a:endParaRPr>
          </a:p>
          <a:p>
            <a:pPr indent="0" lvl="0" marL="0" rtl="0" algn="l">
              <a:spcBef>
                <a:spcPts val="500"/>
              </a:spcBef>
              <a:spcAft>
                <a:spcPts val="500"/>
              </a:spcAft>
              <a:buClr>
                <a:schemeClr val="dk1"/>
              </a:buClr>
              <a:buSzPts val="1100"/>
              <a:buFont typeface="Arial"/>
              <a:buNone/>
            </a:pPr>
            <a:r>
              <a:rPr lang="fr" sz="1250">
                <a:solidFill>
                  <a:srgbClr val="202122"/>
                </a:solidFill>
                <a:latin typeface="Times New Roman"/>
                <a:ea typeface="Times New Roman"/>
                <a:cs typeface="Times New Roman"/>
                <a:sym typeface="Times New Roman"/>
              </a:rPr>
              <a:t>Sékou Touré meurt le 26 mars 1984 à 15h23 à Cleveland (Ohio), aux États-Unis, lors d'une opération de chirurgie cardiaque. Sa dépouille est rapatriée le 28 mars et exposée pendant 2 jours au palais présidentiel. Il est inhumé le 30 mars au mausolée de Camayenne.</a:t>
            </a:r>
            <a:endParaRPr sz="20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773700" y="1806450"/>
            <a:ext cx="7596600" cy="1530600"/>
          </a:xfrm>
          <a:prstGeom prst="rect">
            <a:avLst/>
          </a:prstGeom>
        </p:spPr>
        <p:txBody>
          <a:bodyPr anchorCtr="0" anchor="ctr" bIns="91425" lIns="91425" spcFirstLastPara="1" rIns="91425" wrap="square" tIns="91425">
            <a:normAutofit fontScale="90000"/>
          </a:bodyPr>
          <a:lstStyle/>
          <a:p>
            <a:pPr indent="0" lvl="0" marL="0" rtl="0" algn="l">
              <a:lnSpc>
                <a:spcPct val="81823"/>
              </a:lnSpc>
              <a:spcBef>
                <a:spcPts val="200"/>
              </a:spcBef>
              <a:spcAft>
                <a:spcPts val="0"/>
              </a:spcAft>
              <a:buNone/>
            </a:pPr>
            <a:r>
              <a:t/>
            </a:r>
            <a:endParaRPr sz="1300">
              <a:solidFill>
                <a:srgbClr val="2E74B5"/>
              </a:solidFill>
            </a:endParaRPr>
          </a:p>
          <a:p>
            <a:pPr indent="0" lvl="0" marL="0" rtl="0" algn="l">
              <a:lnSpc>
                <a:spcPct val="81823"/>
              </a:lnSpc>
              <a:spcBef>
                <a:spcPts val="400"/>
              </a:spcBef>
              <a:spcAft>
                <a:spcPts val="0"/>
              </a:spcAft>
              <a:buNone/>
            </a:pPr>
            <a:r>
              <a:t/>
            </a:r>
            <a:endParaRPr sz="1300">
              <a:solidFill>
                <a:srgbClr val="2E74B5"/>
              </a:solidFill>
            </a:endParaRPr>
          </a:p>
          <a:p>
            <a:pPr indent="457200" lvl="0" marL="2286000" rtl="0" algn="l">
              <a:lnSpc>
                <a:spcPct val="81823"/>
              </a:lnSpc>
              <a:spcBef>
                <a:spcPts val="400"/>
              </a:spcBef>
              <a:spcAft>
                <a:spcPts val="0"/>
              </a:spcAft>
              <a:buClr>
                <a:schemeClr val="dk1"/>
              </a:buClr>
              <a:buSzPct val="49500"/>
              <a:buFont typeface="Arial"/>
              <a:buNone/>
            </a:pPr>
            <a:r>
              <a:rPr b="1" i="1" lang="fr" sz="2222"/>
              <a:t>AMILCAR CABRAL</a:t>
            </a:r>
            <a:endParaRPr b="1" i="1" sz="2222"/>
          </a:p>
          <a:p>
            <a:pPr indent="0" lvl="0" marL="0" rtl="0" algn="ctr">
              <a:spcBef>
                <a:spcPts val="4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9"/>
          <p:cNvPicPr preferRelativeResize="0"/>
          <p:nvPr/>
        </p:nvPicPr>
        <p:blipFill>
          <a:blip r:embed="rId3">
            <a:alphaModFix/>
          </a:blip>
          <a:stretch>
            <a:fillRect/>
          </a:stretch>
        </p:blipFill>
        <p:spPr>
          <a:xfrm>
            <a:off x="2086725" y="754675"/>
            <a:ext cx="5638800" cy="3226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0000"/>
              <a:buFont typeface="Arial"/>
              <a:buNone/>
            </a:pPr>
            <a:r>
              <a:rPr b="1" lang="fr" sz="2200">
                <a:latin typeface="Times New Roman"/>
                <a:ea typeface="Times New Roman"/>
                <a:cs typeface="Times New Roman"/>
                <a:sym typeface="Times New Roman"/>
              </a:rPr>
              <a:t>NAISSANCE ET ORIGINES</a:t>
            </a:r>
            <a:endParaRPr b="1" sz="2200">
              <a:latin typeface="Times New Roman"/>
              <a:ea typeface="Times New Roman"/>
              <a:cs typeface="Times New Roman"/>
              <a:sym typeface="Times New Roman"/>
            </a:endParaRPr>
          </a:p>
          <a:p>
            <a:pPr indent="0" lvl="0" marL="0" rtl="0" algn="l">
              <a:spcBef>
                <a:spcPts val="1200"/>
              </a:spcBef>
              <a:spcAft>
                <a:spcPts val="0"/>
              </a:spcAft>
              <a:buNone/>
            </a:pPr>
            <a:r>
              <a:rPr lang="fr"/>
              <a:t> </a:t>
            </a:r>
            <a:endParaRPr/>
          </a:p>
        </p:txBody>
      </p:sp>
      <p:sp>
        <p:nvSpPr>
          <p:cNvPr id="280" name="Google Shape;280;p5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fr" sz="1700">
                <a:solidFill>
                  <a:schemeClr val="dk1"/>
                </a:solidFill>
                <a:latin typeface="Times New Roman"/>
                <a:ea typeface="Times New Roman"/>
                <a:cs typeface="Times New Roman"/>
                <a:sym typeface="Times New Roman"/>
              </a:rPr>
              <a:t>Amílcar Cabral est né en Guinée portugaise (à Bafatá) en </a:t>
            </a:r>
            <a:r>
              <a:rPr b="1" lang="fr" sz="1700">
                <a:solidFill>
                  <a:schemeClr val="dk1"/>
                </a:solidFill>
                <a:latin typeface="Times New Roman"/>
                <a:ea typeface="Times New Roman"/>
                <a:cs typeface="Times New Roman"/>
                <a:sym typeface="Times New Roman"/>
              </a:rPr>
              <a:t>1924</a:t>
            </a:r>
            <a:r>
              <a:rPr lang="fr" sz="1700">
                <a:solidFill>
                  <a:schemeClr val="dk1"/>
                </a:solidFill>
                <a:latin typeface="Times New Roman"/>
                <a:ea typeface="Times New Roman"/>
                <a:cs typeface="Times New Roman"/>
                <a:sym typeface="Times New Roman"/>
              </a:rPr>
              <a:t> de parents originaires du Cap-Vert. Il part étudier l'agronomie à Lisbonne où il demeure jusqu'en </a:t>
            </a:r>
            <a:r>
              <a:rPr b="1" lang="fr" sz="1700">
                <a:solidFill>
                  <a:schemeClr val="dk1"/>
                </a:solidFill>
                <a:latin typeface="Times New Roman"/>
                <a:ea typeface="Times New Roman"/>
                <a:cs typeface="Times New Roman"/>
                <a:sym typeface="Times New Roman"/>
              </a:rPr>
              <a:t>1952</a:t>
            </a:r>
            <a:r>
              <a:rPr lang="fr" sz="1700">
                <a:solidFill>
                  <a:schemeClr val="dk1"/>
                </a:solidFill>
                <a:latin typeface="Times New Roman"/>
                <a:ea typeface="Times New Roman"/>
                <a:cs typeface="Times New Roman"/>
                <a:sym typeface="Times New Roman"/>
              </a:rPr>
              <a:t>. Il y côtoie des militants de la libération des colonies africaines de l'empire colonial portugais. Certains de ces militants deviendront des meneurs de la lutte indépendantiste en Afrique lusophone, occidentale et australe, tels Mario de Andrade, Agostinho Neto, Viriato da Cruz (qui deviendra le Premier secrétaire du MPLA) tous les trois en Angola,Eduardo Mondlane (fondateur du Frelimo, Mozambique), Marcelino dos Santos et Vasco Cabral.</a:t>
            </a:r>
            <a:endParaRPr sz="2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596"/>
              <a:buFont typeface="Arial"/>
              <a:buNone/>
            </a:pPr>
            <a:r>
              <a:rPr b="1" lang="fr" sz="2311">
                <a:latin typeface="Times New Roman"/>
                <a:ea typeface="Times New Roman"/>
                <a:cs typeface="Times New Roman"/>
                <a:sym typeface="Times New Roman"/>
              </a:rPr>
              <a:t>SON RETOUR EN </a:t>
            </a:r>
            <a:r>
              <a:rPr b="1" lang="fr" sz="2311">
                <a:latin typeface="Times New Roman"/>
                <a:ea typeface="Times New Roman"/>
                <a:cs typeface="Times New Roman"/>
                <a:sym typeface="Times New Roman"/>
              </a:rPr>
              <a:t>GUINÉE</a:t>
            </a:r>
            <a:r>
              <a:rPr b="1" lang="fr" sz="2311">
                <a:latin typeface="Times New Roman"/>
                <a:ea typeface="Times New Roman"/>
                <a:cs typeface="Times New Roman"/>
                <a:sym typeface="Times New Roman"/>
              </a:rPr>
              <a:t> PORTUGAISE</a:t>
            </a:r>
            <a:endParaRPr b="1" sz="2311">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86" name="Google Shape;286;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fr" sz="1400">
                <a:solidFill>
                  <a:schemeClr val="dk1"/>
                </a:solidFill>
                <a:latin typeface="Times New Roman"/>
                <a:ea typeface="Times New Roman"/>
                <a:cs typeface="Times New Roman"/>
                <a:sym typeface="Times New Roman"/>
              </a:rPr>
              <a:t>De retour en Guinée-Bissau comme agronome, il entend contribuer à améliorer la condition de son peuple et mettre fin à la domination coloniale portugaise.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fr" sz="1400">
                <a:solidFill>
                  <a:schemeClr val="dk1"/>
                </a:solidFill>
                <a:latin typeface="Times New Roman"/>
                <a:ea typeface="Times New Roman"/>
                <a:cs typeface="Times New Roman"/>
                <a:sym typeface="Times New Roman"/>
              </a:rPr>
              <a:t>En 1956 il fonde, avec Luís Cabral, son demi-frère (futur président de la République de Guinée-Bissau), Aristides Pereira (futur président de la République du Cap-Vert), Abilio Duarte (futur ministre et président de l’Assemblée nationale du Cap-Vert), le PAIGC, organisation alors clandestine. Le PAIGC se bat contre l'armée portugaise sur plusieurs fronts à partir des pays voisins, la Guinée Conakry notamment et la Casamance, province du Sénégal. Il parvient peu à peu à contrôler le sud du pays, mettant en place de nouvelles structures politico-administratives dans les zones libérées. « Personne ne peut douter, parmi notre peuple, comme chez tout autre peuple africain, que cette guerre de libération nationale dans laquelle nous sommes engagés n’appartienne à l’Afrique tout entière », déclarait-il. Parallèlement, Amílcar Cabral déploie une activité diplomatique très intense pour faire connaître son mouvement et en légitimer l’action auprès de la communauté internationale, et en 1972 les Nations unies finissent par considérer le PAIGC « comme véritable et légitime représentant des peuples de la Guinée et du Cap-Vert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INTRODUCTION </a:t>
            </a:r>
            <a:endParaRPr b="1"/>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700">
                <a:latin typeface="Times New Roman"/>
                <a:ea typeface="Times New Roman"/>
                <a:cs typeface="Times New Roman"/>
                <a:sym typeface="Times New Roman"/>
              </a:rPr>
              <a:t>L’Afrique , terre riche , a été sujet de bien de convoitises de la part des colons Européens par le passé .Ils l’ont exploitée , réduit la grande majorité des africains en esclavage . Mais de cette Afrique sont nés bien de grands hommes qui ont lutté pour leurs droits et ceux de du continent tout entier  libérant par leurs actes ce continent pris au piège par les Européens. Au cours de notre exposé , nous avons voir principalement :</a:t>
            </a:r>
            <a:endParaRPr sz="17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fr" sz="1700">
                <a:latin typeface="Times New Roman"/>
                <a:ea typeface="Times New Roman"/>
                <a:cs typeface="Times New Roman"/>
                <a:sym typeface="Times New Roman"/>
              </a:rPr>
              <a:t>Kwame Nkrumah</a:t>
            </a:r>
            <a:endParaRPr b="1" sz="17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fr" sz="1700">
                <a:latin typeface="Times New Roman"/>
                <a:ea typeface="Times New Roman"/>
                <a:cs typeface="Times New Roman"/>
                <a:sym typeface="Times New Roman"/>
              </a:rPr>
              <a:t>Sékou Touré</a:t>
            </a:r>
            <a:endParaRPr b="1" sz="17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fr" sz="1700">
                <a:latin typeface="Times New Roman"/>
                <a:ea typeface="Times New Roman"/>
                <a:cs typeface="Times New Roman"/>
                <a:sym typeface="Times New Roman"/>
              </a:rPr>
              <a:t>Amilcar Cabral</a:t>
            </a:r>
            <a:endParaRPr b="1" sz="17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fr" sz="1700">
                <a:latin typeface="Times New Roman"/>
                <a:ea typeface="Times New Roman"/>
                <a:cs typeface="Times New Roman"/>
                <a:sym typeface="Times New Roman"/>
              </a:rPr>
              <a:t>Modibo Keita</a:t>
            </a:r>
            <a:endParaRPr b="1" sz="17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fr" sz="1700">
                <a:latin typeface="Times New Roman"/>
                <a:ea typeface="Times New Roman"/>
                <a:cs typeface="Times New Roman"/>
                <a:sym typeface="Times New Roman"/>
              </a:rPr>
              <a:t>Thomas Sankara</a:t>
            </a:r>
            <a:endParaRPr b="1" sz="17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7596"/>
              <a:buFont typeface="Arial"/>
              <a:buNone/>
            </a:pPr>
            <a:r>
              <a:rPr b="1" lang="fr" sz="2311">
                <a:latin typeface="Times New Roman"/>
                <a:ea typeface="Times New Roman"/>
                <a:cs typeface="Times New Roman"/>
                <a:sym typeface="Times New Roman"/>
              </a:rPr>
              <a:t>SA MORT</a:t>
            </a:r>
            <a:endParaRPr b="1" sz="2311">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92" name="Google Shape;292;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Amílcar Cabral est assassiné le </a:t>
            </a:r>
            <a:r>
              <a:rPr b="1" lang="fr" sz="1200">
                <a:solidFill>
                  <a:schemeClr val="dk1"/>
                </a:solidFill>
                <a:latin typeface="Times New Roman"/>
                <a:ea typeface="Times New Roman"/>
                <a:cs typeface="Times New Roman"/>
                <a:sym typeface="Times New Roman"/>
              </a:rPr>
              <a:t>20 janvier 1973 </a:t>
            </a:r>
            <a:r>
              <a:rPr lang="fr" sz="1200">
                <a:solidFill>
                  <a:schemeClr val="dk1"/>
                </a:solidFill>
                <a:latin typeface="Times New Roman"/>
                <a:ea typeface="Times New Roman"/>
                <a:cs typeface="Times New Roman"/>
                <a:sym typeface="Times New Roman"/>
              </a:rPr>
              <a:t>à Conakry (Guinée-Conakry), six mois seulement avant l’indépendance de la Guinée-Bissau. Ses assassins sont des membres de son parti, vraisemblablement manipulés par les autorités portugaises et bénéficiant de complicités au plus haut niveau dans l’État guinéen. Amilcar Cabral ne verra donc jamais la reconnaissance de l’indépendance de la Guinée-Bissau et du Cap-Vert par le Portugal, le </a:t>
            </a:r>
            <a:r>
              <a:rPr b="1" lang="fr" sz="1200">
                <a:solidFill>
                  <a:schemeClr val="dk1"/>
                </a:solidFill>
                <a:latin typeface="Times New Roman"/>
                <a:ea typeface="Times New Roman"/>
                <a:cs typeface="Times New Roman"/>
                <a:sym typeface="Times New Roman"/>
              </a:rPr>
              <a:t>10 septembre 1974</a:t>
            </a:r>
            <a:r>
              <a:rPr lang="fr" sz="1200">
                <a:solidFill>
                  <a:schemeClr val="dk1"/>
                </a:solidFill>
                <a:latin typeface="Times New Roman"/>
                <a:ea typeface="Times New Roman"/>
                <a:cs typeface="Times New Roman"/>
                <a:sym typeface="Times New Roman"/>
              </a:rPr>
              <a:t>, cause pour laquelle il a combattu pendant plus de vingt ans.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Pendant l’enquête destinée à faire la lumière sur l’assassinat, Ahmed Sékou Touré a fait disparaître toutes les pièces à conviction en se contentant d’accuser le Portugal (le général António Spínola et la PIDE, police politique portugaise). Les meurtriers de Cabral ont motivé leur geste par le fait de la domination des métis et de leur accaparement du pouvoir. Amilcar Cabral était un exemple de métissage culturel, mais la proximité de son frère Luis, métis biologique et celle de l’élite capverdienne constituaient une preuve de la position ambiguë du leader de la révolution. Sékou Touré a peut-être joué un rôle dans l'attentat, mais on sait qu’il avait toujours critiqué la mainmise des Capverdiens sur les structures dirigeantes de la Guinée-Bissau. En outre, on sait aujourd’hui qu’un projet de Grande Guinée existait et était débattu entre Bissau et Conakry, qui se sentaient proches idéologiquement (socialisme) et sociologiquement. Ce projet a été combattu par les Capverdiens jusqu’à leur éviction car il promettait la suprématie des Noirs. Avec la mort de Sékou Touré en </a:t>
            </a:r>
            <a:r>
              <a:rPr b="1" lang="fr" sz="1200">
                <a:solidFill>
                  <a:schemeClr val="dk1"/>
                </a:solidFill>
                <a:latin typeface="Times New Roman"/>
                <a:ea typeface="Times New Roman"/>
                <a:cs typeface="Times New Roman"/>
                <a:sym typeface="Times New Roman"/>
              </a:rPr>
              <a:t>1984</a:t>
            </a:r>
            <a:r>
              <a:rPr lang="fr" sz="1200">
                <a:solidFill>
                  <a:schemeClr val="dk1"/>
                </a:solidFill>
                <a:latin typeface="Times New Roman"/>
                <a:ea typeface="Times New Roman"/>
                <a:cs typeface="Times New Roman"/>
                <a:sym typeface="Times New Roman"/>
              </a:rPr>
              <a:t>, ce projet a été oublié.</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fr"/>
              <a:t>Thomas Sankara</a:t>
            </a:r>
            <a:endParaRPr b="1" i="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4"/>
          <p:cNvPicPr preferRelativeResize="0"/>
          <p:nvPr/>
        </p:nvPicPr>
        <p:blipFill>
          <a:blip r:embed="rId3">
            <a:alphaModFix/>
          </a:blip>
          <a:stretch>
            <a:fillRect/>
          </a:stretch>
        </p:blipFill>
        <p:spPr>
          <a:xfrm>
            <a:off x="2276475" y="877775"/>
            <a:ext cx="4591050" cy="3057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QUI EST Thomas Sankara</a:t>
            </a:r>
            <a:endParaRPr b="1"/>
          </a:p>
        </p:txBody>
      </p:sp>
      <p:sp>
        <p:nvSpPr>
          <p:cNvPr id="308" name="Google Shape;308;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25454"/>
              </a:lnSpc>
              <a:spcBef>
                <a:spcPts val="0"/>
              </a:spcBef>
              <a:spcAft>
                <a:spcPts val="0"/>
              </a:spcAft>
              <a:buClr>
                <a:schemeClr val="dk1"/>
              </a:buClr>
              <a:buSzPts val="1100"/>
              <a:buFont typeface="Arial"/>
              <a:buNone/>
            </a:pPr>
            <a:r>
              <a:rPr b="1" lang="fr" sz="1900">
                <a:solidFill>
                  <a:srgbClr val="202122"/>
                </a:solidFill>
                <a:latin typeface="Times New Roman"/>
                <a:ea typeface="Times New Roman"/>
                <a:cs typeface="Times New Roman"/>
                <a:sym typeface="Times New Roman"/>
              </a:rPr>
              <a:t>Thomas Sankara</a:t>
            </a:r>
            <a:r>
              <a:rPr lang="fr" sz="1900">
                <a:solidFill>
                  <a:srgbClr val="202122"/>
                </a:solidFill>
                <a:latin typeface="Times New Roman"/>
                <a:ea typeface="Times New Roman"/>
                <a:cs typeface="Times New Roman"/>
                <a:sym typeface="Times New Roman"/>
              </a:rPr>
              <a:t>, né le 21</a:t>
            </a:r>
            <a:r>
              <a:rPr lang="fr" sz="1900">
                <a:latin typeface="Times New Roman"/>
                <a:ea typeface="Times New Roman"/>
                <a:cs typeface="Times New Roman"/>
                <a:sym typeface="Times New Roman"/>
              </a:rPr>
              <a:t> décembre 1949</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à Yako</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en Haute-Volta</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est un homme d'Éta</a:t>
            </a:r>
            <a:r>
              <a:rPr lang="fr" sz="1900">
                <a:solidFill>
                  <a:srgbClr val="0645AD"/>
                </a:solidFill>
                <a:latin typeface="Times New Roman"/>
                <a:ea typeface="Times New Roman"/>
                <a:cs typeface="Times New Roman"/>
                <a:sym typeface="Times New Roman"/>
              </a:rPr>
              <a:t>t</a:t>
            </a:r>
            <a:r>
              <a:rPr lang="fr" sz="1900">
                <a:solidFill>
                  <a:srgbClr val="0645AD"/>
                </a:solidFill>
                <a:latin typeface="Times New Roman"/>
                <a:ea typeface="Times New Roman"/>
                <a:cs typeface="Times New Roman"/>
                <a:sym typeface="Times New Roman"/>
              </a:rPr>
              <a:t> </a:t>
            </a:r>
            <a:r>
              <a:rPr lang="fr" sz="1900">
                <a:latin typeface="Times New Roman"/>
                <a:ea typeface="Times New Roman"/>
                <a:cs typeface="Times New Roman"/>
                <a:sym typeface="Times New Roman"/>
              </a:rPr>
              <a:t>anti-impérialiste</a:t>
            </a:r>
            <a:r>
              <a:rPr lang="fr" sz="1900">
                <a:solidFill>
                  <a:srgbClr val="202122"/>
                </a:solidFill>
                <a:latin typeface="Times New Roman"/>
                <a:ea typeface="Times New Roman"/>
                <a:cs typeface="Times New Roman"/>
                <a:sym typeface="Times New Roman"/>
              </a:rPr>
              <a:t>, révolutionnaire, socialiste, panafricaniste</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et tiers-mondisme</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voltaïque, puis burkinabé, chef de l’État de la république de Haute-Volta</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rebaptisée Burkina Faso,qui est un mélange de moré</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et de dioula</a:t>
            </a:r>
            <a:r>
              <a:rPr lang="fr" sz="1900">
                <a:solidFill>
                  <a:srgbClr val="0645AD"/>
                </a:solidFill>
                <a:latin typeface="Times New Roman"/>
                <a:ea typeface="Times New Roman"/>
                <a:cs typeface="Times New Roman"/>
                <a:sym typeface="Times New Roman"/>
              </a:rPr>
              <a:t> </a:t>
            </a:r>
            <a:r>
              <a:rPr lang="fr" sz="1900">
                <a:solidFill>
                  <a:srgbClr val="202122"/>
                </a:solidFill>
                <a:latin typeface="Times New Roman"/>
                <a:ea typeface="Times New Roman"/>
                <a:cs typeface="Times New Roman"/>
                <a:sym typeface="Times New Roman"/>
              </a:rPr>
              <a:t>et signifie </a:t>
            </a:r>
            <a:r>
              <a:rPr i="1" lang="fr" sz="1900">
                <a:solidFill>
                  <a:srgbClr val="202122"/>
                </a:solidFill>
                <a:latin typeface="Times New Roman"/>
                <a:ea typeface="Times New Roman"/>
                <a:cs typeface="Times New Roman"/>
                <a:sym typeface="Times New Roman"/>
              </a:rPr>
              <a:t>Pays </a:t>
            </a:r>
            <a:r>
              <a:rPr lang="fr" sz="1900">
                <a:solidFill>
                  <a:srgbClr val="202122"/>
                </a:solidFill>
                <a:latin typeface="Times New Roman"/>
                <a:ea typeface="Times New Roman"/>
                <a:cs typeface="Times New Roman"/>
                <a:sym typeface="Times New Roman"/>
              </a:rPr>
              <a:t>[ou </a:t>
            </a:r>
            <a:r>
              <a:rPr i="1" lang="fr" sz="1900">
                <a:solidFill>
                  <a:srgbClr val="202122"/>
                </a:solidFill>
                <a:latin typeface="Times New Roman"/>
                <a:ea typeface="Times New Roman"/>
                <a:cs typeface="Times New Roman"/>
                <a:sym typeface="Times New Roman"/>
              </a:rPr>
              <a:t>Patrie</a:t>
            </a:r>
            <a:r>
              <a:rPr lang="fr" sz="1900">
                <a:solidFill>
                  <a:srgbClr val="202122"/>
                </a:solidFill>
                <a:latin typeface="Times New Roman"/>
                <a:ea typeface="Times New Roman"/>
                <a:cs typeface="Times New Roman"/>
                <a:sym typeface="Times New Roman"/>
              </a:rPr>
              <a:t>] </a:t>
            </a:r>
            <a:r>
              <a:rPr i="1" lang="fr" sz="1900">
                <a:solidFill>
                  <a:srgbClr val="202122"/>
                </a:solidFill>
                <a:latin typeface="Times New Roman"/>
                <a:ea typeface="Times New Roman"/>
                <a:cs typeface="Times New Roman"/>
                <a:sym typeface="Times New Roman"/>
              </a:rPr>
              <a:t>des hommes intègres,</a:t>
            </a:r>
            <a:r>
              <a:rPr lang="fr" sz="1900">
                <a:solidFill>
                  <a:srgbClr val="202122"/>
                </a:solidFill>
                <a:latin typeface="Times New Roman"/>
                <a:ea typeface="Times New Roman"/>
                <a:cs typeface="Times New Roman"/>
                <a:sym typeface="Times New Roman"/>
              </a:rPr>
              <a:t> de 1983 à 1987.</a:t>
            </a:r>
            <a:endParaRPr sz="1900">
              <a:solidFill>
                <a:srgbClr val="202122"/>
              </a:solidFill>
              <a:latin typeface="Times New Roman"/>
              <a:ea typeface="Times New Roman"/>
              <a:cs typeface="Times New Roman"/>
              <a:sym typeface="Times New Roman"/>
            </a:endParaRPr>
          </a:p>
          <a:p>
            <a:pPr indent="0" lvl="0" marL="0" rtl="0" algn="l">
              <a:spcBef>
                <a:spcPts val="7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SON </a:t>
            </a:r>
            <a:r>
              <a:rPr b="1" lang="fr"/>
              <a:t>PARCOURS</a:t>
            </a:r>
            <a:r>
              <a:rPr b="1" lang="fr"/>
              <a:t> MILITAIRE </a:t>
            </a:r>
            <a:r>
              <a:rPr b="1" lang="fr"/>
              <a:t>PRÉCOCE</a:t>
            </a:r>
            <a:r>
              <a:rPr b="1" lang="fr"/>
              <a:t> </a:t>
            </a:r>
            <a:endParaRPr b="1"/>
          </a:p>
        </p:txBody>
      </p:sp>
      <p:sp>
        <p:nvSpPr>
          <p:cNvPr id="314" name="Google Shape;314;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a:bodyPr>
          <a:lstStyle/>
          <a:p>
            <a:pPr indent="0" lvl="0" marL="0" rtl="0" algn="l">
              <a:lnSpc>
                <a:spcPct val="125454"/>
              </a:lnSpc>
              <a:spcBef>
                <a:spcPts val="0"/>
              </a:spcBef>
              <a:spcAft>
                <a:spcPts val="0"/>
              </a:spcAft>
              <a:buClr>
                <a:schemeClr val="dk1"/>
              </a:buClr>
              <a:buSzPct val="72480"/>
              <a:buFont typeface="Arial"/>
              <a:buNone/>
            </a:pPr>
            <a:r>
              <a:rPr lang="fr" sz="1517">
                <a:solidFill>
                  <a:srgbClr val="202122"/>
                </a:solidFill>
                <a:latin typeface="Times New Roman"/>
                <a:ea typeface="Times New Roman"/>
                <a:cs typeface="Times New Roman"/>
                <a:sym typeface="Times New Roman"/>
              </a:rPr>
              <a:t>Après ses études primaires et secondaires, il intègre l’École Militaire Préparatoire de Ouagadougou, un établissement fondé par l’armée française en 1951 sous le nom d’École des Enfants de Troupe de Ouagadougou, et qui deviendra ensuite le Prytanée Militaire de Kadiogo.</a:t>
            </a:r>
            <a:endParaRPr sz="1517">
              <a:solidFill>
                <a:srgbClr val="202122"/>
              </a:solidFill>
              <a:latin typeface="Times New Roman"/>
              <a:ea typeface="Times New Roman"/>
              <a:cs typeface="Times New Roman"/>
              <a:sym typeface="Times New Roman"/>
            </a:endParaRPr>
          </a:p>
          <a:p>
            <a:pPr indent="0" lvl="0" marL="0" rtl="0" algn="l">
              <a:lnSpc>
                <a:spcPct val="125454"/>
              </a:lnSpc>
              <a:spcBef>
                <a:spcPts val="700"/>
              </a:spcBef>
              <a:spcAft>
                <a:spcPts val="0"/>
              </a:spcAft>
              <a:buClr>
                <a:schemeClr val="dk1"/>
              </a:buClr>
              <a:buSzPct val="72480"/>
              <a:buFont typeface="Arial"/>
              <a:buNone/>
            </a:pPr>
            <a:r>
              <a:rPr lang="fr" sz="1517">
                <a:solidFill>
                  <a:srgbClr val="222222"/>
                </a:solidFill>
                <a:latin typeface="Times New Roman"/>
                <a:ea typeface="Times New Roman"/>
                <a:cs typeface="Times New Roman"/>
                <a:sym typeface="Times New Roman"/>
              </a:rPr>
              <a:t>A la fin des années 1960, en compagnie de Blaise Compaoré, il suit une formation à l’EMIA, l’École militaire inter-armes de Yaoundé, au Cameroun. Puis, il embarque pour Madagascar, où il rejoint l’Académie militaire </a:t>
            </a:r>
            <a:r>
              <a:rPr lang="fr" sz="1517">
                <a:solidFill>
                  <a:srgbClr val="222222"/>
                </a:solidFill>
                <a:latin typeface="Times New Roman"/>
                <a:ea typeface="Times New Roman"/>
                <a:cs typeface="Times New Roman"/>
                <a:sym typeface="Times New Roman"/>
              </a:rPr>
              <a:t>d'Antsirabe</a:t>
            </a:r>
            <a:r>
              <a:rPr lang="fr" sz="1517">
                <a:solidFill>
                  <a:srgbClr val="222222"/>
                </a:solidFill>
                <a:latin typeface="Times New Roman"/>
                <a:ea typeface="Times New Roman"/>
                <a:cs typeface="Times New Roman"/>
                <a:sym typeface="Times New Roman"/>
              </a:rPr>
              <a:t>, dans le centre du pays, pour y suivre une formation d’officier de l’armée.</a:t>
            </a:r>
            <a:endParaRPr sz="1517">
              <a:solidFill>
                <a:srgbClr val="222222"/>
              </a:solidFill>
              <a:latin typeface="Times New Roman"/>
              <a:ea typeface="Times New Roman"/>
              <a:cs typeface="Times New Roman"/>
              <a:sym typeface="Times New Roman"/>
            </a:endParaRPr>
          </a:p>
          <a:p>
            <a:pPr indent="0" lvl="0" marL="0" rtl="0" algn="l">
              <a:lnSpc>
                <a:spcPct val="125454"/>
              </a:lnSpc>
              <a:spcBef>
                <a:spcPts val="700"/>
              </a:spcBef>
              <a:spcAft>
                <a:spcPts val="0"/>
              </a:spcAft>
              <a:buClr>
                <a:schemeClr val="dk1"/>
              </a:buClr>
              <a:buSzPct val="72480"/>
              <a:buFont typeface="Arial"/>
              <a:buNone/>
            </a:pPr>
            <a:r>
              <a:rPr lang="fr" sz="1517">
                <a:solidFill>
                  <a:srgbClr val="222222"/>
                </a:solidFill>
                <a:latin typeface="Times New Roman"/>
                <a:ea typeface="Times New Roman"/>
                <a:cs typeface="Times New Roman"/>
                <a:sym typeface="Times New Roman"/>
              </a:rPr>
              <a:t>Thomas Sankara achève sa formation et retourne en Haute-Volta en 1973 avec le grade de sous-lieutenant.</a:t>
            </a:r>
            <a:endParaRPr sz="1517">
              <a:solidFill>
                <a:srgbClr val="222222"/>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ct val="72480"/>
              <a:buFont typeface="Arial"/>
              <a:buNone/>
            </a:pPr>
            <a:r>
              <a:rPr lang="fr" sz="1517">
                <a:solidFill>
                  <a:srgbClr val="222222"/>
                </a:solidFill>
                <a:latin typeface="Times New Roman"/>
                <a:ea typeface="Times New Roman"/>
                <a:cs typeface="Times New Roman"/>
                <a:sym typeface="Times New Roman"/>
              </a:rPr>
              <a:t>L’année suivante, alors que le chef de l’État, le général Aboubacar Sangoulé Lamizana, doit faire face à une grave crise parlementaire, Thomas Sankara est affecté à la compagnie de génie de Ouagadougou.</a:t>
            </a:r>
            <a:endParaRPr sz="1517">
              <a:solidFill>
                <a:srgbClr val="222222"/>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ct val="72480"/>
              <a:buFont typeface="Arial"/>
              <a:buNone/>
            </a:pPr>
            <a:r>
              <a:rPr lang="fr" sz="1517">
                <a:solidFill>
                  <a:srgbClr val="222222"/>
                </a:solidFill>
                <a:latin typeface="Times New Roman"/>
                <a:ea typeface="Times New Roman"/>
                <a:cs typeface="Times New Roman"/>
                <a:sym typeface="Times New Roman"/>
              </a:rPr>
              <a:t>Mais surtout, le jeune lieutenant s’illustre lors des brefs affrontements qui opposent militaires maliens et burkinabés, en décembre 1974, pour le contrôle de la bande d’Agacher, une fine langue de terre d’une trentaine de kilomètres de long, à cheval entre les deux pays.</a:t>
            </a:r>
            <a:endParaRPr sz="1517">
              <a:solidFill>
                <a:srgbClr val="222222"/>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ct val="72480"/>
              <a:buFont typeface="Arial"/>
              <a:buNone/>
            </a:pPr>
            <a:r>
              <a:rPr lang="fr" sz="1517">
                <a:solidFill>
                  <a:srgbClr val="222222"/>
                </a:solidFill>
                <a:latin typeface="Times New Roman"/>
                <a:ea typeface="Times New Roman"/>
                <a:cs typeface="Times New Roman"/>
                <a:sym typeface="Times New Roman"/>
              </a:rPr>
              <a:t>Durant ces combats qui n’ont duré que deux jours, mais qui ont quand même fait quelques morts de part et d’autre, Thomas Sankara réussit une percée avec ses hommes. Dès lors, il acquiert une renommée nationale.</a:t>
            </a:r>
            <a:endParaRPr sz="1517">
              <a:solidFill>
                <a:srgbClr val="222222"/>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SON </a:t>
            </a:r>
            <a:r>
              <a:rPr b="1" lang="fr"/>
              <a:t>ASCENSION</a:t>
            </a:r>
            <a:r>
              <a:rPr b="1" lang="fr"/>
              <a:t> AU POUVOIR </a:t>
            </a:r>
            <a:endParaRPr b="1"/>
          </a:p>
        </p:txBody>
      </p:sp>
      <p:sp>
        <p:nvSpPr>
          <p:cNvPr id="320" name="Google Shape;320;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lnSpc>
                <a:spcPct val="125454"/>
              </a:lnSpc>
              <a:spcBef>
                <a:spcPts val="0"/>
              </a:spcBef>
              <a:spcAft>
                <a:spcPts val="0"/>
              </a:spcAft>
              <a:buNone/>
            </a:pPr>
            <a:r>
              <a:rPr lang="fr" sz="1808">
                <a:solidFill>
                  <a:srgbClr val="202122"/>
                </a:solidFill>
                <a:latin typeface="Times New Roman"/>
                <a:ea typeface="Times New Roman"/>
                <a:cs typeface="Times New Roman"/>
                <a:sym typeface="Times New Roman"/>
              </a:rPr>
              <a:t>Il est le président du pays durant la période de la</a:t>
            </a:r>
            <a:r>
              <a:rPr lang="fr" sz="1808">
                <a:solidFill>
                  <a:srgbClr val="20212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fr" sz="1808">
                <a:solidFill>
                  <a:srgbClr val="0645AD"/>
                </a:solidFill>
                <a:uFill>
                  <a:noFill/>
                </a:uFill>
                <a:latin typeface="Times New Roman"/>
                <a:ea typeface="Times New Roman"/>
                <a:cs typeface="Times New Roman"/>
                <a:sym typeface="Times New Roman"/>
                <a:hlinkClick r:id="rId4">
                  <a:extLst>
                    <a:ext uri="{A12FA001-AC4F-418D-AE19-62706E023703}">
                      <ahyp:hlinkClr val="tx"/>
                    </a:ext>
                  </a:extLst>
                </a:hlinkClick>
              </a:rPr>
              <a:t>première révolution burkinab</a:t>
            </a:r>
            <a:r>
              <a:rPr lang="fr" sz="1808">
                <a:solidFill>
                  <a:srgbClr val="0645AD"/>
                </a:solidFill>
                <a:latin typeface="Times New Roman"/>
                <a:ea typeface="Times New Roman"/>
                <a:cs typeface="Times New Roman"/>
                <a:sym typeface="Times New Roman"/>
              </a:rPr>
              <a:t>é </a:t>
            </a:r>
            <a:r>
              <a:rPr lang="fr" sz="1808">
                <a:solidFill>
                  <a:srgbClr val="202122"/>
                </a:solidFill>
                <a:latin typeface="Times New Roman"/>
                <a:ea typeface="Times New Roman"/>
                <a:cs typeface="Times New Roman"/>
                <a:sym typeface="Times New Roman"/>
              </a:rPr>
              <a:t>du 4 août 1983 au 15 octobre 1987, qu'il finit par totalement incarner.Il n’a que 33ans lorsqu’il prend le pourvoir en haute volta ex-colonie française, à la suite d’un coup d’état le 4 aout 1983.Il renverse alors le président de l’époque Jean-Baptiste Ouédrago avec l’aide de son frère d’armes et ami Blaise Compaoré. A son arrivé au pouvoir, il met en place la Conseil National de la révolution CNR.</a:t>
            </a:r>
            <a:endParaRPr sz="1808">
              <a:solidFill>
                <a:srgbClr val="202122"/>
              </a:solidFill>
              <a:latin typeface="Times New Roman"/>
              <a:ea typeface="Times New Roman"/>
              <a:cs typeface="Times New Roman"/>
              <a:sym typeface="Times New Roman"/>
            </a:endParaRPr>
          </a:p>
          <a:p>
            <a:pPr indent="0" lvl="0" marL="0" rtl="0" algn="l">
              <a:lnSpc>
                <a:spcPct val="125454"/>
              </a:lnSpc>
              <a:spcBef>
                <a:spcPts val="700"/>
              </a:spcBef>
              <a:spcAft>
                <a:spcPts val="0"/>
              </a:spcAft>
              <a:buNone/>
            </a:pPr>
            <a:r>
              <a:rPr lang="fr" sz="1808">
                <a:solidFill>
                  <a:srgbClr val="202122"/>
                </a:solidFill>
                <a:latin typeface="Times New Roman"/>
                <a:ea typeface="Times New Roman"/>
                <a:cs typeface="Times New Roman"/>
                <a:sym typeface="Times New Roman"/>
              </a:rPr>
              <a:t> Durant ces quatre années, il mène à marche forcée, et y compris en recourant à la répression de certains syndicats ou organisations politiques rivales, une politique d'émancipation nationale, de développement du pays, de lutte contre la corruption ou encore de libération des femmes.</a:t>
            </a:r>
            <a:endParaRPr sz="1808">
              <a:solidFill>
                <a:srgbClr val="202122"/>
              </a:solidFill>
              <a:latin typeface="Times New Roman"/>
              <a:ea typeface="Times New Roman"/>
              <a:cs typeface="Times New Roman"/>
              <a:sym typeface="Times New Roman"/>
            </a:endParaRPr>
          </a:p>
          <a:p>
            <a:pPr indent="0" lvl="0" marL="0" rtl="0" algn="l">
              <a:lnSpc>
                <a:spcPct val="125454"/>
              </a:lnSpc>
              <a:spcBef>
                <a:spcPts val="700"/>
              </a:spcBef>
              <a:spcAft>
                <a:spcPts val="0"/>
              </a:spcAft>
              <a:buClr>
                <a:schemeClr val="dk1"/>
              </a:buClr>
              <a:buSzPct val="78571"/>
              <a:buFont typeface="Arial"/>
              <a:buNone/>
            </a:pPr>
            <a:r>
              <a:t/>
            </a:r>
            <a:endParaRPr sz="1400">
              <a:solidFill>
                <a:srgbClr val="202122"/>
              </a:solidFill>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SA MORT </a:t>
            </a:r>
            <a:endParaRPr b="1"/>
          </a:p>
        </p:txBody>
      </p:sp>
      <p:sp>
        <p:nvSpPr>
          <p:cNvPr id="326" name="Google Shape;326;p5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900">
                <a:solidFill>
                  <a:srgbClr val="202122"/>
                </a:solidFill>
                <a:latin typeface="Times New Roman"/>
                <a:ea typeface="Times New Roman"/>
                <a:cs typeface="Times New Roman"/>
                <a:sym typeface="Times New Roman"/>
              </a:rPr>
              <a:t>Le 15 octobre 1987, le «père de la révolution burkinabé», devenu depuis une icône de la lutte contre les impérialismes, Thomas Sankara, est tué lors d’un coup d’État fomenté par quelques-uns de ses anciens compagnons de lutte. En effet, l</a:t>
            </a:r>
            <a:r>
              <a:rPr lang="fr" sz="1900">
                <a:solidFill>
                  <a:srgbClr val="1D1D1B"/>
                </a:solidFill>
                <a:latin typeface="Times New Roman"/>
                <a:ea typeface="Times New Roman"/>
                <a:cs typeface="Times New Roman"/>
                <a:sym typeface="Times New Roman"/>
              </a:rPr>
              <a:t>e radicalisme de son régime inquiète cependant certains pays. Il est mitraillé par un commando. Blaise Compaoré, son soutien de toujours, prend le pouvoir et nie être complice du meurtre.</a:t>
            </a:r>
            <a:endParaRPr sz="1900">
              <a:solidFill>
                <a:srgbClr val="1D1D1B"/>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 DE </a:t>
            </a:r>
            <a:r>
              <a:rPr lang="fr"/>
              <a:t>VOTRE</a:t>
            </a:r>
            <a:r>
              <a:rPr lang="fr"/>
              <a:t> ATTENTION </a:t>
            </a:r>
            <a:r>
              <a:rPr lang="f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1" sz="2800"/>
          </a:p>
          <a:p>
            <a:pPr indent="457200" lvl="0" marL="1828800" rtl="0" algn="l">
              <a:spcBef>
                <a:spcPts val="0"/>
              </a:spcBef>
              <a:spcAft>
                <a:spcPts val="0"/>
              </a:spcAft>
              <a:buClr>
                <a:schemeClr val="dk1"/>
              </a:buClr>
              <a:buSzPct val="39285"/>
              <a:buFont typeface="Arial"/>
              <a:buNone/>
            </a:pPr>
            <a:r>
              <a:rPr b="1" i="1" lang="fr" sz="2800"/>
              <a:t>Kwame Nkrumah </a:t>
            </a:r>
            <a:r>
              <a:rPr b="1" i="1" lang="fr" sz="2311"/>
              <a:t>( 1909-1972 )</a:t>
            </a:r>
            <a:endParaRPr b="1" i="1" sz="2311"/>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3048000" y="466725"/>
            <a:ext cx="3095625" cy="40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fr"/>
              <a:t>Kwame Nkrumah </a:t>
            </a:r>
            <a:r>
              <a:rPr b="1" lang="fr" sz="2311"/>
              <a:t>( 1909-1972 )</a:t>
            </a:r>
            <a:endParaRPr b="1" sz="2311"/>
          </a:p>
          <a:p>
            <a:pPr indent="0" lvl="0" marL="0" rtl="0" algn="l">
              <a:spcBef>
                <a:spcPts val="0"/>
              </a:spcBef>
              <a:spcAft>
                <a:spcPts val="0"/>
              </a:spcAft>
              <a:buNone/>
            </a:pPr>
            <a:r>
              <a:t/>
            </a:r>
            <a:endParaRPr/>
          </a:p>
        </p:txBody>
      </p:sp>
      <p:sp>
        <p:nvSpPr>
          <p:cNvPr id="97" name="Google Shape;9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2000">
                <a:solidFill>
                  <a:srgbClr val="222222"/>
                </a:solidFill>
              </a:rPr>
              <a:t>Kwame Nkrumah est </a:t>
            </a:r>
            <a:r>
              <a:rPr lang="fr" sz="2000">
                <a:solidFill>
                  <a:srgbClr val="222222"/>
                </a:solidFill>
              </a:rPr>
              <a:t>considéré</a:t>
            </a:r>
            <a:r>
              <a:rPr lang="fr" sz="2000">
                <a:solidFill>
                  <a:srgbClr val="222222"/>
                </a:solidFill>
              </a:rPr>
              <a:t> comme le père du panafricanisme. Il fut l'un des tous premiers à rêver d'une Afrique unie, comme les Etats-Unis,</a:t>
            </a:r>
            <a:r>
              <a:rPr lang="fr" sz="2000">
                <a:solidFill>
                  <a:srgbClr val="222222"/>
                </a:solidFill>
              </a:rPr>
              <a:t> </a:t>
            </a:r>
            <a:r>
              <a:rPr lang="fr" sz="2000">
                <a:solidFill>
                  <a:srgbClr val="222222"/>
                </a:solidFill>
              </a:rPr>
              <a:t>une Afrique qui ne serait plus utilisée comme un réservoir de matières premières pour l'Europe, mais une Afrique qui serait elle-même une puissance économique. Il est le père de </a:t>
            </a:r>
            <a:r>
              <a:rPr lang="fr" sz="2000">
                <a:solidFill>
                  <a:srgbClr val="222222"/>
                </a:solidFill>
              </a:rPr>
              <a:t>l'indépendance</a:t>
            </a:r>
            <a:r>
              <a:rPr lang="fr" sz="2000">
                <a:solidFill>
                  <a:srgbClr val="222222"/>
                </a:solidFill>
              </a:rPr>
              <a:t> du Ghana, qui fut le premier E</a:t>
            </a:r>
            <a:r>
              <a:rPr lang="fr" sz="2000">
                <a:solidFill>
                  <a:srgbClr val="222222"/>
                </a:solidFill>
              </a:rPr>
              <a:t>t</a:t>
            </a:r>
            <a:r>
              <a:rPr lang="fr" sz="2000">
                <a:solidFill>
                  <a:srgbClr val="222222"/>
                </a:solidFill>
              </a:rPr>
              <a:t>at Africain conquérir son indépendance, en 1957.</a:t>
            </a:r>
            <a:endParaRPr sz="2000">
              <a:solidFill>
                <a:srgbClr val="222222"/>
              </a:solidFill>
            </a:endParaRPr>
          </a:p>
          <a:p>
            <a:pPr indent="0" lvl="0" marL="0" rtl="0" algn="l">
              <a:spcBef>
                <a:spcPts val="0"/>
              </a:spcBef>
              <a:spcAft>
                <a:spcPts val="1200"/>
              </a:spcAft>
              <a:buNone/>
            </a:pPr>
            <a:r>
              <a:t/>
            </a:r>
            <a:endParaRPr sz="105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fr" sz="1979"/>
              <a:t>NAISSANCE ET ORIGINES</a:t>
            </a:r>
            <a:endParaRPr b="1" sz="1979"/>
          </a:p>
          <a:p>
            <a:pPr indent="0" lvl="0" marL="0" rtl="0" algn="l">
              <a:spcBef>
                <a:spcPts val="0"/>
              </a:spcBef>
              <a:spcAft>
                <a:spcPts val="0"/>
              </a:spcAft>
              <a:buSzPts val="990"/>
              <a:buNone/>
            </a:pPr>
            <a:r>
              <a:t/>
            </a:r>
            <a:endParaRPr sz="2520"/>
          </a:p>
        </p:txBody>
      </p:sp>
      <p:sp>
        <p:nvSpPr>
          <p:cNvPr id="103" name="Google Shape;10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fr" sz="5307">
                <a:solidFill>
                  <a:schemeClr val="dk1"/>
                </a:solidFill>
              </a:rPr>
              <a:t>Kwame Nkrumah est né le 21 Septembre 1909 à Nkroful, dans le sud-ouest de</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ce qui s'appelait alors la Côte d'Or (ou Gold Coast), une colonie britannique. Fils</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unique, son nom </a:t>
            </a:r>
            <a:r>
              <a:rPr b="1" lang="fr" sz="5307">
                <a:solidFill>
                  <a:schemeClr val="dk1"/>
                </a:solidFill>
              </a:rPr>
              <a:t>“Kwame”</a:t>
            </a:r>
            <a:r>
              <a:rPr lang="fr" sz="5307">
                <a:solidFill>
                  <a:schemeClr val="dk1"/>
                </a:solidFill>
              </a:rPr>
              <a:t>  vient du fait qu'il soit né un samedi.</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Comme étudiant, Nkrumah a été séduit par la vision du Dr Kwagyir Aggrey,</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diplôme aux Etats-Unis, qui était convaincu que le salut des Noirs, comme aux USA,</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pouvait venir de leur auto-amélioration par une meilleure éducation.</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Nkrumah a commencé sa carrière comme enseignant dans une école religieuse,</a:t>
            </a:r>
            <a:endParaRPr sz="5307">
              <a:solidFill>
                <a:schemeClr val="dk1"/>
              </a:solidFill>
            </a:endParaRPr>
          </a:p>
          <a:p>
            <a:pPr indent="0" lvl="0" marL="0" rtl="0" algn="l">
              <a:spcBef>
                <a:spcPts val="0"/>
              </a:spcBef>
              <a:spcAft>
                <a:spcPts val="0"/>
              </a:spcAft>
              <a:buClr>
                <a:schemeClr val="dk1"/>
              </a:buClr>
              <a:buSzPts val="275"/>
              <a:buFont typeface="Arial"/>
              <a:buNone/>
            </a:pPr>
            <a:r>
              <a:rPr lang="fr" sz="5307">
                <a:solidFill>
                  <a:schemeClr val="dk1"/>
                </a:solidFill>
              </a:rPr>
              <a:t>avant de devenir rapidement le principal. Il a tenté de créer un environnement de haut</a:t>
            </a:r>
            <a:endParaRPr sz="5307">
              <a:solidFill>
                <a:schemeClr val="dk1"/>
              </a:solidFill>
            </a:endParaRPr>
          </a:p>
          <a:p>
            <a:pPr indent="0" lvl="0" marL="0" rtl="0" algn="l">
              <a:spcBef>
                <a:spcPts val="0"/>
              </a:spcBef>
              <a:spcAft>
                <a:spcPts val="0"/>
              </a:spcAft>
              <a:buNone/>
            </a:pPr>
            <a:r>
              <a:rPr lang="fr" sz="5307">
                <a:solidFill>
                  <a:schemeClr val="dk1"/>
                </a:solidFill>
              </a:rPr>
              <a:t>niveau pour ses élèves, en créant des clubs littéraires, des sociétés académiques, ou</a:t>
            </a:r>
            <a:endParaRPr sz="5307">
              <a:solidFill>
                <a:schemeClr val="dk1"/>
              </a:solidFill>
            </a:endParaRPr>
          </a:p>
          <a:p>
            <a:pPr indent="0" lvl="0" marL="0" rtl="0" algn="l">
              <a:spcBef>
                <a:spcPts val="0"/>
              </a:spcBef>
              <a:spcAft>
                <a:spcPts val="0"/>
              </a:spcAft>
              <a:buNone/>
            </a:pPr>
            <a:r>
              <a:rPr lang="fr" sz="5307">
                <a:solidFill>
                  <a:schemeClr val="dk1"/>
                </a:solidFill>
              </a:rPr>
              <a:t>en invitant des personnalités à venir discuter avec les élèves.</a:t>
            </a:r>
            <a:endParaRPr sz="5307">
              <a:solidFill>
                <a:schemeClr val="dk1"/>
              </a:solidFill>
            </a:endParaRPr>
          </a:p>
          <a:p>
            <a:pPr indent="0" lvl="0" marL="0" rtl="0" algn="l">
              <a:spcBef>
                <a:spcPts val="0"/>
              </a:spcBef>
              <a:spcAft>
                <a:spcPts val="0"/>
              </a:spcAft>
              <a:buClr>
                <a:schemeClr val="dk1"/>
              </a:buClr>
              <a:buSzPct val="104761"/>
              <a:buFont typeface="Arial"/>
              <a:buNone/>
            </a:pPr>
            <a:r>
              <a:t/>
            </a:r>
            <a:endParaRPr sz="10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b="1" lang="fr" sz="1950"/>
              <a:t>LE MILITANT</a:t>
            </a:r>
            <a:endParaRPr b="1" sz="1950"/>
          </a:p>
        </p:txBody>
      </p:sp>
      <p:sp>
        <p:nvSpPr>
          <p:cNvPr id="109" name="Google Shape;10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fr" sz="6815">
                <a:solidFill>
                  <a:srgbClr val="1D1D1D"/>
                </a:solidFill>
              </a:rPr>
              <a:t>Il fait ses études, à Accra, puis aux </a:t>
            </a:r>
            <a:r>
              <a:rPr lang="fr" sz="6815">
                <a:solidFill>
                  <a:srgbClr val="1D1D1D"/>
                </a:solidFill>
              </a:rPr>
              <a:t>États</a:t>
            </a:r>
            <a:r>
              <a:rPr lang="fr" sz="6815">
                <a:solidFill>
                  <a:srgbClr val="1D1D1D"/>
                </a:solidFill>
              </a:rPr>
              <a:t>-Unis. En </a:t>
            </a:r>
            <a:r>
              <a:rPr b="1" lang="fr" sz="6815">
                <a:solidFill>
                  <a:srgbClr val="1D1D1D"/>
                </a:solidFill>
              </a:rPr>
              <a:t>1945</a:t>
            </a:r>
            <a:r>
              <a:rPr lang="fr" sz="6815">
                <a:solidFill>
                  <a:srgbClr val="1D1D1D"/>
                </a:solidFill>
              </a:rPr>
              <a:t>, il s'installe à Londres</a:t>
            </a:r>
            <a:endParaRPr sz="6815">
              <a:solidFill>
                <a:srgbClr val="1D1D1D"/>
              </a:solidFill>
            </a:endParaRPr>
          </a:p>
          <a:p>
            <a:pPr indent="0" lvl="0" marL="0" rtl="0" algn="l">
              <a:spcBef>
                <a:spcPts val="0"/>
              </a:spcBef>
              <a:spcAft>
                <a:spcPts val="0"/>
              </a:spcAft>
              <a:buClr>
                <a:schemeClr val="dk1"/>
              </a:buClr>
              <a:buSzPts val="275"/>
              <a:buFont typeface="Arial"/>
              <a:buNone/>
            </a:pPr>
            <a:r>
              <a:rPr lang="fr" sz="6815">
                <a:solidFill>
                  <a:srgbClr val="1D1D1D"/>
                </a:solidFill>
              </a:rPr>
              <a:t>et devient militant politique, sous l'influence de </a:t>
            </a:r>
            <a:r>
              <a:rPr lang="fr" sz="6815">
                <a:solidFill>
                  <a:srgbClr val="823709"/>
                </a:solidFill>
              </a:rPr>
              <a:t>George Padmore</a:t>
            </a:r>
            <a:r>
              <a:rPr lang="fr" sz="6815">
                <a:solidFill>
                  <a:srgbClr val="1D1D1D"/>
                </a:solidFill>
              </a:rPr>
              <a:t>. En </a:t>
            </a:r>
            <a:r>
              <a:rPr b="1" lang="fr" sz="6815">
                <a:solidFill>
                  <a:srgbClr val="1D1D1D"/>
                </a:solidFill>
              </a:rPr>
              <a:t>1947</a:t>
            </a:r>
            <a:r>
              <a:rPr lang="fr" sz="6815">
                <a:solidFill>
                  <a:srgbClr val="1D1D1D"/>
                </a:solidFill>
              </a:rPr>
              <a:t>, il revient</a:t>
            </a:r>
            <a:endParaRPr sz="6815">
              <a:solidFill>
                <a:srgbClr val="1D1D1D"/>
              </a:solidFill>
            </a:endParaRPr>
          </a:p>
          <a:p>
            <a:pPr indent="0" lvl="0" marL="0" rtl="0" algn="l">
              <a:spcBef>
                <a:spcPts val="0"/>
              </a:spcBef>
              <a:spcAft>
                <a:spcPts val="0"/>
              </a:spcAft>
              <a:buClr>
                <a:schemeClr val="dk1"/>
              </a:buClr>
              <a:buSzPts val="275"/>
              <a:buFont typeface="Arial"/>
              <a:buNone/>
            </a:pPr>
            <a:r>
              <a:rPr lang="fr" sz="6815">
                <a:solidFill>
                  <a:srgbClr val="1D1D1D"/>
                </a:solidFill>
              </a:rPr>
              <a:t>en Gold Coast comme secrétaire général du mouvement d'opposition, l'</a:t>
            </a:r>
            <a:r>
              <a:rPr lang="fr" sz="6815">
                <a:solidFill>
                  <a:srgbClr val="3465A5"/>
                </a:solidFill>
              </a:rPr>
              <a:t>United Gold</a:t>
            </a:r>
            <a:endParaRPr sz="6815">
              <a:solidFill>
                <a:srgbClr val="3465A5"/>
              </a:solidFill>
            </a:endParaRPr>
          </a:p>
          <a:p>
            <a:pPr indent="0" lvl="0" marL="0" rtl="0" algn="l">
              <a:spcBef>
                <a:spcPts val="0"/>
              </a:spcBef>
              <a:spcAft>
                <a:spcPts val="0"/>
              </a:spcAft>
              <a:buClr>
                <a:schemeClr val="dk1"/>
              </a:buClr>
              <a:buSzPts val="275"/>
              <a:buFont typeface="Arial"/>
              <a:buNone/>
            </a:pPr>
            <a:r>
              <a:rPr lang="fr" sz="6815">
                <a:solidFill>
                  <a:srgbClr val="3465A5"/>
                </a:solidFill>
              </a:rPr>
              <a:t>Coast Convention (UGCC)</a:t>
            </a:r>
            <a:r>
              <a:rPr lang="fr" sz="6815">
                <a:solidFill>
                  <a:srgbClr val="1D1D1D"/>
                </a:solidFill>
              </a:rPr>
              <a:t>, et en </a:t>
            </a:r>
            <a:r>
              <a:rPr b="1" lang="fr" sz="6815">
                <a:solidFill>
                  <a:srgbClr val="1D1D1D"/>
                </a:solidFill>
              </a:rPr>
              <a:t>1949</a:t>
            </a:r>
            <a:r>
              <a:rPr lang="fr" sz="6815">
                <a:solidFill>
                  <a:srgbClr val="1D1D1D"/>
                </a:solidFill>
              </a:rPr>
              <a:t> fonde son propre parti, Convention </a:t>
            </a:r>
            <a:r>
              <a:rPr lang="fr" sz="6815">
                <a:solidFill>
                  <a:srgbClr val="3465A5"/>
                </a:solidFill>
              </a:rPr>
              <a:t>People's</a:t>
            </a:r>
            <a:endParaRPr sz="6815">
              <a:solidFill>
                <a:srgbClr val="3465A5"/>
              </a:solidFill>
            </a:endParaRPr>
          </a:p>
          <a:p>
            <a:pPr indent="0" lvl="0" marL="0" rtl="0" algn="l">
              <a:spcBef>
                <a:spcPts val="0"/>
              </a:spcBef>
              <a:spcAft>
                <a:spcPts val="0"/>
              </a:spcAft>
              <a:buClr>
                <a:schemeClr val="dk1"/>
              </a:buClr>
              <a:buSzPts val="275"/>
              <a:buFont typeface="Arial"/>
              <a:buNone/>
            </a:pPr>
            <a:r>
              <a:rPr lang="fr" sz="6815">
                <a:solidFill>
                  <a:srgbClr val="3465A5"/>
                </a:solidFill>
              </a:rPr>
              <a:t>Party (CPP). </a:t>
            </a:r>
            <a:r>
              <a:rPr lang="fr" sz="6815">
                <a:solidFill>
                  <a:srgbClr val="1D1D1D"/>
                </a:solidFill>
              </a:rPr>
              <a:t>Arrêté en janvier </a:t>
            </a:r>
            <a:r>
              <a:rPr b="1" lang="fr" sz="6815">
                <a:solidFill>
                  <a:srgbClr val="1D1D1D"/>
                </a:solidFill>
              </a:rPr>
              <a:t>1950</a:t>
            </a:r>
            <a:r>
              <a:rPr lang="fr" sz="6815">
                <a:solidFill>
                  <a:srgbClr val="1D1D1D"/>
                </a:solidFill>
              </a:rPr>
              <a:t> à la suite de troubles répétés, il sort de prison</a:t>
            </a:r>
            <a:endParaRPr sz="6815">
              <a:solidFill>
                <a:srgbClr val="1D1D1D"/>
              </a:solidFill>
            </a:endParaRPr>
          </a:p>
          <a:p>
            <a:pPr indent="0" lvl="0" marL="0" rtl="0" algn="l">
              <a:spcBef>
                <a:spcPts val="0"/>
              </a:spcBef>
              <a:spcAft>
                <a:spcPts val="0"/>
              </a:spcAft>
              <a:buClr>
                <a:schemeClr val="dk1"/>
              </a:buClr>
              <a:buSzPts val="275"/>
              <a:buFont typeface="Arial"/>
              <a:buNone/>
            </a:pPr>
            <a:r>
              <a:rPr lang="fr" sz="6815">
                <a:solidFill>
                  <a:srgbClr val="1D1D1D"/>
                </a:solidFill>
              </a:rPr>
              <a:t>lorsqu'il est triomphalement élu à Accra, en février 1951, tandis que son parti contre le</a:t>
            </a:r>
            <a:endParaRPr sz="6815">
              <a:solidFill>
                <a:srgbClr val="1D1D1D"/>
              </a:solidFill>
            </a:endParaRPr>
          </a:p>
          <a:p>
            <a:pPr indent="0" lvl="0" marL="0" rtl="0" algn="l">
              <a:spcBef>
                <a:spcPts val="0"/>
              </a:spcBef>
              <a:spcAft>
                <a:spcPts val="0"/>
              </a:spcAft>
              <a:buClr>
                <a:schemeClr val="dk1"/>
              </a:buClr>
              <a:buSzPts val="275"/>
              <a:buFont typeface="Arial"/>
              <a:buNone/>
            </a:pPr>
            <a:r>
              <a:rPr lang="fr" sz="6815">
                <a:solidFill>
                  <a:srgbClr val="1D1D1D"/>
                </a:solidFill>
              </a:rPr>
              <a:t>la majorité de l'Assemblée.</a:t>
            </a:r>
            <a:endParaRPr sz="6815">
              <a:solidFill>
                <a:srgbClr val="1D1D1D"/>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