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9" r:id="rId13"/>
    <p:sldId id="269" r:id="rId14"/>
    <p:sldId id="270" r:id="rId15"/>
    <p:sldId id="275" r:id="rId16"/>
    <p:sldId id="271" r:id="rId17"/>
    <p:sldId id="274" r:id="rId18"/>
    <p:sldId id="272" r:id="rId19"/>
    <p:sldId id="273" r:id="rId20"/>
    <p:sldId id="280"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a:p>
        </p:txBody>
      </p:sp>
      <p:sp>
        <p:nvSpPr>
          <p:cNvPr id="4" name="Espace réservé de la date 3"/>
          <p:cNvSpPr>
            <a:spLocks noGrp="1"/>
          </p:cNvSpPr>
          <p:nvPr>
            <p:ph type="dt" sz="half" idx="10"/>
          </p:nvPr>
        </p:nvSpPr>
        <p:spPr/>
        <p:txBody>
          <a:body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8394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364212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3140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68628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20561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0DA29E61-4FCD-4E09-93F8-3E414DCF97E1}" type="datetimeFigureOut">
              <a:rPr lang="en-US" smtClean="0"/>
              <a:t>2/5/2022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99008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0DA29E61-4FCD-4E09-93F8-3E414DCF97E1}" type="datetimeFigureOut">
              <a:rPr lang="en-US" smtClean="0"/>
              <a:t>2/5/2022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64261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0DA29E61-4FCD-4E09-93F8-3E414DCF97E1}" type="datetimeFigureOut">
              <a:rPr lang="en-US" smtClean="0"/>
              <a:t>2/5/2022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94219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A29E61-4FCD-4E09-93F8-3E414DCF97E1}" type="datetimeFigureOut">
              <a:rPr lang="en-US" smtClean="0"/>
              <a:t>2/5/2022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72688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DA29E61-4FCD-4E09-93F8-3E414DCF97E1}" type="datetimeFigureOut">
              <a:rPr lang="en-US" smtClean="0"/>
              <a:t>2/5/2022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390576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DA29E61-4FCD-4E09-93F8-3E414DCF97E1}" type="datetimeFigureOut">
              <a:rPr lang="en-US" smtClean="0"/>
              <a:t>2/5/2022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BAB3683-FB51-4F27-A7E5-34AA38A030CB}" type="slidenum">
              <a:rPr lang="en-US" smtClean="0"/>
              <a:t>‹N°›</a:t>
            </a:fld>
            <a:endParaRPr lang="en-US"/>
          </a:p>
        </p:txBody>
      </p:sp>
    </p:spTree>
    <p:extLst>
      <p:ext uri="{BB962C8B-B14F-4D97-AF65-F5344CB8AC3E}">
        <p14:creationId xmlns:p14="http://schemas.microsoft.com/office/powerpoint/2010/main" val="186802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9E61-4FCD-4E09-93F8-3E414DCF97E1}" type="datetimeFigureOut">
              <a:rPr lang="en-US" smtClean="0"/>
              <a:t>2/5/2022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B3683-FB51-4F27-A7E5-34AA38A030CB}" type="slidenum">
              <a:rPr lang="en-US" smtClean="0"/>
              <a:t>‹N°›</a:t>
            </a:fld>
            <a:endParaRPr lang="en-US"/>
          </a:p>
        </p:txBody>
      </p:sp>
    </p:spTree>
    <p:extLst>
      <p:ext uri="{BB962C8B-B14F-4D97-AF65-F5344CB8AC3E}">
        <p14:creationId xmlns:p14="http://schemas.microsoft.com/office/powerpoint/2010/main" val="370341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linkedin.com/in/michelopert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937201"/>
          </a:xfrm>
        </p:spPr>
        <p:txBody>
          <a:bodyPr>
            <a:normAutofit/>
          </a:bodyPr>
          <a:lstStyle/>
          <a:p>
            <a:pPr algn="ctr"/>
            <a:r>
              <a:rPr lang="fr-FR" sz="5400" b="1" dirty="0">
                <a:latin typeface="Arial Rounded MT Bold" panose="020F0704030504030204" pitchFamily="34" charset="0"/>
              </a:rPr>
              <a:t>Facteurs de succès et raisons d‘échecs d'un projet</a:t>
            </a:r>
            <a:endParaRPr lang="en-US" sz="5400" b="1" dirty="0">
              <a:latin typeface="Arial Rounded MT Bold" panose="020F0704030504030204" pitchFamily="34" charset="0"/>
            </a:endParaRPr>
          </a:p>
        </p:txBody>
      </p:sp>
    </p:spTree>
    <p:extLst>
      <p:ext uri="{BB962C8B-B14F-4D97-AF65-F5344CB8AC3E}">
        <p14:creationId xmlns:p14="http://schemas.microsoft.com/office/powerpoint/2010/main" val="24600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29519"/>
            <a:ext cx="10515600" cy="1180341"/>
          </a:xfrm>
        </p:spPr>
        <p:txBody>
          <a:bodyPr>
            <a:normAutofit fontScale="90000"/>
          </a:bodyPr>
          <a:lstStyle/>
          <a:p>
            <a:r>
              <a:rPr lang="fr-FR" sz="3200" dirty="0">
                <a:latin typeface="Arial Rounded MT Bold" panose="020F0704030504030204" pitchFamily="34" charset="0"/>
              </a:rPr>
              <a:t/>
            </a:r>
            <a:br>
              <a:rPr lang="fr-FR" sz="3200" dirty="0">
                <a:latin typeface="Arial Rounded MT Bold" panose="020F0704030504030204" pitchFamily="34" charset="0"/>
              </a:rPr>
            </a:br>
            <a:r>
              <a:rPr lang="fr-FR" sz="3200" dirty="0">
                <a:latin typeface="Arial Rounded MT Bold" panose="020F0704030504030204" pitchFamily="34" charset="0"/>
              </a:rPr>
              <a:t>Plan et échéancier (</a:t>
            </a:r>
            <a:r>
              <a:rPr lang="fr-FR" sz="3200" i="1" dirty="0">
                <a:latin typeface="Arial Rounded MT Bold" panose="020F0704030504030204" pitchFamily="34" charset="0"/>
              </a:rPr>
              <a:t>y compris les plans et les devis détaillés)</a:t>
            </a:r>
            <a:r>
              <a:rPr lang="fr-FR" sz="3200" dirty="0">
                <a:latin typeface="Arial Rounded MT Bold" panose="020F0704030504030204" pitchFamily="34" charset="0"/>
              </a:rPr>
              <a:t/>
            </a:r>
            <a:br>
              <a:rPr lang="fr-FR" sz="3200" dirty="0">
                <a:latin typeface="Arial Rounded MT Bold" panose="020F0704030504030204" pitchFamily="34" charset="0"/>
              </a:rPr>
            </a:br>
            <a:r>
              <a:rPr lang="fr-FR" sz="3200" dirty="0">
                <a:latin typeface="Arial Rounded MT Bold" panose="020F0704030504030204" pitchFamily="34" charset="0"/>
              </a:rPr>
              <a:t/>
            </a:r>
            <a:br>
              <a:rPr lang="fr-FR" sz="3200" dirty="0">
                <a:latin typeface="Arial Rounded MT Bold" panose="020F0704030504030204" pitchFamily="34" charset="0"/>
              </a:rPr>
            </a:br>
            <a:endParaRPr lang="en-US" sz="3200" dirty="0">
              <a:latin typeface="Arial Rounded MT Bold" panose="020F0704030504030204" pitchFamily="34" charset="0"/>
            </a:endParaRPr>
          </a:p>
        </p:txBody>
      </p:sp>
      <p:sp>
        <p:nvSpPr>
          <p:cNvPr id="3" name="Espace réservé du contenu 2"/>
          <p:cNvSpPr>
            <a:spLocks noGrp="1"/>
          </p:cNvSpPr>
          <p:nvPr>
            <p:ph idx="1"/>
          </p:nvPr>
        </p:nvSpPr>
        <p:spPr>
          <a:xfrm>
            <a:off x="6221568" y="1838503"/>
            <a:ext cx="5601237" cy="4351338"/>
          </a:xfrm>
        </p:spPr>
        <p:txBody>
          <a:bodyPr>
            <a:normAutofit fontScale="92500" lnSpcReduction="10000"/>
          </a:bodyPr>
          <a:lstStyle/>
          <a:p>
            <a:r>
              <a:rPr lang="fr-FR" dirty="0"/>
              <a:t>Le management des délais du projet commence par la construction de l’échéancier ou le planning du projet.</a:t>
            </a:r>
          </a:p>
          <a:p>
            <a:r>
              <a:rPr lang="fr-FR" dirty="0"/>
              <a:t>Cet échéancier présente un plan détaillé qui indique comment et quand le projet livrera les résultats définis dans le périmètre du projet.</a:t>
            </a:r>
          </a:p>
          <a:p>
            <a:r>
              <a:rPr lang="fr-FR" dirty="0"/>
              <a:t>Cet outil facilite la gestion des attentes des parties prenantes et sert, aussi, comme base à la communication des performances tout au long du cycle de vie du projet.  </a:t>
            </a:r>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916" y="1831072"/>
            <a:ext cx="5189242" cy="4453817"/>
          </a:xfrm>
          <a:prstGeom prst="rect">
            <a:avLst/>
          </a:prstGeom>
        </p:spPr>
      </p:pic>
    </p:spTree>
    <p:extLst>
      <p:ext uri="{BB962C8B-B14F-4D97-AF65-F5344CB8AC3E}">
        <p14:creationId xmlns:p14="http://schemas.microsoft.com/office/powerpoint/2010/main" val="2898088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ahnschrift SemiBold" panose="020B0502040204020203" pitchFamily="34" charset="0"/>
              </a:rPr>
              <a:t>Communication</a:t>
            </a: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275823" y="1546404"/>
            <a:ext cx="5820177" cy="4351338"/>
          </a:xfrm>
        </p:spPr>
        <p:txBody>
          <a:bodyPr/>
          <a:lstStyle/>
          <a:p>
            <a:r>
              <a:rPr lang="fr-FR" dirty="0"/>
              <a:t>La </a:t>
            </a:r>
            <a:r>
              <a:rPr lang="fr-FR" b="1" dirty="0"/>
              <a:t>communication</a:t>
            </a:r>
            <a:r>
              <a:rPr lang="fr-FR" dirty="0"/>
              <a:t> est un aspect central de la gestion de </a:t>
            </a:r>
            <a:r>
              <a:rPr lang="fr-FR" b="1" dirty="0"/>
              <a:t>projet</a:t>
            </a:r>
            <a:r>
              <a:rPr lang="fr-FR" dirty="0"/>
              <a:t>. Une bonne </a:t>
            </a:r>
            <a:r>
              <a:rPr lang="fr-FR" b="1" dirty="0"/>
              <a:t>communication</a:t>
            </a:r>
            <a:r>
              <a:rPr lang="fr-FR" dirty="0"/>
              <a:t> autour du </a:t>
            </a:r>
            <a:r>
              <a:rPr lang="fr-FR" b="1" dirty="0"/>
              <a:t>projet</a:t>
            </a:r>
            <a:r>
              <a:rPr lang="fr-FR" dirty="0"/>
              <a:t> permet un management optimal des équipes à travers des objectifs clairs, rythmés et partagés. Elle permet de lutter contre le flou et le non-dit, en favorisant les remontées du terrain</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050" y="1546404"/>
            <a:ext cx="5695950" cy="4236210"/>
          </a:xfrm>
          <a:prstGeom prst="rect">
            <a:avLst/>
          </a:prstGeom>
        </p:spPr>
      </p:pic>
    </p:spTree>
    <p:extLst>
      <p:ext uri="{BB962C8B-B14F-4D97-AF65-F5344CB8AC3E}">
        <p14:creationId xmlns:p14="http://schemas.microsoft.com/office/powerpoint/2010/main" val="236652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Bahnschrift Condensed" panose="020B0502040204020203" pitchFamily="34" charset="0"/>
              </a:rPr>
              <a:t>En somme</a:t>
            </a:r>
            <a:endParaRPr lang="en-US" dirty="0">
              <a:latin typeface="Bahnschrift Condensed" panose="020B0502040204020203" pitchFamily="34" charset="0"/>
            </a:endParaRPr>
          </a:p>
        </p:txBody>
      </p:sp>
      <p:sp>
        <p:nvSpPr>
          <p:cNvPr id="3" name="Espace réservé du contenu 2"/>
          <p:cNvSpPr>
            <a:spLocks noGrp="1"/>
          </p:cNvSpPr>
          <p:nvPr>
            <p:ph idx="1"/>
          </p:nvPr>
        </p:nvSpPr>
        <p:spPr>
          <a:xfrm>
            <a:off x="838200" y="1825625"/>
            <a:ext cx="5098366" cy="4351338"/>
          </a:xfrm>
        </p:spPr>
        <p:txBody>
          <a:bodyPr/>
          <a:lstStyle/>
          <a:p>
            <a:r>
              <a:rPr lang="fr-FR" dirty="0"/>
              <a:t>La réussite d'un projet est une parfaite combinaison entre des personnes compétentes, des méthodes performantes et des outils efficaces. Par exemple, un logiciel de gestion de projet vous aidera à augmenter les chances de réussite de votre projet en vous permettant de le gérer efficacement.</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394" y="1486694"/>
            <a:ext cx="5768926" cy="4238857"/>
          </a:xfrm>
          <a:prstGeom prst="rect">
            <a:avLst/>
          </a:prstGeom>
        </p:spPr>
      </p:pic>
    </p:spTree>
    <p:extLst>
      <p:ext uri="{BB962C8B-B14F-4D97-AF65-F5344CB8AC3E}">
        <p14:creationId xmlns:p14="http://schemas.microsoft.com/office/powerpoint/2010/main" val="2650629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Arial Rounded MT Bold" panose="020F0704030504030204" pitchFamily="34" charset="0"/>
              </a:rPr>
              <a:t>Raisons d’ échecs d’un projet </a:t>
            </a:r>
            <a:br>
              <a:rPr lang="fr-FR" dirty="0">
                <a:latin typeface="Arial Rounded MT Bold" panose="020F0704030504030204" pitchFamily="34" charset="0"/>
              </a:rPr>
            </a:b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887" y="1489388"/>
            <a:ext cx="9762185" cy="5191105"/>
          </a:xfrm>
        </p:spPr>
      </p:pic>
    </p:spTree>
    <p:extLst>
      <p:ext uri="{BB962C8B-B14F-4D97-AF65-F5344CB8AC3E}">
        <p14:creationId xmlns:p14="http://schemas.microsoft.com/office/powerpoint/2010/main" val="272006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00100" lvl="1" indent="-342900" algn="ctr"/>
            <a:r>
              <a:rPr lang="fr-FR" sz="3200" dirty="0">
                <a:latin typeface="Arial Rounded MT Bold" panose="020F0704030504030204" pitchFamily="34" charset="0"/>
              </a:rPr>
              <a:t>Echec d’un projet </a:t>
            </a:r>
          </a:p>
        </p:txBody>
      </p:sp>
      <p:sp>
        <p:nvSpPr>
          <p:cNvPr id="3" name="Espace réservé du contenu 2"/>
          <p:cNvSpPr>
            <a:spLocks noGrp="1"/>
          </p:cNvSpPr>
          <p:nvPr>
            <p:ph idx="1"/>
          </p:nvPr>
        </p:nvSpPr>
        <p:spPr>
          <a:xfrm>
            <a:off x="838199" y="1825625"/>
            <a:ext cx="11126273" cy="2038037"/>
          </a:xfrm>
        </p:spPr>
        <p:txBody>
          <a:bodyPr/>
          <a:lstStyle/>
          <a:p>
            <a:r>
              <a:rPr lang="fr-FR" dirty="0"/>
              <a:t>Les causes de l'échec d'un projet sont multiples et peuvent survenir tout au long du projet. L'échec peut  être causé par un chef de projet incompétent ou par une équipe inexpérimentée, par un environnement inadapté, du matériel obsolète, un mauvais timing, etc...</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644" y="3863662"/>
            <a:ext cx="4818711" cy="2773746"/>
          </a:xfrm>
          <a:prstGeom prst="rect">
            <a:avLst/>
          </a:prstGeom>
        </p:spPr>
      </p:pic>
    </p:spTree>
    <p:extLst>
      <p:ext uri="{BB962C8B-B14F-4D97-AF65-F5344CB8AC3E}">
        <p14:creationId xmlns:p14="http://schemas.microsoft.com/office/powerpoint/2010/main" val="3732715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ahnschrift SemiBold" panose="020B0502040204020203" pitchFamily="34" charset="0"/>
              </a:rPr>
              <a:t>Planning </a:t>
            </a:r>
            <a:r>
              <a:rPr lang="fr-FR">
                <a:latin typeface="Bahnschrift SemiBold" panose="020B0502040204020203" pitchFamily="34" charset="0"/>
              </a:rPr>
              <a:t>sous </a:t>
            </a:r>
            <a:r>
              <a:rPr lang="fr-FR" smtClean="0">
                <a:latin typeface="Bahnschrift SemiBold" panose="020B0502040204020203" pitchFamily="34" charset="0"/>
              </a:rPr>
              <a:t>estimé</a:t>
            </a: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276896" y="1825625"/>
            <a:ext cx="5820177" cy="4351338"/>
          </a:xfrm>
        </p:spPr>
        <p:txBody>
          <a:bodyPr/>
          <a:lstStyle/>
          <a:p>
            <a:r>
              <a:rPr lang="fr-FR" dirty="0"/>
              <a:t>Construire son </a:t>
            </a:r>
            <a:r>
              <a:rPr lang="fr-FR" b="1" dirty="0"/>
              <a:t>planning</a:t>
            </a:r>
            <a:r>
              <a:rPr lang="fr-FR" dirty="0"/>
              <a:t> de </a:t>
            </a:r>
            <a:r>
              <a:rPr lang="fr-FR" b="1" dirty="0"/>
              <a:t>projet</a:t>
            </a:r>
            <a:r>
              <a:rPr lang="fr-FR" dirty="0"/>
              <a:t> en partant de prévisions excessivement optimistes, en </a:t>
            </a:r>
            <a:r>
              <a:rPr lang="fr-FR" b="1" dirty="0"/>
              <a:t>sous</a:t>
            </a:r>
            <a:r>
              <a:rPr lang="fr-FR" dirty="0"/>
              <a:t>-estimant les coûts afférents, fait peser le risque d'une dégradation de la rentabilité des </a:t>
            </a:r>
            <a:r>
              <a:rPr lang="fr-FR" b="1" dirty="0"/>
              <a:t>projets</a:t>
            </a:r>
            <a:r>
              <a:rPr lang="fr-FR" dirty="0"/>
              <a:t> menés par l'organisation ainsi que d'une détérioration de ses marges.</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589" y="1825625"/>
            <a:ext cx="5486400" cy="4072900"/>
          </a:xfrm>
          <a:prstGeom prst="rect">
            <a:avLst/>
          </a:prstGeom>
        </p:spPr>
      </p:pic>
    </p:spTree>
    <p:extLst>
      <p:ext uri="{BB962C8B-B14F-4D97-AF65-F5344CB8AC3E}">
        <p14:creationId xmlns:p14="http://schemas.microsoft.com/office/powerpoint/2010/main" val="2626702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ahnschrift SemiBold" panose="020B0502040204020203" pitchFamily="34" charset="0"/>
              </a:rPr>
              <a:t>Mauvaise communication</a:t>
            </a: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6247327" y="1928656"/>
            <a:ext cx="5601237" cy="4351338"/>
          </a:xfrm>
        </p:spPr>
        <p:txBody>
          <a:bodyPr/>
          <a:lstStyle/>
          <a:p>
            <a:r>
              <a:rPr lang="fr-FR" dirty="0"/>
              <a:t>Une bonne communication est primordiale dans le bon déroulement d’un projet. En effet, si un projet prend du retard ou si sa gestion se complique, une communication efficace minimisera forcement les dommages, car une mauvaise communication peut engendrer de graves conséquences.</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48" y="1623318"/>
            <a:ext cx="5289407" cy="4656676"/>
          </a:xfrm>
          <a:prstGeom prst="rect">
            <a:avLst/>
          </a:prstGeom>
        </p:spPr>
      </p:pic>
    </p:spTree>
    <p:extLst>
      <p:ext uri="{BB962C8B-B14F-4D97-AF65-F5344CB8AC3E}">
        <p14:creationId xmlns:p14="http://schemas.microsoft.com/office/powerpoint/2010/main" val="1529606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ahnschrift SemiBold" panose="020B0502040204020203" pitchFamily="34" charset="0"/>
              </a:rPr>
              <a:t>Objectifs imprécis </a:t>
            </a: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437882" y="1825625"/>
            <a:ext cx="6014433" cy="4351338"/>
          </a:xfrm>
        </p:spPr>
        <p:txBody>
          <a:bodyPr>
            <a:normAutofit lnSpcReduction="10000"/>
          </a:bodyPr>
          <a:lstStyle/>
          <a:p>
            <a:r>
              <a:rPr lang="fr-FR" dirty="0"/>
              <a:t>Un projet dont les objectifs ne sont pas clairement définis a de grandes chances d'échouer.</a:t>
            </a:r>
          </a:p>
          <a:p>
            <a:r>
              <a:rPr lang="fr-FR" dirty="0"/>
              <a:t>Pour construire une maison, si vous n'avez pas de plans précis, il est fort probable que l'équipe de construction ne sache pas par où commencer, que le chantier soit chaotique et que la maison s'effondre avant même d'être achevée. Il en est de même pour un projet.</a:t>
            </a:r>
          </a:p>
          <a:p>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315" y="1825625"/>
            <a:ext cx="5615189" cy="4351338"/>
          </a:xfrm>
          <a:prstGeom prst="rect">
            <a:avLst/>
          </a:prstGeom>
        </p:spPr>
      </p:pic>
    </p:spTree>
    <p:extLst>
      <p:ext uri="{BB962C8B-B14F-4D97-AF65-F5344CB8AC3E}">
        <p14:creationId xmlns:p14="http://schemas.microsoft.com/office/powerpoint/2010/main" val="516867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en-US" b="1" dirty="0">
                <a:latin typeface="Bahnschrift SemiBold" panose="020B0502040204020203" pitchFamily="34" charset="0"/>
              </a:rPr>
              <a:t/>
            </a:r>
            <a:br>
              <a:rPr lang="en-US" b="1" dirty="0">
                <a:latin typeface="Bahnschrift SemiBold" panose="020B0502040204020203" pitchFamily="34" charset="0"/>
              </a:rPr>
            </a:br>
            <a:r>
              <a:rPr lang="en-US" b="1" dirty="0" err="1">
                <a:latin typeface="Bahnschrift SemiBold" panose="020B0502040204020203" pitchFamily="34" charset="0"/>
              </a:rPr>
              <a:t>Aucun</a:t>
            </a:r>
            <a:r>
              <a:rPr lang="en-US" b="1" dirty="0">
                <a:latin typeface="Bahnschrift SemiBold" panose="020B0502040204020203" pitchFamily="34" charset="0"/>
              </a:rPr>
              <a:t> management des </a:t>
            </a:r>
            <a:r>
              <a:rPr lang="en-US" b="1" dirty="0" err="1">
                <a:latin typeface="Bahnschrift SemiBold" panose="020B0502040204020203" pitchFamily="34" charset="0"/>
              </a:rPr>
              <a:t>risques</a:t>
            </a:r>
            <a:r>
              <a:rPr lang="en-US" b="1" dirty="0">
                <a:latin typeface="Bahnschrift SemiBold" panose="020B0502040204020203" pitchFamily="34" charset="0"/>
              </a:rPr>
              <a:t/>
            </a:r>
            <a:br>
              <a:rPr lang="en-US" b="1" dirty="0">
                <a:latin typeface="Bahnschrift SemiBold" panose="020B0502040204020203" pitchFamily="34" charset="0"/>
              </a:rPr>
            </a:br>
            <a:r>
              <a:rPr lang="en-US" dirty="0">
                <a:latin typeface="Bahnschrift SemiBold" panose="020B0502040204020203" pitchFamily="34" charset="0"/>
              </a:rPr>
              <a:t/>
            </a:r>
            <a:br>
              <a:rPr lang="en-US" dirty="0">
                <a:latin typeface="Bahnschrift SemiBold" panose="020B0502040204020203" pitchFamily="34" charset="0"/>
              </a:rPr>
            </a:b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5679582" y="1825625"/>
            <a:ext cx="5674217" cy="4351338"/>
          </a:xfrm>
        </p:spPr>
        <p:txBody>
          <a:bodyPr>
            <a:normAutofit/>
          </a:bodyPr>
          <a:lstStyle/>
          <a:p>
            <a:r>
              <a:rPr lang="fr-FR" dirty="0"/>
              <a:t>Démission d'un collaborateur,</a:t>
            </a:r>
          </a:p>
          <a:p>
            <a:r>
              <a:rPr lang="fr-FR" dirty="0"/>
              <a:t> retard d'un fournisseur</a:t>
            </a:r>
          </a:p>
          <a:p>
            <a:r>
              <a:rPr lang="fr-FR" dirty="0"/>
              <a:t> manque de budget,</a:t>
            </a:r>
          </a:p>
          <a:p>
            <a:r>
              <a:rPr lang="fr-FR" dirty="0"/>
              <a:t> panne,</a:t>
            </a:r>
          </a:p>
          <a:p>
            <a:r>
              <a:rPr lang="fr-FR" dirty="0"/>
              <a:t> etc...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8" y="1690687"/>
            <a:ext cx="5144908" cy="3718439"/>
          </a:xfrm>
          <a:prstGeom prst="rect">
            <a:avLst/>
          </a:prstGeom>
        </p:spPr>
      </p:pic>
    </p:spTree>
    <p:extLst>
      <p:ext uri="{BB962C8B-B14F-4D97-AF65-F5344CB8AC3E}">
        <p14:creationId xmlns:p14="http://schemas.microsoft.com/office/powerpoint/2010/main" val="1219446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ahnschrift SemiBold" panose="020B0502040204020203" pitchFamily="34" charset="0"/>
              </a:rPr>
              <a:t>Manque de visibilité </a:t>
            </a:r>
            <a:endParaRPr lang="en-US" dirty="0">
              <a:latin typeface="Bahnschrift SemiBold" panose="020B0502040204020203" pitchFamily="34" charset="0"/>
            </a:endParaRPr>
          </a:p>
        </p:txBody>
      </p:sp>
      <p:sp>
        <p:nvSpPr>
          <p:cNvPr id="3" name="Espace réservé du contenu 2"/>
          <p:cNvSpPr>
            <a:spLocks noGrp="1"/>
          </p:cNvSpPr>
          <p:nvPr>
            <p:ph idx="1"/>
          </p:nvPr>
        </p:nvSpPr>
        <p:spPr>
          <a:xfrm>
            <a:off x="838200" y="1825625"/>
            <a:ext cx="4957293" cy="4351338"/>
          </a:xfrm>
        </p:spPr>
        <p:txBody>
          <a:bodyPr/>
          <a:lstStyle/>
          <a:p>
            <a:r>
              <a:rPr lang="fr-FR" dirty="0"/>
              <a:t>Un </a:t>
            </a:r>
            <a:r>
              <a:rPr lang="fr-FR" b="1" dirty="0"/>
              <a:t>manque de visibilité</a:t>
            </a:r>
            <a:r>
              <a:rPr lang="fr-FR" dirty="0"/>
              <a:t> sur ses chiffres peut conduire les gestionnaires de ressources et les chefs de </a:t>
            </a:r>
            <a:r>
              <a:rPr lang="fr-FR" b="1" dirty="0"/>
              <a:t>projet</a:t>
            </a:r>
            <a:r>
              <a:rPr lang="fr-FR" dirty="0"/>
              <a:t> à prendre des décisions sur la base d'informations obsolètes, inexactes ou incomplètes. La </a:t>
            </a:r>
            <a:r>
              <a:rPr lang="fr-FR" b="1" dirty="0"/>
              <a:t>visibilité</a:t>
            </a:r>
            <a:r>
              <a:rPr lang="fr-FR" dirty="0"/>
              <a:t> n'est pas seulement utile pour les chefs de </a:t>
            </a:r>
            <a:r>
              <a:rPr lang="fr-FR" b="1" dirty="0"/>
              <a:t>projet</a:t>
            </a:r>
            <a:r>
              <a:rPr lang="fr-FR" dirty="0"/>
              <a:t> et leurs équipes.</a:t>
            </a:r>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822" y="1690688"/>
            <a:ext cx="5721886" cy="4847996"/>
          </a:xfrm>
          <a:prstGeom prst="rect">
            <a:avLst/>
          </a:prstGeom>
        </p:spPr>
      </p:pic>
    </p:spTree>
    <p:extLst>
      <p:ext uri="{BB962C8B-B14F-4D97-AF65-F5344CB8AC3E}">
        <p14:creationId xmlns:p14="http://schemas.microsoft.com/office/powerpoint/2010/main" val="203144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22830" y="365125"/>
            <a:ext cx="5190979" cy="6274826"/>
          </a:xfrm>
        </p:spPr>
        <p:txBody>
          <a:bodyPr/>
          <a:lstStyle/>
          <a:p>
            <a:pPr lvl="0"/>
            <a:r>
              <a:rPr lang="fr-FR" dirty="0">
                <a:latin typeface="Arial Rounded MT Bold" panose="020F0704030504030204" pitchFamily="34" charset="0"/>
              </a:rPr>
              <a:t>Groupe  2 :</a:t>
            </a:r>
            <a:br>
              <a:rPr lang="fr-FR" dirty="0">
                <a:latin typeface="Arial Rounded MT Bold" panose="020F0704030504030204" pitchFamily="34" charset="0"/>
              </a:rPr>
            </a:br>
            <a:r>
              <a:rPr lang="fr-FR" dirty="0"/>
              <a:t/>
            </a:r>
            <a:br>
              <a:rPr lang="fr-FR" dirty="0"/>
            </a:br>
            <a:r>
              <a:rPr lang="fr-FR" dirty="0">
                <a:latin typeface="Bahnschrift Condensed" panose="020B0502040204020203" pitchFamily="34" charset="0"/>
              </a:rPr>
              <a:t>Khalifa Ababacar Beye </a:t>
            </a:r>
            <a:r>
              <a:rPr lang="en-US" dirty="0">
                <a:latin typeface="Bahnschrift Condensed" panose="020B0502040204020203" pitchFamily="34" charset="0"/>
              </a:rPr>
              <a:t/>
            </a:r>
            <a:br>
              <a:rPr lang="en-US" dirty="0">
                <a:latin typeface="Bahnschrift Condensed" panose="020B0502040204020203" pitchFamily="34" charset="0"/>
              </a:rPr>
            </a:br>
            <a:r>
              <a:rPr lang="fr-FR" dirty="0">
                <a:latin typeface="Bahnschrift Condensed" panose="020B0502040204020203" pitchFamily="34" charset="0"/>
              </a:rPr>
              <a:t>Abraham Biaye </a:t>
            </a:r>
            <a:r>
              <a:rPr lang="en-US" dirty="0">
                <a:latin typeface="Bahnschrift Condensed" panose="020B0502040204020203" pitchFamily="34" charset="0"/>
              </a:rPr>
              <a:t/>
            </a:r>
            <a:br>
              <a:rPr lang="en-US" dirty="0">
                <a:latin typeface="Bahnschrift Condensed" panose="020B0502040204020203" pitchFamily="34" charset="0"/>
              </a:rPr>
            </a:br>
            <a:r>
              <a:rPr lang="fr-FR" dirty="0" err="1">
                <a:latin typeface="Bahnschrift Condensed" panose="020B0502040204020203" pitchFamily="34" charset="0"/>
              </a:rPr>
              <a:t>Komlan</a:t>
            </a:r>
            <a:r>
              <a:rPr lang="fr-FR" dirty="0">
                <a:latin typeface="Bahnschrift Condensed" panose="020B0502040204020203" pitchFamily="34" charset="0"/>
              </a:rPr>
              <a:t> E. Wilfried </a:t>
            </a:r>
            <a:r>
              <a:rPr lang="fr-FR" dirty="0" err="1">
                <a:latin typeface="Bahnschrift Condensed" panose="020B0502040204020203" pitchFamily="34" charset="0"/>
              </a:rPr>
              <a:t>Dzadou</a:t>
            </a:r>
            <a:r>
              <a:rPr lang="en-US" dirty="0">
                <a:latin typeface="Bahnschrift Condensed" panose="020B0502040204020203" pitchFamily="34" charset="0"/>
              </a:rPr>
              <a:t/>
            </a:r>
            <a:br>
              <a:rPr lang="en-US" dirty="0">
                <a:latin typeface="Bahnschrift Condensed" panose="020B0502040204020203" pitchFamily="34" charset="0"/>
              </a:rPr>
            </a:br>
            <a:r>
              <a:rPr lang="fr-FR" dirty="0">
                <a:latin typeface="Bahnschrift Condensed" panose="020B0502040204020203" pitchFamily="34" charset="0"/>
              </a:rPr>
              <a:t>Maguette Ndiaye</a:t>
            </a:r>
            <a:r>
              <a:rPr lang="en-US" dirty="0">
                <a:latin typeface="Bahnschrift Condensed" panose="020B0502040204020203" pitchFamily="34" charset="0"/>
              </a:rPr>
              <a:t/>
            </a:r>
            <a:br>
              <a:rPr lang="en-US" dirty="0">
                <a:latin typeface="Bahnschrift Condensed" panose="020B0502040204020203" pitchFamily="34" charset="0"/>
              </a:rPr>
            </a:br>
            <a:r>
              <a:rPr lang="fr-FR" dirty="0">
                <a:latin typeface="Bahnschrift Condensed" panose="020B0502040204020203" pitchFamily="34" charset="0"/>
              </a:rPr>
              <a:t>Mariama Sow </a:t>
            </a:r>
            <a:r>
              <a:rPr lang="en-US" dirty="0"/>
              <a:t/>
            </a:r>
            <a:br>
              <a:rPr lang="en-US" dirty="0"/>
            </a:b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654018" cy="5345723"/>
          </a:xfrm>
        </p:spPr>
      </p:pic>
    </p:spTree>
    <p:extLst>
      <p:ext uri="{BB962C8B-B14F-4D97-AF65-F5344CB8AC3E}">
        <p14:creationId xmlns:p14="http://schemas.microsoft.com/office/powerpoint/2010/main" val="232981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contenu 2"/>
          <p:cNvSpPr>
            <a:spLocks noGrp="1"/>
          </p:cNvSpPr>
          <p:nvPr>
            <p:ph idx="1"/>
          </p:nvPr>
        </p:nvSpPr>
        <p:spPr>
          <a:xfrm>
            <a:off x="5838092" y="1825625"/>
            <a:ext cx="5515708" cy="4351338"/>
          </a:xfrm>
        </p:spPr>
        <p:txBody>
          <a:bodyPr/>
          <a:lstStyle/>
          <a:p>
            <a:r>
              <a:rPr lang="fr-FR" dirty="0"/>
              <a:t>Connaître cette liste est une condition nécessaire mais non suffisante pour réussir les projets. En fait c'est un véritable état d'esprit que le manager doit adopter en se plaçant dans une dynamique qualité et en faisant jouer son bon sens naturel.</a:t>
            </a:r>
          </a:p>
          <a:p>
            <a:pPr marL="0" indent="0">
              <a:buNone/>
            </a:pPr>
            <a:endParaRPr lang="fr-FR" dirty="0"/>
          </a:p>
        </p:txBody>
      </p:sp>
    </p:spTree>
    <p:extLst>
      <p:ext uri="{BB962C8B-B14F-4D97-AF65-F5344CB8AC3E}">
        <p14:creationId xmlns:p14="http://schemas.microsoft.com/office/powerpoint/2010/main" val="413676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933" y="59795"/>
            <a:ext cx="10515600" cy="1325563"/>
          </a:xfrm>
        </p:spPr>
        <p:txBody>
          <a:bodyPr/>
          <a:lstStyle/>
          <a:p>
            <a:pPr algn="ctr"/>
            <a:r>
              <a:rPr lang="fr-FR" dirty="0" err="1" smtClean="0">
                <a:latin typeface="Bahnschrift SemiBold" panose="020B0502040204020203" pitchFamily="34" charset="0"/>
              </a:rPr>
              <a:t>Recapitulatif</a:t>
            </a:r>
            <a:endParaRPr lang="en-US" dirty="0">
              <a:latin typeface="Bahnschrift SemiBold" panose="020B0502040204020203" pitchFamily="34" charset="0"/>
            </a:endParaRPr>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3810049848"/>
              </p:ext>
            </p:extLst>
          </p:nvPr>
        </p:nvGraphicFramePr>
        <p:xfrm>
          <a:off x="351692" y="1097278"/>
          <a:ext cx="11549577" cy="5530640"/>
        </p:xfrm>
        <a:graphic>
          <a:graphicData uri="http://schemas.openxmlformats.org/drawingml/2006/table">
            <a:tbl>
              <a:tblPr firstRow="1" bandRow="1">
                <a:tableStyleId>{5C22544A-7EE6-4342-B048-85BDC9FD1C3A}</a:tableStyleId>
              </a:tblPr>
              <a:tblGrid>
                <a:gridCol w="3849859">
                  <a:extLst>
                    <a:ext uri="{9D8B030D-6E8A-4147-A177-3AD203B41FA5}">
                      <a16:colId xmlns:a16="http://schemas.microsoft.com/office/drawing/2014/main" val="20000"/>
                    </a:ext>
                  </a:extLst>
                </a:gridCol>
                <a:gridCol w="3849859">
                  <a:extLst>
                    <a:ext uri="{9D8B030D-6E8A-4147-A177-3AD203B41FA5}">
                      <a16:colId xmlns:a16="http://schemas.microsoft.com/office/drawing/2014/main" val="20001"/>
                    </a:ext>
                  </a:extLst>
                </a:gridCol>
                <a:gridCol w="3849859">
                  <a:extLst>
                    <a:ext uri="{9D8B030D-6E8A-4147-A177-3AD203B41FA5}">
                      <a16:colId xmlns:a16="http://schemas.microsoft.com/office/drawing/2014/main" val="20002"/>
                    </a:ext>
                  </a:extLst>
                </a:gridCol>
              </a:tblGrid>
              <a:tr h="391218">
                <a:tc>
                  <a:txBody>
                    <a:bodyPr/>
                    <a:lstStyle/>
                    <a:p>
                      <a:endParaRPr lang="fr-FR" dirty="0"/>
                    </a:p>
                  </a:txBody>
                  <a:tcPr/>
                </a:tc>
                <a:tc>
                  <a:txBody>
                    <a:bodyPr/>
                    <a:lstStyle/>
                    <a:p>
                      <a:r>
                        <a:rPr lang="fr-FR" dirty="0"/>
                        <a:t>Echec</a:t>
                      </a:r>
                    </a:p>
                  </a:txBody>
                  <a:tcPr/>
                </a:tc>
                <a:tc>
                  <a:txBody>
                    <a:bodyPr/>
                    <a:lstStyle/>
                    <a:p>
                      <a:r>
                        <a:rPr lang="fr-FR" dirty="0"/>
                        <a:t>Réussite</a:t>
                      </a:r>
                    </a:p>
                  </a:txBody>
                  <a:tcPr/>
                </a:tc>
                <a:extLst>
                  <a:ext uri="{0D108BD9-81ED-4DB2-BD59-A6C34878D82A}">
                    <a16:rowId xmlns:a16="http://schemas.microsoft.com/office/drawing/2014/main" val="10000"/>
                  </a:ext>
                </a:extLst>
              </a:tr>
              <a:tr h="675252">
                <a:tc>
                  <a:txBody>
                    <a:bodyPr/>
                    <a:lstStyle/>
                    <a:p>
                      <a:r>
                        <a:rPr lang="fr-FR" dirty="0"/>
                        <a:t>Objectif</a:t>
                      </a:r>
                    </a:p>
                  </a:txBody>
                  <a:tcPr/>
                </a:tc>
                <a:tc>
                  <a:txBody>
                    <a:bodyPr/>
                    <a:lstStyle/>
                    <a:p>
                      <a:r>
                        <a:rPr lang="fr-FR" dirty="0"/>
                        <a:t>Mal définis,</a:t>
                      </a:r>
                      <a:r>
                        <a:rPr lang="fr-FR" baseline="0" dirty="0"/>
                        <a:t> pas de </a:t>
                      </a:r>
                    </a:p>
                    <a:p>
                      <a:r>
                        <a:rPr lang="fr-FR" baseline="0" dirty="0"/>
                        <a:t>communication </a:t>
                      </a:r>
                      <a:endParaRPr lang="fr-FR" dirty="0"/>
                    </a:p>
                  </a:txBody>
                  <a:tcPr/>
                </a:tc>
                <a:tc>
                  <a:txBody>
                    <a:bodyPr/>
                    <a:lstStyle/>
                    <a:p>
                      <a:r>
                        <a:rPr lang="fr-FR" dirty="0"/>
                        <a:t>Clairs,</a:t>
                      </a:r>
                      <a:r>
                        <a:rPr lang="fr-FR" baseline="0" dirty="0"/>
                        <a:t> partagés. Cohérents  par rapport  aux missions .</a:t>
                      </a:r>
                      <a:endParaRPr lang="fr-FR" dirty="0"/>
                    </a:p>
                  </a:txBody>
                  <a:tcPr/>
                </a:tc>
                <a:extLst>
                  <a:ext uri="{0D108BD9-81ED-4DB2-BD59-A6C34878D82A}">
                    <a16:rowId xmlns:a16="http://schemas.microsoft.com/office/drawing/2014/main" val="10001"/>
                  </a:ext>
                </a:extLst>
              </a:tr>
              <a:tr h="391218">
                <a:tc>
                  <a:txBody>
                    <a:bodyPr/>
                    <a:lstStyle/>
                    <a:p>
                      <a:r>
                        <a:rPr lang="fr-FR" dirty="0"/>
                        <a:t>Phases du projet</a:t>
                      </a:r>
                    </a:p>
                  </a:txBody>
                  <a:tcPr/>
                </a:tc>
                <a:tc>
                  <a:txBody>
                    <a:bodyPr/>
                    <a:lstStyle/>
                    <a:p>
                      <a:r>
                        <a:rPr lang="fr-FR" dirty="0"/>
                        <a:t>Pas respectées,</a:t>
                      </a:r>
                      <a:r>
                        <a:rPr lang="fr-FR" baseline="0" dirty="0"/>
                        <a:t> utopiques</a:t>
                      </a:r>
                      <a:endParaRPr lang="fr-FR" dirty="0"/>
                    </a:p>
                  </a:txBody>
                  <a:tcPr/>
                </a:tc>
                <a:tc>
                  <a:txBody>
                    <a:bodyPr/>
                    <a:lstStyle/>
                    <a:p>
                      <a:r>
                        <a:rPr lang="fr-FR" dirty="0"/>
                        <a:t>Contrôle,</a:t>
                      </a:r>
                      <a:r>
                        <a:rPr lang="fr-FR" baseline="0" dirty="0"/>
                        <a:t> réalisme</a:t>
                      </a:r>
                      <a:endParaRPr lang="fr-FR" dirty="0"/>
                    </a:p>
                  </a:txBody>
                  <a:tcPr/>
                </a:tc>
                <a:extLst>
                  <a:ext uri="{0D108BD9-81ED-4DB2-BD59-A6C34878D82A}">
                    <a16:rowId xmlns:a16="http://schemas.microsoft.com/office/drawing/2014/main" val="10002"/>
                  </a:ext>
                </a:extLst>
              </a:tr>
              <a:tr h="675252">
                <a:tc>
                  <a:txBody>
                    <a:bodyPr/>
                    <a:lstStyle/>
                    <a:p>
                      <a:r>
                        <a:rPr lang="fr-FR" dirty="0"/>
                        <a:t>Ressources,</a:t>
                      </a:r>
                    </a:p>
                    <a:p>
                      <a:r>
                        <a:rPr lang="fr-FR" dirty="0"/>
                        <a:t>Contraintes</a:t>
                      </a:r>
                    </a:p>
                  </a:txBody>
                  <a:tcPr/>
                </a:tc>
                <a:tc>
                  <a:txBody>
                    <a:bodyPr/>
                    <a:lstStyle/>
                    <a:p>
                      <a:r>
                        <a:rPr lang="fr-FR" dirty="0"/>
                        <a:t>Sous-estimées,</a:t>
                      </a:r>
                    </a:p>
                    <a:p>
                      <a:r>
                        <a:rPr lang="fr-FR" dirty="0"/>
                        <a:t>Mal évaluées </a:t>
                      </a:r>
                    </a:p>
                  </a:txBody>
                  <a:tcPr/>
                </a:tc>
                <a:tc>
                  <a:txBody>
                    <a:bodyPr/>
                    <a:lstStyle/>
                    <a:p>
                      <a:r>
                        <a:rPr lang="fr-FR" dirty="0"/>
                        <a:t>Analysées correctement.</a:t>
                      </a:r>
                      <a:r>
                        <a:rPr lang="fr-FR" baseline="0" dirty="0"/>
                        <a:t> Prise en compte de l’environnement</a:t>
                      </a:r>
                    </a:p>
                  </a:txBody>
                  <a:tcPr/>
                </a:tc>
                <a:extLst>
                  <a:ext uri="{0D108BD9-81ED-4DB2-BD59-A6C34878D82A}">
                    <a16:rowId xmlns:a16="http://schemas.microsoft.com/office/drawing/2014/main" val="10003"/>
                  </a:ext>
                </a:extLst>
              </a:tr>
              <a:tr h="391218">
                <a:tc>
                  <a:txBody>
                    <a:bodyPr/>
                    <a:lstStyle/>
                    <a:p>
                      <a:r>
                        <a:rPr lang="fr-FR" dirty="0"/>
                        <a:t>Direction</a:t>
                      </a:r>
                    </a:p>
                  </a:txBody>
                  <a:tcPr/>
                </a:tc>
                <a:tc>
                  <a:txBody>
                    <a:bodyPr/>
                    <a:lstStyle/>
                    <a:p>
                      <a:r>
                        <a:rPr lang="fr-FR" dirty="0"/>
                        <a:t>Pas</a:t>
                      </a:r>
                      <a:r>
                        <a:rPr lang="fr-FR" baseline="0" dirty="0"/>
                        <a:t> motivée</a:t>
                      </a:r>
                      <a:endParaRPr lang="fr-FR" dirty="0"/>
                    </a:p>
                  </a:txBody>
                  <a:tcPr/>
                </a:tc>
                <a:tc>
                  <a:txBody>
                    <a:bodyPr/>
                    <a:lstStyle/>
                    <a:p>
                      <a:r>
                        <a:rPr lang="fr-FR" dirty="0"/>
                        <a:t>Affiche et montre son implication</a:t>
                      </a:r>
                    </a:p>
                  </a:txBody>
                  <a:tcPr/>
                </a:tc>
                <a:extLst>
                  <a:ext uri="{0D108BD9-81ED-4DB2-BD59-A6C34878D82A}">
                    <a16:rowId xmlns:a16="http://schemas.microsoft.com/office/drawing/2014/main" val="10004"/>
                  </a:ext>
                </a:extLst>
              </a:tr>
              <a:tr h="1832828">
                <a:tc>
                  <a:txBody>
                    <a:bodyPr/>
                    <a:lstStyle/>
                    <a:p>
                      <a:r>
                        <a:rPr lang="fr-FR" dirty="0"/>
                        <a:t>Equipe projet</a:t>
                      </a:r>
                    </a:p>
                  </a:txBody>
                  <a:tcPr/>
                </a:tc>
                <a:tc>
                  <a:txBody>
                    <a:bodyPr/>
                    <a:lstStyle/>
                    <a:p>
                      <a:r>
                        <a:rPr lang="fr-FR" dirty="0"/>
                        <a:t>       Rôles pas définis,</a:t>
                      </a:r>
                    </a:p>
                    <a:p>
                      <a:r>
                        <a:rPr lang="fr-FR" dirty="0"/>
                        <a:t>        Pas compétents</a:t>
                      </a:r>
                    </a:p>
                    <a:p>
                      <a:r>
                        <a:rPr lang="fr-FR" dirty="0"/>
                        <a:t>     Stratégies de pouvoir</a:t>
                      </a:r>
                      <a:r>
                        <a:rPr lang="fr-FR" baseline="0" dirty="0"/>
                        <a:t> </a:t>
                      </a:r>
                    </a:p>
                    <a:p>
                      <a:r>
                        <a:rPr lang="fr-FR" baseline="0" dirty="0"/>
                        <a:t>             opposants</a:t>
                      </a:r>
                    </a:p>
                    <a:p>
                      <a:endParaRPr lang="fr-FR" baseline="0" dirty="0"/>
                    </a:p>
                    <a:p>
                      <a:r>
                        <a:rPr lang="fr-FR" baseline="0" dirty="0"/>
                        <a:t>        Pas de cohésion</a:t>
                      </a:r>
                      <a:endParaRPr lang="fr-FR" dirty="0"/>
                    </a:p>
                  </a:txBody>
                  <a:tcPr/>
                </a:tc>
                <a:tc>
                  <a:txBody>
                    <a:bodyPr/>
                    <a:lstStyle/>
                    <a:p>
                      <a:r>
                        <a:rPr lang="fr-FR" dirty="0"/>
                        <a:t>   Délégation claire</a:t>
                      </a:r>
                      <a:r>
                        <a:rPr lang="fr-FR" baseline="0" dirty="0"/>
                        <a:t>, autonomes, </a:t>
                      </a:r>
                    </a:p>
                    <a:p>
                      <a:r>
                        <a:rPr lang="fr-FR" baseline="0" dirty="0"/>
                        <a:t>        Choix de membre </a:t>
                      </a:r>
                    </a:p>
                    <a:p>
                      <a:r>
                        <a:rPr lang="fr-FR" baseline="0" dirty="0"/>
                        <a:t>         Culture, formation</a:t>
                      </a:r>
                    </a:p>
                    <a:p>
                      <a:r>
                        <a:rPr lang="fr-FR" baseline="0" dirty="0"/>
                        <a:t>           communication</a:t>
                      </a:r>
                    </a:p>
                    <a:p>
                      <a:endParaRPr lang="fr-FR" baseline="0" dirty="0"/>
                    </a:p>
                    <a:p>
                      <a:r>
                        <a:rPr lang="fr-FR" baseline="0" dirty="0"/>
                        <a:t>       Pluridisciplinaire, motivée</a:t>
                      </a:r>
                      <a:endParaRPr lang="fr-FR" dirty="0"/>
                    </a:p>
                  </a:txBody>
                  <a:tcPr/>
                </a:tc>
                <a:extLst>
                  <a:ext uri="{0D108BD9-81ED-4DB2-BD59-A6C34878D82A}">
                    <a16:rowId xmlns:a16="http://schemas.microsoft.com/office/drawing/2014/main" val="10005"/>
                  </a:ext>
                </a:extLst>
              </a:tr>
              <a:tr h="391218">
                <a:tc>
                  <a:txBody>
                    <a:bodyPr/>
                    <a:lstStyle/>
                    <a:p>
                      <a:r>
                        <a:rPr lang="fr-FR" dirty="0"/>
                        <a:t>Relation encadrement</a:t>
                      </a:r>
                    </a:p>
                  </a:txBody>
                  <a:tcPr/>
                </a:tc>
                <a:tc>
                  <a:txBody>
                    <a:bodyPr/>
                    <a:lstStyle/>
                    <a:p>
                      <a:r>
                        <a:rPr lang="fr-FR" dirty="0"/>
                        <a:t>Orientation vers production</a:t>
                      </a:r>
                    </a:p>
                  </a:txBody>
                  <a:tcPr/>
                </a:tc>
                <a:tc>
                  <a:txBody>
                    <a:bodyPr/>
                    <a:lstStyle/>
                    <a:p>
                      <a:r>
                        <a:rPr lang="fr-FR" dirty="0"/>
                        <a:t>Contractualiser,</a:t>
                      </a:r>
                      <a:r>
                        <a:rPr lang="fr-FR" baseline="0" dirty="0"/>
                        <a:t> négocier</a:t>
                      </a:r>
                      <a:endParaRPr lang="fr-FR" dirty="0"/>
                    </a:p>
                  </a:txBody>
                  <a:tcPr/>
                </a:tc>
                <a:extLst>
                  <a:ext uri="{0D108BD9-81ED-4DB2-BD59-A6C34878D82A}">
                    <a16:rowId xmlns:a16="http://schemas.microsoft.com/office/drawing/2014/main" val="10006"/>
                  </a:ext>
                </a:extLst>
              </a:tr>
              <a:tr h="391218">
                <a:tc>
                  <a:txBody>
                    <a:bodyPr/>
                    <a:lstStyle/>
                    <a:p>
                      <a:r>
                        <a:rPr lang="fr-FR" dirty="0"/>
                        <a:t>Conduite du projet</a:t>
                      </a:r>
                    </a:p>
                  </a:txBody>
                  <a:tcPr/>
                </a:tc>
                <a:tc>
                  <a:txBody>
                    <a:bodyPr/>
                    <a:lstStyle/>
                    <a:p>
                      <a:r>
                        <a:rPr lang="fr-FR" dirty="0"/>
                        <a:t>Management défaillant </a:t>
                      </a:r>
                    </a:p>
                  </a:txBody>
                  <a:tcPr/>
                </a:tc>
                <a:tc>
                  <a:txBody>
                    <a:bodyPr/>
                    <a:lstStyle/>
                    <a:p>
                      <a:r>
                        <a:rPr lang="fr-FR" dirty="0"/>
                        <a:t>Choix du</a:t>
                      </a:r>
                      <a:r>
                        <a:rPr lang="fr-FR" baseline="0" dirty="0"/>
                        <a:t> chef de projet </a:t>
                      </a:r>
                      <a:endParaRPr lang="fr-FR" dirty="0"/>
                    </a:p>
                  </a:txBody>
                  <a:tcPr/>
                </a:tc>
                <a:extLst>
                  <a:ext uri="{0D108BD9-81ED-4DB2-BD59-A6C34878D82A}">
                    <a16:rowId xmlns:a16="http://schemas.microsoft.com/office/drawing/2014/main" val="10007"/>
                  </a:ext>
                </a:extLst>
              </a:tr>
              <a:tr h="391218">
                <a:tc>
                  <a:txBody>
                    <a:bodyPr/>
                    <a:lstStyle/>
                    <a:p>
                      <a:r>
                        <a:rPr lang="fr-FR" dirty="0"/>
                        <a:t>Evaluation</a:t>
                      </a:r>
                    </a:p>
                  </a:txBody>
                  <a:tcPr/>
                </a:tc>
                <a:tc>
                  <a:txBody>
                    <a:bodyPr/>
                    <a:lstStyle/>
                    <a:p>
                      <a:r>
                        <a:rPr lang="fr-FR" dirty="0"/>
                        <a:t>Critères inadaptés</a:t>
                      </a:r>
                    </a:p>
                  </a:txBody>
                  <a:tcPr/>
                </a:tc>
                <a:tc>
                  <a:txBody>
                    <a:bodyPr/>
                    <a:lstStyle/>
                    <a:p>
                      <a:r>
                        <a:rPr lang="fr-FR" dirty="0"/>
                        <a:t>Fonctionnalité</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5537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Bahnschrift SemiBold" panose="020B0502040204020203" pitchFamily="34" charset="0"/>
              </a:rPr>
              <a:t>Conclusion</a:t>
            </a:r>
            <a:endParaRPr lang="en-US" dirty="0">
              <a:latin typeface="Bahnschrift SemiBold" panose="020B0502040204020203" pitchFamily="34" charset="0"/>
            </a:endParaRPr>
          </a:p>
        </p:txBody>
      </p:sp>
      <p:sp>
        <p:nvSpPr>
          <p:cNvPr id="3" name="Espace réservé du contenu 2"/>
          <p:cNvSpPr>
            <a:spLocks noGrp="1"/>
          </p:cNvSpPr>
          <p:nvPr>
            <p:ph idx="1"/>
          </p:nvPr>
        </p:nvSpPr>
        <p:spPr/>
        <p:txBody>
          <a:bodyPr>
            <a:normAutofit lnSpcReduction="10000"/>
          </a:bodyPr>
          <a:lstStyle/>
          <a:p>
            <a:pPr algn="just"/>
            <a:r>
              <a:rPr lang="fr-FR" dirty="0"/>
              <a:t>Les critères de réussite d’un projet sont les normes par lesquelles le projet sera jugé à la fin pour décider de sa réussite ou non aux yeux de tous. La définition d’un critère de réussite doit émerger d’un effort collaboratif impliquant les acteurs et les clients</a:t>
            </a:r>
            <a:r>
              <a:rPr lang="fr-FR" dirty="0" smtClean="0"/>
              <a:t>.</a:t>
            </a:r>
          </a:p>
          <a:p>
            <a:pPr algn="just"/>
            <a:endParaRPr lang="fr-FR" dirty="0"/>
          </a:p>
          <a:p>
            <a:pPr algn="just"/>
            <a:r>
              <a:rPr lang="fr-FR" sz="5400" dirty="0"/>
              <a:t>S</a:t>
            </a:r>
            <a:r>
              <a:rPr lang="fr-FR" dirty="0"/>
              <a:t>elon </a:t>
            </a:r>
            <a:r>
              <a:rPr lang="fr-FR" dirty="0">
                <a:hlinkClick r:id="rId2"/>
              </a:rPr>
              <a:t>Michel Operto</a:t>
            </a:r>
            <a:r>
              <a:rPr lang="fr-FR" dirty="0"/>
              <a:t>, spécialiste en gestion de projet </a:t>
            </a:r>
            <a:r>
              <a:rPr lang="fr-FR" i="1" dirty="0"/>
              <a:t>« </a:t>
            </a:r>
            <a:r>
              <a:rPr lang="fr-FR" i="1" dirty="0">
                <a:latin typeface="Bahnschrift Condensed" panose="020B0502040204020203" pitchFamily="34" charset="0"/>
              </a:rPr>
              <a:t>le succès d’un projet se mesure quand les clients qui vont utiliser le livrable produit sont pleinement satisfaits </a:t>
            </a:r>
            <a:r>
              <a:rPr lang="fr-FR" i="1" dirty="0" smtClean="0">
                <a:latin typeface="Bahnschrift Condensed" panose="020B0502040204020203" pitchFamily="34" charset="0"/>
              </a:rPr>
              <a:t>et </a:t>
            </a:r>
            <a:r>
              <a:rPr lang="fr-FR" i="1" dirty="0">
                <a:latin typeface="Bahnschrift Condensed" panose="020B0502040204020203" pitchFamily="34" charset="0"/>
              </a:rPr>
              <a:t>que les membres de l’équipe sont heureux d’avoir participer au projet. La satisfaction client </a:t>
            </a:r>
            <a:r>
              <a:rPr lang="fr-FR" i="1" dirty="0" smtClean="0">
                <a:latin typeface="Bahnschrift Condensed" panose="020B0502040204020203" pitchFamily="34" charset="0"/>
              </a:rPr>
              <a:t>et </a:t>
            </a:r>
            <a:r>
              <a:rPr lang="fr-FR" i="1" dirty="0">
                <a:latin typeface="Bahnschrift Condensed" panose="020B0502040204020203" pitchFamily="34" charset="0"/>
              </a:rPr>
              <a:t>celle des équipes sont des mesures clés de réussite et de succès d’un projet</a:t>
            </a:r>
            <a:r>
              <a:rPr lang="fr-FR" i="1" dirty="0"/>
              <a:t> »</a:t>
            </a:r>
            <a:endParaRPr lang="en-US" dirty="0"/>
          </a:p>
        </p:txBody>
      </p:sp>
    </p:spTree>
    <p:extLst>
      <p:ext uri="{BB962C8B-B14F-4D97-AF65-F5344CB8AC3E}">
        <p14:creationId xmlns:p14="http://schemas.microsoft.com/office/powerpoint/2010/main" val="820428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33000" b="-33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95778" y="2786354"/>
            <a:ext cx="10515600" cy="1325563"/>
          </a:xfrm>
        </p:spPr>
        <p:txBody>
          <a:bodyPr/>
          <a:lstStyle/>
          <a:p>
            <a:pPr algn="ctr"/>
            <a:r>
              <a:rPr lang="fr-FR" dirty="0" smtClean="0">
                <a:latin typeface="Bahnschrift Condensed" panose="020B0502040204020203" pitchFamily="34" charset="0"/>
              </a:rPr>
              <a:t>Merci de votre attention !</a:t>
            </a:r>
            <a:endParaRPr lang="en-US" dirty="0">
              <a:latin typeface="Bahnschrift Condensed" panose="020B0502040204020203" pitchFamily="34" charset="0"/>
            </a:endParaRPr>
          </a:p>
        </p:txBody>
      </p:sp>
    </p:spTree>
    <p:extLst>
      <p:ext uri="{BB962C8B-B14F-4D97-AF65-F5344CB8AC3E}">
        <p14:creationId xmlns:p14="http://schemas.microsoft.com/office/powerpoint/2010/main" val="28529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a:xfrm>
            <a:off x="4119562" y="273049"/>
            <a:ext cx="7894247" cy="6465375"/>
          </a:xfrm>
        </p:spPr>
        <p:txBody>
          <a:bodyPr>
            <a:normAutofit lnSpcReduction="10000"/>
          </a:bodyPr>
          <a:lstStyle/>
          <a:p>
            <a:pPr marL="571500" indent="-571500" algn="l">
              <a:buBlip>
                <a:blip r:embed="rId2"/>
              </a:buBlip>
            </a:pPr>
            <a:r>
              <a:rPr lang="fr-FR" sz="3600" dirty="0">
                <a:latin typeface="Arial Rounded MT Bold" panose="020F0704030504030204" pitchFamily="34" charset="0"/>
              </a:rPr>
              <a:t>Introduction</a:t>
            </a:r>
          </a:p>
          <a:p>
            <a:pPr algn="l"/>
            <a:endParaRPr lang="fr-FR" sz="3600" dirty="0">
              <a:latin typeface="Arial Rounded MT Bold" panose="020F0704030504030204" pitchFamily="34" charset="0"/>
            </a:endParaRPr>
          </a:p>
          <a:p>
            <a:pPr marL="342900" indent="-342900" algn="l">
              <a:buBlip>
                <a:blip r:embed="rId2"/>
              </a:buBlip>
            </a:pPr>
            <a:r>
              <a:rPr lang="fr-FR" sz="3600" dirty="0">
                <a:latin typeface="Arial Rounded MT Bold" panose="020F0704030504030204" pitchFamily="34" charset="0"/>
              </a:rPr>
              <a:t>Facteurs de réussite d’un projet</a:t>
            </a:r>
          </a:p>
          <a:p>
            <a:pPr marL="800100" lvl="1" indent="-342900" algn="l">
              <a:buBlip>
                <a:blip r:embed="rId2"/>
              </a:buBlip>
            </a:pPr>
            <a:r>
              <a:rPr lang="fr-FR" sz="3200" dirty="0">
                <a:latin typeface="Arial Rounded MT Bold" panose="020F0704030504030204" pitchFamily="34" charset="0"/>
              </a:rPr>
              <a:t>Qu’est ce que réussir un projet ? </a:t>
            </a:r>
          </a:p>
          <a:p>
            <a:pPr marL="800100" lvl="1" indent="-342900" algn="l">
              <a:buBlip>
                <a:blip r:embed="rId2"/>
              </a:buBlip>
            </a:pPr>
            <a:r>
              <a:rPr lang="fr-FR" sz="3200" dirty="0">
                <a:latin typeface="Arial Rounded MT Bold" panose="020F0704030504030204" pitchFamily="34" charset="0"/>
              </a:rPr>
              <a:t>Qu’est ce qui permet de réussir d’un projet </a:t>
            </a:r>
          </a:p>
          <a:p>
            <a:pPr lvl="1" algn="l"/>
            <a:endParaRPr lang="fr-FR" sz="3200" dirty="0">
              <a:latin typeface="Arial Rounded MT Bold" panose="020F0704030504030204" pitchFamily="34" charset="0"/>
            </a:endParaRPr>
          </a:p>
          <a:p>
            <a:pPr marL="342900" indent="-342900" algn="l">
              <a:buBlip>
                <a:blip r:embed="rId2"/>
              </a:buBlip>
            </a:pPr>
            <a:r>
              <a:rPr lang="fr-FR" sz="3600" dirty="0">
                <a:latin typeface="Arial Rounded MT Bold" panose="020F0704030504030204" pitchFamily="34" charset="0"/>
              </a:rPr>
              <a:t>Raisons d’ échecs d’un projet </a:t>
            </a:r>
          </a:p>
          <a:p>
            <a:pPr marL="800100" lvl="1" indent="-342900" algn="l">
              <a:buBlip>
                <a:blip r:embed="rId2"/>
              </a:buBlip>
            </a:pPr>
            <a:r>
              <a:rPr lang="fr-FR" sz="3200" dirty="0">
                <a:latin typeface="Arial Rounded MT Bold" panose="020F0704030504030204" pitchFamily="34" charset="0"/>
              </a:rPr>
              <a:t>Définition de l’échec d’un projet </a:t>
            </a:r>
          </a:p>
          <a:p>
            <a:pPr marL="800100" lvl="1" indent="-342900" algn="l">
              <a:buBlip>
                <a:blip r:embed="rId2"/>
              </a:buBlip>
            </a:pPr>
            <a:r>
              <a:rPr lang="fr-FR" sz="3200" dirty="0">
                <a:latin typeface="Arial Rounded MT Bold" panose="020F0704030504030204" pitchFamily="34" charset="0"/>
              </a:rPr>
              <a:t>Causes de l’échec d’un projet </a:t>
            </a:r>
          </a:p>
          <a:p>
            <a:pPr marL="571500" indent="-571500" algn="l">
              <a:buBlip>
                <a:blip r:embed="rId2"/>
              </a:buBlip>
            </a:pPr>
            <a:endParaRPr lang="fr-FR" sz="3600" dirty="0">
              <a:latin typeface="Arial Rounded MT Bold" panose="020F0704030504030204" pitchFamily="34" charset="0"/>
            </a:endParaRPr>
          </a:p>
          <a:p>
            <a:pPr marL="571500" indent="-571500" algn="l">
              <a:buBlip>
                <a:blip r:embed="rId2"/>
              </a:buBlip>
            </a:pPr>
            <a:r>
              <a:rPr lang="fr-FR" sz="3600" dirty="0">
                <a:latin typeface="Arial Rounded MT Bold" panose="020F0704030504030204" pitchFamily="34" charset="0"/>
              </a:rPr>
              <a:t>Conclusion</a:t>
            </a:r>
          </a:p>
          <a:p>
            <a:pPr lvl="1" algn="l"/>
            <a:endParaRPr lang="fr-FR" sz="3200" dirty="0">
              <a:latin typeface="Arial Rounded MT Bold" panose="020F0704030504030204" pitchFamily="34" charset="0"/>
            </a:endParaRPr>
          </a:p>
        </p:txBody>
      </p:sp>
      <p:pic>
        <p:nvPicPr>
          <p:cNvPr id="5" name="Espace réservé du contenu 4"/>
          <p:cNvPicPr>
            <a:picLocks noGrp="1" noChangeAspect="1"/>
          </p:cNvPicPr>
          <p:nvPr>
            <p:ph idx="4294967295"/>
          </p:nvPr>
        </p:nvPicPr>
        <p:blipFill rotWithShape="1">
          <a:blip r:embed="rId3" cstate="print">
            <a:extLst>
              <a:ext uri="{28A0092B-C50C-407E-A947-70E740481C1C}">
                <a14:useLocalDpi xmlns:a14="http://schemas.microsoft.com/office/drawing/2010/main" val="0"/>
              </a:ext>
            </a:extLst>
          </a:blip>
          <a:srcRect l="1098" t="1990" r="1098" b="1990"/>
          <a:stretch/>
        </p:blipFill>
        <p:spPr>
          <a:xfrm>
            <a:off x="0" y="273050"/>
            <a:ext cx="4119563" cy="6948488"/>
          </a:xfrm>
        </p:spPr>
      </p:pic>
    </p:spTree>
    <p:extLst>
      <p:ext uri="{BB962C8B-B14F-4D97-AF65-F5344CB8AC3E}">
        <p14:creationId xmlns:p14="http://schemas.microsoft.com/office/powerpoint/2010/main" val="4062935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39367"/>
            <a:ext cx="10515600" cy="1325563"/>
          </a:xfrm>
        </p:spPr>
        <p:txBody>
          <a:bodyPr/>
          <a:lstStyle/>
          <a:p>
            <a:pPr algn="ctr"/>
            <a:r>
              <a:rPr lang="fr-FR" dirty="0">
                <a:latin typeface="Arial Rounded MT Bold" panose="020F0704030504030204" pitchFamily="34" charset="0"/>
              </a:rPr>
              <a:t>Introduction</a:t>
            </a:r>
            <a:br>
              <a:rPr lang="fr-FR" dirty="0">
                <a:latin typeface="Arial Rounded MT Bold" panose="020F0704030504030204" pitchFamily="34" charset="0"/>
              </a:rPr>
            </a:br>
            <a:endParaRPr lang="en-US" dirty="0"/>
          </a:p>
        </p:txBody>
      </p:sp>
      <p:sp>
        <p:nvSpPr>
          <p:cNvPr id="3" name="Espace réservé du contenu 2"/>
          <p:cNvSpPr>
            <a:spLocks noGrp="1"/>
          </p:cNvSpPr>
          <p:nvPr>
            <p:ph idx="1"/>
          </p:nvPr>
        </p:nvSpPr>
        <p:spPr>
          <a:xfrm>
            <a:off x="5396247" y="1558344"/>
            <a:ext cx="6542467" cy="4906850"/>
          </a:xfrm>
        </p:spPr>
        <p:txBody>
          <a:bodyPr/>
          <a:lstStyle/>
          <a:p>
            <a:pPr marL="0" indent="0" algn="just">
              <a:buNone/>
            </a:pPr>
            <a:r>
              <a:rPr lang="fr-FR" dirty="0"/>
              <a:t>Selon la norme ISO 10006 (version 2003) « un projet est un processus unique qui consiste en </a:t>
            </a:r>
            <a:r>
              <a:rPr lang="fr-FR" b="1" dirty="0"/>
              <a:t>un ensemble d’activités coordonnées </a:t>
            </a:r>
            <a:r>
              <a:rPr lang="fr-FR" dirty="0"/>
              <a:t>et maitrisées , comportant des dates de début et de fin , entrepris dans le but d’atteindre un </a:t>
            </a:r>
            <a:r>
              <a:rPr lang="fr-FR" b="1" dirty="0"/>
              <a:t>objectif </a:t>
            </a:r>
            <a:r>
              <a:rPr lang="fr-FR" dirty="0"/>
              <a:t>conforme à des exigences spécifiques , incluant des </a:t>
            </a:r>
            <a:r>
              <a:rPr lang="fr-FR" b="1" dirty="0"/>
              <a:t>contraintes </a:t>
            </a:r>
            <a:r>
              <a:rPr lang="fr-FR" dirty="0"/>
              <a:t>de délais , de coûts et de ressources. » En se sens le succès d’un projet doit être mesuré avec des critères spécifique afin d’éviter une incohérence menant à un échec certains . </a:t>
            </a:r>
          </a:p>
          <a:p>
            <a:pPr marL="0" indent="0" algn="just">
              <a:buNone/>
            </a:pPr>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46" y="1558344"/>
            <a:ext cx="5203064" cy="4906850"/>
          </a:xfrm>
          <a:prstGeom prst="rect">
            <a:avLst/>
          </a:prstGeom>
        </p:spPr>
      </p:pic>
    </p:spTree>
    <p:extLst>
      <p:ext uri="{BB962C8B-B14F-4D97-AF65-F5344CB8AC3E}">
        <p14:creationId xmlns:p14="http://schemas.microsoft.com/office/powerpoint/2010/main" val="247322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2900" indent="-342900" algn="ctr"/>
            <a:r>
              <a:rPr lang="fr-FR" dirty="0">
                <a:latin typeface="Arial Rounded MT Bold" panose="020F0704030504030204" pitchFamily="34" charset="0"/>
              </a:rPr>
              <a:t>Facteurs de réussite d’un projet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766" y="1352282"/>
            <a:ext cx="9672034" cy="5215943"/>
          </a:xfrm>
        </p:spPr>
      </p:pic>
    </p:spTree>
    <p:extLst>
      <p:ext uri="{BB962C8B-B14F-4D97-AF65-F5344CB8AC3E}">
        <p14:creationId xmlns:p14="http://schemas.microsoft.com/office/powerpoint/2010/main" val="1757709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00100" lvl="1" indent="-342900" algn="l"/>
            <a:r>
              <a:rPr lang="fr-FR" sz="3200" dirty="0">
                <a:latin typeface="Arial Rounded MT Bold" panose="020F0704030504030204" pitchFamily="34" charset="0"/>
              </a:rPr>
              <a:t>Qu’est ce que réussir un projet ? </a:t>
            </a:r>
          </a:p>
        </p:txBody>
      </p:sp>
      <p:sp>
        <p:nvSpPr>
          <p:cNvPr id="3" name="Espace réservé du contenu 2"/>
          <p:cNvSpPr>
            <a:spLocks noGrp="1"/>
          </p:cNvSpPr>
          <p:nvPr>
            <p:ph idx="1"/>
          </p:nvPr>
        </p:nvSpPr>
        <p:spPr>
          <a:xfrm>
            <a:off x="838200" y="1825625"/>
            <a:ext cx="5639873" cy="4351338"/>
          </a:xfrm>
        </p:spPr>
        <p:txBody>
          <a:bodyPr/>
          <a:lstStyle/>
          <a:p>
            <a:pPr marL="0" indent="0" algn="just">
              <a:buNone/>
            </a:pPr>
            <a:r>
              <a:rPr lang="fr-FR" dirty="0"/>
              <a:t>Réussir un projet c’est respecter un ensemble de conditions qui permettront après un </a:t>
            </a:r>
            <a:r>
              <a:rPr lang="fr-FR" b="1" dirty="0"/>
              <a:t>date de fin </a:t>
            </a:r>
            <a:r>
              <a:rPr lang="fr-FR" dirty="0"/>
              <a:t>de fournir un livrable attendu. </a:t>
            </a:r>
            <a:br>
              <a:rPr lang="fr-FR" dirty="0"/>
            </a:br>
            <a:r>
              <a:rPr lang="fr-FR" dirty="0"/>
              <a:t>Lorsqu’on se lance dans un projet, le succès n’est pas toujours au rendez-vous. L’échec demeure présent comme une menace. Pour optimiser les chances de réussite voici des point sur lesquelles faire attention</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962" y="0"/>
            <a:ext cx="3760631" cy="6858000"/>
          </a:xfrm>
          <a:prstGeom prst="rect">
            <a:avLst/>
          </a:prstGeom>
        </p:spPr>
      </p:pic>
    </p:spTree>
    <p:extLst>
      <p:ext uri="{BB962C8B-B14F-4D97-AF65-F5344CB8AC3E}">
        <p14:creationId xmlns:p14="http://schemas.microsoft.com/office/powerpoint/2010/main" val="4229177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47731"/>
            <a:ext cx="10515600" cy="1342958"/>
          </a:xfrm>
        </p:spPr>
        <p:txBody>
          <a:bodyPr>
            <a:normAutofit/>
          </a:bodyPr>
          <a:lstStyle/>
          <a:p>
            <a:pPr algn="ctr"/>
            <a:r>
              <a:rPr lang="fr-FR" sz="3600" dirty="0">
                <a:latin typeface="Arial Rounded MT Bold" panose="020F0704030504030204" pitchFamily="34" charset="0"/>
              </a:rPr>
              <a:t>mission du projet (</a:t>
            </a:r>
            <a:r>
              <a:rPr lang="fr-FR" sz="3600" i="1" dirty="0">
                <a:latin typeface="Arial Rounded MT Bold" panose="020F0704030504030204" pitchFamily="34" charset="0"/>
              </a:rPr>
              <a:t>buts et objectifs clairs)</a:t>
            </a:r>
            <a:endParaRPr lang="fr-FR" sz="3600" dirty="0">
              <a:latin typeface="Arial Rounded MT Bold" panose="020F0704030504030204" pitchFamily="34" charset="0"/>
            </a:endParaRPr>
          </a:p>
        </p:txBody>
      </p:sp>
      <p:sp>
        <p:nvSpPr>
          <p:cNvPr id="3" name="Espace réservé du contenu 2"/>
          <p:cNvSpPr>
            <a:spLocks noGrp="1"/>
          </p:cNvSpPr>
          <p:nvPr>
            <p:ph idx="1"/>
          </p:nvPr>
        </p:nvSpPr>
        <p:spPr>
          <a:xfrm>
            <a:off x="838200" y="1825625"/>
            <a:ext cx="5305023" cy="4351338"/>
          </a:xfrm>
        </p:spPr>
        <p:txBody>
          <a:bodyPr/>
          <a:lstStyle/>
          <a:p>
            <a:r>
              <a:rPr lang="fr-FR" dirty="0"/>
              <a:t>Une </a:t>
            </a:r>
            <a:r>
              <a:rPr lang="fr-FR" b="1" dirty="0"/>
              <a:t>mission</a:t>
            </a:r>
            <a:r>
              <a:rPr lang="fr-FR" dirty="0"/>
              <a:t> bien définie permet d'orienter les décisions en toutes circonstances, pour le patron comme pour l'équipe.</a:t>
            </a:r>
          </a:p>
          <a:p>
            <a:r>
              <a:rPr lang="fr-FR" dirty="0"/>
              <a:t>Cette mission peut être mieux appréhender avec la méthode </a:t>
            </a:r>
            <a:r>
              <a:rPr lang="fr-FR" dirty="0" err="1"/>
              <a:t>qqoqcp</a:t>
            </a:r>
            <a:r>
              <a:rPr lang="fr-FR" dirty="0"/>
              <a:t> </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892" y="1690689"/>
            <a:ext cx="4948949" cy="5018640"/>
          </a:xfrm>
          <a:prstGeom prst="rect">
            <a:avLst/>
          </a:prstGeom>
        </p:spPr>
      </p:pic>
    </p:spTree>
    <p:extLst>
      <p:ext uri="{BB962C8B-B14F-4D97-AF65-F5344CB8AC3E}">
        <p14:creationId xmlns:p14="http://schemas.microsoft.com/office/powerpoint/2010/main" val="279967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latin typeface="Bahnschrift SemiBold" panose="020B0502040204020203" pitchFamily="34" charset="0"/>
              </a:rPr>
              <a:t>Prévision des risques </a:t>
            </a:r>
            <a:endParaRPr lang="en-US" sz="4000" dirty="0">
              <a:latin typeface="Bahnschrift SemiBold" panose="020B0502040204020203" pitchFamily="34" charset="0"/>
            </a:endParaRPr>
          </a:p>
        </p:txBody>
      </p:sp>
      <p:sp>
        <p:nvSpPr>
          <p:cNvPr id="3" name="Espace réservé du contenu 2"/>
          <p:cNvSpPr>
            <a:spLocks noGrp="1"/>
          </p:cNvSpPr>
          <p:nvPr>
            <p:ph idx="1"/>
          </p:nvPr>
        </p:nvSpPr>
        <p:spPr>
          <a:xfrm>
            <a:off x="5899597" y="2005929"/>
            <a:ext cx="6000482" cy="4351338"/>
          </a:xfrm>
        </p:spPr>
        <p:txBody>
          <a:bodyPr/>
          <a:lstStyle/>
          <a:p>
            <a:r>
              <a:rPr lang="fr-FR" dirty="0"/>
              <a:t>Mieux vaut prévenir que guérir</a:t>
            </a:r>
          </a:p>
          <a:p>
            <a:r>
              <a:rPr lang="fr-FR" dirty="0"/>
              <a:t> Il est donc essentiel de mettre en place un plan de management des </a:t>
            </a:r>
            <a:r>
              <a:rPr lang="fr-FR" b="1" dirty="0"/>
              <a:t>risques</a:t>
            </a:r>
            <a:r>
              <a:rPr lang="fr-FR" dirty="0"/>
              <a:t>, et ce dès les premières étapes du lancement du </a:t>
            </a:r>
            <a:r>
              <a:rPr lang="fr-FR" b="1" dirty="0"/>
              <a:t>projet</a:t>
            </a:r>
            <a:r>
              <a:rPr lang="fr-FR" dirty="0"/>
              <a:t>. Cela permet d'identifier, de prévenir et de limiter ces </a:t>
            </a:r>
            <a:r>
              <a:rPr lang="fr-FR" b="1" dirty="0"/>
              <a:t>risques</a:t>
            </a:r>
            <a:r>
              <a:rPr lang="fr-FR" dirty="0"/>
              <a:t> en anticipant leur traitement grâce à la mise en œuvre d'actions préventives et correctrices</a:t>
            </a:r>
            <a:endParaRPr lang="en-US"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132" y="2005929"/>
            <a:ext cx="5464936" cy="4098702"/>
          </a:xfrm>
          <a:prstGeom prst="rect">
            <a:avLst/>
          </a:prstGeom>
        </p:spPr>
      </p:pic>
    </p:spTree>
    <p:extLst>
      <p:ext uri="{BB962C8B-B14F-4D97-AF65-F5344CB8AC3E}">
        <p14:creationId xmlns:p14="http://schemas.microsoft.com/office/powerpoint/2010/main" val="65607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3600" dirty="0">
                <a:latin typeface="Bahnschrift SemiBold" panose="020B0502040204020203" pitchFamily="34" charset="0"/>
              </a:rPr>
              <a:t>engagement du client et consultation de ce dernier</a:t>
            </a:r>
            <a:br>
              <a:rPr lang="fr-FR" sz="3600" dirty="0">
                <a:latin typeface="Bahnschrift SemiBold" panose="020B0502040204020203" pitchFamily="34" charset="0"/>
              </a:rPr>
            </a:br>
            <a:endParaRPr lang="en-US" sz="3600" dirty="0">
              <a:latin typeface="Bahnschrift SemiBold" panose="020B0502040204020203" pitchFamily="34" charset="0"/>
            </a:endParaRPr>
          </a:p>
        </p:txBody>
      </p:sp>
      <p:sp>
        <p:nvSpPr>
          <p:cNvPr id="3" name="Espace réservé du contenu 2"/>
          <p:cNvSpPr>
            <a:spLocks noGrp="1"/>
          </p:cNvSpPr>
          <p:nvPr>
            <p:ph idx="1"/>
          </p:nvPr>
        </p:nvSpPr>
        <p:spPr>
          <a:xfrm>
            <a:off x="838200" y="1825625"/>
            <a:ext cx="5266386" cy="4351338"/>
          </a:xfrm>
        </p:spPr>
        <p:txBody>
          <a:bodyPr>
            <a:normAutofit fontScale="92500" lnSpcReduction="10000"/>
          </a:bodyPr>
          <a:lstStyle/>
          <a:p>
            <a:r>
              <a:rPr lang="fr-FR" dirty="0"/>
              <a:t>De fait, on ne peut plus passer à côté de ce phénomène incontournable.</a:t>
            </a:r>
          </a:p>
          <a:p>
            <a:r>
              <a:rPr lang="fr-FR" dirty="0"/>
              <a:t>L'</a:t>
            </a:r>
            <a:r>
              <a:rPr lang="fr-FR" b="1" dirty="0"/>
              <a:t>engagement client</a:t>
            </a:r>
            <a:r>
              <a:rPr lang="fr-FR" dirty="0"/>
              <a:t>, c'est le moyen que choisit une entreprise pour établir une relation avec sa clientèle. Dans la mesure où les méthodes marketing traditionnelles perdent de leur efficacité, l'</a:t>
            </a:r>
            <a:r>
              <a:rPr lang="fr-FR" b="1" dirty="0"/>
              <a:t>engagement client</a:t>
            </a:r>
            <a:r>
              <a:rPr lang="fr-FR" dirty="0"/>
              <a:t> devient l'unité dont se servent les entreprises pour mesurer leur efficacité.</a:t>
            </a:r>
            <a:endParaRPr 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303" y="1690688"/>
            <a:ext cx="5744565" cy="4107542"/>
          </a:xfrm>
          <a:prstGeom prst="rect">
            <a:avLst/>
          </a:prstGeom>
        </p:spPr>
      </p:pic>
    </p:spTree>
    <p:extLst>
      <p:ext uri="{BB962C8B-B14F-4D97-AF65-F5344CB8AC3E}">
        <p14:creationId xmlns:p14="http://schemas.microsoft.com/office/powerpoint/2010/main" val="363567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664</Words>
  <Application>Microsoft Office PowerPoint</Application>
  <PresentationFormat>Grand écran</PresentationFormat>
  <Paragraphs>99</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Arial Rounded MT Bold</vt:lpstr>
      <vt:lpstr>Bahnschrift Condensed</vt:lpstr>
      <vt:lpstr>Bahnschrift SemiBold</vt:lpstr>
      <vt:lpstr>Calibri</vt:lpstr>
      <vt:lpstr>Calibri Light</vt:lpstr>
      <vt:lpstr>Thème Office</vt:lpstr>
      <vt:lpstr>Facteurs de succès et raisons d‘échecs d'un projet</vt:lpstr>
      <vt:lpstr>Groupe  2 :  Khalifa Ababacar Beye  Abraham Biaye  Komlan E. Wilfried Dzadou Maguette Ndiaye Mariama Sow  </vt:lpstr>
      <vt:lpstr>Présentation PowerPoint</vt:lpstr>
      <vt:lpstr>Introduction </vt:lpstr>
      <vt:lpstr>Facteurs de réussite d’un projet</vt:lpstr>
      <vt:lpstr>Qu’est ce que réussir un projet ? </vt:lpstr>
      <vt:lpstr>mission du projet (buts et objectifs clairs)</vt:lpstr>
      <vt:lpstr>Prévision des risques </vt:lpstr>
      <vt:lpstr>engagement du client et consultation de ce dernier </vt:lpstr>
      <vt:lpstr> Plan et échéancier (y compris les plans et les devis détaillés)  </vt:lpstr>
      <vt:lpstr>Communication</vt:lpstr>
      <vt:lpstr>En somme</vt:lpstr>
      <vt:lpstr>Raisons d’ échecs d’un projet  </vt:lpstr>
      <vt:lpstr>Echec d’un projet </vt:lpstr>
      <vt:lpstr>Planning sous estimé</vt:lpstr>
      <vt:lpstr>Mauvaise communication</vt:lpstr>
      <vt:lpstr>Objectifs imprécis </vt:lpstr>
      <vt:lpstr> Aucun management des risques  </vt:lpstr>
      <vt:lpstr>Manque de visibilité </vt:lpstr>
      <vt:lpstr>Présentation PowerPoint</vt:lpstr>
      <vt:lpstr>Recapitulatif</vt:lpstr>
      <vt:lpstr>Conclusion</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Exposé : Facteurs de succès et raisons d’échecs d’un projet</dc:title>
  <dc:creator>lenovo</dc:creator>
  <cp:lastModifiedBy>lenovo</cp:lastModifiedBy>
  <cp:revision>25</cp:revision>
  <dcterms:created xsi:type="dcterms:W3CDTF">2022-02-04T08:49:24Z</dcterms:created>
  <dcterms:modified xsi:type="dcterms:W3CDTF">2022-02-05T10:00:18Z</dcterms:modified>
</cp:coreProperties>
</file>