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354" r:id="rId2"/>
    <p:sldId id="666" r:id="rId3"/>
    <p:sldId id="675" r:id="rId4"/>
    <p:sldId id="633" r:id="rId5"/>
    <p:sldId id="705" r:id="rId6"/>
    <p:sldId id="704" r:id="rId7"/>
    <p:sldId id="676" r:id="rId8"/>
    <p:sldId id="706" r:id="rId9"/>
    <p:sldId id="686" r:id="rId10"/>
    <p:sldId id="667" r:id="rId11"/>
    <p:sldId id="670" r:id="rId12"/>
    <p:sldId id="687" r:id="rId13"/>
    <p:sldId id="643" r:id="rId14"/>
    <p:sldId id="688" r:id="rId15"/>
    <p:sldId id="689" r:id="rId16"/>
    <p:sldId id="690" r:id="rId17"/>
    <p:sldId id="692" r:id="rId18"/>
    <p:sldId id="693" r:id="rId19"/>
    <p:sldId id="694" r:id="rId20"/>
    <p:sldId id="647" r:id="rId21"/>
    <p:sldId id="695" r:id="rId22"/>
    <p:sldId id="697" r:id="rId23"/>
    <p:sldId id="672" r:id="rId24"/>
  </p:sldIdLst>
  <p:sldSz cx="12188825" cy="6858000"/>
  <p:notesSz cx="7010400" cy="92964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nkat Dandibhotla" initials="V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5953" autoAdjust="0"/>
  </p:normalViewPr>
  <p:slideViewPr>
    <p:cSldViewPr snapToGrid="0">
      <p:cViewPr varScale="1">
        <p:scale>
          <a:sx n="87" d="100"/>
          <a:sy n="87" d="100"/>
        </p:scale>
        <p:origin x="120" y="636"/>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3" d="100"/>
          <a:sy n="53" d="100"/>
        </p:scale>
        <p:origin x="-2117" y="-58"/>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F339F-CC4F-4179-9E03-0C9D6E1F1D6E}" type="doc">
      <dgm:prSet loTypeId="urn:microsoft.com/office/officeart/2005/8/layout/chevron2" loCatId="process" qsTypeId="urn:microsoft.com/office/officeart/2005/8/quickstyle/simple5" qsCatId="simple" csTypeId="urn:microsoft.com/office/officeart/2005/8/colors/accent1_2" csCatId="accent1" phldr="1"/>
      <dgm:spPr/>
      <dgm:t>
        <a:bodyPr/>
        <a:lstStyle/>
        <a:p>
          <a:endParaRPr lang="en-US"/>
        </a:p>
      </dgm:t>
    </dgm:pt>
    <dgm:pt modelId="{DA6EAB87-34B0-4308-8C2A-E420787EA9CD}">
      <dgm:prSet phldrT="[Text]" custT="1"/>
      <dgm:spPr/>
      <dgm:t>
        <a:bodyPr/>
        <a:lstStyle/>
        <a:p>
          <a:r>
            <a:rPr lang="en-US" sz="1800" b="1" smtClean="0"/>
            <a:t>UI</a:t>
          </a:r>
        </a:p>
      </dgm:t>
    </dgm:pt>
    <dgm:pt modelId="{149D608D-F221-490E-8777-C90F8AEE210F}" type="parTrans" cxnId="{ECE01C87-9CD3-42FA-8EE1-CF7EBED4B407}">
      <dgm:prSet/>
      <dgm:spPr/>
      <dgm:t>
        <a:bodyPr/>
        <a:lstStyle/>
        <a:p>
          <a:endParaRPr lang="en-US" sz="1200"/>
        </a:p>
      </dgm:t>
    </dgm:pt>
    <dgm:pt modelId="{DBADE80B-D924-40D6-BFFD-209184B5B0FE}" type="sibTrans" cxnId="{ECE01C87-9CD3-42FA-8EE1-CF7EBED4B407}">
      <dgm:prSet/>
      <dgm:spPr/>
      <dgm:t>
        <a:bodyPr/>
        <a:lstStyle/>
        <a:p>
          <a:endParaRPr lang="en-US" sz="1200"/>
        </a:p>
      </dgm:t>
    </dgm:pt>
    <dgm:pt modelId="{0ECDF8D3-5473-470A-97BE-2770024D1FDC}">
      <dgm:prSet phldrT="[Text]" custT="1"/>
      <dgm:spPr/>
      <dgm:t>
        <a:bodyPr/>
        <a:lstStyle/>
        <a:p>
          <a:r>
            <a:rPr lang="en-US" sz="2100" smtClean="0"/>
            <a:t>User Interface is an Android </a:t>
          </a:r>
          <a:r>
            <a:rPr lang="en-US" sz="2100" b="0" smtClean="0"/>
            <a:t>based</a:t>
          </a:r>
          <a:r>
            <a:rPr lang="en-US" sz="2100" b="1" smtClean="0"/>
            <a:t> </a:t>
          </a:r>
          <a:r>
            <a:rPr lang="en-US" sz="2100" b="1" smtClean="0">
              <a:solidFill>
                <a:schemeClr val="accent1"/>
              </a:solidFill>
            </a:rPr>
            <a:t>smartphone app</a:t>
          </a:r>
          <a:endParaRPr lang="en-US" sz="2100" b="1">
            <a:solidFill>
              <a:schemeClr val="accent1"/>
            </a:solidFill>
          </a:endParaRPr>
        </a:p>
      </dgm:t>
    </dgm:pt>
    <dgm:pt modelId="{A151E1A4-5E7A-43F1-8CBA-056325193EB6}" type="parTrans" cxnId="{9B13278F-5540-4481-9A5B-F29E21FE0FA2}">
      <dgm:prSet/>
      <dgm:spPr/>
      <dgm:t>
        <a:bodyPr/>
        <a:lstStyle/>
        <a:p>
          <a:endParaRPr lang="en-US" sz="1200"/>
        </a:p>
      </dgm:t>
    </dgm:pt>
    <dgm:pt modelId="{F35E5E2F-58B9-4ECD-B0CD-B6F5EF80949B}" type="sibTrans" cxnId="{9B13278F-5540-4481-9A5B-F29E21FE0FA2}">
      <dgm:prSet/>
      <dgm:spPr/>
      <dgm:t>
        <a:bodyPr/>
        <a:lstStyle/>
        <a:p>
          <a:endParaRPr lang="en-US" sz="1200"/>
        </a:p>
      </dgm:t>
    </dgm:pt>
    <dgm:pt modelId="{709DE834-DCD1-4B8D-9EE2-27F66F23EEE3}">
      <dgm:prSet phldrT="[Text]" custT="1"/>
      <dgm:spPr/>
      <dgm:t>
        <a:bodyPr/>
        <a:lstStyle/>
        <a:p>
          <a:r>
            <a:rPr lang="en-US" sz="2100" smtClean="0"/>
            <a:t>Android development kit, Android Studio, third party scanning library.</a:t>
          </a:r>
          <a:endParaRPr lang="en-US" sz="2100"/>
        </a:p>
      </dgm:t>
    </dgm:pt>
    <dgm:pt modelId="{CB133414-9A3D-4DCF-BEBD-E1F25A18BD11}" type="parTrans" cxnId="{109F18DC-4ED8-4EE1-8D94-A2FF31AA3A04}">
      <dgm:prSet/>
      <dgm:spPr/>
      <dgm:t>
        <a:bodyPr/>
        <a:lstStyle/>
        <a:p>
          <a:endParaRPr lang="en-US" sz="1200"/>
        </a:p>
      </dgm:t>
    </dgm:pt>
    <dgm:pt modelId="{213A3B49-37B9-4AC7-B2A3-73A9598C925B}" type="sibTrans" cxnId="{109F18DC-4ED8-4EE1-8D94-A2FF31AA3A04}">
      <dgm:prSet/>
      <dgm:spPr/>
      <dgm:t>
        <a:bodyPr/>
        <a:lstStyle/>
        <a:p>
          <a:endParaRPr lang="en-US" sz="1200"/>
        </a:p>
      </dgm:t>
    </dgm:pt>
    <dgm:pt modelId="{EE648C95-3FB4-4EE7-AA60-9C53A2AAFE84}">
      <dgm:prSet phldrT="[Text]" custT="1"/>
      <dgm:spPr/>
      <dgm:t>
        <a:bodyPr/>
        <a:lstStyle/>
        <a:p>
          <a:r>
            <a:rPr lang="en-US" sz="1400" b="1" i="0" smtClean="0"/>
            <a:t>Security</a:t>
          </a:r>
          <a:endParaRPr lang="en-US" sz="1400" b="1" i="0"/>
        </a:p>
      </dgm:t>
    </dgm:pt>
    <dgm:pt modelId="{863ABA69-B3D4-4798-A4A4-14B61CA986B5}" type="parTrans" cxnId="{579823DF-2C11-4599-9960-84885AB471D4}">
      <dgm:prSet/>
      <dgm:spPr/>
      <dgm:t>
        <a:bodyPr/>
        <a:lstStyle/>
        <a:p>
          <a:endParaRPr lang="en-US" sz="1200"/>
        </a:p>
      </dgm:t>
    </dgm:pt>
    <dgm:pt modelId="{B3607480-AF85-4B71-A143-2C11C60DEA69}" type="sibTrans" cxnId="{579823DF-2C11-4599-9960-84885AB471D4}">
      <dgm:prSet/>
      <dgm:spPr/>
      <dgm:t>
        <a:bodyPr/>
        <a:lstStyle/>
        <a:p>
          <a:endParaRPr lang="en-US" sz="1200"/>
        </a:p>
      </dgm:t>
    </dgm:pt>
    <dgm:pt modelId="{B8632D94-2D0A-4B21-AD6B-B5FBEEF8A90F}">
      <dgm:prSet phldrT="[Text]" custT="1"/>
      <dgm:spPr/>
      <dgm:t>
        <a:bodyPr/>
        <a:lstStyle/>
        <a:p>
          <a:r>
            <a:rPr lang="en-US" sz="2100" smtClean="0"/>
            <a:t>Uses </a:t>
          </a:r>
          <a:r>
            <a:rPr lang="en-US" sz="2100" b="1" smtClean="0">
              <a:solidFill>
                <a:schemeClr val="accent1"/>
              </a:solidFill>
            </a:rPr>
            <a:t>Google’s Sign-in </a:t>
          </a:r>
          <a:r>
            <a:rPr lang="en-US" sz="2100" smtClean="0"/>
            <a:t>technology to validate user</a:t>
          </a:r>
          <a:endParaRPr lang="en-US" sz="2100"/>
        </a:p>
      </dgm:t>
    </dgm:pt>
    <dgm:pt modelId="{A490F251-ADDE-4370-A0C2-D3F6426CF6A5}" type="parTrans" cxnId="{3C3B56D9-3506-41E1-AB43-573665FB22F6}">
      <dgm:prSet/>
      <dgm:spPr/>
      <dgm:t>
        <a:bodyPr/>
        <a:lstStyle/>
        <a:p>
          <a:endParaRPr lang="en-US" sz="1200"/>
        </a:p>
      </dgm:t>
    </dgm:pt>
    <dgm:pt modelId="{7BF205BE-76A3-428F-ACD8-B02E44CB735C}" type="sibTrans" cxnId="{3C3B56D9-3506-41E1-AB43-573665FB22F6}">
      <dgm:prSet/>
      <dgm:spPr/>
      <dgm:t>
        <a:bodyPr/>
        <a:lstStyle/>
        <a:p>
          <a:endParaRPr lang="en-US" sz="1200"/>
        </a:p>
      </dgm:t>
    </dgm:pt>
    <dgm:pt modelId="{5A0F4D91-99EC-4FA6-81AB-64248EEC5B47}">
      <dgm:prSet phldrT="[Text]" custT="1"/>
      <dgm:spPr/>
      <dgm:t>
        <a:bodyPr/>
        <a:lstStyle/>
        <a:p>
          <a:r>
            <a:rPr lang="en-US" sz="2100" smtClean="0"/>
            <a:t>Google authenticates the user and provides user credentials</a:t>
          </a:r>
          <a:endParaRPr lang="en-US" sz="2100"/>
        </a:p>
      </dgm:t>
    </dgm:pt>
    <dgm:pt modelId="{7A015A27-1964-4BEF-9982-5F9A0FB8A8ED}" type="parTrans" cxnId="{12A8AF48-8F51-43CC-80E4-A7A5041CEB63}">
      <dgm:prSet/>
      <dgm:spPr/>
      <dgm:t>
        <a:bodyPr/>
        <a:lstStyle/>
        <a:p>
          <a:endParaRPr lang="en-US" sz="1200"/>
        </a:p>
      </dgm:t>
    </dgm:pt>
    <dgm:pt modelId="{472B4810-C11B-4A2F-AD04-8893533C3C47}" type="sibTrans" cxnId="{12A8AF48-8F51-43CC-80E4-A7A5041CEB63}">
      <dgm:prSet/>
      <dgm:spPr/>
      <dgm:t>
        <a:bodyPr/>
        <a:lstStyle/>
        <a:p>
          <a:endParaRPr lang="en-US" sz="1200"/>
        </a:p>
      </dgm:t>
    </dgm:pt>
    <dgm:pt modelId="{4A63234D-DF68-4C2E-A421-70C7E3C215E2}">
      <dgm:prSet custT="1"/>
      <dgm:spPr/>
      <dgm:t>
        <a:bodyPr/>
        <a:lstStyle/>
        <a:p>
          <a:r>
            <a:rPr lang="en-US" sz="1800" b="1" smtClean="0"/>
            <a:t>Cloud</a:t>
          </a:r>
          <a:endParaRPr lang="en-US" sz="2400" b="1"/>
        </a:p>
      </dgm:t>
    </dgm:pt>
    <dgm:pt modelId="{BD1CD976-D8F2-4C7A-859F-CD07DB74740C}" type="parTrans" cxnId="{9EFFF811-E4B0-4758-9F4A-ACA7A01FD363}">
      <dgm:prSet/>
      <dgm:spPr/>
      <dgm:t>
        <a:bodyPr/>
        <a:lstStyle/>
        <a:p>
          <a:endParaRPr lang="en-US"/>
        </a:p>
      </dgm:t>
    </dgm:pt>
    <dgm:pt modelId="{EB16BB17-E80B-4685-8197-1E90BD8E6AC3}" type="sibTrans" cxnId="{9EFFF811-E4B0-4758-9F4A-ACA7A01FD363}">
      <dgm:prSet/>
      <dgm:spPr/>
      <dgm:t>
        <a:bodyPr/>
        <a:lstStyle/>
        <a:p>
          <a:endParaRPr lang="en-US"/>
        </a:p>
      </dgm:t>
    </dgm:pt>
    <dgm:pt modelId="{44CB1324-B5B4-45C5-9CDD-C649A1376F19}">
      <dgm:prSet custT="1"/>
      <dgm:spPr/>
      <dgm:t>
        <a:bodyPr/>
        <a:lstStyle/>
        <a:p>
          <a:r>
            <a:rPr lang="en-US" sz="2100" smtClean="0"/>
            <a:t>Leverages </a:t>
          </a:r>
          <a:r>
            <a:rPr lang="en-US" sz="2100" b="1" smtClean="0">
              <a:solidFill>
                <a:schemeClr val="accent1"/>
              </a:solidFill>
            </a:rPr>
            <a:t>Amazon cloud </a:t>
          </a:r>
          <a:r>
            <a:rPr lang="en-US" sz="2100" smtClean="0"/>
            <a:t>capabilities to store and retrieve data</a:t>
          </a:r>
          <a:endParaRPr lang="en-US" sz="2100"/>
        </a:p>
      </dgm:t>
    </dgm:pt>
    <dgm:pt modelId="{CC96769C-C2B3-4894-87B0-1D78062C58D8}" type="parTrans" cxnId="{7811B67C-2F41-49C1-B97F-0D5F8758A03A}">
      <dgm:prSet/>
      <dgm:spPr/>
      <dgm:t>
        <a:bodyPr/>
        <a:lstStyle/>
        <a:p>
          <a:endParaRPr lang="en-US"/>
        </a:p>
      </dgm:t>
    </dgm:pt>
    <dgm:pt modelId="{0F85B580-99F7-45F7-BA4E-3A824C8D01BA}" type="sibTrans" cxnId="{7811B67C-2F41-49C1-B97F-0D5F8758A03A}">
      <dgm:prSet/>
      <dgm:spPr/>
      <dgm:t>
        <a:bodyPr/>
        <a:lstStyle/>
        <a:p>
          <a:endParaRPr lang="en-US"/>
        </a:p>
      </dgm:t>
    </dgm:pt>
    <dgm:pt modelId="{85438420-F0F3-4E04-8CB0-62A06E1788EB}">
      <dgm:prSet custT="1"/>
      <dgm:spPr/>
      <dgm:t>
        <a:bodyPr/>
        <a:lstStyle/>
        <a:p>
          <a:r>
            <a:rPr lang="en-US" sz="2100" dirty="0" smtClean="0"/>
            <a:t>Amazon EC-2 instance running </a:t>
          </a:r>
          <a:r>
            <a:rPr lang="en-US" sz="2100" b="1" dirty="0" smtClean="0">
              <a:solidFill>
                <a:schemeClr val="accent1"/>
              </a:solidFill>
            </a:rPr>
            <a:t>Linux</a:t>
          </a:r>
          <a:r>
            <a:rPr lang="en-US" sz="2100" dirty="0" smtClean="0"/>
            <a:t> is used. An </a:t>
          </a:r>
          <a:r>
            <a:rPr lang="en-US" sz="2100" b="1" dirty="0" smtClean="0">
              <a:solidFill>
                <a:schemeClr val="accent1"/>
              </a:solidFill>
            </a:rPr>
            <a:t>Apache server </a:t>
          </a:r>
          <a:r>
            <a:rPr lang="en-US" sz="2100" dirty="0" smtClean="0"/>
            <a:t>acts as a proxy. The instance runs</a:t>
          </a:r>
          <a:r>
            <a:rPr lang="en-US" sz="2100" b="1" dirty="0" smtClean="0">
              <a:solidFill>
                <a:srgbClr val="000000"/>
              </a:solidFill>
            </a:rPr>
            <a:t> </a:t>
          </a:r>
          <a:r>
            <a:rPr lang="en-US" sz="2100" b="1" dirty="0" smtClean="0">
              <a:solidFill>
                <a:schemeClr val="accent1"/>
              </a:solidFill>
            </a:rPr>
            <a:t>Tomcat </a:t>
          </a:r>
          <a:r>
            <a:rPr lang="en-US" sz="2100" dirty="0" smtClean="0"/>
            <a:t>to handle the application side</a:t>
          </a:r>
          <a:r>
            <a:rPr lang="en-US" sz="2100" b="1" dirty="0" smtClean="0">
              <a:solidFill>
                <a:srgbClr val="000000"/>
              </a:solidFill>
            </a:rPr>
            <a:t>.   </a:t>
          </a:r>
          <a:endParaRPr lang="en-US" sz="2100" b="1" dirty="0">
            <a:solidFill>
              <a:srgbClr val="000000"/>
            </a:solidFill>
          </a:endParaRPr>
        </a:p>
      </dgm:t>
    </dgm:pt>
    <dgm:pt modelId="{EDF5A261-31E4-47A9-B706-F81248E3E9DE}" type="parTrans" cxnId="{7045A235-FC7A-4D9F-A7FE-193980ADDEC2}">
      <dgm:prSet/>
      <dgm:spPr/>
      <dgm:t>
        <a:bodyPr/>
        <a:lstStyle/>
        <a:p>
          <a:endParaRPr lang="en-US"/>
        </a:p>
      </dgm:t>
    </dgm:pt>
    <dgm:pt modelId="{ECEFEF16-76F4-429A-9CCE-145C12732D08}" type="sibTrans" cxnId="{7045A235-FC7A-4D9F-A7FE-193980ADDEC2}">
      <dgm:prSet/>
      <dgm:spPr/>
      <dgm:t>
        <a:bodyPr/>
        <a:lstStyle/>
        <a:p>
          <a:endParaRPr lang="en-US"/>
        </a:p>
      </dgm:t>
    </dgm:pt>
    <dgm:pt modelId="{F1381B59-CDCE-4459-A3F0-A11FA017D45B}">
      <dgm:prSet custT="1"/>
      <dgm:spPr/>
      <dgm:t>
        <a:bodyPr/>
        <a:lstStyle/>
        <a:p>
          <a:r>
            <a:rPr lang="en-US" sz="1400" b="1" i="0" smtClean="0"/>
            <a:t>Database</a:t>
          </a:r>
          <a:endParaRPr lang="en-US" sz="1500" b="1" i="0"/>
        </a:p>
      </dgm:t>
    </dgm:pt>
    <dgm:pt modelId="{F83E7151-7037-43B1-9734-12937AB98D4E}" type="parTrans" cxnId="{633F368A-B910-49FD-B2B3-2448C7545BC8}">
      <dgm:prSet/>
      <dgm:spPr/>
      <dgm:t>
        <a:bodyPr/>
        <a:lstStyle/>
        <a:p>
          <a:endParaRPr lang="en-US"/>
        </a:p>
      </dgm:t>
    </dgm:pt>
    <dgm:pt modelId="{FC33C5DF-D0B6-48C6-9A92-5AA5DEEC03BD}" type="sibTrans" cxnId="{633F368A-B910-49FD-B2B3-2448C7545BC8}">
      <dgm:prSet/>
      <dgm:spPr/>
      <dgm:t>
        <a:bodyPr/>
        <a:lstStyle/>
        <a:p>
          <a:endParaRPr lang="en-US"/>
        </a:p>
      </dgm:t>
    </dgm:pt>
    <dgm:pt modelId="{05B9E59C-607E-45E7-B8C7-7A9FDA0DB30B}">
      <dgm:prSet custT="1"/>
      <dgm:spPr/>
      <dgm:t>
        <a:bodyPr/>
        <a:lstStyle/>
        <a:p>
          <a:r>
            <a:rPr lang="en-US" sz="2100" smtClean="0"/>
            <a:t>Amazon RDS is used, specifically a </a:t>
          </a:r>
          <a:r>
            <a:rPr lang="en-US" sz="2100" b="1" err="1" smtClean="0">
              <a:solidFill>
                <a:schemeClr val="accent1"/>
              </a:solidFill>
            </a:rPr>
            <a:t>mySQL</a:t>
          </a:r>
          <a:r>
            <a:rPr lang="en-US" sz="2100" smtClean="0"/>
            <a:t> database. This is where the data is stored.</a:t>
          </a:r>
          <a:endParaRPr lang="en-US" sz="2100"/>
        </a:p>
      </dgm:t>
    </dgm:pt>
    <dgm:pt modelId="{11EA9F13-3CD7-44E2-83A5-9777522BBA1D}" type="parTrans" cxnId="{DFAE558F-B772-4570-A562-861A3A793FB4}">
      <dgm:prSet/>
      <dgm:spPr/>
      <dgm:t>
        <a:bodyPr/>
        <a:lstStyle/>
        <a:p>
          <a:endParaRPr lang="en-US"/>
        </a:p>
      </dgm:t>
    </dgm:pt>
    <dgm:pt modelId="{673ECFBE-485B-46C9-8737-D8C681F6CAD9}" type="sibTrans" cxnId="{DFAE558F-B772-4570-A562-861A3A793FB4}">
      <dgm:prSet/>
      <dgm:spPr/>
      <dgm:t>
        <a:bodyPr/>
        <a:lstStyle/>
        <a:p>
          <a:endParaRPr lang="en-US"/>
        </a:p>
      </dgm:t>
    </dgm:pt>
    <dgm:pt modelId="{CDBF2A59-0EDC-4608-BB69-4F13F87D02E6}">
      <dgm:prSet custT="1"/>
      <dgm:spPr/>
      <dgm:t>
        <a:bodyPr/>
        <a:lstStyle/>
        <a:p>
          <a:r>
            <a:rPr lang="en-US" sz="1400" b="1" i="0" smtClean="0"/>
            <a:t>Data</a:t>
          </a:r>
        </a:p>
        <a:p>
          <a:r>
            <a:rPr lang="en-US" sz="1400" b="1" i="0" smtClean="0"/>
            <a:t>Source</a:t>
          </a:r>
          <a:endParaRPr lang="en-US" sz="1400" b="1" i="0"/>
        </a:p>
      </dgm:t>
    </dgm:pt>
    <dgm:pt modelId="{13FB3B9D-E242-404C-8783-1EFDEF7AAA8E}" type="parTrans" cxnId="{F8D73AA8-6ABB-4B35-9FCC-350F749AD0CA}">
      <dgm:prSet/>
      <dgm:spPr/>
      <dgm:t>
        <a:bodyPr/>
        <a:lstStyle/>
        <a:p>
          <a:endParaRPr lang="en-US"/>
        </a:p>
      </dgm:t>
    </dgm:pt>
    <dgm:pt modelId="{2898C87A-4CD1-4458-AA96-9D71C35D1F49}" type="sibTrans" cxnId="{F8D73AA8-6ABB-4B35-9FCC-350F749AD0CA}">
      <dgm:prSet/>
      <dgm:spPr/>
      <dgm:t>
        <a:bodyPr/>
        <a:lstStyle/>
        <a:p>
          <a:endParaRPr lang="en-US"/>
        </a:p>
      </dgm:t>
    </dgm:pt>
    <dgm:pt modelId="{F27D9BFA-D158-4BC6-BBDA-193217586095}">
      <dgm:prSet/>
      <dgm:spPr/>
      <dgm:t>
        <a:bodyPr/>
        <a:lstStyle/>
        <a:p>
          <a:r>
            <a:rPr lang="en-US" b="1" dirty="0" err="1" smtClean="0">
              <a:solidFill>
                <a:schemeClr val="accent1"/>
              </a:solidFill>
            </a:rPr>
            <a:t>DailyMed’s</a:t>
          </a:r>
          <a:r>
            <a:rPr lang="en-US" b="1" dirty="0" smtClean="0">
              <a:solidFill>
                <a:schemeClr val="accent1"/>
              </a:solidFill>
            </a:rPr>
            <a:t> REST APIs </a:t>
          </a:r>
          <a:r>
            <a:rPr lang="en-US" dirty="0" smtClean="0"/>
            <a:t>are used to retrieve drug name and details </a:t>
          </a:r>
          <a:r>
            <a:rPr lang="en-US" smtClean="0"/>
            <a:t>in </a:t>
          </a:r>
          <a:r>
            <a:rPr lang="en-US" b="1" smtClean="0">
              <a:solidFill>
                <a:schemeClr val="accent1"/>
              </a:solidFill>
            </a:rPr>
            <a:t>real-time</a:t>
          </a:r>
          <a:endParaRPr lang="en-US" dirty="0"/>
        </a:p>
      </dgm:t>
    </dgm:pt>
    <dgm:pt modelId="{3F5FC636-AE9F-4053-8F7B-D79367B07DF9}" type="parTrans" cxnId="{375900F7-72AB-4376-98F2-6BD855000F5D}">
      <dgm:prSet/>
      <dgm:spPr/>
      <dgm:t>
        <a:bodyPr/>
        <a:lstStyle/>
        <a:p>
          <a:endParaRPr lang="en-US"/>
        </a:p>
      </dgm:t>
    </dgm:pt>
    <dgm:pt modelId="{3D39DE0E-204B-4EAA-BC55-9E56D95F350A}" type="sibTrans" cxnId="{375900F7-72AB-4376-98F2-6BD855000F5D}">
      <dgm:prSet/>
      <dgm:spPr/>
      <dgm:t>
        <a:bodyPr/>
        <a:lstStyle/>
        <a:p>
          <a:endParaRPr lang="en-US"/>
        </a:p>
      </dgm:t>
    </dgm:pt>
    <dgm:pt modelId="{F38AB43F-BD94-4556-9621-CAE39D0E55D1}">
      <dgm:prSet/>
      <dgm:spPr/>
      <dgm:t>
        <a:bodyPr/>
        <a:lstStyle/>
        <a:p>
          <a:r>
            <a:rPr lang="en-US" dirty="0" smtClean="0"/>
            <a:t>Data is secured during  transit due to https. Get/Post tested using google chrome extension                       </a:t>
          </a:r>
        </a:p>
      </dgm:t>
    </dgm:pt>
    <dgm:pt modelId="{711E015C-32DA-400C-BC97-55FFCA2D160F}" type="sibTrans" cxnId="{584B545E-2FF8-486F-BE36-6F5164448FCD}">
      <dgm:prSet/>
      <dgm:spPr/>
      <dgm:t>
        <a:bodyPr/>
        <a:lstStyle/>
        <a:p>
          <a:endParaRPr lang="en-US"/>
        </a:p>
      </dgm:t>
    </dgm:pt>
    <dgm:pt modelId="{F3103A9E-35CA-40C8-9982-D474F6211370}" type="parTrans" cxnId="{584B545E-2FF8-486F-BE36-6F5164448FCD}">
      <dgm:prSet/>
      <dgm:spPr/>
      <dgm:t>
        <a:bodyPr/>
        <a:lstStyle/>
        <a:p>
          <a:endParaRPr lang="en-US"/>
        </a:p>
      </dgm:t>
    </dgm:pt>
    <dgm:pt modelId="{914363D5-DE2F-4068-98A6-2858B6CC58FD}" type="pres">
      <dgm:prSet presAssocID="{F82F339F-CC4F-4179-9E03-0C9D6E1F1D6E}" presName="linearFlow" presStyleCnt="0">
        <dgm:presLayoutVars>
          <dgm:dir/>
          <dgm:animLvl val="lvl"/>
          <dgm:resizeHandles val="exact"/>
        </dgm:presLayoutVars>
      </dgm:prSet>
      <dgm:spPr/>
      <dgm:t>
        <a:bodyPr/>
        <a:lstStyle/>
        <a:p>
          <a:endParaRPr lang="en-US"/>
        </a:p>
      </dgm:t>
    </dgm:pt>
    <dgm:pt modelId="{8B2D714B-0C2E-407F-BC9B-86810EDCC887}" type="pres">
      <dgm:prSet presAssocID="{DA6EAB87-34B0-4308-8C2A-E420787EA9CD}" presName="composite" presStyleCnt="0"/>
      <dgm:spPr/>
    </dgm:pt>
    <dgm:pt modelId="{6513087F-AD94-433C-BA2B-83E366D655D4}" type="pres">
      <dgm:prSet presAssocID="{DA6EAB87-34B0-4308-8C2A-E420787EA9CD}" presName="parentText" presStyleLbl="alignNode1" presStyleIdx="0" presStyleCnt="5">
        <dgm:presLayoutVars>
          <dgm:chMax val="1"/>
          <dgm:bulletEnabled val="1"/>
        </dgm:presLayoutVars>
      </dgm:prSet>
      <dgm:spPr/>
      <dgm:t>
        <a:bodyPr/>
        <a:lstStyle/>
        <a:p>
          <a:endParaRPr lang="en-US"/>
        </a:p>
      </dgm:t>
    </dgm:pt>
    <dgm:pt modelId="{AE392DA6-97CA-4422-A65D-2524F8B30707}" type="pres">
      <dgm:prSet presAssocID="{DA6EAB87-34B0-4308-8C2A-E420787EA9CD}" presName="descendantText" presStyleLbl="alignAcc1" presStyleIdx="0" presStyleCnt="5">
        <dgm:presLayoutVars>
          <dgm:bulletEnabled val="1"/>
        </dgm:presLayoutVars>
      </dgm:prSet>
      <dgm:spPr/>
      <dgm:t>
        <a:bodyPr/>
        <a:lstStyle/>
        <a:p>
          <a:endParaRPr lang="en-US"/>
        </a:p>
      </dgm:t>
    </dgm:pt>
    <dgm:pt modelId="{F6962253-2CA2-4124-A9B7-C5FE7BFE8C11}" type="pres">
      <dgm:prSet presAssocID="{DBADE80B-D924-40D6-BFFD-209184B5B0FE}" presName="sp" presStyleCnt="0"/>
      <dgm:spPr/>
    </dgm:pt>
    <dgm:pt modelId="{B4099959-694F-4EE7-9FC5-1C432D3B331E}" type="pres">
      <dgm:prSet presAssocID="{EE648C95-3FB4-4EE7-AA60-9C53A2AAFE84}" presName="composite" presStyleCnt="0"/>
      <dgm:spPr/>
    </dgm:pt>
    <dgm:pt modelId="{68A96B48-DF85-466D-87FC-707C620B4933}" type="pres">
      <dgm:prSet presAssocID="{EE648C95-3FB4-4EE7-AA60-9C53A2AAFE84}" presName="parentText" presStyleLbl="alignNode1" presStyleIdx="1" presStyleCnt="5">
        <dgm:presLayoutVars>
          <dgm:chMax val="1"/>
          <dgm:bulletEnabled val="1"/>
        </dgm:presLayoutVars>
      </dgm:prSet>
      <dgm:spPr/>
      <dgm:t>
        <a:bodyPr/>
        <a:lstStyle/>
        <a:p>
          <a:endParaRPr lang="en-US"/>
        </a:p>
      </dgm:t>
    </dgm:pt>
    <dgm:pt modelId="{12CBBC0A-E1F1-4A13-9BDD-C3528930B24B}" type="pres">
      <dgm:prSet presAssocID="{EE648C95-3FB4-4EE7-AA60-9C53A2AAFE84}" presName="descendantText" presStyleLbl="alignAcc1" presStyleIdx="1" presStyleCnt="5">
        <dgm:presLayoutVars>
          <dgm:bulletEnabled val="1"/>
        </dgm:presLayoutVars>
      </dgm:prSet>
      <dgm:spPr/>
      <dgm:t>
        <a:bodyPr/>
        <a:lstStyle/>
        <a:p>
          <a:endParaRPr lang="en-US"/>
        </a:p>
      </dgm:t>
    </dgm:pt>
    <dgm:pt modelId="{9C68DD0F-BEED-4CB9-B182-FBACE2319756}" type="pres">
      <dgm:prSet presAssocID="{B3607480-AF85-4B71-A143-2C11C60DEA69}" presName="sp" presStyleCnt="0"/>
      <dgm:spPr/>
    </dgm:pt>
    <dgm:pt modelId="{8D06471C-48C6-4D22-A815-6FCD9CECB119}" type="pres">
      <dgm:prSet presAssocID="{CDBF2A59-0EDC-4608-BB69-4F13F87D02E6}" presName="composite" presStyleCnt="0"/>
      <dgm:spPr/>
    </dgm:pt>
    <dgm:pt modelId="{231013F5-FA8B-4989-B480-F588404BD027}" type="pres">
      <dgm:prSet presAssocID="{CDBF2A59-0EDC-4608-BB69-4F13F87D02E6}" presName="parentText" presStyleLbl="alignNode1" presStyleIdx="2" presStyleCnt="5">
        <dgm:presLayoutVars>
          <dgm:chMax val="1"/>
          <dgm:bulletEnabled val="1"/>
        </dgm:presLayoutVars>
      </dgm:prSet>
      <dgm:spPr/>
      <dgm:t>
        <a:bodyPr/>
        <a:lstStyle/>
        <a:p>
          <a:endParaRPr lang="en-US"/>
        </a:p>
      </dgm:t>
    </dgm:pt>
    <dgm:pt modelId="{4A4B91DF-F2BF-4A94-B75B-D6AE8436E736}" type="pres">
      <dgm:prSet presAssocID="{CDBF2A59-0EDC-4608-BB69-4F13F87D02E6}" presName="descendantText" presStyleLbl="alignAcc1" presStyleIdx="2" presStyleCnt="5" custScaleX="100000" custScaleY="100000" custLinFactNeighborX="600" custLinFactNeighborY="1152">
        <dgm:presLayoutVars>
          <dgm:bulletEnabled val="1"/>
        </dgm:presLayoutVars>
      </dgm:prSet>
      <dgm:spPr/>
      <dgm:t>
        <a:bodyPr/>
        <a:lstStyle/>
        <a:p>
          <a:endParaRPr lang="en-US"/>
        </a:p>
      </dgm:t>
    </dgm:pt>
    <dgm:pt modelId="{B38B72E0-1B4B-4FC0-8D77-806FFE221482}" type="pres">
      <dgm:prSet presAssocID="{2898C87A-4CD1-4458-AA96-9D71C35D1F49}" presName="sp" presStyleCnt="0"/>
      <dgm:spPr/>
    </dgm:pt>
    <dgm:pt modelId="{B8134080-350E-4E6D-9F0A-B3695485A88C}" type="pres">
      <dgm:prSet presAssocID="{4A63234D-DF68-4C2E-A421-70C7E3C215E2}" presName="composite" presStyleCnt="0"/>
      <dgm:spPr/>
    </dgm:pt>
    <dgm:pt modelId="{7BB7FA13-EBF9-48FB-8F7B-CE6D3F06062C}" type="pres">
      <dgm:prSet presAssocID="{4A63234D-DF68-4C2E-A421-70C7E3C215E2}" presName="parentText" presStyleLbl="alignNode1" presStyleIdx="3" presStyleCnt="5">
        <dgm:presLayoutVars>
          <dgm:chMax val="1"/>
          <dgm:bulletEnabled val="1"/>
        </dgm:presLayoutVars>
      </dgm:prSet>
      <dgm:spPr/>
      <dgm:t>
        <a:bodyPr/>
        <a:lstStyle/>
        <a:p>
          <a:endParaRPr lang="en-US"/>
        </a:p>
      </dgm:t>
    </dgm:pt>
    <dgm:pt modelId="{891820C0-943E-4A2D-AC0C-705C9E679B9A}" type="pres">
      <dgm:prSet presAssocID="{4A63234D-DF68-4C2E-A421-70C7E3C215E2}" presName="descendantText" presStyleLbl="alignAcc1" presStyleIdx="3" presStyleCnt="5" custScaleX="99391" custScaleY="143806" custLinFactNeighborX="-6" custLinFactNeighborY="-7303">
        <dgm:presLayoutVars>
          <dgm:bulletEnabled val="1"/>
        </dgm:presLayoutVars>
      </dgm:prSet>
      <dgm:spPr/>
      <dgm:t>
        <a:bodyPr/>
        <a:lstStyle/>
        <a:p>
          <a:endParaRPr lang="en-US"/>
        </a:p>
      </dgm:t>
    </dgm:pt>
    <dgm:pt modelId="{AEEC83BA-F08B-4692-BC1C-EE3EC7FAA153}" type="pres">
      <dgm:prSet presAssocID="{EB16BB17-E80B-4685-8197-1E90BD8E6AC3}" presName="sp" presStyleCnt="0"/>
      <dgm:spPr/>
    </dgm:pt>
    <dgm:pt modelId="{77052CC3-55D2-4694-9C20-9DE6FCD51949}" type="pres">
      <dgm:prSet presAssocID="{F1381B59-CDCE-4459-A3F0-A11FA017D45B}" presName="composite" presStyleCnt="0"/>
      <dgm:spPr/>
    </dgm:pt>
    <dgm:pt modelId="{7C316A42-FFBA-4F38-8736-578D47D830B2}" type="pres">
      <dgm:prSet presAssocID="{F1381B59-CDCE-4459-A3F0-A11FA017D45B}" presName="parentText" presStyleLbl="alignNode1" presStyleIdx="4" presStyleCnt="5" custScaleX="98146">
        <dgm:presLayoutVars>
          <dgm:chMax val="1"/>
          <dgm:bulletEnabled val="1"/>
        </dgm:presLayoutVars>
      </dgm:prSet>
      <dgm:spPr/>
      <dgm:t>
        <a:bodyPr/>
        <a:lstStyle/>
        <a:p>
          <a:endParaRPr lang="en-US"/>
        </a:p>
      </dgm:t>
    </dgm:pt>
    <dgm:pt modelId="{D03D0723-0842-458E-B9E7-35D2D3CD92C4}" type="pres">
      <dgm:prSet presAssocID="{F1381B59-CDCE-4459-A3F0-A11FA017D45B}" presName="descendantText" presStyleLbl="alignAcc1" presStyleIdx="4" presStyleCnt="5" custScaleX="98518" custLinFactNeighborX="-466" custLinFactNeighborY="2301">
        <dgm:presLayoutVars>
          <dgm:bulletEnabled val="1"/>
        </dgm:presLayoutVars>
      </dgm:prSet>
      <dgm:spPr/>
      <dgm:t>
        <a:bodyPr/>
        <a:lstStyle/>
        <a:p>
          <a:endParaRPr lang="en-US"/>
        </a:p>
      </dgm:t>
    </dgm:pt>
  </dgm:ptLst>
  <dgm:cxnLst>
    <dgm:cxn modelId="{428B6CC7-712F-4F70-B403-B87AC5BDD655}" type="presOf" srcId="{709DE834-DCD1-4B8D-9EE2-27F66F23EEE3}" destId="{AE392DA6-97CA-4422-A65D-2524F8B30707}" srcOrd="0" destOrd="1" presId="urn:microsoft.com/office/officeart/2005/8/layout/chevron2"/>
    <dgm:cxn modelId="{DFAE558F-B772-4570-A562-861A3A793FB4}" srcId="{F1381B59-CDCE-4459-A3F0-A11FA017D45B}" destId="{05B9E59C-607E-45E7-B8C7-7A9FDA0DB30B}" srcOrd="0" destOrd="0" parTransId="{11EA9F13-3CD7-44E2-83A5-9777522BBA1D}" sibTransId="{673ECFBE-485B-46C9-8737-D8C681F6CAD9}"/>
    <dgm:cxn modelId="{74111392-4886-43CA-AC4B-31354A79DFFB}" type="presOf" srcId="{5A0F4D91-99EC-4FA6-81AB-64248EEC5B47}" destId="{12CBBC0A-E1F1-4A13-9BDD-C3528930B24B}" srcOrd="0" destOrd="1" presId="urn:microsoft.com/office/officeart/2005/8/layout/chevron2"/>
    <dgm:cxn modelId="{9B13278F-5540-4481-9A5B-F29E21FE0FA2}" srcId="{DA6EAB87-34B0-4308-8C2A-E420787EA9CD}" destId="{0ECDF8D3-5473-470A-97BE-2770024D1FDC}" srcOrd="0" destOrd="0" parTransId="{A151E1A4-5E7A-43F1-8CBA-056325193EB6}" sibTransId="{F35E5E2F-58B9-4ECD-B0CD-B6F5EF80949B}"/>
    <dgm:cxn modelId="{44EEA0FE-1CB6-4760-92B6-BD537B96DBC5}" type="presOf" srcId="{0ECDF8D3-5473-470A-97BE-2770024D1FDC}" destId="{AE392DA6-97CA-4422-A65D-2524F8B30707}" srcOrd="0" destOrd="0" presId="urn:microsoft.com/office/officeart/2005/8/layout/chevron2"/>
    <dgm:cxn modelId="{41C0F75C-001B-4B45-B7A8-1D83A82EF83F}" type="presOf" srcId="{CDBF2A59-0EDC-4608-BB69-4F13F87D02E6}" destId="{231013F5-FA8B-4989-B480-F588404BD027}" srcOrd="0" destOrd="0" presId="urn:microsoft.com/office/officeart/2005/8/layout/chevron2"/>
    <dgm:cxn modelId="{ECE01C87-9CD3-42FA-8EE1-CF7EBED4B407}" srcId="{F82F339F-CC4F-4179-9E03-0C9D6E1F1D6E}" destId="{DA6EAB87-34B0-4308-8C2A-E420787EA9CD}" srcOrd="0" destOrd="0" parTransId="{149D608D-F221-490E-8777-C90F8AEE210F}" sibTransId="{DBADE80B-D924-40D6-BFFD-209184B5B0FE}"/>
    <dgm:cxn modelId="{94523883-7407-49E8-AACF-112B3115B648}" type="presOf" srcId="{F27D9BFA-D158-4BC6-BBDA-193217586095}" destId="{4A4B91DF-F2BF-4A94-B75B-D6AE8436E736}" srcOrd="0" destOrd="0" presId="urn:microsoft.com/office/officeart/2005/8/layout/chevron2"/>
    <dgm:cxn modelId="{F8D73AA8-6ABB-4B35-9FCC-350F749AD0CA}" srcId="{F82F339F-CC4F-4179-9E03-0C9D6E1F1D6E}" destId="{CDBF2A59-0EDC-4608-BB69-4F13F87D02E6}" srcOrd="2" destOrd="0" parTransId="{13FB3B9D-E242-404C-8783-1EFDEF7AAA8E}" sibTransId="{2898C87A-4CD1-4458-AA96-9D71C35D1F49}"/>
    <dgm:cxn modelId="{375900F7-72AB-4376-98F2-6BD855000F5D}" srcId="{CDBF2A59-0EDC-4608-BB69-4F13F87D02E6}" destId="{F27D9BFA-D158-4BC6-BBDA-193217586095}" srcOrd="0" destOrd="0" parTransId="{3F5FC636-AE9F-4053-8F7B-D79367B07DF9}" sibTransId="{3D39DE0E-204B-4EAA-BC55-9E56D95F350A}"/>
    <dgm:cxn modelId="{633F368A-B910-49FD-B2B3-2448C7545BC8}" srcId="{F82F339F-CC4F-4179-9E03-0C9D6E1F1D6E}" destId="{F1381B59-CDCE-4459-A3F0-A11FA017D45B}" srcOrd="4" destOrd="0" parTransId="{F83E7151-7037-43B1-9734-12937AB98D4E}" sibTransId="{FC33C5DF-D0B6-48C6-9A92-5AA5DEEC03BD}"/>
    <dgm:cxn modelId="{8DCE3D1C-6E23-4A28-A9F0-6D593E195FA8}" type="presOf" srcId="{4A63234D-DF68-4C2E-A421-70C7E3C215E2}" destId="{7BB7FA13-EBF9-48FB-8F7B-CE6D3F06062C}" srcOrd="0" destOrd="0" presId="urn:microsoft.com/office/officeart/2005/8/layout/chevron2"/>
    <dgm:cxn modelId="{A5BA757B-7489-42EE-8657-421B18499516}" type="presOf" srcId="{B8632D94-2D0A-4B21-AD6B-B5FBEEF8A90F}" destId="{12CBBC0A-E1F1-4A13-9BDD-C3528930B24B}" srcOrd="0" destOrd="0" presId="urn:microsoft.com/office/officeart/2005/8/layout/chevron2"/>
    <dgm:cxn modelId="{584B545E-2FF8-486F-BE36-6F5164448FCD}" srcId="{CDBF2A59-0EDC-4608-BB69-4F13F87D02E6}" destId="{F38AB43F-BD94-4556-9621-CAE39D0E55D1}" srcOrd="1" destOrd="0" parTransId="{F3103A9E-35CA-40C8-9982-D474F6211370}" sibTransId="{711E015C-32DA-400C-BC97-55FFCA2D160F}"/>
    <dgm:cxn modelId="{7045A235-FC7A-4D9F-A7FE-193980ADDEC2}" srcId="{4A63234D-DF68-4C2E-A421-70C7E3C215E2}" destId="{85438420-F0F3-4E04-8CB0-62A06E1788EB}" srcOrd="1" destOrd="0" parTransId="{EDF5A261-31E4-47A9-B706-F81248E3E9DE}" sibTransId="{ECEFEF16-76F4-429A-9CCE-145C12732D08}"/>
    <dgm:cxn modelId="{585428B9-D43C-4508-8FAE-83762F757886}" type="presOf" srcId="{85438420-F0F3-4E04-8CB0-62A06E1788EB}" destId="{891820C0-943E-4A2D-AC0C-705C9E679B9A}" srcOrd="0" destOrd="1" presId="urn:microsoft.com/office/officeart/2005/8/layout/chevron2"/>
    <dgm:cxn modelId="{9EFFF811-E4B0-4758-9F4A-ACA7A01FD363}" srcId="{F82F339F-CC4F-4179-9E03-0C9D6E1F1D6E}" destId="{4A63234D-DF68-4C2E-A421-70C7E3C215E2}" srcOrd="3" destOrd="0" parTransId="{BD1CD976-D8F2-4C7A-859F-CD07DB74740C}" sibTransId="{EB16BB17-E80B-4685-8197-1E90BD8E6AC3}"/>
    <dgm:cxn modelId="{7920117F-8E9A-4F77-84CB-BA487807D98B}" type="presOf" srcId="{44CB1324-B5B4-45C5-9CDD-C649A1376F19}" destId="{891820C0-943E-4A2D-AC0C-705C9E679B9A}" srcOrd="0" destOrd="0" presId="urn:microsoft.com/office/officeart/2005/8/layout/chevron2"/>
    <dgm:cxn modelId="{74A8A647-C253-464B-BB47-5BCBA4E66764}" type="presOf" srcId="{05B9E59C-607E-45E7-B8C7-7A9FDA0DB30B}" destId="{D03D0723-0842-458E-B9E7-35D2D3CD92C4}" srcOrd="0" destOrd="0" presId="urn:microsoft.com/office/officeart/2005/8/layout/chevron2"/>
    <dgm:cxn modelId="{109F18DC-4ED8-4EE1-8D94-A2FF31AA3A04}" srcId="{DA6EAB87-34B0-4308-8C2A-E420787EA9CD}" destId="{709DE834-DCD1-4B8D-9EE2-27F66F23EEE3}" srcOrd="1" destOrd="0" parTransId="{CB133414-9A3D-4DCF-BEBD-E1F25A18BD11}" sibTransId="{213A3B49-37B9-4AC7-B2A3-73A9598C925B}"/>
    <dgm:cxn modelId="{3C3B56D9-3506-41E1-AB43-573665FB22F6}" srcId="{EE648C95-3FB4-4EE7-AA60-9C53A2AAFE84}" destId="{B8632D94-2D0A-4B21-AD6B-B5FBEEF8A90F}" srcOrd="0" destOrd="0" parTransId="{A490F251-ADDE-4370-A0C2-D3F6426CF6A5}" sibTransId="{7BF205BE-76A3-428F-ACD8-B02E44CB735C}"/>
    <dgm:cxn modelId="{7811B67C-2F41-49C1-B97F-0D5F8758A03A}" srcId="{4A63234D-DF68-4C2E-A421-70C7E3C215E2}" destId="{44CB1324-B5B4-45C5-9CDD-C649A1376F19}" srcOrd="0" destOrd="0" parTransId="{CC96769C-C2B3-4894-87B0-1D78062C58D8}" sibTransId="{0F85B580-99F7-45F7-BA4E-3A824C8D01BA}"/>
    <dgm:cxn modelId="{7A4222C3-F4BD-463C-9718-E838EEB8C31F}" type="presOf" srcId="{F38AB43F-BD94-4556-9621-CAE39D0E55D1}" destId="{4A4B91DF-F2BF-4A94-B75B-D6AE8436E736}" srcOrd="0" destOrd="1" presId="urn:microsoft.com/office/officeart/2005/8/layout/chevron2"/>
    <dgm:cxn modelId="{12A8AF48-8F51-43CC-80E4-A7A5041CEB63}" srcId="{EE648C95-3FB4-4EE7-AA60-9C53A2AAFE84}" destId="{5A0F4D91-99EC-4FA6-81AB-64248EEC5B47}" srcOrd="1" destOrd="0" parTransId="{7A015A27-1964-4BEF-9982-5F9A0FB8A8ED}" sibTransId="{472B4810-C11B-4A2F-AD04-8893533C3C47}"/>
    <dgm:cxn modelId="{995E8A14-CB55-4051-9DC7-535548204360}" type="presOf" srcId="{DA6EAB87-34B0-4308-8C2A-E420787EA9CD}" destId="{6513087F-AD94-433C-BA2B-83E366D655D4}" srcOrd="0" destOrd="0" presId="urn:microsoft.com/office/officeart/2005/8/layout/chevron2"/>
    <dgm:cxn modelId="{579823DF-2C11-4599-9960-84885AB471D4}" srcId="{F82F339F-CC4F-4179-9E03-0C9D6E1F1D6E}" destId="{EE648C95-3FB4-4EE7-AA60-9C53A2AAFE84}" srcOrd="1" destOrd="0" parTransId="{863ABA69-B3D4-4798-A4A4-14B61CA986B5}" sibTransId="{B3607480-AF85-4B71-A143-2C11C60DEA69}"/>
    <dgm:cxn modelId="{2057EFA2-D9F6-4902-A581-0972A0967B66}" type="presOf" srcId="{F1381B59-CDCE-4459-A3F0-A11FA017D45B}" destId="{7C316A42-FFBA-4F38-8736-578D47D830B2}" srcOrd="0" destOrd="0" presId="urn:microsoft.com/office/officeart/2005/8/layout/chevron2"/>
    <dgm:cxn modelId="{4E725B5B-B6C6-4CCB-861C-D043D443EA39}" type="presOf" srcId="{EE648C95-3FB4-4EE7-AA60-9C53A2AAFE84}" destId="{68A96B48-DF85-466D-87FC-707C620B4933}" srcOrd="0" destOrd="0" presId="urn:microsoft.com/office/officeart/2005/8/layout/chevron2"/>
    <dgm:cxn modelId="{F9607A70-3AAE-466E-B44B-09286DC1FC04}" type="presOf" srcId="{F82F339F-CC4F-4179-9E03-0C9D6E1F1D6E}" destId="{914363D5-DE2F-4068-98A6-2858B6CC58FD}" srcOrd="0" destOrd="0" presId="urn:microsoft.com/office/officeart/2005/8/layout/chevron2"/>
    <dgm:cxn modelId="{C87E7F49-6096-4C0A-8D72-2BBBFB34E44D}" type="presParOf" srcId="{914363D5-DE2F-4068-98A6-2858B6CC58FD}" destId="{8B2D714B-0C2E-407F-BC9B-86810EDCC887}" srcOrd="0" destOrd="0" presId="urn:microsoft.com/office/officeart/2005/8/layout/chevron2"/>
    <dgm:cxn modelId="{DC8E0DA6-2D19-4610-B522-620F633A3669}" type="presParOf" srcId="{8B2D714B-0C2E-407F-BC9B-86810EDCC887}" destId="{6513087F-AD94-433C-BA2B-83E366D655D4}" srcOrd="0" destOrd="0" presId="urn:microsoft.com/office/officeart/2005/8/layout/chevron2"/>
    <dgm:cxn modelId="{6C9E6C06-0AF7-40DD-9F21-AE543BA2BD3C}" type="presParOf" srcId="{8B2D714B-0C2E-407F-BC9B-86810EDCC887}" destId="{AE392DA6-97CA-4422-A65D-2524F8B30707}" srcOrd="1" destOrd="0" presId="urn:microsoft.com/office/officeart/2005/8/layout/chevron2"/>
    <dgm:cxn modelId="{829502DD-A825-46E2-A2A7-C98306A4454C}" type="presParOf" srcId="{914363D5-DE2F-4068-98A6-2858B6CC58FD}" destId="{F6962253-2CA2-4124-A9B7-C5FE7BFE8C11}" srcOrd="1" destOrd="0" presId="urn:microsoft.com/office/officeart/2005/8/layout/chevron2"/>
    <dgm:cxn modelId="{E57A2743-5C0D-4C45-8388-DD949140E4B9}" type="presParOf" srcId="{914363D5-DE2F-4068-98A6-2858B6CC58FD}" destId="{B4099959-694F-4EE7-9FC5-1C432D3B331E}" srcOrd="2" destOrd="0" presId="urn:microsoft.com/office/officeart/2005/8/layout/chevron2"/>
    <dgm:cxn modelId="{7BB36DA5-F6C8-4DCC-8428-5D30BA5F40F6}" type="presParOf" srcId="{B4099959-694F-4EE7-9FC5-1C432D3B331E}" destId="{68A96B48-DF85-466D-87FC-707C620B4933}" srcOrd="0" destOrd="0" presId="urn:microsoft.com/office/officeart/2005/8/layout/chevron2"/>
    <dgm:cxn modelId="{41F34789-7301-4601-A2B8-F6321B059BBF}" type="presParOf" srcId="{B4099959-694F-4EE7-9FC5-1C432D3B331E}" destId="{12CBBC0A-E1F1-4A13-9BDD-C3528930B24B}" srcOrd="1" destOrd="0" presId="urn:microsoft.com/office/officeart/2005/8/layout/chevron2"/>
    <dgm:cxn modelId="{2924CDAE-28CE-4421-B966-C82D8C41BB84}" type="presParOf" srcId="{914363D5-DE2F-4068-98A6-2858B6CC58FD}" destId="{9C68DD0F-BEED-4CB9-B182-FBACE2319756}" srcOrd="3" destOrd="0" presId="urn:microsoft.com/office/officeart/2005/8/layout/chevron2"/>
    <dgm:cxn modelId="{9076559A-F3F0-4742-BF84-335D065C8862}" type="presParOf" srcId="{914363D5-DE2F-4068-98A6-2858B6CC58FD}" destId="{8D06471C-48C6-4D22-A815-6FCD9CECB119}" srcOrd="4" destOrd="0" presId="urn:microsoft.com/office/officeart/2005/8/layout/chevron2"/>
    <dgm:cxn modelId="{68F2CDF9-B5CA-476D-AE0A-5B0C0328682E}" type="presParOf" srcId="{8D06471C-48C6-4D22-A815-6FCD9CECB119}" destId="{231013F5-FA8B-4989-B480-F588404BD027}" srcOrd="0" destOrd="0" presId="urn:microsoft.com/office/officeart/2005/8/layout/chevron2"/>
    <dgm:cxn modelId="{57210487-D04A-42DE-8CB3-466A01B0E27A}" type="presParOf" srcId="{8D06471C-48C6-4D22-A815-6FCD9CECB119}" destId="{4A4B91DF-F2BF-4A94-B75B-D6AE8436E736}" srcOrd="1" destOrd="0" presId="urn:microsoft.com/office/officeart/2005/8/layout/chevron2"/>
    <dgm:cxn modelId="{C38CCFCE-FEF1-4912-B99A-ACEFB7EB7CA7}" type="presParOf" srcId="{914363D5-DE2F-4068-98A6-2858B6CC58FD}" destId="{B38B72E0-1B4B-4FC0-8D77-806FFE221482}" srcOrd="5" destOrd="0" presId="urn:microsoft.com/office/officeart/2005/8/layout/chevron2"/>
    <dgm:cxn modelId="{9020FB63-8B5A-4EE4-950D-79FF37391C0B}" type="presParOf" srcId="{914363D5-DE2F-4068-98A6-2858B6CC58FD}" destId="{B8134080-350E-4E6D-9F0A-B3695485A88C}" srcOrd="6" destOrd="0" presId="urn:microsoft.com/office/officeart/2005/8/layout/chevron2"/>
    <dgm:cxn modelId="{A7BC2C1A-89C0-49B2-AAE5-E05182D6BDA0}" type="presParOf" srcId="{B8134080-350E-4E6D-9F0A-B3695485A88C}" destId="{7BB7FA13-EBF9-48FB-8F7B-CE6D3F06062C}" srcOrd="0" destOrd="0" presId="urn:microsoft.com/office/officeart/2005/8/layout/chevron2"/>
    <dgm:cxn modelId="{A8D0A96F-3178-45E5-9F88-2FDC814BB10D}" type="presParOf" srcId="{B8134080-350E-4E6D-9F0A-B3695485A88C}" destId="{891820C0-943E-4A2D-AC0C-705C9E679B9A}" srcOrd="1" destOrd="0" presId="urn:microsoft.com/office/officeart/2005/8/layout/chevron2"/>
    <dgm:cxn modelId="{FA79E11D-9698-43D0-940C-13D5C3DEA109}" type="presParOf" srcId="{914363D5-DE2F-4068-98A6-2858B6CC58FD}" destId="{AEEC83BA-F08B-4692-BC1C-EE3EC7FAA153}" srcOrd="7" destOrd="0" presId="urn:microsoft.com/office/officeart/2005/8/layout/chevron2"/>
    <dgm:cxn modelId="{7B5E6B4D-8CD2-4EEF-A152-7FF3AEE62307}" type="presParOf" srcId="{914363D5-DE2F-4068-98A6-2858B6CC58FD}" destId="{77052CC3-55D2-4694-9C20-9DE6FCD51949}" srcOrd="8" destOrd="0" presId="urn:microsoft.com/office/officeart/2005/8/layout/chevron2"/>
    <dgm:cxn modelId="{469BAD90-0575-45D0-BAFF-C90FEF17EA8F}" type="presParOf" srcId="{77052CC3-55D2-4694-9C20-9DE6FCD51949}" destId="{7C316A42-FFBA-4F38-8736-578D47D830B2}" srcOrd="0" destOrd="0" presId="urn:microsoft.com/office/officeart/2005/8/layout/chevron2"/>
    <dgm:cxn modelId="{00B88725-BBE7-4A72-9958-A1D3FBA489B1}" type="presParOf" srcId="{77052CC3-55D2-4694-9C20-9DE6FCD51949}" destId="{D03D0723-0842-458E-B9E7-35D2D3CD92C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3087F-AD94-433C-BA2B-83E366D655D4}">
      <dsp:nvSpPr>
        <dsp:cNvPr id="0" name=""/>
        <dsp:cNvSpPr/>
      </dsp:nvSpPr>
      <dsp:spPr>
        <a:xfrm rot="5400000">
          <a:off x="-180331" y="184993"/>
          <a:ext cx="1109537" cy="74887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UI</a:t>
          </a:r>
        </a:p>
      </dsp:txBody>
      <dsp:txXfrm rot="-5400000">
        <a:off x="1" y="379100"/>
        <a:ext cx="748875" cy="360662"/>
      </dsp:txXfrm>
    </dsp:sp>
    <dsp:sp modelId="{AE392DA6-97CA-4422-A65D-2524F8B30707}">
      <dsp:nvSpPr>
        <dsp:cNvPr id="0" name=""/>
        <dsp:cNvSpPr/>
      </dsp:nvSpPr>
      <dsp:spPr>
        <a:xfrm rot="5400000">
          <a:off x="5788498" y="-5034960"/>
          <a:ext cx="729111" cy="1080835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smtClean="0"/>
            <a:t>User Interface is an Android </a:t>
          </a:r>
          <a:r>
            <a:rPr lang="en-US" sz="2100" b="0" kern="1200" smtClean="0"/>
            <a:t>based</a:t>
          </a:r>
          <a:r>
            <a:rPr lang="en-US" sz="2100" b="1" kern="1200" smtClean="0"/>
            <a:t> </a:t>
          </a:r>
          <a:r>
            <a:rPr lang="en-US" sz="2100" b="1" kern="1200" smtClean="0">
              <a:solidFill>
                <a:schemeClr val="accent1"/>
              </a:solidFill>
            </a:rPr>
            <a:t>smartphone app</a:t>
          </a:r>
          <a:endParaRPr lang="en-US" sz="2100" b="1" kern="1200">
            <a:solidFill>
              <a:schemeClr val="accent1"/>
            </a:solidFill>
          </a:endParaRPr>
        </a:p>
        <a:p>
          <a:pPr marL="228600" lvl="1" indent="-228600" algn="l" defTabSz="933450">
            <a:lnSpc>
              <a:spcPct val="90000"/>
            </a:lnSpc>
            <a:spcBef>
              <a:spcPct val="0"/>
            </a:spcBef>
            <a:spcAft>
              <a:spcPct val="15000"/>
            </a:spcAft>
            <a:buChar char="••"/>
          </a:pPr>
          <a:r>
            <a:rPr lang="en-US" sz="2100" kern="1200" smtClean="0"/>
            <a:t>Android development kit, Android Studio, third party scanning library.</a:t>
          </a:r>
          <a:endParaRPr lang="en-US" sz="2100" kern="1200"/>
        </a:p>
      </dsp:txBody>
      <dsp:txXfrm rot="-5400000">
        <a:off x="748875" y="40255"/>
        <a:ext cx="10772765" cy="657927"/>
      </dsp:txXfrm>
    </dsp:sp>
    <dsp:sp modelId="{68A96B48-DF85-466D-87FC-707C620B4933}">
      <dsp:nvSpPr>
        <dsp:cNvPr id="0" name=""/>
        <dsp:cNvSpPr/>
      </dsp:nvSpPr>
      <dsp:spPr>
        <a:xfrm rot="5400000">
          <a:off x="-180331" y="1181646"/>
          <a:ext cx="1109537" cy="74887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i="0" kern="1200" smtClean="0"/>
            <a:t>Security</a:t>
          </a:r>
          <a:endParaRPr lang="en-US" sz="1400" b="1" i="0" kern="1200"/>
        </a:p>
      </dsp:txBody>
      <dsp:txXfrm rot="-5400000">
        <a:off x="1" y="1375753"/>
        <a:ext cx="748875" cy="360662"/>
      </dsp:txXfrm>
    </dsp:sp>
    <dsp:sp modelId="{12CBBC0A-E1F1-4A13-9BDD-C3528930B24B}">
      <dsp:nvSpPr>
        <dsp:cNvPr id="0" name=""/>
        <dsp:cNvSpPr/>
      </dsp:nvSpPr>
      <dsp:spPr>
        <a:xfrm rot="5400000">
          <a:off x="5788498" y="-4038307"/>
          <a:ext cx="729111" cy="1080835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smtClean="0"/>
            <a:t>Uses </a:t>
          </a:r>
          <a:r>
            <a:rPr lang="en-US" sz="2100" b="1" kern="1200" smtClean="0">
              <a:solidFill>
                <a:schemeClr val="accent1"/>
              </a:solidFill>
            </a:rPr>
            <a:t>Google’s Sign-in </a:t>
          </a:r>
          <a:r>
            <a:rPr lang="en-US" sz="2100" kern="1200" smtClean="0"/>
            <a:t>technology to validate user</a:t>
          </a:r>
          <a:endParaRPr lang="en-US" sz="2100" kern="1200"/>
        </a:p>
        <a:p>
          <a:pPr marL="228600" lvl="1" indent="-228600" algn="l" defTabSz="933450">
            <a:lnSpc>
              <a:spcPct val="90000"/>
            </a:lnSpc>
            <a:spcBef>
              <a:spcPct val="0"/>
            </a:spcBef>
            <a:spcAft>
              <a:spcPct val="15000"/>
            </a:spcAft>
            <a:buChar char="••"/>
          </a:pPr>
          <a:r>
            <a:rPr lang="en-US" sz="2100" kern="1200" smtClean="0"/>
            <a:t>Google authenticates the user and provides user credentials</a:t>
          </a:r>
          <a:endParaRPr lang="en-US" sz="2100" kern="1200"/>
        </a:p>
      </dsp:txBody>
      <dsp:txXfrm rot="-5400000">
        <a:off x="748875" y="1036908"/>
        <a:ext cx="10772765" cy="657927"/>
      </dsp:txXfrm>
    </dsp:sp>
    <dsp:sp modelId="{231013F5-FA8B-4989-B480-F588404BD027}">
      <dsp:nvSpPr>
        <dsp:cNvPr id="0" name=""/>
        <dsp:cNvSpPr/>
      </dsp:nvSpPr>
      <dsp:spPr>
        <a:xfrm rot="5400000">
          <a:off x="-180331" y="2178300"/>
          <a:ext cx="1109537" cy="74887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i="0" kern="1200" smtClean="0"/>
            <a:t>Data</a:t>
          </a:r>
        </a:p>
        <a:p>
          <a:pPr lvl="0" algn="ctr" defTabSz="622300">
            <a:lnSpc>
              <a:spcPct val="90000"/>
            </a:lnSpc>
            <a:spcBef>
              <a:spcPct val="0"/>
            </a:spcBef>
            <a:spcAft>
              <a:spcPct val="35000"/>
            </a:spcAft>
          </a:pPr>
          <a:r>
            <a:rPr lang="en-US" sz="1400" b="1" i="0" kern="1200" smtClean="0"/>
            <a:t>Source</a:t>
          </a:r>
          <a:endParaRPr lang="en-US" sz="1400" b="1" i="0" kern="1200"/>
        </a:p>
      </dsp:txBody>
      <dsp:txXfrm rot="-5400000">
        <a:off x="1" y="2372407"/>
        <a:ext cx="748875" cy="360662"/>
      </dsp:txXfrm>
    </dsp:sp>
    <dsp:sp modelId="{4A4B91DF-F2BF-4A94-B75B-D6AE8436E736}">
      <dsp:nvSpPr>
        <dsp:cNvPr id="0" name=""/>
        <dsp:cNvSpPr/>
      </dsp:nvSpPr>
      <dsp:spPr>
        <a:xfrm rot="5400000">
          <a:off x="5467615" y="-2652107"/>
          <a:ext cx="728399" cy="1004533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err="1" smtClean="0">
              <a:solidFill>
                <a:schemeClr val="accent1"/>
              </a:solidFill>
            </a:rPr>
            <a:t>DailyMed’s</a:t>
          </a:r>
          <a:r>
            <a:rPr lang="en-US" sz="2000" b="1" kern="1200" dirty="0" smtClean="0">
              <a:solidFill>
                <a:schemeClr val="accent1"/>
              </a:solidFill>
            </a:rPr>
            <a:t> REST APIs </a:t>
          </a:r>
          <a:r>
            <a:rPr lang="en-US" sz="2000" kern="1200" dirty="0" smtClean="0"/>
            <a:t>are used to retrieve drug name and details </a:t>
          </a:r>
          <a:r>
            <a:rPr lang="en-US" sz="2000" kern="1200" smtClean="0"/>
            <a:t>in </a:t>
          </a:r>
          <a:r>
            <a:rPr lang="en-US" sz="2000" b="1" kern="1200" smtClean="0">
              <a:solidFill>
                <a:schemeClr val="accent1"/>
              </a:solidFill>
            </a:rPr>
            <a:t>real-time</a:t>
          </a:r>
          <a:endParaRPr lang="en-US" sz="2000" kern="1200" dirty="0"/>
        </a:p>
        <a:p>
          <a:pPr marL="228600" lvl="1" indent="-228600" algn="l" defTabSz="889000">
            <a:lnSpc>
              <a:spcPct val="90000"/>
            </a:lnSpc>
            <a:spcBef>
              <a:spcPct val="0"/>
            </a:spcBef>
            <a:spcAft>
              <a:spcPct val="15000"/>
            </a:spcAft>
            <a:buChar char="••"/>
          </a:pPr>
          <a:r>
            <a:rPr lang="en-US" sz="2000" kern="1200" dirty="0" smtClean="0"/>
            <a:t>Data is secured during  transit due to https. Get/Post tested using google chrome extension                       </a:t>
          </a:r>
        </a:p>
      </dsp:txBody>
      <dsp:txXfrm rot="-5400000">
        <a:off x="809147" y="2041919"/>
        <a:ext cx="10009777" cy="657283"/>
      </dsp:txXfrm>
    </dsp:sp>
    <dsp:sp modelId="{7BB7FA13-EBF9-48FB-8F7B-CE6D3F06062C}">
      <dsp:nvSpPr>
        <dsp:cNvPr id="0" name=""/>
        <dsp:cNvSpPr/>
      </dsp:nvSpPr>
      <dsp:spPr>
        <a:xfrm rot="5400000">
          <a:off x="-180331" y="3334650"/>
          <a:ext cx="1109537" cy="74887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Cloud</a:t>
          </a:r>
          <a:endParaRPr lang="en-US" sz="2400" b="1" kern="1200"/>
        </a:p>
      </dsp:txBody>
      <dsp:txXfrm rot="-5400000">
        <a:off x="1" y="3528757"/>
        <a:ext cx="748875" cy="360662"/>
      </dsp:txXfrm>
    </dsp:sp>
    <dsp:sp modelId="{891820C0-943E-4A2D-AC0C-705C9E679B9A}">
      <dsp:nvSpPr>
        <dsp:cNvPr id="0" name=""/>
        <dsp:cNvSpPr/>
      </dsp:nvSpPr>
      <dsp:spPr>
        <a:xfrm rot="5400000">
          <a:off x="5628152" y="-1905639"/>
          <a:ext cx="1048505" cy="1074253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smtClean="0"/>
            <a:t>Leverages </a:t>
          </a:r>
          <a:r>
            <a:rPr lang="en-US" sz="2100" b="1" kern="1200" smtClean="0">
              <a:solidFill>
                <a:schemeClr val="accent1"/>
              </a:solidFill>
            </a:rPr>
            <a:t>Amazon cloud </a:t>
          </a:r>
          <a:r>
            <a:rPr lang="en-US" sz="2100" kern="1200" smtClean="0"/>
            <a:t>capabilities to store and retrieve data</a:t>
          </a:r>
          <a:endParaRPr lang="en-US" sz="2100" kern="1200"/>
        </a:p>
        <a:p>
          <a:pPr marL="228600" lvl="1" indent="-228600" algn="l" defTabSz="933450">
            <a:lnSpc>
              <a:spcPct val="90000"/>
            </a:lnSpc>
            <a:spcBef>
              <a:spcPct val="0"/>
            </a:spcBef>
            <a:spcAft>
              <a:spcPct val="15000"/>
            </a:spcAft>
            <a:buChar char="••"/>
          </a:pPr>
          <a:r>
            <a:rPr lang="en-US" sz="2100" kern="1200" dirty="0" smtClean="0"/>
            <a:t>Amazon EC-2 instance running </a:t>
          </a:r>
          <a:r>
            <a:rPr lang="en-US" sz="2100" b="1" kern="1200" dirty="0" smtClean="0">
              <a:solidFill>
                <a:schemeClr val="accent1"/>
              </a:solidFill>
            </a:rPr>
            <a:t>Linux</a:t>
          </a:r>
          <a:r>
            <a:rPr lang="en-US" sz="2100" kern="1200" dirty="0" smtClean="0"/>
            <a:t> is used. An </a:t>
          </a:r>
          <a:r>
            <a:rPr lang="en-US" sz="2100" b="1" kern="1200" dirty="0" smtClean="0">
              <a:solidFill>
                <a:schemeClr val="accent1"/>
              </a:solidFill>
            </a:rPr>
            <a:t>Apache server </a:t>
          </a:r>
          <a:r>
            <a:rPr lang="en-US" sz="2100" kern="1200" dirty="0" smtClean="0"/>
            <a:t>acts as a proxy. The instance runs</a:t>
          </a:r>
          <a:r>
            <a:rPr lang="en-US" sz="2100" b="1" kern="1200" dirty="0" smtClean="0">
              <a:solidFill>
                <a:srgbClr val="000000"/>
              </a:solidFill>
            </a:rPr>
            <a:t> </a:t>
          </a:r>
          <a:r>
            <a:rPr lang="en-US" sz="2100" b="1" kern="1200" dirty="0" smtClean="0">
              <a:solidFill>
                <a:schemeClr val="accent1"/>
              </a:solidFill>
            </a:rPr>
            <a:t>Tomcat </a:t>
          </a:r>
          <a:r>
            <a:rPr lang="en-US" sz="2100" kern="1200" dirty="0" smtClean="0"/>
            <a:t>to handle the application side</a:t>
          </a:r>
          <a:r>
            <a:rPr lang="en-US" sz="2100" b="1" kern="1200" dirty="0" smtClean="0">
              <a:solidFill>
                <a:srgbClr val="000000"/>
              </a:solidFill>
            </a:rPr>
            <a:t>.   </a:t>
          </a:r>
          <a:endParaRPr lang="en-US" sz="2100" b="1" kern="1200" dirty="0">
            <a:solidFill>
              <a:srgbClr val="000000"/>
            </a:solidFill>
          </a:endParaRPr>
        </a:p>
      </dsp:txBody>
      <dsp:txXfrm rot="-5400000">
        <a:off x="781138" y="2992559"/>
        <a:ext cx="10691350" cy="946137"/>
      </dsp:txXfrm>
    </dsp:sp>
    <dsp:sp modelId="{7C316A42-FFBA-4F38-8736-578D47D830B2}">
      <dsp:nvSpPr>
        <dsp:cNvPr id="0" name=""/>
        <dsp:cNvSpPr/>
      </dsp:nvSpPr>
      <dsp:spPr>
        <a:xfrm rot="5400000">
          <a:off x="-187273" y="4338245"/>
          <a:ext cx="1109537" cy="734991"/>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i="0" kern="1200" smtClean="0"/>
            <a:t>Database</a:t>
          </a:r>
          <a:endParaRPr lang="en-US" sz="1500" b="1" i="0" kern="1200"/>
        </a:p>
      </dsp:txBody>
      <dsp:txXfrm rot="-5400000">
        <a:off x="1" y="4518468"/>
        <a:ext cx="734991" cy="374546"/>
      </dsp:txXfrm>
    </dsp:sp>
    <dsp:sp modelId="{D03D0723-0842-458E-B9E7-35D2D3CD92C4}">
      <dsp:nvSpPr>
        <dsp:cNvPr id="0" name=""/>
        <dsp:cNvSpPr/>
      </dsp:nvSpPr>
      <dsp:spPr>
        <a:xfrm rot="5400000">
          <a:off x="5731189" y="-791783"/>
          <a:ext cx="729111" cy="1064817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smtClean="0"/>
            <a:t>Amazon RDS is used, specifically a </a:t>
          </a:r>
          <a:r>
            <a:rPr lang="en-US" sz="2100" b="1" kern="1200" err="1" smtClean="0">
              <a:solidFill>
                <a:schemeClr val="accent1"/>
              </a:solidFill>
            </a:rPr>
            <a:t>mySQL</a:t>
          </a:r>
          <a:r>
            <a:rPr lang="en-US" sz="2100" kern="1200" smtClean="0"/>
            <a:t> database. This is where the data is stored.</a:t>
          </a:r>
          <a:endParaRPr lang="en-US" sz="2100" kern="1200"/>
        </a:p>
      </dsp:txBody>
      <dsp:txXfrm rot="-5400000">
        <a:off x="771656" y="4203342"/>
        <a:ext cx="10612585" cy="65792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E821AA6-70BE-4FDE-A8DC-DB381A688FD8}" type="datetimeFigureOut">
              <a:rPr lang="en-US"/>
              <a:pPr/>
              <a:t>5/8/2016</a:t>
            </a:fld>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197E47EA-D299-42CE-88BF-4E1035596DA5}" type="slidenum">
              <a:rPr/>
              <a:p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1638" y="387350"/>
            <a:ext cx="4651375" cy="261620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389467" y="3176270"/>
            <a:ext cx="6231467" cy="5422900"/>
          </a:xfrm>
          <a:prstGeom prst="rect">
            <a:avLst/>
          </a:prstGeom>
        </p:spPr>
        <p:txBody>
          <a:bodyPr vert="horz" lIns="0" tIns="0" rIns="0" bIns="93177"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9467" y="8754110"/>
            <a:ext cx="4751493" cy="230797"/>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5842000" y="8754110"/>
            <a:ext cx="778933" cy="230797"/>
          </a:xfrm>
          <a:prstGeom prst="rect">
            <a:avLst/>
          </a:prstGeom>
        </p:spPr>
        <p:txBody>
          <a:bodyPr vert="horz" lIns="93177" tIns="46589" rIns="93177" bIns="46589" rtlCol="0" anchor="b"/>
          <a:lstStyle>
            <a:lvl1pPr algn="r">
              <a:defRPr sz="1200"/>
            </a:lvl1pPr>
          </a:lstStyle>
          <a:p>
            <a:fld id="{8C72D9AE-7182-4680-8F79-479C4181FF08}" type="slidenum">
              <a:rPr/>
              <a:pPr/>
              <a:t>‹#›</a:t>
            </a:fld>
            <a:endParaRPr/>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ailymed.nlm.nih.gov/dailymed/dailymed-announcements.cf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ailymed.nlm.nih.gov/dailymed/dailymed-announcements.cf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1638" y="387350"/>
            <a:ext cx="4651375" cy="2616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387350"/>
            <a:ext cx="4648200" cy="2616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18</a:t>
            </a:fld>
            <a:endParaRPr lang="en-US"/>
          </a:p>
        </p:txBody>
      </p:sp>
    </p:spTree>
    <p:extLst>
      <p:ext uri="{BB962C8B-B14F-4D97-AF65-F5344CB8AC3E}">
        <p14:creationId xmlns:p14="http://schemas.microsoft.com/office/powerpoint/2010/main" val="124275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387350"/>
            <a:ext cx="4648200" cy="2616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19</a:t>
            </a:fld>
            <a:endParaRPr lang="en-US"/>
          </a:p>
        </p:txBody>
      </p:sp>
    </p:spTree>
    <p:extLst>
      <p:ext uri="{BB962C8B-B14F-4D97-AF65-F5344CB8AC3E}">
        <p14:creationId xmlns:p14="http://schemas.microsoft.com/office/powerpoint/2010/main" val="1242756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387350"/>
            <a:ext cx="4648200" cy="2616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21</a:t>
            </a:fld>
            <a:endParaRPr lang="en-US"/>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1638" y="387350"/>
            <a:ext cx="4651375" cy="2616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2</a:t>
            </a:fld>
            <a:endParaRPr lang="en-US"/>
          </a:p>
        </p:txBody>
      </p:sp>
    </p:spTree>
    <p:extLst>
      <p:ext uri="{BB962C8B-B14F-4D97-AF65-F5344CB8AC3E}">
        <p14:creationId xmlns:p14="http://schemas.microsoft.com/office/powerpoint/2010/main" val="2840532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387350"/>
            <a:ext cx="4648200" cy="2616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5</a:t>
            </a:fld>
            <a:endParaRPr lang="en-US"/>
          </a:p>
        </p:txBody>
      </p:sp>
    </p:spTree>
    <p:extLst>
      <p:ext uri="{BB962C8B-B14F-4D97-AF65-F5344CB8AC3E}">
        <p14:creationId xmlns:p14="http://schemas.microsoft.com/office/powerpoint/2010/main" val="1242756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387350"/>
            <a:ext cx="4648200" cy="2616200"/>
          </a:xfrm>
        </p:spPr>
      </p:sp>
      <p:sp>
        <p:nvSpPr>
          <p:cNvPr id="3" name="Notes Placeholder 2"/>
          <p:cNvSpPr>
            <a:spLocks noGrp="1"/>
          </p:cNvSpPr>
          <p:nvPr>
            <p:ph type="body" idx="1"/>
          </p:nvPr>
        </p:nvSpPr>
        <p:spPr/>
        <p:txBody>
          <a:bodyPr/>
          <a:lstStyle/>
          <a:p>
            <a:r>
              <a:rPr lang="en-US" b="1" dirty="0" err="1" smtClean="0">
                <a:hlinkClick r:id="rId3"/>
              </a:rPr>
              <a:t>DailyMed</a:t>
            </a:r>
            <a:r>
              <a:rPr lang="en-US" b="1" dirty="0" smtClean="0">
                <a:hlinkClick r:id="rId3"/>
              </a:rPr>
              <a:t> Announcements</a:t>
            </a:r>
            <a:endParaRPr lang="en-US" b="1" dirty="0" smtClean="0"/>
          </a:p>
          <a:p>
            <a:r>
              <a:rPr lang="en-US" b="1" dirty="0" smtClean="0"/>
              <a:t>Posted: December 1, 2015</a:t>
            </a:r>
            <a:r>
              <a:rPr lang="en-US" dirty="0" smtClean="0"/>
              <a:t> </a:t>
            </a:r>
            <a:br>
              <a:rPr lang="en-US" dirty="0" smtClean="0"/>
            </a:br>
            <a:r>
              <a:rPr lang="en-US" b="1" dirty="0" err="1" smtClean="0"/>
              <a:t>DailyMed</a:t>
            </a:r>
            <a:r>
              <a:rPr lang="en-US" b="1" dirty="0" smtClean="0"/>
              <a:t> changing to HTTPS</a:t>
            </a:r>
            <a:r>
              <a:rPr lang="en-US" dirty="0" smtClean="0"/>
              <a:t> </a:t>
            </a:r>
            <a:br>
              <a:rPr lang="en-US" dirty="0" smtClean="0"/>
            </a:br>
            <a:r>
              <a:rPr lang="en-US" dirty="0" err="1" smtClean="0"/>
              <a:t>DailyMed</a:t>
            </a:r>
            <a:r>
              <a:rPr lang="en-US" dirty="0" smtClean="0"/>
              <a:t> is changing its base URLs from HTTP to HTTPS. </a:t>
            </a:r>
            <a:br>
              <a:rPr lang="en-US" dirty="0" smtClean="0"/>
            </a:br>
            <a:r>
              <a:rPr lang="en-US" dirty="0" smtClean="0"/>
              <a:t/>
            </a:r>
            <a:br>
              <a:rPr lang="en-US" dirty="0" smtClean="0"/>
            </a:br>
            <a:r>
              <a:rPr lang="en-US" dirty="0" smtClean="0"/>
              <a:t>The new base URL for the web application is: https://dailymed.nlm.nih.gov/ </a:t>
            </a:r>
            <a:br>
              <a:rPr lang="en-US" dirty="0" smtClean="0"/>
            </a:br>
            <a:r>
              <a:rPr lang="en-US" dirty="0" smtClean="0"/>
              <a:t/>
            </a:r>
            <a:br>
              <a:rPr lang="en-US" dirty="0" smtClean="0"/>
            </a:br>
            <a:r>
              <a:rPr lang="en-US" dirty="0" smtClean="0"/>
              <a:t>The new base URL for the web service is: https://dailymed.nlm.nih.gov/dailymed/services/ </a:t>
            </a:r>
            <a:br>
              <a:rPr lang="en-US" dirty="0" smtClean="0"/>
            </a:br>
            <a:r>
              <a:rPr lang="en-US" dirty="0" smtClean="0"/>
              <a:t/>
            </a:r>
            <a:br>
              <a:rPr lang="en-US" dirty="0" smtClean="0"/>
            </a:br>
            <a:r>
              <a:rPr lang="en-US" dirty="0" smtClean="0"/>
              <a:t>If you are using our web services with HTTP, please update your code to use HTTPS by </a:t>
            </a:r>
            <a:r>
              <a:rPr lang="en-US" b="1" dirty="0" smtClean="0"/>
              <a:t>January 31, 2016</a:t>
            </a:r>
            <a:r>
              <a:rPr lang="en-US" dirty="0" smtClean="0"/>
              <a:t>. After that date, HTTP access will be disabled. </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6</a:t>
            </a:fld>
            <a:endParaRPr lang="en-US"/>
          </a:p>
        </p:txBody>
      </p:sp>
    </p:spTree>
    <p:extLst>
      <p:ext uri="{BB962C8B-B14F-4D97-AF65-F5344CB8AC3E}">
        <p14:creationId xmlns:p14="http://schemas.microsoft.com/office/powerpoint/2010/main" val="3572028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387350"/>
            <a:ext cx="4648200" cy="2616200"/>
          </a:xfrm>
        </p:spPr>
      </p:sp>
      <p:sp>
        <p:nvSpPr>
          <p:cNvPr id="3" name="Notes Placeholder 2"/>
          <p:cNvSpPr>
            <a:spLocks noGrp="1"/>
          </p:cNvSpPr>
          <p:nvPr>
            <p:ph type="body" idx="1"/>
          </p:nvPr>
        </p:nvSpPr>
        <p:spPr/>
        <p:txBody>
          <a:bodyPr/>
          <a:lstStyle/>
          <a:p>
            <a:r>
              <a:rPr lang="en-US" b="1" smtClean="0">
                <a:hlinkClick r:id="rId3"/>
              </a:rPr>
              <a:t>DailyMed Announcements</a:t>
            </a:r>
            <a:endParaRPr lang="en-US" b="1" smtClean="0"/>
          </a:p>
          <a:p>
            <a:r>
              <a:rPr lang="en-US" b="1" smtClean="0"/>
              <a:t>Posted: December 1, 2015</a:t>
            </a:r>
            <a:r>
              <a:rPr lang="en-US" smtClean="0"/>
              <a:t> </a:t>
            </a:r>
            <a:br>
              <a:rPr lang="en-US" smtClean="0"/>
            </a:br>
            <a:r>
              <a:rPr lang="en-US" b="1" smtClean="0"/>
              <a:t>DailyMed changing to HTTPS</a:t>
            </a:r>
            <a:r>
              <a:rPr lang="en-US" smtClean="0"/>
              <a:t> </a:t>
            </a:r>
            <a:br>
              <a:rPr lang="en-US" smtClean="0"/>
            </a:br>
            <a:r>
              <a:rPr lang="en-US" smtClean="0"/>
              <a:t>DailyMed is changing its base URLs from HTTP to HTTPS. </a:t>
            </a:r>
            <a:br>
              <a:rPr lang="en-US" smtClean="0"/>
            </a:br>
            <a:r>
              <a:rPr lang="en-US" smtClean="0"/>
              <a:t/>
            </a:r>
            <a:br>
              <a:rPr lang="en-US" smtClean="0"/>
            </a:br>
            <a:r>
              <a:rPr lang="en-US" smtClean="0"/>
              <a:t>The new base URL for the web application is: https://dailymed.nlm.nih.gov/ </a:t>
            </a:r>
            <a:br>
              <a:rPr lang="en-US" smtClean="0"/>
            </a:br>
            <a:r>
              <a:rPr lang="en-US" smtClean="0"/>
              <a:t/>
            </a:r>
            <a:br>
              <a:rPr lang="en-US" smtClean="0"/>
            </a:br>
            <a:r>
              <a:rPr lang="en-US" smtClean="0"/>
              <a:t>The new base URL for the web service is: https://dailymed.nlm.nih.gov/dailymed/services/ </a:t>
            </a:r>
            <a:br>
              <a:rPr lang="en-US" smtClean="0"/>
            </a:br>
            <a:r>
              <a:rPr lang="en-US" smtClean="0"/>
              <a:t/>
            </a:r>
            <a:br>
              <a:rPr lang="en-US" smtClean="0"/>
            </a:br>
            <a:r>
              <a:rPr lang="en-US" smtClean="0"/>
              <a:t>If you are using our web services with HTTP, please update your code to use HTTPS by </a:t>
            </a:r>
            <a:r>
              <a:rPr lang="en-US" b="1" smtClean="0"/>
              <a:t>January 31, 2016</a:t>
            </a:r>
            <a:r>
              <a:rPr lang="en-US" smtClean="0"/>
              <a:t>. After that date, HTTP access will be disabled. </a:t>
            </a:r>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8</a:t>
            </a:fld>
            <a:endParaRPr lang="en-US"/>
          </a:p>
        </p:txBody>
      </p:sp>
    </p:spTree>
    <p:extLst>
      <p:ext uri="{BB962C8B-B14F-4D97-AF65-F5344CB8AC3E}">
        <p14:creationId xmlns:p14="http://schemas.microsoft.com/office/powerpoint/2010/main" val="357202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387350"/>
            <a:ext cx="4648200" cy="2616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9</a:t>
            </a:fld>
            <a:endParaRPr lang="en-US"/>
          </a:p>
        </p:txBody>
      </p:sp>
    </p:spTree>
    <p:extLst>
      <p:ext uri="{BB962C8B-B14F-4D97-AF65-F5344CB8AC3E}">
        <p14:creationId xmlns:p14="http://schemas.microsoft.com/office/powerpoint/2010/main" val="909311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1638" y="387350"/>
            <a:ext cx="4651375" cy="2616200"/>
          </a:xfrm>
        </p:spPr>
      </p:sp>
      <p:sp>
        <p:nvSpPr>
          <p:cNvPr id="3" name="Notes Placeholder 2"/>
          <p:cNvSpPr>
            <a:spLocks noGrp="1"/>
          </p:cNvSpPr>
          <p:nvPr>
            <p:ph type="body" idx="1"/>
          </p:nvPr>
        </p:nvSpPr>
        <p:spPr/>
        <p:txBody>
          <a:bodyPr/>
          <a:lstStyle/>
          <a:p>
            <a:pPr lvl="0"/>
            <a:r>
              <a:rPr lang="en-US" b="1" err="1">
                <a:solidFill>
                  <a:schemeClr val="accent1"/>
                </a:solidFill>
              </a:rPr>
              <a:t>DailyMed’s</a:t>
            </a:r>
            <a:r>
              <a:rPr lang="en-US" b="1">
                <a:solidFill>
                  <a:schemeClr val="accent1"/>
                </a:solidFill>
              </a:rPr>
              <a:t> REST APIs </a:t>
            </a:r>
            <a:r>
              <a:rPr lang="en-US"/>
              <a:t>are used to retrieve drug name and details in </a:t>
            </a:r>
            <a:r>
              <a:rPr lang="en-US" b="1">
                <a:solidFill>
                  <a:schemeClr val="accent1"/>
                </a:solidFill>
              </a:rPr>
              <a:t>real-time</a:t>
            </a:r>
          </a:p>
          <a:p>
            <a:pPr lvl="0"/>
            <a:r>
              <a:rPr lang="en-US"/>
              <a:t>Data is secured during  transit due to https. Get/Post tested using google chrome extension</a:t>
            </a:r>
          </a:p>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10</a:t>
            </a:fld>
            <a:endParaRPr lang="en-US"/>
          </a:p>
        </p:txBody>
      </p:sp>
    </p:spTree>
    <p:extLst>
      <p:ext uri="{BB962C8B-B14F-4D97-AF65-F5344CB8AC3E}">
        <p14:creationId xmlns:p14="http://schemas.microsoft.com/office/powerpoint/2010/main" val="71921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387350"/>
            <a:ext cx="4648200" cy="2616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12</a:t>
            </a:fld>
            <a:endParaRPr lang="en-US"/>
          </a:p>
        </p:txBody>
      </p:sp>
    </p:spTree>
    <p:extLst>
      <p:ext uri="{BB962C8B-B14F-4D97-AF65-F5344CB8AC3E}">
        <p14:creationId xmlns:p14="http://schemas.microsoft.com/office/powerpoint/2010/main" val="26423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387350"/>
            <a:ext cx="4648200" cy="2616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17</a:t>
            </a:fld>
            <a:endParaRPr lang="en-US"/>
          </a:p>
        </p:txBody>
      </p:sp>
    </p:spTree>
    <p:extLst>
      <p:ext uri="{BB962C8B-B14F-4D97-AF65-F5344CB8AC3E}">
        <p14:creationId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DDABB5DF-E7F6-4D64-BA1E-617DD0BC7D92}" type="datetime1">
              <a:rPr lang="en-US" smtClean="0"/>
              <a:pPr/>
              <a:t>5/8/2016</a:t>
            </a:fld>
            <a:endParaRPr/>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noAutofit/>
          </a:bodyPr>
          <a:lstStyle>
            <a:lvl1pPr>
              <a:defRPr>
                <a:solidFill>
                  <a:schemeClr val="bg1">
                    <a:lumMod val="60000"/>
                    <a:lumOff val="40000"/>
                  </a:schemeClr>
                </a:solidFill>
              </a:defRPr>
            </a:lvl1pPr>
          </a:lstStyle>
          <a:p>
            <a:fld id="{6B3D92AF-CACB-4C4C-B563-C19770E0180E}" type="datetime1">
              <a:rPr lang="en-US" smtClean="0"/>
              <a:pPr/>
              <a:t>5/8/2016</a:t>
            </a:fld>
            <a:endParaRPr/>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bg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a:xfrm>
            <a:off x="8777289" y="6556248"/>
            <a:ext cx="2498723" cy="182880"/>
          </a:xfrm>
          <a:prstGeom prst="rect">
            <a:avLst/>
          </a:prstGeom>
        </p:spPr>
        <p:txBody>
          <a:bodyPr>
            <a:noAutofit/>
          </a:bodyPr>
          <a:lstStyle>
            <a:lvl1pPr>
              <a:defRPr>
                <a:solidFill>
                  <a:schemeClr val="bg1">
                    <a:lumMod val="60000"/>
                    <a:lumOff val="40000"/>
                  </a:schemeClr>
                </a:solidFill>
              </a:defRPr>
            </a:lvl1pPr>
          </a:lstStyle>
          <a:p>
            <a:r>
              <a:rPr lang="en-US" smtClean="0"/>
              <a:t>Oracle &amp; [Customer] Confidential</a:t>
            </a:r>
            <a:endParaRPr/>
          </a:p>
        </p:txBody>
      </p:sp>
      <p:sp>
        <p:nvSpPr>
          <p:cNvPr id="6" name="Slide Number Placeholder 5"/>
          <p:cNvSpPr>
            <a:spLocks noGrp="1"/>
          </p:cNvSpPr>
          <p:nvPr>
            <p:ph type="sldNum" sz="quarter" idx="12"/>
          </p:nvPr>
        </p:nvSpPr>
        <p:spPr/>
        <p:txBody>
          <a:bodyPr>
            <a:noAutofit/>
          </a:bodyPr>
          <a:lstStyle>
            <a:lvl1pPr>
              <a:defRPr>
                <a:solidFill>
                  <a:schemeClr val="bg1">
                    <a:lumMod val="60000"/>
                    <a:lumOff val="40000"/>
                  </a:schemeClr>
                </a:solidFill>
              </a:defRPr>
            </a:lvl1pPr>
          </a:lstStyle>
          <a:p>
            <a:fld id="{C51EAA63-D034-42AE-91FA-B13B9518C7BE}" type="slidenum">
              <a:rPr/>
              <a:pPr/>
              <a:t>‹#›</a:t>
            </a:fld>
            <a:endParaRPr/>
          </a:p>
        </p:txBody>
      </p:sp>
      <p:pic>
        <p:nvPicPr>
          <p:cNvPr id="15"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779E2719-C4D9-4142-B1F0-F22CDD5DC233}" type="datetime1">
              <a:rPr lang="en-US" smtClean="0"/>
              <a:pPr/>
              <a:t>5/8/2016</a:t>
            </a:fld>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2365CB-E451-43C9-A2C3-F9C538C06018}" type="datetime1">
              <a:rPr lang="en-US" smtClean="0"/>
              <a:pPr/>
              <a:t>5/8/2016</a:t>
            </a:fld>
            <a:endParaRPr lang="en-US"/>
          </a:p>
        </p:txBody>
      </p:sp>
      <p:sp>
        <p:nvSpPr>
          <p:cNvPr id="4" name="Footer Placeholder 3"/>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lang="en-US"/>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804396BD-2090-432D-BCED-432D0DE05EA9}"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4B0F200D-828A-47B2-A329-D259D5986836}"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9545C5F-6CBD-4377-8BEE-2B908D818887}"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E848CE1-1185-4D8C-857F-2F9DCBFF97AF}"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3386266-AE13-4876-90BD-59A3ED543B34}"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87DF7-B05B-42C9-A5AB-1C6CACBB38FB}"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53A91-1E33-46C3-B90E-704DEFEFD9D1}"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905A15A6-84FA-4FF2-A1E8-14D65A32FBA7}" type="datetime1">
              <a:rPr lang="en-US" smtClean="0"/>
              <a:pPr/>
              <a:t>5/8/2016</a:t>
            </a:fld>
            <a:endParaRPr/>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CE4F6127-653C-4AAF-B3D7-836E6DC511A6}" type="datetime1">
              <a:rPr lang="en-US" smtClean="0"/>
              <a:pPr/>
              <a:t>5/8/2016</a:t>
            </a:fld>
            <a:endParaRPr/>
          </a:p>
        </p:txBody>
      </p:sp>
      <p:sp>
        <p:nvSpPr>
          <p:cNvPr id="8" name="Footer Placeholder 7"/>
          <p:cNvSpPr>
            <a:spLocks noGrp="1"/>
          </p:cNvSpPr>
          <p:nvPr>
            <p:ph type="ftr" sz="quarter" idx="11"/>
          </p:nvPr>
        </p:nvSpPr>
        <p:spPr>
          <a:xfrm>
            <a:off x="8777289" y="6556248"/>
            <a:ext cx="2498723" cy="182880"/>
          </a:xfrm>
          <a:prstGeom prst="rect">
            <a:avLst/>
          </a:prstGeom>
        </p:spPr>
        <p:txBody>
          <a:bodyPr>
            <a:noAutofit/>
          </a:bodyPr>
          <a:lstStyle/>
          <a:p>
            <a:r>
              <a:rPr lang="en-US" smtClean="0"/>
              <a:t>Oracle &amp; [Customer] Confidential</a:t>
            </a:r>
            <a:endParaRPr/>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7D96A0-15A2-4ED1-80CB-E401CAA6470F}" type="datetime1">
              <a:rPr lang="en-US" smtClean="0"/>
              <a:pPr/>
              <a:t>5/8/2016</a:t>
            </a:fld>
            <a:endParaRPr/>
          </a:p>
        </p:txBody>
      </p:sp>
      <p:sp>
        <p:nvSpPr>
          <p:cNvPr id="4" name="Footer Placeholder 3"/>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5" name="Slide Number Placeholder 4"/>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E14E51F0-3B56-4F60-B58C-24DCC5F7ED3D}" type="datetime1">
              <a:rPr lang="en-US" smtClean="0"/>
              <a:pPr/>
              <a:t>5/8/2016</a:t>
            </a:fld>
            <a:endParaRPr/>
          </a:p>
        </p:txBody>
      </p:sp>
      <p:sp>
        <p:nvSpPr>
          <p:cNvPr id="4" name="Footer Placeholder 3"/>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5" name="Slide Number Placeholder 4"/>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645951-AA42-4588-B7C1-083A6F0B2BD2}" type="datetime1">
              <a:rPr lang="en-US" smtClean="0"/>
              <a:pPr/>
              <a:t>5/8/2016</a:t>
            </a:fld>
            <a:endParaRPr/>
          </a:p>
        </p:txBody>
      </p:sp>
      <p:sp>
        <p:nvSpPr>
          <p:cNvPr id="3" name="Footer Placeholder 2"/>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4" name="Slide Number Placeholder 3"/>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8B190-F136-46A4-B9DF-7F88E6F4F79B}"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37F52-DFA9-4CA5-85C1-9871C54463BD}"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D5588-D904-4239-9D87-732AF302FA6A}"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8DB41D-CED8-43AD-A709-9344AD206793}"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63803F55-CE45-4DEC-872F-2CF294E63F30}"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smtClean="0"/>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10" name="Picture 9"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60D4AF4D-29E0-4E1D-B1A2-6B412DA48224}"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FCF6F4AD-F025-426C-8800-6F56177EC612}" type="datetime1">
              <a:rPr lang="en-US" smtClean="0"/>
              <a:pPr/>
              <a:t>5/8/2016</a:t>
            </a:fld>
            <a:endParaRPr/>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DC1C5"/>
                </a:solidFill>
              </a:defRPr>
            </a:lvl1pPr>
          </a:lstStyle>
          <a:p>
            <a:fld id="{C51EAA63-D034-42AE-91FA-B13B9518C7BE}" type="slidenum">
              <a:rPr/>
              <a:pPr/>
              <a:t>‹#›</a:t>
            </a:fld>
            <a:endParaRPr/>
          </a:p>
        </p:txBody>
      </p:sp>
      <p:pic>
        <p:nvPicPr>
          <p:cNvPr id="12"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pic>
        <p:nvPicPr>
          <p:cNvPr id="15" name="Picture 14"/>
          <p:cNvPicPr>
            <a:picLocks/>
          </p:cNvPicPr>
          <p:nvPr userDrawn="1"/>
        </p:nvPicPr>
        <p:blipFill>
          <a:blip r:embed="rId3" cstate="print">
            <a:lum contrast="-18000"/>
            <a:extLst>
              <a:ext uri="{28A0092B-C50C-407E-A947-70E740481C1C}">
                <a14:useLocalDpi xmlns:a14="http://schemas.microsoft.com/office/drawing/2010/main" val="0"/>
              </a:ext>
            </a:extLst>
          </a:blip>
          <a:stretch>
            <a:fillRect/>
          </a:stretch>
        </p:blipFill>
        <p:spPr>
          <a:xfrm>
            <a:off x="9828212" y="5334000"/>
            <a:ext cx="1828800"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C1FD26DD-5CCF-4C3A-865E-8661F8CC61E9}"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FA431646-9BA1-40F4-B09B-C512C00769AF}" type="datetime1">
              <a:rPr lang="en-US" smtClean="0"/>
              <a:pPr/>
              <a:t>5/8/2016</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val="0"/>
              </a:ext>
            </a:extLst>
          </a:blip>
          <a:srcRect r="3674"/>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BDDAC789-AEEE-463E-9EEB-F57096CAC717}" type="datetime1">
              <a:rPr lang="en-US" smtClean="0"/>
              <a:pPr/>
              <a:t>5/8/2016</a:t>
            </a:fld>
            <a:endParaRPr/>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bg1">
                    <a:lumMod val="60000"/>
                    <a:lumOff val="40000"/>
                  </a:schemeClr>
                </a:solidFill>
              </a:rPr>
              <a:t>Copyright © 2014 Oracle and/or its affiliates. All rights reserved.  |</a:t>
            </a: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lvl1pPr>
              <a:defRPr>
                <a:solidFill>
                  <a:schemeClr val="bg1">
                    <a:lumMod val="60000"/>
                    <a:lumOff val="40000"/>
                  </a:schemeClr>
                </a:solidFill>
              </a:defRPr>
            </a:lvl1pPr>
          </a:lstStyle>
          <a:p>
            <a:r>
              <a:rPr lang="en-US" smtClean="0"/>
              <a:t>Oracle &amp; [Customer] Confidential</a:t>
            </a:r>
            <a:endParaRPr/>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a:p>
        </p:txBody>
      </p:sp>
      <p:pic>
        <p:nvPicPr>
          <p:cNvPr id="15"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0986636E-F13E-4ECB-BE74-51779840D4CE}" type="datetime1">
              <a:rPr lang="en-US" smtClean="0"/>
              <a:pPr/>
              <a:t>5/8/2016</a:t>
            </a:fld>
            <a:endParaRPr/>
          </a:p>
        </p:txBody>
      </p:sp>
      <p:sp>
        <p:nvSpPr>
          <p:cNvPr id="3" name="Footer Placeholder 2"/>
          <p:cNvSpPr>
            <a:spLocks noGrp="1"/>
          </p:cNvSpPr>
          <p:nvPr>
            <p:ph type="ftr" sz="quarter" idx="11"/>
          </p:nvPr>
        </p:nvSpPr>
        <p:spPr>
          <a:xfrm>
            <a:off x="8777289" y="6556248"/>
            <a:ext cx="2498723" cy="182880"/>
          </a:xfrm>
          <a:prstGeom prst="rect">
            <a:avLst/>
          </a:prstGeom>
        </p:spPr>
        <p:txBody>
          <a:bodyPr>
            <a:noAutofit/>
          </a:bodyPr>
          <a:lstStyle/>
          <a:p>
            <a:r>
              <a:rPr lang="en-US" smtClean="0"/>
              <a:t>Oracle &amp; [Customer] Confidential</a:t>
            </a:r>
            <a:endParaRPr/>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CE24C6AA-DD8B-4CF4-B9D7-7110D347CA96}" type="datetime1">
              <a:rPr lang="en-US" smtClean="0"/>
              <a:pPr/>
              <a:t>5/8/2016</a:t>
            </a:fld>
            <a:endParaRPr/>
          </a:p>
        </p:txBody>
      </p:sp>
      <p:sp>
        <p:nvSpPr>
          <p:cNvPr id="3" name="Footer Placeholder 2"/>
          <p:cNvSpPr>
            <a:spLocks noGrp="1"/>
          </p:cNvSpPr>
          <p:nvPr>
            <p:ph type="ftr" sz="quarter" idx="11"/>
          </p:nvPr>
        </p:nvSpPr>
        <p:spPr>
          <a:xfrm>
            <a:off x="8777289" y="6556248"/>
            <a:ext cx="2498723" cy="182880"/>
          </a:xfrm>
          <a:prstGeom prst="rect">
            <a:avLst/>
          </a:prstGeom>
        </p:spPr>
        <p:txBody>
          <a:bodyPr>
            <a:noAutofit/>
          </a:bodyPr>
          <a:lstStyle/>
          <a:p>
            <a:r>
              <a:rPr lang="en-US" smtClean="0"/>
              <a:t>Oracle &amp; [Customer] Confidential</a:t>
            </a:r>
            <a:endParaRPr/>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7A64A-C65E-43EA-9C89-712F5AA4022C}" type="datetime1">
              <a:rPr lang="en-US" smtClean="0"/>
              <a:pPr/>
              <a:t>5/8/2016</a:t>
            </a:fld>
            <a:endParaRPr/>
          </a:p>
        </p:txBody>
      </p:sp>
      <p:sp>
        <p:nvSpPr>
          <p:cNvPr id="3" name="Footer Placeholder 2"/>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4" name="Slide Number Placeholder 3"/>
          <p:cNvSpPr>
            <a:spLocks noGrp="1"/>
          </p:cNvSpPr>
          <p:nvPr>
            <p:ph type="sldNum" sz="quarter" idx="12"/>
          </p:nvPr>
        </p:nvSpPr>
        <p:spPr/>
        <p:txBody>
          <a:bodyPr/>
          <a:lstStyle/>
          <a:p>
            <a:fld id="{C51EAA63-D034-42AE-91FA-B13B9518C7BE}" type="slidenum">
              <a:rPr/>
              <a:pPr/>
              <a:t>‹#›</a:t>
            </a:fld>
            <a:endParaRPr/>
          </a:p>
        </p:txBody>
      </p:sp>
      <p:pic>
        <p:nvPicPr>
          <p:cNvPr id="8" name="Picture 7" descr="&quot;Hardware and Software Engineered to work together&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spTree>
      <p:nvGrpSpPr>
        <p:cNvPr id="1" name=""/>
        <p:cNvGrpSpPr/>
        <p:nvPr/>
      </p:nvGrpSpPr>
      <p:grpSpPr>
        <a:xfrm>
          <a:off x="0" y="0"/>
          <a:ext cx="0" cy="0"/>
          <a:chOff x="0" y="0"/>
          <a:chExt cx="0" cy="0"/>
        </a:xfrm>
      </p:grpSpPr>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4" name="Rectangle 3"/>
          <p:cNvSpPr/>
          <p:nvPr userDrawn="1"/>
        </p:nvSpPr>
        <p:spPr>
          <a:xfrm>
            <a:off x="193675" y="192024"/>
            <a:ext cx="11801476" cy="6208776"/>
          </a:xfrm>
          <a:prstGeom prst="rect">
            <a:avLst/>
          </a:prstGeom>
          <a:gradFill flip="none" rotWithShape="1">
            <a:gsLst>
              <a:gs pos="0">
                <a:srgbClr val="0070C0">
                  <a:shade val="30000"/>
                  <a:satMod val="115000"/>
                </a:srgbClr>
              </a:gs>
              <a:gs pos="81000">
                <a:srgbClr val="0070C0">
                  <a:shade val="67500"/>
                  <a:satMod val="115000"/>
                </a:srgbClr>
              </a:gs>
              <a:gs pos="100000">
                <a:srgbClr val="0070C0">
                  <a:shade val="100000"/>
                  <a:satMod val="115000"/>
                </a:srgbClr>
              </a:gs>
            </a:gsLst>
            <a:lin ang="2700000" scaled="1"/>
            <a:tileRect/>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EBAC74BF-2C91-4FC0-962F-2004FA5747CD}" type="datetime1">
              <a:rPr lang="en-US" smtClean="0"/>
              <a:pPr/>
              <a:t>5/8/2016</a:t>
            </a:fld>
            <a:endParaRPr/>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pic>
        <p:nvPicPr>
          <p:cNvPr id="15" name="Picture 14"/>
          <p:cNvPicPr>
            <a:picLocks/>
          </p:cNvPicPr>
          <p:nvPr userDrawn="1"/>
        </p:nvPicPr>
        <p:blipFill>
          <a:blip r:embed="rId3" cstate="print">
            <a:lum contrast="-18000"/>
            <a:extLst>
              <a:ext uri="{28A0092B-C50C-407E-A947-70E740481C1C}">
                <a14:useLocalDpi xmlns:a14="http://schemas.microsoft.com/office/drawing/2010/main" val="0"/>
              </a:ext>
            </a:extLst>
          </a:blip>
          <a:stretch>
            <a:fillRect/>
          </a:stretch>
        </p:blipFill>
        <p:spPr>
          <a:xfrm>
            <a:off x="9828212" y="5334000"/>
            <a:ext cx="1828800" cy="594360"/>
          </a:xfrm>
          <a:prstGeom prst="rect">
            <a:avLst/>
          </a:prstGeom>
        </p:spPr>
      </p:pic>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E5CA263-EFB1-4310-9522-E852285FFD53}" type="datetime1">
              <a:rPr lang="en-US" smtClean="0"/>
              <a:pPr/>
              <a:t>5/8/2016</a:t>
            </a:fld>
            <a:endParaRPr/>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pic>
        <p:nvPicPr>
          <p:cNvPr id="15" name="Picture 14"/>
          <p:cNvPicPr>
            <a:picLocks/>
          </p:cNvPicPr>
          <p:nvPr userDrawn="1"/>
        </p:nvPicPr>
        <p:blipFill>
          <a:blip r:embed="rId3" cstate="print">
            <a:lum contrast="-18000"/>
            <a:extLst>
              <a:ext uri="{28A0092B-C50C-407E-A947-70E740481C1C}">
                <a14:useLocalDpi xmlns:a14="http://schemas.microsoft.com/office/drawing/2010/main" val="0"/>
              </a:ext>
            </a:extLst>
          </a:blip>
          <a:stretch>
            <a:fillRect/>
          </a:stretch>
        </p:blipFill>
        <p:spPr>
          <a:xfrm>
            <a:off x="9828212" y="5334000"/>
            <a:ext cx="1828800" cy="594360"/>
          </a:xfrm>
          <a:prstGeom prst="rect">
            <a:avLst/>
          </a:prstGeom>
        </p:spPr>
      </p:pic>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912627C-33CE-49BA-B7D2-A35F60E455C3}" type="datetime1">
              <a:rPr lang="en-US" smtClean="0"/>
              <a:pPr/>
              <a:t>5/8/2016</a:t>
            </a:fld>
            <a:endParaRPr/>
          </a:p>
        </p:txBody>
      </p:sp>
      <p:sp>
        <p:nvSpPr>
          <p:cNvPr id="6" name="Slide Number Placeholder 5"/>
          <p:cNvSpPr>
            <a:spLocks noGrp="1"/>
          </p:cNvSpPr>
          <p:nvPr>
            <p:ph type="sldNum" sz="quarter" idx="12"/>
          </p:nvPr>
        </p:nvSpPr>
        <p:spPr/>
        <p:txBody>
          <a:bodyPr/>
          <a:lstStyle/>
          <a:p>
            <a:fld id="{C51EAA63-D034-42AE-91FA-B13B9518C7BE}" type="slidenum">
              <a:rPr/>
              <a:pPr/>
              <a:t>‹#›</a:t>
            </a:fld>
            <a:endParaRPr/>
          </a:p>
        </p:txBody>
      </p:sp>
      <p:cxnSp>
        <p:nvCxnSpPr>
          <p:cNvPr id="8" name="Straight Connector 7"/>
          <p:cNvCxnSpPr/>
          <p:nvPr userDrawn="1"/>
        </p:nvCxnSpPr>
        <p:spPr>
          <a:xfrm flipV="1">
            <a:off x="533400" y="1422400"/>
            <a:ext cx="11176000" cy="1270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58635FF-2539-422A-8F4B-DB6CE18BE9C1}" type="datetime1">
              <a:rPr lang="en-US" smtClean="0"/>
              <a:pPr/>
              <a:t>5/8/2016</a:t>
            </a:fld>
            <a:endParaRPr/>
          </a:p>
        </p:txBody>
      </p:sp>
      <p:sp>
        <p:nvSpPr>
          <p:cNvPr id="6" name="Slide Number Placeholder 5"/>
          <p:cNvSpPr>
            <a:spLocks noGrp="1"/>
          </p:cNvSpPr>
          <p:nvPr>
            <p:ph type="sldNum" sz="quarter" idx="12"/>
          </p:nvPr>
        </p:nvSpPr>
        <p:spPr/>
        <p:txBody>
          <a:bodyPr/>
          <a:lstStyle/>
          <a:p>
            <a:fld id="{C51EAA63-D034-42AE-91FA-B13B9518C7BE}" type="slidenum">
              <a:rPr/>
              <a:pPr/>
              <a:t>‹#›</a:t>
            </a:fld>
            <a:endParaRPr/>
          </a:p>
        </p:txBody>
      </p:sp>
      <p:sp>
        <p:nvSpPr>
          <p:cNvPr id="8" name="TextBox 7"/>
          <p:cNvSpPr txBox="1"/>
          <p:nvPr userDrawn="1"/>
        </p:nvSpPr>
        <p:spPr>
          <a:xfrm>
            <a:off x="531812" y="6172200"/>
            <a:ext cx="914400" cy="914400"/>
          </a:xfrm>
          <a:prstGeom prst="rect">
            <a:avLst/>
          </a:prstGeom>
          <a:noFill/>
        </p:spPr>
        <p:txBody>
          <a:bodyPr wrap="none" lIns="0" tIns="0" rIns="0" bIns="0" rtlCol="0">
            <a:noAutofit/>
          </a:bodyPr>
          <a:lstStyle/>
          <a:p>
            <a:pPr>
              <a:lnSpc>
                <a:spcPct val="90000"/>
              </a:lnSpc>
            </a:pPr>
            <a:endParaRPr lang="en-US"/>
          </a:p>
        </p:txBody>
      </p:sp>
      <p:sp>
        <p:nvSpPr>
          <p:cNvPr id="9" name="TextBox 8"/>
          <p:cNvSpPr txBox="1"/>
          <p:nvPr userDrawn="1"/>
        </p:nvSpPr>
        <p:spPr>
          <a:xfrm>
            <a:off x="531812" y="6019800"/>
            <a:ext cx="914400" cy="914400"/>
          </a:xfrm>
          <a:prstGeom prst="rect">
            <a:avLst/>
          </a:prstGeom>
          <a:noFill/>
        </p:spPr>
        <p:txBody>
          <a:bodyPr wrap="none" lIns="0" tIns="0" rIns="0" bIns="0" rtlCol="0">
            <a:noAutofit/>
          </a:bodyPr>
          <a:lstStyle/>
          <a:p>
            <a:pPr>
              <a:lnSpc>
                <a:spcPct val="90000"/>
              </a:lnSpc>
            </a:pPr>
            <a:endParaRPr lang="en-US"/>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3E9B8EF7-BEF7-46A2-A906-78B48BD03944}" type="datetime1">
              <a:rPr lang="en-US" smtClean="0"/>
              <a:pPr/>
              <a:t>5/8/2016</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noAutofit/>
          </a:bodyPr>
          <a:lstStyle/>
          <a:p>
            <a:r>
              <a:rPr lang="en-US" smtClean="0"/>
              <a:t>Oracle &amp; [Customer] Confidential</a:t>
            </a:r>
            <a:endParaRPr/>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EE01D-7F92-45AC-BA08-CD533CC5FEA8}" type="datetime1">
              <a:rPr lang="en-US" smtClean="0"/>
              <a:pPr/>
              <a:t>5/8/2016</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rPr lang="en-US" smtClean="0"/>
              <a:t>Oracle &amp; [Customer] Confidential</a:t>
            </a:r>
            <a:endParaRPr/>
          </a:p>
        </p:txBody>
      </p:sp>
      <p:sp>
        <p:nvSpPr>
          <p:cNvPr id="6" name="Slide Number Placeholder 5"/>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3214" y="6556248"/>
            <a:ext cx="1226398"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D1867E23-5A44-4F54-AB56-2A41A1EA92FB}" type="datetime1">
              <a:rPr lang="en-US" smtClean="0"/>
              <a:pPr/>
              <a:t>5/8/2016</a:t>
            </a:fld>
            <a:endParaRPr/>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pPr/>
              <a:t>‹#›</a:t>
            </a:fld>
            <a:endParaRPr/>
          </a:p>
        </p:txBody>
      </p:sp>
      <p:cxnSp>
        <p:nvCxnSpPr>
          <p:cNvPr id="13" name="Straight Connector 12"/>
          <p:cNvCxnSpPr/>
          <p:nvPr userDrawn="1"/>
        </p:nvCxnSpPr>
        <p:spPr>
          <a:xfrm>
            <a:off x="533400" y="1422400"/>
            <a:ext cx="11150600"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89" r:id="rId4"/>
    <p:sldLayoutId id="2147483693"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6.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6.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1.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423954" y="1776549"/>
            <a:ext cx="3239589" cy="862148"/>
          </a:xfrm>
          <a:prstGeom prst="rect">
            <a:avLst/>
          </a:prstGeom>
          <a:noFill/>
        </p:spPr>
        <p:txBody>
          <a:bodyPr wrap="none" lIns="0" tIns="0" rIns="0" bIns="0" rtlCol="0">
            <a:noAutofit/>
          </a:bodyPr>
          <a:lstStyle/>
          <a:p>
            <a:pPr algn="ctr">
              <a:lnSpc>
                <a:spcPct val="90000"/>
              </a:lnSpc>
            </a:pPr>
            <a:r>
              <a:rPr lang="en-US" sz="6600" smtClean="0">
                <a:solidFill>
                  <a:schemeClr val="bg1"/>
                </a:solidFill>
              </a:rPr>
              <a:t>Med</a:t>
            </a:r>
            <a:r>
              <a:rPr lang="en-US" sz="6600" i="1" smtClean="0">
                <a:solidFill>
                  <a:schemeClr val="bg1"/>
                </a:solidFill>
              </a:rPr>
              <a:t>Helper</a:t>
            </a:r>
            <a:endParaRPr lang="en-US" sz="6600" i="1">
              <a:solidFill>
                <a:schemeClr val="bg1"/>
              </a:solidFill>
            </a:endParaRPr>
          </a:p>
        </p:txBody>
      </p:sp>
      <p:sp>
        <p:nvSpPr>
          <p:cNvPr id="3" name="TextBox 2"/>
          <p:cNvSpPr txBox="1"/>
          <p:nvPr/>
        </p:nvSpPr>
        <p:spPr>
          <a:xfrm>
            <a:off x="2654300" y="2882537"/>
            <a:ext cx="7950200" cy="914400"/>
          </a:xfrm>
          <a:prstGeom prst="rect">
            <a:avLst/>
          </a:prstGeom>
          <a:noFill/>
        </p:spPr>
        <p:txBody>
          <a:bodyPr wrap="none" lIns="0" tIns="0" rIns="0" bIns="0" rtlCol="0">
            <a:noAutofit/>
          </a:bodyPr>
          <a:lstStyle/>
          <a:p>
            <a:pPr>
              <a:lnSpc>
                <a:spcPct val="90000"/>
              </a:lnSpc>
            </a:pPr>
            <a:r>
              <a:rPr lang="en-US" sz="3200" smtClean="0">
                <a:solidFill>
                  <a:schemeClr val="bg1"/>
                </a:solidFill>
              </a:rPr>
              <a:t>A Smart Tool to Research and Track </a:t>
            </a:r>
            <a:r>
              <a:rPr lang="en-US" sz="3200">
                <a:solidFill>
                  <a:schemeClr val="bg1"/>
                </a:solidFill>
              </a:rPr>
              <a:t>Medications</a:t>
            </a:r>
          </a:p>
        </p:txBody>
      </p:sp>
      <p:sp>
        <p:nvSpPr>
          <p:cNvPr id="4" name="TextBox 3"/>
          <p:cNvSpPr txBox="1"/>
          <p:nvPr/>
        </p:nvSpPr>
        <p:spPr>
          <a:xfrm>
            <a:off x="850900" y="4660900"/>
            <a:ext cx="2184400" cy="914400"/>
          </a:xfrm>
          <a:prstGeom prst="rect">
            <a:avLst/>
          </a:prstGeom>
          <a:noFill/>
        </p:spPr>
        <p:txBody>
          <a:bodyPr wrap="none" lIns="0" tIns="0" rIns="0" bIns="0" rtlCol="0">
            <a:noAutofit/>
          </a:bodyPr>
          <a:lstStyle/>
          <a:p>
            <a:pPr>
              <a:lnSpc>
                <a:spcPct val="90000"/>
              </a:lnSpc>
            </a:pPr>
            <a:r>
              <a:rPr lang="en-US" sz="2400" b="1" smtClean="0">
                <a:solidFill>
                  <a:schemeClr val="bg1"/>
                </a:solidFill>
              </a:rPr>
              <a:t>ANANTH DANDIBHOTLA</a:t>
            </a:r>
          </a:p>
          <a:p>
            <a:pPr>
              <a:lnSpc>
                <a:spcPct val="90000"/>
              </a:lnSpc>
            </a:pPr>
            <a:r>
              <a:rPr lang="en-US" sz="2400" b="1" smtClean="0">
                <a:solidFill>
                  <a:schemeClr val="bg1"/>
                </a:solidFill>
              </a:rPr>
              <a:t>GRADE: 10</a:t>
            </a:r>
          </a:p>
          <a:p>
            <a:pPr>
              <a:lnSpc>
                <a:spcPct val="90000"/>
              </a:lnSpc>
            </a:pPr>
            <a:r>
              <a:rPr lang="en-US" sz="2400" b="1" smtClean="0">
                <a:solidFill>
                  <a:schemeClr val="bg1"/>
                </a:solidFill>
              </a:rPr>
              <a:t>METHACTON HIGH SCHOOL, EAGLEVILLE, PA</a:t>
            </a:r>
          </a:p>
        </p:txBody>
      </p:sp>
    </p:spTree>
    <p:extLst>
      <p:ext uri="{BB962C8B-B14F-4D97-AF65-F5344CB8AC3E}">
        <p14:creationId xmlns:p14="http://schemas.microsoft.com/office/powerpoint/2010/main" val="13550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407332"/>
          </a:xfrm>
        </p:spPr>
        <p:txBody>
          <a:bodyPr/>
          <a:lstStyle/>
          <a:p>
            <a:r>
              <a:rPr lang="en-US" dirty="0" smtClean="0">
                <a:solidFill>
                  <a:schemeClr val="bg1"/>
                </a:solidFill>
              </a:rPr>
              <a:t>Technologies Used In Med</a:t>
            </a:r>
            <a:r>
              <a:rPr lang="en-US" i="1" dirty="0" smtClean="0">
                <a:solidFill>
                  <a:schemeClr val="bg1"/>
                </a:solidFill>
              </a:rPr>
              <a:t>Helper</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10</a:t>
            </a:fld>
            <a:endParaRPr lang="en-US"/>
          </a:p>
        </p:txBody>
      </p:sp>
      <p:sp>
        <p:nvSpPr>
          <p:cNvPr id="5" name="AutoShape 5" descr="Image result for amazon web services"/>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8" descr="Image result for google sign 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7" name="Diagram 6"/>
          <p:cNvGraphicFramePr/>
          <p:nvPr>
            <p:extLst>
              <p:ext uri="{D42A27DB-BD31-4B8C-83A1-F6EECF244321}">
                <p14:modId xmlns:p14="http://schemas.microsoft.com/office/powerpoint/2010/main" val="706638113"/>
              </p:ext>
            </p:extLst>
          </p:nvPr>
        </p:nvGraphicFramePr>
        <p:xfrm>
          <a:off x="371912" y="947955"/>
          <a:ext cx="11557233" cy="5265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025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061" y="4320318"/>
            <a:ext cx="3315140" cy="2072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rapezoid 74"/>
          <p:cNvSpPr/>
          <p:nvPr/>
        </p:nvSpPr>
        <p:spPr>
          <a:xfrm rot="5400000">
            <a:off x="7318168" y="-1121197"/>
            <a:ext cx="2051791" cy="7386961"/>
          </a:xfrm>
          <a:prstGeom prst="trapezoid">
            <a:avLst/>
          </a:prstGeom>
          <a:solidFill>
            <a:schemeClr val="accent5">
              <a:alpha val="1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title"/>
          </p:nvPr>
        </p:nvSpPr>
        <p:spPr>
          <a:xfrm>
            <a:off x="531812" y="406400"/>
            <a:ext cx="11305054" cy="889000"/>
          </a:xfrm>
        </p:spPr>
        <p:txBody>
          <a:bodyPr/>
          <a:lstStyle/>
          <a:p>
            <a:r>
              <a:rPr lang="en-US" smtClean="0">
                <a:solidFill>
                  <a:schemeClr val="accent1"/>
                </a:solidFill>
              </a:rPr>
              <a:t>Med</a:t>
            </a:r>
            <a:r>
              <a:rPr lang="en-US" i="1" smtClean="0">
                <a:solidFill>
                  <a:schemeClr val="accent1"/>
                </a:solidFill>
              </a:rPr>
              <a:t>Helper </a:t>
            </a:r>
            <a:r>
              <a:rPr lang="en-US" smtClean="0">
                <a:solidFill>
                  <a:schemeClr val="accent1"/>
                </a:solidFill>
              </a:rPr>
              <a:t>Data Flow Diagram/Flow Chart</a:t>
            </a:r>
            <a:endParaRPr lang="en-US">
              <a:solidFill>
                <a:schemeClr val="accent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11</a:t>
            </a:fld>
            <a:endParaRPr lang="en-US"/>
          </a:p>
        </p:txBody>
      </p:sp>
      <p:sp>
        <p:nvSpPr>
          <p:cNvPr id="5" name="AutoShape 5" descr="Image result for amazon web services"/>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8" descr="Image result for google sign 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286" y="5292200"/>
            <a:ext cx="1226453" cy="530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4" name="Straight Arrow Connector 83"/>
          <p:cNvCxnSpPr/>
          <p:nvPr/>
        </p:nvCxnSpPr>
        <p:spPr>
          <a:xfrm flipV="1">
            <a:off x="835309" y="2200121"/>
            <a:ext cx="0" cy="1261992"/>
          </a:xfrm>
          <a:prstGeom prst="straightConnector1">
            <a:avLst/>
          </a:prstGeom>
          <a:ln w="2540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5870" y="1883858"/>
            <a:ext cx="2578119" cy="1416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056" y="3462112"/>
            <a:ext cx="1731171" cy="274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a:off x="2181833" y="5271350"/>
            <a:ext cx="4697139" cy="4071"/>
          </a:xfrm>
          <a:prstGeom prst="straightConnector1">
            <a:avLst/>
          </a:prstGeom>
          <a:ln w="2540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56" y="1815228"/>
            <a:ext cx="1843122" cy="384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5" name="Straight Arrow Connector 34"/>
          <p:cNvCxnSpPr/>
          <p:nvPr/>
        </p:nvCxnSpPr>
        <p:spPr>
          <a:xfrm flipH="1">
            <a:off x="2169845" y="5683495"/>
            <a:ext cx="4671199" cy="3869"/>
          </a:xfrm>
          <a:prstGeom prst="straightConnector1">
            <a:avLst/>
          </a:prstGeom>
          <a:ln w="2540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67529" y="2827968"/>
            <a:ext cx="335559" cy="311377"/>
          </a:xfrm>
          <a:prstGeom prst="ellips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mtClean="0"/>
              <a:t>1</a:t>
            </a:r>
            <a:endParaRPr lang="en-US"/>
          </a:p>
        </p:txBody>
      </p:sp>
      <p:cxnSp>
        <p:nvCxnSpPr>
          <p:cNvPr id="38" name="Straight Connector 37"/>
          <p:cNvCxnSpPr/>
          <p:nvPr/>
        </p:nvCxnSpPr>
        <p:spPr>
          <a:xfrm>
            <a:off x="2169843" y="4644577"/>
            <a:ext cx="3276278" cy="0"/>
          </a:xfrm>
          <a:prstGeom prst="line">
            <a:avLst/>
          </a:prstGeom>
          <a:ln w="2540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48" name="Can 47"/>
          <p:cNvSpPr/>
          <p:nvPr/>
        </p:nvSpPr>
        <p:spPr>
          <a:xfrm>
            <a:off x="8612136" y="1971413"/>
            <a:ext cx="813733" cy="1012242"/>
          </a:xfrm>
          <a:prstGeom prst="can">
            <a:avLst/>
          </a:prstGeom>
          <a:solidFill>
            <a:schemeClr val="accent5"/>
          </a:solidFill>
          <a:ln w="19050">
            <a:noFill/>
            <a:miter lim="800000"/>
          </a:ln>
          <a:effectLst>
            <a:innerShdw blurRad="63500" dist="50800" dir="162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smtClean="0"/>
              <a:t>RDS</a:t>
            </a:r>
          </a:p>
          <a:p>
            <a:pPr algn="ctr">
              <a:lnSpc>
                <a:spcPct val="90000"/>
              </a:lnSpc>
            </a:pPr>
            <a:endParaRPr lang="en-US" sz="1100" smtClean="0"/>
          </a:p>
          <a:p>
            <a:pPr algn="ctr">
              <a:lnSpc>
                <a:spcPct val="90000"/>
              </a:lnSpc>
            </a:pPr>
            <a:r>
              <a:rPr lang="en-US" sz="1050" b="1"/>
              <a:t>Med</a:t>
            </a:r>
            <a:r>
              <a:rPr lang="en-US" sz="1050" b="1" i="1"/>
              <a:t>Helper</a:t>
            </a:r>
          </a:p>
          <a:p>
            <a:pPr algn="ctr">
              <a:lnSpc>
                <a:spcPct val="90000"/>
              </a:lnSpc>
            </a:pPr>
            <a:r>
              <a:rPr lang="en-US" sz="1100" smtClean="0"/>
              <a:t>Database</a:t>
            </a:r>
            <a:endParaRPr lang="en-US" sz="1100"/>
          </a:p>
        </p:txBody>
      </p:sp>
      <p:sp>
        <p:nvSpPr>
          <p:cNvPr id="51" name="Flowchart: Alternate Process 50"/>
          <p:cNvSpPr/>
          <p:nvPr/>
        </p:nvSpPr>
        <p:spPr>
          <a:xfrm>
            <a:off x="4823671" y="1759553"/>
            <a:ext cx="880100" cy="1302908"/>
          </a:xfrm>
          <a:prstGeom prst="flowChartAlternateProcess">
            <a:avLst/>
          </a:prstGeom>
          <a:solidFill>
            <a:schemeClr val="accent5"/>
          </a:solidFill>
          <a:ln w="19050">
            <a:noFill/>
            <a:miter lim="800000"/>
          </a:ln>
          <a:effectLst>
            <a:innerShdw blurRad="63500" dist="50800" dir="135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00" b="1" smtClean="0"/>
              <a:t>Proxy</a:t>
            </a:r>
          </a:p>
          <a:p>
            <a:pPr algn="ctr">
              <a:lnSpc>
                <a:spcPct val="90000"/>
              </a:lnSpc>
            </a:pPr>
            <a:r>
              <a:rPr lang="en-US" sz="1000" b="1" smtClean="0"/>
              <a:t>Apache</a:t>
            </a:r>
          </a:p>
          <a:p>
            <a:pPr algn="ctr">
              <a:lnSpc>
                <a:spcPct val="90000"/>
              </a:lnSpc>
            </a:pPr>
            <a:r>
              <a:rPr lang="en-US" sz="1000" b="1" smtClean="0"/>
              <a:t>Web Server</a:t>
            </a:r>
          </a:p>
          <a:p>
            <a:pPr algn="ctr">
              <a:lnSpc>
                <a:spcPct val="90000"/>
              </a:lnSpc>
            </a:pPr>
            <a:endParaRPr lang="en-US" sz="1000" b="1"/>
          </a:p>
        </p:txBody>
      </p:sp>
      <p:sp>
        <p:nvSpPr>
          <p:cNvPr id="56" name="Flowchart: Alternate Process 55"/>
          <p:cNvSpPr/>
          <p:nvPr/>
        </p:nvSpPr>
        <p:spPr>
          <a:xfrm>
            <a:off x="6568580" y="1759553"/>
            <a:ext cx="951707" cy="1302908"/>
          </a:xfrm>
          <a:prstGeom prst="flowChartAlternateProcess">
            <a:avLst/>
          </a:prstGeom>
          <a:solidFill>
            <a:schemeClr val="accent5"/>
          </a:solidFill>
          <a:ln w="19050">
            <a:noFill/>
            <a:miter lim="800000"/>
          </a:ln>
          <a:effectLst>
            <a:innerShdw blurRad="63500" dist="50800" dir="135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00" b="1" smtClean="0"/>
              <a:t>Tomcat</a:t>
            </a:r>
          </a:p>
          <a:p>
            <a:pPr algn="ctr">
              <a:lnSpc>
                <a:spcPct val="90000"/>
              </a:lnSpc>
            </a:pPr>
            <a:r>
              <a:rPr lang="en-US" sz="1000" b="1" smtClean="0"/>
              <a:t>Application</a:t>
            </a:r>
          </a:p>
          <a:p>
            <a:pPr algn="ctr">
              <a:lnSpc>
                <a:spcPct val="90000"/>
              </a:lnSpc>
            </a:pPr>
            <a:r>
              <a:rPr lang="en-US" sz="1000" b="1" smtClean="0"/>
              <a:t>Server</a:t>
            </a:r>
          </a:p>
          <a:p>
            <a:pPr algn="ctr">
              <a:lnSpc>
                <a:spcPct val="90000"/>
              </a:lnSpc>
            </a:pPr>
            <a:endParaRPr lang="en-US" sz="1000" b="1" smtClean="0"/>
          </a:p>
          <a:p>
            <a:pPr algn="ctr">
              <a:lnSpc>
                <a:spcPct val="90000"/>
              </a:lnSpc>
            </a:pPr>
            <a:r>
              <a:rPr lang="en-US" sz="1000" b="1"/>
              <a:t>Med</a:t>
            </a:r>
            <a:r>
              <a:rPr lang="en-US" sz="1000" b="1" i="1"/>
              <a:t>Helper</a:t>
            </a:r>
          </a:p>
          <a:p>
            <a:pPr algn="ctr">
              <a:lnSpc>
                <a:spcPct val="90000"/>
              </a:lnSpc>
            </a:pPr>
            <a:r>
              <a:rPr lang="en-US" sz="1000" b="1"/>
              <a:t>REST </a:t>
            </a:r>
          </a:p>
          <a:p>
            <a:pPr algn="ctr">
              <a:lnSpc>
                <a:spcPct val="90000"/>
              </a:lnSpc>
            </a:pPr>
            <a:r>
              <a:rPr lang="en-US" sz="1000" b="1"/>
              <a:t>Application</a:t>
            </a:r>
          </a:p>
          <a:p>
            <a:pPr algn="ctr">
              <a:lnSpc>
                <a:spcPct val="90000"/>
              </a:lnSpc>
            </a:pPr>
            <a:endParaRPr lang="en-US" sz="1000" b="1"/>
          </a:p>
        </p:txBody>
      </p:sp>
      <p:sp>
        <p:nvSpPr>
          <p:cNvPr id="64" name="Rectangular Callout 63"/>
          <p:cNvSpPr/>
          <p:nvPr/>
        </p:nvSpPr>
        <p:spPr>
          <a:xfrm>
            <a:off x="8454935" y="3354199"/>
            <a:ext cx="1426129" cy="487847"/>
          </a:xfrm>
          <a:prstGeom prst="wedgeRectCallout">
            <a:avLst>
              <a:gd name="adj1" fmla="val -33774"/>
              <a:gd name="adj2" fmla="val -169640"/>
            </a:avLst>
          </a:prstGeom>
          <a:solidFill>
            <a:schemeClr val="accent5">
              <a:alpha val="14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smtClean="0">
                <a:solidFill>
                  <a:schemeClr val="tx1"/>
                </a:solidFill>
              </a:rPr>
              <a:t>Relational Database Service (RDS) is </a:t>
            </a:r>
            <a:r>
              <a:rPr lang="en-US" sz="1200" b="1" err="1" smtClean="0">
                <a:solidFill>
                  <a:schemeClr val="tx1"/>
                </a:solidFill>
              </a:rPr>
              <a:t>mySQL</a:t>
            </a:r>
            <a:endParaRPr lang="en-US" sz="1200" b="1">
              <a:solidFill>
                <a:schemeClr val="tx1"/>
              </a:solidFill>
            </a:endParaRPr>
          </a:p>
        </p:txBody>
      </p:sp>
      <p:cxnSp>
        <p:nvCxnSpPr>
          <p:cNvPr id="86" name="Straight Arrow Connector 85"/>
          <p:cNvCxnSpPr/>
          <p:nvPr/>
        </p:nvCxnSpPr>
        <p:spPr>
          <a:xfrm>
            <a:off x="1663357" y="2200121"/>
            <a:ext cx="2" cy="1261991"/>
          </a:xfrm>
          <a:prstGeom prst="straightConnector1">
            <a:avLst/>
          </a:prstGeom>
          <a:ln w="2540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1495578" y="2827967"/>
            <a:ext cx="335559" cy="311377"/>
          </a:xfrm>
          <a:prstGeom prst="ellips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t>2</a:t>
            </a:r>
          </a:p>
        </p:txBody>
      </p:sp>
      <p:cxnSp>
        <p:nvCxnSpPr>
          <p:cNvPr id="7" name="Straight Arrow Connector 6"/>
          <p:cNvCxnSpPr>
            <a:stCxn id="51" idx="3"/>
            <a:endCxn id="56" idx="1"/>
          </p:cNvCxnSpPr>
          <p:nvPr/>
        </p:nvCxnSpPr>
        <p:spPr>
          <a:xfrm>
            <a:off x="5703771" y="2411007"/>
            <a:ext cx="864809" cy="0"/>
          </a:xfrm>
          <a:prstGeom prst="straightConnector1">
            <a:avLst/>
          </a:prstGeom>
          <a:ln w="2540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024601" y="2195315"/>
            <a:ext cx="335559" cy="311377"/>
          </a:xfrm>
          <a:prstGeom prst="ellips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mtClean="0"/>
              <a:t>4</a:t>
            </a:r>
            <a:endParaRPr lang="en-US"/>
          </a:p>
        </p:txBody>
      </p:sp>
      <p:cxnSp>
        <p:nvCxnSpPr>
          <p:cNvPr id="10" name="Straight Arrow Connector 9"/>
          <p:cNvCxnSpPr>
            <a:stCxn id="56" idx="3"/>
          </p:cNvCxnSpPr>
          <p:nvPr/>
        </p:nvCxnSpPr>
        <p:spPr>
          <a:xfrm>
            <a:off x="7520287" y="2411007"/>
            <a:ext cx="1091850" cy="0"/>
          </a:xfrm>
          <a:prstGeom prst="straightConnector1">
            <a:avLst/>
          </a:prstGeom>
          <a:ln w="2540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791919" y="2184959"/>
            <a:ext cx="335559" cy="311377"/>
          </a:xfrm>
          <a:prstGeom prst="ellips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mtClean="0"/>
              <a:t>5</a:t>
            </a:r>
            <a:endParaRPr lang="en-US"/>
          </a:p>
        </p:txBody>
      </p:sp>
      <p:cxnSp>
        <p:nvCxnSpPr>
          <p:cNvPr id="14" name="Straight Arrow Connector 13"/>
          <p:cNvCxnSpPr/>
          <p:nvPr/>
        </p:nvCxnSpPr>
        <p:spPr>
          <a:xfrm flipH="1">
            <a:off x="7520287" y="2683660"/>
            <a:ext cx="1091850" cy="0"/>
          </a:xfrm>
          <a:prstGeom prst="straightConnector1">
            <a:avLst/>
          </a:prstGeom>
          <a:ln w="2540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7797124" y="2545566"/>
            <a:ext cx="335559" cy="311377"/>
          </a:xfrm>
          <a:prstGeom prst="ellips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mtClean="0"/>
              <a:t>6</a:t>
            </a:r>
            <a:endParaRPr lang="en-US"/>
          </a:p>
        </p:txBody>
      </p:sp>
      <p:cxnSp>
        <p:nvCxnSpPr>
          <p:cNvPr id="17" name="Straight Arrow Connector 16"/>
          <p:cNvCxnSpPr/>
          <p:nvPr/>
        </p:nvCxnSpPr>
        <p:spPr>
          <a:xfrm flipH="1">
            <a:off x="5703771" y="2733994"/>
            <a:ext cx="864810" cy="0"/>
          </a:xfrm>
          <a:prstGeom prst="straightConnector1">
            <a:avLst/>
          </a:prstGeom>
          <a:ln w="2540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024601" y="2579892"/>
            <a:ext cx="335559" cy="311377"/>
          </a:xfrm>
          <a:prstGeom prst="ellips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t>7</a:t>
            </a:r>
          </a:p>
        </p:txBody>
      </p:sp>
      <p:sp>
        <p:nvSpPr>
          <p:cNvPr id="53" name="Oval 52"/>
          <p:cNvSpPr/>
          <p:nvPr/>
        </p:nvSpPr>
        <p:spPr>
          <a:xfrm>
            <a:off x="2325435" y="5092539"/>
            <a:ext cx="335559" cy="311377"/>
          </a:xfrm>
          <a:prstGeom prst="ellips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t>9</a:t>
            </a:r>
          </a:p>
        </p:txBody>
      </p:sp>
      <p:sp>
        <p:nvSpPr>
          <p:cNvPr id="54" name="Oval 53"/>
          <p:cNvSpPr/>
          <p:nvPr/>
        </p:nvSpPr>
        <p:spPr>
          <a:xfrm>
            <a:off x="2761662" y="5487464"/>
            <a:ext cx="483194" cy="392063"/>
          </a:xfrm>
          <a:prstGeom prst="ellips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a:t>10</a:t>
            </a:r>
          </a:p>
        </p:txBody>
      </p:sp>
      <p:cxnSp>
        <p:nvCxnSpPr>
          <p:cNvPr id="8" name="Elbow Connector 7"/>
          <p:cNvCxnSpPr>
            <a:endCxn id="51" idx="1"/>
          </p:cNvCxnSpPr>
          <p:nvPr/>
        </p:nvCxnSpPr>
        <p:spPr>
          <a:xfrm flipV="1">
            <a:off x="2169844" y="2411007"/>
            <a:ext cx="2653827" cy="1187172"/>
          </a:xfrm>
          <a:prstGeom prst="bentConnector3">
            <a:avLst>
              <a:gd name="adj1" fmla="val 11751"/>
            </a:avLst>
          </a:prstGeom>
          <a:ln w="1905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0800000" flipV="1">
            <a:off x="2169846" y="2856943"/>
            <a:ext cx="2653825" cy="1233278"/>
          </a:xfrm>
          <a:prstGeom prst="bentConnector3">
            <a:avLst>
              <a:gd name="adj1" fmla="val 74025"/>
            </a:avLst>
          </a:prstGeom>
          <a:ln w="1905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2290428" y="2636340"/>
            <a:ext cx="335559" cy="311377"/>
          </a:xfrm>
          <a:prstGeom prst="ellips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mtClean="0"/>
              <a:t>3</a:t>
            </a:r>
            <a:endParaRPr lang="en-US"/>
          </a:p>
        </p:txBody>
      </p:sp>
      <p:sp>
        <p:nvSpPr>
          <p:cNvPr id="52" name="Oval 51"/>
          <p:cNvSpPr/>
          <p:nvPr/>
        </p:nvSpPr>
        <p:spPr>
          <a:xfrm>
            <a:off x="3472423" y="2733994"/>
            <a:ext cx="335559" cy="311377"/>
          </a:xfrm>
          <a:prstGeom prst="ellips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mtClean="0"/>
              <a:t>8</a:t>
            </a:r>
            <a:endParaRPr lang="en-US"/>
          </a:p>
        </p:txBody>
      </p:sp>
      <p:sp>
        <p:nvSpPr>
          <p:cNvPr id="78" name="Rectangle 77"/>
          <p:cNvSpPr/>
          <p:nvPr/>
        </p:nvSpPr>
        <p:spPr>
          <a:xfrm>
            <a:off x="6841044" y="5223060"/>
            <a:ext cx="641315" cy="583149"/>
          </a:xfrm>
          <a:prstGeom prst="rect">
            <a:avLst/>
          </a:prstGeom>
          <a:solidFill>
            <a:srgbClr val="FF0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smtClean="0"/>
              <a:t>REST API</a:t>
            </a:r>
            <a:endParaRPr lang="en-US" sz="1600"/>
          </a:p>
        </p:txBody>
      </p:sp>
      <p:sp>
        <p:nvSpPr>
          <p:cNvPr id="94" name="TextBox 93"/>
          <p:cNvSpPr txBox="1"/>
          <p:nvPr/>
        </p:nvSpPr>
        <p:spPr>
          <a:xfrm>
            <a:off x="4193383" y="5043152"/>
            <a:ext cx="914400" cy="179908"/>
          </a:xfrm>
          <a:prstGeom prst="rect">
            <a:avLst/>
          </a:prstGeom>
          <a:noFill/>
        </p:spPr>
        <p:txBody>
          <a:bodyPr wrap="none" lIns="0" tIns="0" rIns="0" bIns="0" rtlCol="0">
            <a:noAutofit/>
          </a:bodyPr>
          <a:lstStyle/>
          <a:p>
            <a:pPr algn="ctr">
              <a:lnSpc>
                <a:spcPct val="90000"/>
              </a:lnSpc>
            </a:pPr>
            <a:r>
              <a:rPr lang="en-US" sz="1200" smtClean="0"/>
              <a:t>https request</a:t>
            </a:r>
            <a:endParaRPr lang="en-US" sz="1400"/>
          </a:p>
        </p:txBody>
      </p:sp>
      <p:sp>
        <p:nvSpPr>
          <p:cNvPr id="100" name="TextBox 99"/>
          <p:cNvSpPr txBox="1"/>
          <p:nvPr/>
        </p:nvSpPr>
        <p:spPr>
          <a:xfrm>
            <a:off x="4073202" y="5733034"/>
            <a:ext cx="914400" cy="179908"/>
          </a:xfrm>
          <a:prstGeom prst="rect">
            <a:avLst/>
          </a:prstGeom>
          <a:noFill/>
        </p:spPr>
        <p:txBody>
          <a:bodyPr wrap="none" lIns="0" tIns="0" rIns="0" bIns="0" rtlCol="0">
            <a:noAutofit/>
          </a:bodyPr>
          <a:lstStyle>
            <a:defPPr>
              <a:defRPr lang="en-US"/>
            </a:defPPr>
            <a:lvl1pPr algn="ctr">
              <a:lnSpc>
                <a:spcPct val="90000"/>
              </a:lnSpc>
              <a:defRPr sz="1200"/>
            </a:lvl1pPr>
          </a:lstStyle>
          <a:p>
            <a:r>
              <a:rPr lang="en-US" smtClean="0"/>
              <a:t>https response</a:t>
            </a:r>
            <a:endParaRPr lang="en-US"/>
          </a:p>
          <a:p>
            <a:r>
              <a:rPr lang="en-US" smtClean="0"/>
              <a:t>Data received in JSON and XML</a:t>
            </a:r>
            <a:endParaRPr lang="en-US"/>
          </a:p>
        </p:txBody>
      </p:sp>
      <p:sp>
        <p:nvSpPr>
          <p:cNvPr id="95" name="TextBox 94"/>
          <p:cNvSpPr txBox="1"/>
          <p:nvPr/>
        </p:nvSpPr>
        <p:spPr>
          <a:xfrm>
            <a:off x="6360160" y="3151479"/>
            <a:ext cx="1275127" cy="247161"/>
          </a:xfrm>
          <a:prstGeom prst="rect">
            <a:avLst/>
          </a:prstGeom>
          <a:noFill/>
        </p:spPr>
        <p:txBody>
          <a:bodyPr wrap="none" lIns="0" tIns="0" rIns="0" bIns="0" rtlCol="0">
            <a:noAutofit/>
          </a:bodyPr>
          <a:lstStyle/>
          <a:p>
            <a:pPr>
              <a:lnSpc>
                <a:spcPct val="90000"/>
              </a:lnSpc>
            </a:pPr>
            <a:r>
              <a:rPr lang="en-US" smtClean="0"/>
              <a:t>Amazon EC2</a:t>
            </a:r>
            <a:endParaRPr lang="en-US"/>
          </a:p>
        </p:txBody>
      </p:sp>
      <p:sp>
        <p:nvSpPr>
          <p:cNvPr id="109" name="Rectangle 108"/>
          <p:cNvSpPr/>
          <p:nvPr/>
        </p:nvSpPr>
        <p:spPr>
          <a:xfrm>
            <a:off x="455056" y="1545997"/>
            <a:ext cx="1843122" cy="324574"/>
          </a:xfrm>
          <a:prstGeom prst="rect">
            <a:avLst/>
          </a:prstGeom>
          <a:solidFill>
            <a:schemeClr val="accent5">
              <a:alpha val="1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smtClean="0">
                <a:solidFill>
                  <a:srgbClr val="000000"/>
                </a:solidFill>
              </a:rPr>
              <a:t>Google Play Services</a:t>
            </a:r>
            <a:endParaRPr lang="en-US">
              <a:solidFill>
                <a:srgbClr val="000000"/>
              </a:solidFill>
            </a:endParaRPr>
          </a:p>
        </p:txBody>
      </p:sp>
      <p:cxnSp>
        <p:nvCxnSpPr>
          <p:cNvPr id="134" name="Straight Arrow Connector 133"/>
          <p:cNvCxnSpPr/>
          <p:nvPr/>
        </p:nvCxnSpPr>
        <p:spPr>
          <a:xfrm flipV="1">
            <a:off x="5459777" y="3045371"/>
            <a:ext cx="0" cy="1599206"/>
          </a:xfrm>
          <a:prstGeom prst="straightConnector1">
            <a:avLst/>
          </a:prstGeom>
          <a:ln w="2540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5190501" y="3654402"/>
            <a:ext cx="474679" cy="375288"/>
          </a:xfrm>
          <a:prstGeom prst="ellips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smtClean="0"/>
              <a:t>11</a:t>
            </a:r>
            <a:endParaRPr lang="en-US" sz="1100" b="1"/>
          </a:p>
        </p:txBody>
      </p:sp>
    </p:spTree>
    <p:extLst>
      <p:ext uri="{BB962C8B-B14F-4D97-AF65-F5344CB8AC3E}">
        <p14:creationId xmlns:p14="http://schemas.microsoft.com/office/powerpoint/2010/main" val="15940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15453"/>
            <a:ext cx="11125200" cy="889000"/>
          </a:xfrm>
        </p:spPr>
        <p:txBody>
          <a:bodyPr/>
          <a:lstStyle/>
          <a:p>
            <a:r>
              <a:rPr lang="en-US" sz="4000" b="1" smtClean="0">
                <a:solidFill>
                  <a:schemeClr val="bg1"/>
                </a:solidFill>
              </a:rPr>
              <a:t>Sample Pseudo-Code</a:t>
            </a:r>
            <a:endParaRPr lang="en-US" sz="4000" b="1">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12</a:t>
            </a:fld>
            <a:endParaRPr lang="en-US"/>
          </a:p>
        </p:txBody>
      </p:sp>
      <p:sp>
        <p:nvSpPr>
          <p:cNvPr id="5" name="Rectangle 4"/>
          <p:cNvSpPr/>
          <p:nvPr/>
        </p:nvSpPr>
        <p:spPr>
          <a:xfrm>
            <a:off x="531811" y="1309197"/>
            <a:ext cx="6092825" cy="5424562"/>
          </a:xfrm>
          <a:prstGeom prst="rect">
            <a:avLst/>
          </a:prstGeom>
        </p:spPr>
        <p:txBody>
          <a:bodyPr>
            <a:spAutoFit/>
          </a:bodyPr>
          <a:lstStyle/>
          <a:p>
            <a:r>
              <a:rPr lang="en-US" sz="1050" b="1">
                <a:solidFill>
                  <a:schemeClr val="bg1"/>
                </a:solidFill>
              </a:rPr>
              <a:t>Input Medication{</a:t>
            </a:r>
          </a:p>
          <a:p>
            <a:endParaRPr lang="en-US" sz="1050" b="1">
              <a:solidFill>
                <a:schemeClr val="bg1"/>
              </a:solidFill>
            </a:endParaRPr>
          </a:p>
          <a:p>
            <a:r>
              <a:rPr lang="en-US" sz="1050" b="1">
                <a:solidFill>
                  <a:schemeClr val="bg1"/>
                </a:solidFill>
              </a:rPr>
              <a:t>	User inputs NDC  code in the textbox;</a:t>
            </a:r>
          </a:p>
          <a:p>
            <a:r>
              <a:rPr lang="en-US" sz="1050" b="1">
                <a:solidFill>
                  <a:schemeClr val="bg1"/>
                </a:solidFill>
              </a:rPr>
              <a:t>	User scans a </a:t>
            </a:r>
            <a:r>
              <a:rPr lang="en-US" sz="1050" b="1" smtClean="0">
                <a:solidFill>
                  <a:schemeClr val="bg1"/>
                </a:solidFill>
              </a:rPr>
              <a:t>barcode;</a:t>
            </a:r>
            <a:endParaRPr lang="en-US" sz="1050" b="1">
              <a:solidFill>
                <a:schemeClr val="bg1"/>
              </a:solidFill>
            </a:endParaRPr>
          </a:p>
          <a:p>
            <a:endParaRPr lang="en-US" sz="1050" b="1">
              <a:solidFill>
                <a:schemeClr val="bg1"/>
              </a:solidFill>
            </a:endParaRPr>
          </a:p>
          <a:p>
            <a:r>
              <a:rPr lang="en-US" sz="1050" b="1">
                <a:solidFill>
                  <a:schemeClr val="bg1"/>
                </a:solidFill>
              </a:rPr>
              <a:t>	getNDCfromUPC{</a:t>
            </a:r>
          </a:p>
          <a:p>
            <a:r>
              <a:rPr lang="en-US" sz="1050" b="1">
                <a:solidFill>
                  <a:schemeClr val="bg1"/>
                </a:solidFill>
              </a:rPr>
              <a:t>	//user scans a barcode</a:t>
            </a:r>
          </a:p>
          <a:p>
            <a:r>
              <a:rPr lang="en-US" sz="1050" b="1">
                <a:solidFill>
                  <a:schemeClr val="bg1"/>
                </a:solidFill>
              </a:rPr>
              <a:t>	  Use </a:t>
            </a:r>
            <a:r>
              <a:rPr lang="en-US" sz="1050" b="1" err="1">
                <a:solidFill>
                  <a:schemeClr val="bg1"/>
                </a:solidFill>
              </a:rPr>
              <a:t>Zxing</a:t>
            </a:r>
            <a:r>
              <a:rPr lang="en-US" sz="1050" b="1">
                <a:solidFill>
                  <a:schemeClr val="bg1"/>
                </a:solidFill>
              </a:rPr>
              <a:t> library to get text from UPC barcode;</a:t>
            </a:r>
          </a:p>
          <a:p>
            <a:r>
              <a:rPr lang="en-US" sz="1050" b="1">
                <a:solidFill>
                  <a:schemeClr val="bg1"/>
                </a:solidFill>
              </a:rPr>
              <a:t>	  </a:t>
            </a:r>
            <a:r>
              <a:rPr lang="en-US" sz="1050" b="1" smtClean="0">
                <a:solidFill>
                  <a:schemeClr val="bg1"/>
                </a:solidFill>
              </a:rPr>
              <a:t>Perform </a:t>
            </a:r>
            <a:r>
              <a:rPr lang="en-US" sz="1050" b="1">
                <a:solidFill>
                  <a:schemeClr val="bg1"/>
                </a:solidFill>
              </a:rPr>
              <a:t>barcode to ndc </a:t>
            </a:r>
            <a:r>
              <a:rPr lang="en-US" sz="1050" b="1" smtClean="0">
                <a:solidFill>
                  <a:schemeClr val="bg1"/>
                </a:solidFill>
              </a:rPr>
              <a:t>conversion();</a:t>
            </a:r>
            <a:endParaRPr lang="en-US" sz="1050" b="1">
              <a:solidFill>
                <a:schemeClr val="bg1"/>
              </a:solidFill>
            </a:endParaRPr>
          </a:p>
          <a:p>
            <a:r>
              <a:rPr lang="en-US" sz="1050" b="1">
                <a:solidFill>
                  <a:schemeClr val="bg1"/>
                </a:solidFill>
              </a:rPr>
              <a:t>	}</a:t>
            </a:r>
          </a:p>
          <a:p>
            <a:r>
              <a:rPr lang="en-US" sz="1050" b="1">
                <a:solidFill>
                  <a:schemeClr val="bg1"/>
                </a:solidFill>
              </a:rPr>
              <a:t>	</a:t>
            </a:r>
          </a:p>
          <a:p>
            <a:r>
              <a:rPr lang="en-US" sz="1050" b="1">
                <a:solidFill>
                  <a:schemeClr val="bg1"/>
                </a:solidFill>
              </a:rPr>
              <a:t>	// Call the DailyMed's API to get </a:t>
            </a:r>
            <a:r>
              <a:rPr lang="en-US" sz="1050" b="1" smtClean="0">
                <a:solidFill>
                  <a:schemeClr val="bg1"/>
                </a:solidFill>
              </a:rPr>
              <a:t>SPL_ID</a:t>
            </a:r>
          </a:p>
          <a:p>
            <a:endParaRPr lang="en-US" sz="1050" b="1">
              <a:solidFill>
                <a:schemeClr val="bg1"/>
              </a:solidFill>
            </a:endParaRPr>
          </a:p>
          <a:p>
            <a:r>
              <a:rPr lang="en-US" sz="1050" b="1" smtClean="0">
                <a:solidFill>
                  <a:schemeClr val="bg1"/>
                </a:solidFill>
              </a:rPr>
              <a:t>	Call </a:t>
            </a:r>
            <a:r>
              <a:rPr lang="en-US" sz="1050" b="1">
                <a:solidFill>
                  <a:schemeClr val="bg1"/>
                </a:solidFill>
              </a:rPr>
              <a:t>DailyMed{</a:t>
            </a:r>
          </a:p>
          <a:p>
            <a:r>
              <a:rPr lang="en-US" sz="1050" b="1">
                <a:solidFill>
                  <a:schemeClr val="bg1"/>
                </a:solidFill>
              </a:rPr>
              <a:t>		</a:t>
            </a:r>
            <a:r>
              <a:rPr lang="en-US" sz="1050" b="1" smtClean="0">
                <a:solidFill>
                  <a:schemeClr val="bg1"/>
                </a:solidFill>
              </a:rPr>
              <a:t>Use </a:t>
            </a:r>
            <a:r>
              <a:rPr lang="en-US" sz="1050" b="1">
                <a:solidFill>
                  <a:schemeClr val="bg1"/>
                </a:solidFill>
              </a:rPr>
              <a:t>the NDC code to call DailyMed Api</a:t>
            </a:r>
          </a:p>
          <a:p>
            <a:r>
              <a:rPr lang="en-US" sz="1050" b="1">
                <a:solidFill>
                  <a:schemeClr val="bg1"/>
                </a:solidFill>
              </a:rPr>
              <a:t>		"https://dailymed.nlm.nih.gov/dailymed/services/v1/ndc/"+text+"/spls.xml"</a:t>
            </a:r>
          </a:p>
          <a:p>
            <a:r>
              <a:rPr lang="en-US" sz="1050" b="1">
                <a:solidFill>
                  <a:schemeClr val="bg1"/>
                </a:solidFill>
              </a:rPr>
              <a:t>		</a:t>
            </a:r>
            <a:r>
              <a:rPr lang="en-US" sz="1050" b="1" smtClean="0">
                <a:solidFill>
                  <a:schemeClr val="bg1"/>
                </a:solidFill>
              </a:rPr>
              <a:t>Asynchronously </a:t>
            </a:r>
            <a:r>
              <a:rPr lang="en-US" sz="1050" b="1">
                <a:solidFill>
                  <a:schemeClr val="bg1"/>
                </a:solidFill>
              </a:rPr>
              <a:t>Get Data;</a:t>
            </a:r>
          </a:p>
          <a:p>
            <a:r>
              <a:rPr lang="en-US" sz="1050" b="1">
                <a:solidFill>
                  <a:schemeClr val="bg1"/>
                </a:solidFill>
              </a:rPr>
              <a:t>		</a:t>
            </a:r>
            <a:r>
              <a:rPr lang="en-US" sz="1050" b="1" smtClean="0">
                <a:solidFill>
                  <a:schemeClr val="bg1"/>
                </a:solidFill>
              </a:rPr>
              <a:t>This </a:t>
            </a:r>
            <a:r>
              <a:rPr lang="en-US" sz="1050" b="1">
                <a:solidFill>
                  <a:schemeClr val="bg1"/>
                </a:solidFill>
              </a:rPr>
              <a:t>returns a string of JSON Data;</a:t>
            </a:r>
          </a:p>
          <a:p>
            <a:r>
              <a:rPr lang="en-US" sz="1050" b="1">
                <a:solidFill>
                  <a:schemeClr val="bg1"/>
                </a:solidFill>
              </a:rPr>
              <a:t>		</a:t>
            </a:r>
            <a:r>
              <a:rPr lang="en-US" sz="1050" b="1" smtClean="0">
                <a:solidFill>
                  <a:schemeClr val="bg1"/>
                </a:solidFill>
              </a:rPr>
              <a:t>DailyMed </a:t>
            </a:r>
            <a:r>
              <a:rPr lang="en-US" sz="1050" b="1">
                <a:solidFill>
                  <a:schemeClr val="bg1"/>
                </a:solidFill>
              </a:rPr>
              <a:t>returns drug name and spl_id;</a:t>
            </a:r>
          </a:p>
          <a:p>
            <a:r>
              <a:rPr lang="en-US" sz="1050" b="1">
                <a:solidFill>
                  <a:schemeClr val="bg1"/>
                </a:solidFill>
              </a:rPr>
              <a:t>			</a:t>
            </a:r>
          </a:p>
          <a:p>
            <a:r>
              <a:rPr lang="en-US" sz="1050" b="1">
                <a:solidFill>
                  <a:schemeClr val="bg1"/>
                </a:solidFill>
              </a:rPr>
              <a:t>		</a:t>
            </a:r>
            <a:r>
              <a:rPr lang="en-US" sz="1050" b="1" smtClean="0">
                <a:solidFill>
                  <a:schemeClr val="bg1"/>
                </a:solidFill>
              </a:rPr>
              <a:t>//</a:t>
            </a:r>
            <a:r>
              <a:rPr lang="en-US" sz="1050" b="1">
                <a:solidFill>
                  <a:schemeClr val="bg1"/>
                </a:solidFill>
              </a:rPr>
              <a:t>Call DailyMed's API to get drug details</a:t>
            </a:r>
          </a:p>
          <a:p>
            <a:r>
              <a:rPr lang="en-US" sz="1050" b="1">
                <a:solidFill>
                  <a:schemeClr val="bg1"/>
                </a:solidFill>
              </a:rPr>
              <a:t>		</a:t>
            </a:r>
            <a:r>
              <a:rPr lang="en-US" sz="1050" b="1" smtClean="0">
                <a:solidFill>
                  <a:schemeClr val="bg1"/>
                </a:solidFill>
              </a:rPr>
              <a:t>Use </a:t>
            </a:r>
            <a:r>
              <a:rPr lang="en-US" sz="1050" b="1">
                <a:solidFill>
                  <a:schemeClr val="bg1"/>
                </a:solidFill>
              </a:rPr>
              <a:t>the SPL_ID to call DailyMed's API;</a:t>
            </a:r>
          </a:p>
          <a:p>
            <a:r>
              <a:rPr lang="en-US" sz="1050" b="1">
                <a:solidFill>
                  <a:schemeClr val="bg1"/>
                </a:solidFill>
              </a:rPr>
              <a:t>			</a:t>
            </a:r>
            <a:r>
              <a:rPr lang="en-US" sz="1050" b="1" smtClean="0">
                <a:solidFill>
                  <a:schemeClr val="bg1"/>
                </a:solidFill>
              </a:rPr>
              <a:t>				https</a:t>
            </a:r>
            <a:r>
              <a:rPr lang="en-US" sz="1050" b="1">
                <a:solidFill>
                  <a:schemeClr val="bg1"/>
                </a:solidFill>
              </a:rPr>
              <a:t>://dailymed.nlm.nih.gov/dailymed/services/v2/spls/"+s+"/packaging.json""</a:t>
            </a:r>
          </a:p>
          <a:p>
            <a:r>
              <a:rPr lang="en-US" sz="1050" b="1">
                <a:solidFill>
                  <a:schemeClr val="bg1"/>
                </a:solidFill>
              </a:rPr>
              <a:t>		</a:t>
            </a:r>
            <a:r>
              <a:rPr lang="en-US" sz="1050" b="1" smtClean="0">
                <a:solidFill>
                  <a:schemeClr val="bg1"/>
                </a:solidFill>
              </a:rPr>
              <a:t>DailyMed </a:t>
            </a:r>
            <a:r>
              <a:rPr lang="en-US" sz="1050" b="1">
                <a:solidFill>
                  <a:schemeClr val="bg1"/>
                </a:solidFill>
              </a:rPr>
              <a:t>returns drug details;</a:t>
            </a:r>
          </a:p>
          <a:p>
            <a:r>
              <a:rPr lang="en-US" sz="1050" b="1">
                <a:solidFill>
                  <a:schemeClr val="bg1"/>
                </a:solidFill>
              </a:rPr>
              <a:t>		</a:t>
            </a:r>
            <a:r>
              <a:rPr lang="en-US" sz="1050" b="1" smtClean="0">
                <a:solidFill>
                  <a:schemeClr val="bg1"/>
                </a:solidFill>
              </a:rPr>
              <a:t>Asynchronously </a:t>
            </a:r>
            <a:r>
              <a:rPr lang="en-US" sz="1050" b="1">
                <a:solidFill>
                  <a:schemeClr val="bg1"/>
                </a:solidFill>
              </a:rPr>
              <a:t>Get Data;</a:t>
            </a:r>
          </a:p>
          <a:p>
            <a:r>
              <a:rPr lang="en-US" sz="1050" b="1">
                <a:solidFill>
                  <a:schemeClr val="bg1"/>
                </a:solidFill>
              </a:rPr>
              <a:t>		</a:t>
            </a:r>
            <a:r>
              <a:rPr lang="en-US" sz="1050" b="1" smtClean="0">
                <a:solidFill>
                  <a:schemeClr val="bg1"/>
                </a:solidFill>
              </a:rPr>
              <a:t>This </a:t>
            </a:r>
            <a:r>
              <a:rPr lang="en-US" sz="1050" b="1">
                <a:solidFill>
                  <a:schemeClr val="bg1"/>
                </a:solidFill>
              </a:rPr>
              <a:t>returns a string of JSON Data;</a:t>
            </a:r>
          </a:p>
          <a:p>
            <a:r>
              <a:rPr lang="en-US" sz="1050" b="1">
                <a:solidFill>
                  <a:schemeClr val="bg1"/>
                </a:solidFill>
              </a:rPr>
              <a:t>		</a:t>
            </a:r>
            <a:r>
              <a:rPr lang="en-US" sz="1050" b="1" smtClean="0">
                <a:solidFill>
                  <a:schemeClr val="bg1"/>
                </a:solidFill>
              </a:rPr>
              <a:t>DailyMed </a:t>
            </a:r>
            <a:r>
              <a:rPr lang="en-US" sz="1050" b="1">
                <a:solidFill>
                  <a:schemeClr val="bg1"/>
                </a:solidFill>
              </a:rPr>
              <a:t>returns drug name and spl_id;</a:t>
            </a:r>
          </a:p>
          <a:p>
            <a:r>
              <a:rPr lang="en-US" sz="1050" b="1">
                <a:solidFill>
                  <a:schemeClr val="bg1"/>
                </a:solidFill>
              </a:rPr>
              <a:t>		</a:t>
            </a:r>
            <a:r>
              <a:rPr lang="en-US" sz="1050" b="1" smtClean="0">
                <a:solidFill>
                  <a:schemeClr val="bg1"/>
                </a:solidFill>
              </a:rPr>
              <a:t>ParseDailyMedData</a:t>
            </a:r>
            <a:r>
              <a:rPr lang="en-US" sz="1050" b="1">
                <a:solidFill>
                  <a:schemeClr val="bg1"/>
                </a:solidFill>
              </a:rPr>
              <a:t>();</a:t>
            </a:r>
          </a:p>
          <a:p>
            <a:r>
              <a:rPr lang="en-US" sz="1050" b="1">
                <a:solidFill>
                  <a:schemeClr val="bg1"/>
                </a:solidFill>
              </a:rPr>
              <a:t>	</a:t>
            </a:r>
            <a:r>
              <a:rPr lang="en-US" sz="1050" b="1" smtClean="0">
                <a:solidFill>
                  <a:schemeClr val="bg1"/>
                </a:solidFill>
              </a:rPr>
              <a:t>}</a:t>
            </a:r>
            <a:endParaRPr lang="en-US" sz="1050" b="1">
              <a:solidFill>
                <a:schemeClr val="bg1"/>
              </a:solidFill>
            </a:endParaRPr>
          </a:p>
          <a:p>
            <a:r>
              <a:rPr lang="en-US" sz="1050" b="1">
                <a:solidFill>
                  <a:schemeClr val="bg1"/>
                </a:solidFill>
              </a:rPr>
              <a:t>	</a:t>
            </a:r>
          </a:p>
          <a:p>
            <a:r>
              <a:rPr lang="en-US" sz="1050" b="1">
                <a:solidFill>
                  <a:schemeClr val="bg1"/>
                </a:solidFill>
              </a:rPr>
              <a:t>}</a:t>
            </a:r>
          </a:p>
        </p:txBody>
      </p:sp>
      <p:sp>
        <p:nvSpPr>
          <p:cNvPr id="6" name="Rectangle 5"/>
          <p:cNvSpPr/>
          <p:nvPr/>
        </p:nvSpPr>
        <p:spPr>
          <a:xfrm>
            <a:off x="6624638" y="1493754"/>
            <a:ext cx="5219020" cy="3970318"/>
          </a:xfrm>
          <a:prstGeom prst="rect">
            <a:avLst/>
          </a:prstGeom>
        </p:spPr>
        <p:txBody>
          <a:bodyPr wrap="square">
            <a:spAutoFit/>
          </a:bodyPr>
          <a:lstStyle/>
          <a:p>
            <a:endParaRPr lang="en-US" sz="1200" b="1">
              <a:solidFill>
                <a:schemeClr val="bg1"/>
              </a:solidFill>
            </a:endParaRPr>
          </a:p>
          <a:p>
            <a:r>
              <a:rPr lang="en-US" sz="1200" b="1">
                <a:solidFill>
                  <a:schemeClr val="bg1"/>
                </a:solidFill>
              </a:rPr>
              <a:t>ParseDailyMedData (){</a:t>
            </a:r>
          </a:p>
          <a:p>
            <a:endParaRPr lang="en-US" sz="1200" b="1">
              <a:solidFill>
                <a:schemeClr val="bg1"/>
              </a:solidFill>
            </a:endParaRPr>
          </a:p>
          <a:p>
            <a:r>
              <a:rPr lang="en-US" sz="1200" b="1">
                <a:solidFill>
                  <a:schemeClr val="bg1"/>
                </a:solidFill>
              </a:rPr>
              <a:t>	//Create java JSON object. Run through the data and store what is needed.</a:t>
            </a:r>
          </a:p>
          <a:p>
            <a:r>
              <a:rPr lang="en-US" sz="1200" b="1">
                <a:solidFill>
                  <a:schemeClr val="bg1"/>
                </a:solidFill>
              </a:rPr>
              <a:t>	// Code to parse data </a:t>
            </a:r>
          </a:p>
          <a:p>
            <a:r>
              <a:rPr lang="en-US" sz="1200" b="1">
                <a:solidFill>
                  <a:schemeClr val="bg1"/>
                </a:solidFill>
              </a:rPr>
              <a:t>	try {</a:t>
            </a:r>
          </a:p>
          <a:p>
            <a:r>
              <a:rPr lang="en-US" sz="1200" b="1">
                <a:solidFill>
                  <a:schemeClr val="bg1"/>
                </a:solidFill>
              </a:rPr>
              <a:t>            </a:t>
            </a:r>
            <a:r>
              <a:rPr lang="en-US" sz="1200" b="1" smtClean="0">
                <a:solidFill>
                  <a:schemeClr val="bg1"/>
                </a:solidFill>
              </a:rPr>
              <a:t>		JSONObject </a:t>
            </a:r>
            <a:r>
              <a:rPr lang="en-US" sz="1200" b="1">
                <a:solidFill>
                  <a:schemeClr val="bg1"/>
                </a:solidFill>
              </a:rPr>
              <a:t>jsonObject = new JSONObject(packagingData);</a:t>
            </a:r>
          </a:p>
          <a:p>
            <a:r>
              <a:rPr lang="en-US" sz="1200" b="1">
                <a:solidFill>
                  <a:schemeClr val="bg1"/>
                </a:solidFill>
              </a:rPr>
              <a:t>            </a:t>
            </a:r>
            <a:r>
              <a:rPr lang="en-US" sz="1200" b="1" smtClean="0">
                <a:solidFill>
                  <a:schemeClr val="bg1"/>
                </a:solidFill>
              </a:rPr>
              <a:t>		JSONObject </a:t>
            </a:r>
            <a:r>
              <a:rPr lang="en-US" sz="1200" b="1">
                <a:solidFill>
                  <a:schemeClr val="bg1"/>
                </a:solidFill>
              </a:rPr>
              <a:t>dataObject = jsonObject.getJSONObject("data");</a:t>
            </a:r>
          </a:p>
          <a:p>
            <a:r>
              <a:rPr lang="en-US" sz="1200" b="1">
                <a:solidFill>
                  <a:schemeClr val="bg1"/>
                </a:solidFill>
              </a:rPr>
              <a:t>            </a:t>
            </a:r>
            <a:r>
              <a:rPr lang="en-US" sz="1200" b="1" smtClean="0">
                <a:solidFill>
                  <a:schemeClr val="bg1"/>
                </a:solidFill>
              </a:rPr>
              <a:t>	JSONArray </a:t>
            </a:r>
            <a:r>
              <a:rPr lang="en-US" sz="1200" b="1">
                <a:solidFill>
                  <a:schemeClr val="bg1"/>
                </a:solidFill>
              </a:rPr>
              <a:t>productArray = dataObject.getJSONArray("products");</a:t>
            </a:r>
          </a:p>
          <a:p>
            <a:r>
              <a:rPr lang="en-US" sz="1200" b="1">
                <a:solidFill>
                  <a:schemeClr val="bg1"/>
                </a:solidFill>
              </a:rPr>
              <a:t>            JSONObject productObject = productArray.getJSONObject(0);</a:t>
            </a:r>
          </a:p>
          <a:p>
            <a:r>
              <a:rPr lang="en-US" sz="1200" b="1">
                <a:solidFill>
                  <a:schemeClr val="bg1"/>
                </a:solidFill>
              </a:rPr>
              <a:t>            </a:t>
            </a:r>
            <a:r>
              <a:rPr lang="en-US" sz="1200" b="1" smtClean="0">
                <a:solidFill>
                  <a:schemeClr val="bg1"/>
                </a:solidFill>
              </a:rPr>
              <a:t>……..</a:t>
            </a:r>
            <a:endParaRPr lang="en-US" sz="1200" b="1">
              <a:solidFill>
                <a:schemeClr val="bg1"/>
              </a:solidFill>
            </a:endParaRPr>
          </a:p>
          <a:p>
            <a:r>
              <a:rPr lang="en-US" sz="1200" b="1">
                <a:solidFill>
                  <a:schemeClr val="bg1"/>
                </a:solidFill>
              </a:rPr>
              <a:t>            Medication.searchList.add(new Medication(name,s,ndc));</a:t>
            </a:r>
          </a:p>
          <a:p>
            <a:r>
              <a:rPr lang="en-US" sz="1200" b="1">
                <a:solidFill>
                  <a:schemeClr val="bg1"/>
                </a:solidFill>
              </a:rPr>
              <a:t>        } catch (JSONException e) {</a:t>
            </a:r>
          </a:p>
          <a:p>
            <a:r>
              <a:rPr lang="en-US" sz="1200" b="1">
                <a:solidFill>
                  <a:schemeClr val="bg1"/>
                </a:solidFill>
              </a:rPr>
              <a:t>            e.printStackTrace();</a:t>
            </a:r>
          </a:p>
          <a:p>
            <a:r>
              <a:rPr lang="en-US" sz="1200" b="1">
                <a:solidFill>
                  <a:schemeClr val="bg1"/>
                </a:solidFill>
              </a:rPr>
              <a:t>        }</a:t>
            </a:r>
          </a:p>
          <a:p>
            <a:r>
              <a:rPr lang="en-US" sz="1200" b="1">
                <a:solidFill>
                  <a:schemeClr val="bg1"/>
                </a:solidFill>
              </a:rPr>
              <a:t>	</a:t>
            </a:r>
          </a:p>
          <a:p>
            <a:endParaRPr lang="en-US" sz="1200" b="1">
              <a:solidFill>
                <a:schemeClr val="bg1"/>
              </a:solidFill>
            </a:endParaRPr>
          </a:p>
          <a:p>
            <a:r>
              <a:rPr lang="en-US" sz="1200" b="1">
                <a:solidFill>
                  <a:schemeClr val="bg1"/>
                </a:solidFill>
              </a:rPr>
              <a:t>}</a:t>
            </a:r>
          </a:p>
        </p:txBody>
      </p:sp>
    </p:spTree>
    <p:extLst>
      <p:ext uri="{BB962C8B-B14F-4D97-AF65-F5344CB8AC3E}">
        <p14:creationId xmlns:p14="http://schemas.microsoft.com/office/powerpoint/2010/main" val="312901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bg1"/>
                </a:solidFill>
              </a:rPr>
              <a:t>Input Search &amp; Scan Methods </a:t>
            </a:r>
            <a:endParaRPr lang="en-US">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13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668639"/>
            <a:ext cx="2019300" cy="3589866"/>
          </a:xfrm>
          <a:prstGeom prst="rect">
            <a:avLst/>
          </a:prstGeom>
        </p:spPr>
      </p:pic>
      <p:sp>
        <p:nvSpPr>
          <p:cNvPr id="11" name="Striped Right Arrow 10"/>
          <p:cNvSpPr/>
          <p:nvPr/>
        </p:nvSpPr>
        <p:spPr>
          <a:xfrm>
            <a:off x="4467225" y="2418557"/>
            <a:ext cx="3730625" cy="1206500"/>
          </a:xfrm>
          <a:prstGeom prst="stripedRightArrow">
            <a:avLst/>
          </a:prstGeom>
          <a:gradFill>
            <a:gsLst>
              <a:gs pos="0">
                <a:srgbClr val="000082"/>
              </a:gs>
              <a:gs pos="30000">
                <a:srgbClr val="66008F"/>
              </a:gs>
              <a:gs pos="64999">
                <a:srgbClr val="BA0066"/>
              </a:gs>
              <a:gs pos="89999">
                <a:srgbClr val="FF0000"/>
              </a:gs>
              <a:gs pos="100000">
                <a:srgbClr val="FF8200"/>
              </a:gs>
            </a:gsLst>
            <a:lin ang="2700000" scaled="0"/>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lnSpc>
                <a:spcPct val="90000"/>
              </a:lnSpc>
              <a:buAutoNum type="arabicPeriod"/>
            </a:pPr>
            <a:r>
              <a:rPr lang="en-US" smtClean="0"/>
              <a:t>Send NDC </a:t>
            </a:r>
          </a:p>
          <a:p>
            <a:pPr algn="ctr">
              <a:lnSpc>
                <a:spcPct val="90000"/>
              </a:lnSpc>
            </a:pPr>
            <a:r>
              <a:rPr lang="en-US" smtClean="0"/>
              <a:t>(Make Web Service calls)</a:t>
            </a:r>
            <a:endParaRPr lang="en-US"/>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900" y="2349482"/>
            <a:ext cx="24669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1066800" y="2260600"/>
            <a:ext cx="2298700" cy="539750"/>
          </a:xfrm>
          <a:prstGeom prst="ellipse">
            <a:avLst/>
          </a:prstGeom>
          <a:solidFill>
            <a:srgbClr val="FFC000">
              <a:alpha val="12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cxnSp>
        <p:nvCxnSpPr>
          <p:cNvPr id="7" name="Straight Arrow Connector 6"/>
          <p:cNvCxnSpPr/>
          <p:nvPr/>
        </p:nvCxnSpPr>
        <p:spPr>
          <a:xfrm flipH="1">
            <a:off x="2222501" y="2511407"/>
            <a:ext cx="1536700" cy="0"/>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48101" y="2349482"/>
            <a:ext cx="1854200" cy="300667"/>
          </a:xfrm>
          <a:prstGeom prst="rect">
            <a:avLst/>
          </a:prstGeom>
          <a:noFill/>
        </p:spPr>
        <p:txBody>
          <a:bodyPr wrap="none" lIns="0" tIns="0" rIns="0" bIns="0" rtlCol="0">
            <a:noAutofit/>
          </a:bodyPr>
          <a:lstStyle/>
          <a:p>
            <a:pPr>
              <a:lnSpc>
                <a:spcPct val="90000"/>
              </a:lnSpc>
            </a:pPr>
            <a:r>
              <a:rPr lang="en-US" smtClean="0">
                <a:solidFill>
                  <a:schemeClr val="bg1"/>
                </a:solidFill>
              </a:rPr>
              <a:t>NDC </a:t>
            </a:r>
            <a:r>
              <a:rPr lang="en-US">
                <a:solidFill>
                  <a:schemeClr val="bg1"/>
                </a:solidFill>
              </a:rPr>
              <a:t>c</a:t>
            </a:r>
            <a:r>
              <a:rPr lang="en-US" smtClean="0">
                <a:solidFill>
                  <a:schemeClr val="bg1"/>
                </a:solidFill>
              </a:rPr>
              <a:t>ode entered</a:t>
            </a:r>
            <a:endParaRPr lang="en-US">
              <a:solidFill>
                <a:schemeClr val="bg1"/>
              </a:solidFill>
            </a:endParaRPr>
          </a:p>
        </p:txBody>
      </p:sp>
      <p:sp>
        <p:nvSpPr>
          <p:cNvPr id="13" name="Striped Right Arrow 12"/>
          <p:cNvSpPr/>
          <p:nvPr/>
        </p:nvSpPr>
        <p:spPr>
          <a:xfrm>
            <a:off x="4676776" y="4878440"/>
            <a:ext cx="3692524" cy="1517650"/>
          </a:xfrm>
          <a:prstGeom prst="stripedRightArrow">
            <a:avLst/>
          </a:prstGeom>
          <a:gradFill>
            <a:gsLst>
              <a:gs pos="0">
                <a:srgbClr val="000082"/>
              </a:gs>
              <a:gs pos="30000">
                <a:srgbClr val="66008F"/>
              </a:gs>
              <a:gs pos="64999">
                <a:srgbClr val="BA0066"/>
              </a:gs>
              <a:gs pos="89999">
                <a:srgbClr val="FF0000"/>
              </a:gs>
              <a:gs pos="100000">
                <a:srgbClr val="FF8200"/>
              </a:gs>
            </a:gsLst>
            <a:lin ang="2700000" scaled="0"/>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nSpc>
                <a:spcPct val="90000"/>
              </a:lnSpc>
              <a:buAutoNum type="arabicPeriod"/>
            </a:pPr>
            <a:r>
              <a:rPr lang="en-US" sz="1600"/>
              <a:t>Parse UPC to NDC</a:t>
            </a:r>
          </a:p>
          <a:p>
            <a:pPr marL="342900" indent="-342900">
              <a:lnSpc>
                <a:spcPct val="90000"/>
              </a:lnSpc>
              <a:buAutoNum type="arabicPeriod"/>
            </a:pPr>
            <a:r>
              <a:rPr lang="en-US" sz="1600"/>
              <a:t>Send NDC to DailyMed</a:t>
            </a:r>
          </a:p>
          <a:p>
            <a:pPr marL="342900" indent="-342900">
              <a:lnSpc>
                <a:spcPct val="90000"/>
              </a:lnSpc>
              <a:buAutoNum type="arabicPeriod"/>
            </a:pPr>
            <a:r>
              <a:rPr lang="en-US" sz="1600"/>
              <a:t>      (Make 2 Web Service calls)</a:t>
            </a: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774" y="4887145"/>
            <a:ext cx="24669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388282" y="3198032"/>
            <a:ext cx="2081186" cy="4076700"/>
          </a:xfrm>
          <a:prstGeom prst="rect">
            <a:avLst/>
          </a:prstGeom>
        </p:spPr>
      </p:pic>
      <p:sp>
        <p:nvSpPr>
          <p:cNvPr id="6" name="TextBox 5"/>
          <p:cNvSpPr txBox="1"/>
          <p:nvPr/>
        </p:nvSpPr>
        <p:spPr>
          <a:xfrm>
            <a:off x="2038350" y="3521792"/>
            <a:ext cx="590550" cy="404032"/>
          </a:xfrm>
          <a:prstGeom prst="rect">
            <a:avLst/>
          </a:prstGeom>
          <a:noFill/>
        </p:spPr>
        <p:txBody>
          <a:bodyPr wrap="none" lIns="0" tIns="0" rIns="0" bIns="0" rtlCol="0">
            <a:noAutofit/>
          </a:bodyPr>
          <a:lstStyle/>
          <a:p>
            <a:pPr>
              <a:lnSpc>
                <a:spcPct val="90000"/>
              </a:lnSpc>
            </a:pPr>
            <a:r>
              <a:rPr lang="en-US" sz="2400" b="1" smtClean="0">
                <a:solidFill>
                  <a:srgbClr val="002060"/>
                </a:solidFill>
              </a:rPr>
              <a:t>OR</a:t>
            </a:r>
            <a:endParaRPr lang="en-US" sz="2400" b="1">
              <a:solidFill>
                <a:srgbClr val="002060"/>
              </a:solidFill>
            </a:endParaRPr>
          </a:p>
        </p:txBody>
      </p:sp>
    </p:spTree>
    <p:extLst>
      <p:ext uri="{BB962C8B-B14F-4D97-AF65-F5344CB8AC3E}">
        <p14:creationId xmlns:p14="http://schemas.microsoft.com/office/powerpoint/2010/main" val="307464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7491" y="343026"/>
            <a:ext cx="11125200" cy="680016"/>
          </a:xfrm>
        </p:spPr>
        <p:txBody>
          <a:bodyPr/>
          <a:lstStyle/>
          <a:p>
            <a:r>
              <a:rPr lang="en-US" b="1" smtClean="0">
                <a:solidFill>
                  <a:schemeClr val="bg1"/>
                </a:solidFill>
              </a:rPr>
              <a:t>App Makes Two Web Service Calls </a:t>
            </a:r>
            <a:r>
              <a:rPr lang="en-US" b="1">
                <a:solidFill>
                  <a:schemeClr val="bg1"/>
                </a:solidFill>
              </a:rPr>
              <a:t>T</a:t>
            </a:r>
            <a:r>
              <a:rPr lang="en-US" b="1" smtClean="0">
                <a:solidFill>
                  <a:schemeClr val="bg1"/>
                </a:solidFill>
              </a:rPr>
              <a:t>o DailyMed </a:t>
            </a:r>
            <a:endParaRPr lang="en-US" b="1">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solidFill>
                  <a:schemeClr val="bg1"/>
                </a:solidFill>
              </a:rPr>
              <a:pPr/>
              <a:t>14</a:t>
            </a:fld>
            <a:endParaRPr lang="en-US">
              <a:solidFill>
                <a:schemeClr val="bg1"/>
              </a:solidFill>
            </a:endParaRPr>
          </a:p>
        </p:txBody>
      </p:sp>
      <p:sp>
        <p:nvSpPr>
          <p:cNvPr id="5" name="TextBox 4"/>
          <p:cNvSpPr txBox="1"/>
          <p:nvPr/>
        </p:nvSpPr>
        <p:spPr>
          <a:xfrm>
            <a:off x="5720234" y="1549452"/>
            <a:ext cx="5794375" cy="1189042"/>
          </a:xfrm>
          <a:prstGeom prst="rect">
            <a:avLst/>
          </a:prstGeom>
          <a:noFill/>
        </p:spPr>
        <p:txBody>
          <a:bodyPr wrap="none" lIns="0" tIns="0" rIns="0" bIns="0" rtlCol="0">
            <a:noAutofit/>
          </a:bodyPr>
          <a:lstStyle/>
          <a:p>
            <a:r>
              <a:rPr lang="en-US" sz="1400">
                <a:solidFill>
                  <a:schemeClr val="bg1"/>
                </a:solidFill>
              </a:rPr>
              <a:t>URL url = </a:t>
            </a:r>
            <a:r>
              <a:rPr lang="en-US" sz="1400" b="1">
                <a:solidFill>
                  <a:schemeClr val="bg1"/>
                </a:solidFill>
              </a:rPr>
              <a:t>new </a:t>
            </a:r>
            <a:r>
              <a:rPr lang="en-US" sz="1400">
                <a:solidFill>
                  <a:schemeClr val="bg1"/>
                </a:solidFill>
              </a:rPr>
              <a:t>URL(params[0]);</a:t>
            </a:r>
          </a:p>
          <a:p>
            <a:r>
              <a:rPr lang="en-US" sz="1400" smtClean="0">
                <a:solidFill>
                  <a:schemeClr val="bg1"/>
                </a:solidFill>
              </a:rPr>
              <a:t>urlConnection </a:t>
            </a:r>
            <a:r>
              <a:rPr lang="en-US" sz="1400">
                <a:solidFill>
                  <a:schemeClr val="bg1"/>
                </a:solidFill>
              </a:rPr>
              <a:t>= (HttpURLConnection) url.openConnection();</a:t>
            </a:r>
            <a:br>
              <a:rPr lang="en-US" sz="1400">
                <a:solidFill>
                  <a:schemeClr val="bg1"/>
                </a:solidFill>
              </a:rPr>
            </a:br>
            <a:r>
              <a:rPr lang="en-US" sz="1400">
                <a:solidFill>
                  <a:schemeClr val="bg1"/>
                </a:solidFill>
              </a:rPr>
              <a:t>urlConnection.setRequestMethod(</a:t>
            </a:r>
            <a:r>
              <a:rPr lang="en-US" sz="1400" b="1">
                <a:solidFill>
                  <a:schemeClr val="bg1"/>
                </a:solidFill>
              </a:rPr>
              <a:t>"GET"</a:t>
            </a:r>
            <a:r>
              <a:rPr lang="en-US" sz="1400">
                <a:solidFill>
                  <a:schemeClr val="bg1"/>
                </a:solidFill>
              </a:rPr>
              <a:t>);</a:t>
            </a:r>
            <a:br>
              <a:rPr lang="en-US" sz="1400">
                <a:solidFill>
                  <a:schemeClr val="bg1"/>
                </a:solidFill>
              </a:rPr>
            </a:br>
            <a:r>
              <a:rPr lang="en-US" sz="1400">
                <a:solidFill>
                  <a:schemeClr val="bg1"/>
                </a:solidFill>
              </a:rPr>
              <a:t>urlConnection.connect();</a:t>
            </a:r>
            <a:br>
              <a:rPr lang="en-US" sz="1400">
                <a:solidFill>
                  <a:schemeClr val="bg1"/>
                </a:solidFill>
              </a:rPr>
            </a:br>
            <a:r>
              <a:rPr lang="en-US" sz="1400" smtClean="0">
                <a:solidFill>
                  <a:schemeClr val="bg1"/>
                </a:solidFill>
              </a:rPr>
              <a:t>InputStream </a:t>
            </a:r>
            <a:r>
              <a:rPr lang="en-US" sz="1400" err="1">
                <a:solidFill>
                  <a:schemeClr val="bg1"/>
                </a:solidFill>
              </a:rPr>
              <a:t>inputStream</a:t>
            </a:r>
            <a:r>
              <a:rPr lang="en-US" sz="1400">
                <a:solidFill>
                  <a:schemeClr val="bg1"/>
                </a:solidFill>
              </a:rPr>
              <a:t> = urlConnection.getInputStream</a:t>
            </a:r>
            <a:r>
              <a:rPr lang="en-US" sz="1400" smtClean="0">
                <a:solidFill>
                  <a:schemeClr val="bg1"/>
                </a:solidFill>
              </a:rPr>
              <a:t>();</a:t>
            </a:r>
          </a:p>
          <a:p>
            <a:endParaRPr lang="en-US">
              <a:solidFill>
                <a:schemeClr val="bg1"/>
              </a:solidFill>
            </a:endParaRPr>
          </a:p>
          <a:p>
            <a:endParaRPr lang="en-US">
              <a:solidFill>
                <a:schemeClr val="bg1"/>
              </a:solidFill>
            </a:endParaRPr>
          </a:p>
        </p:txBody>
      </p:sp>
      <p:sp>
        <p:nvSpPr>
          <p:cNvPr id="6" name="Rectangle 5"/>
          <p:cNvSpPr/>
          <p:nvPr/>
        </p:nvSpPr>
        <p:spPr>
          <a:xfrm>
            <a:off x="200497" y="3122534"/>
            <a:ext cx="11169650" cy="307777"/>
          </a:xfrm>
          <a:prstGeom prst="rect">
            <a:avLst/>
          </a:prstGeom>
        </p:spPr>
        <p:txBody>
          <a:bodyPr wrap="square">
            <a:spAutoFit/>
          </a:bodyPr>
          <a:lstStyle/>
          <a:p>
            <a:r>
              <a:rPr lang="en-US" sz="1400" smtClean="0">
                <a:solidFill>
                  <a:schemeClr val="bg1"/>
                </a:solidFill>
              </a:rPr>
              <a:t>GetRawData </a:t>
            </a:r>
            <a:r>
              <a:rPr lang="en-US" sz="1400">
                <a:solidFill>
                  <a:schemeClr val="bg1"/>
                </a:solidFill>
              </a:rPr>
              <a:t>theRawData = </a:t>
            </a:r>
            <a:r>
              <a:rPr lang="en-US" sz="1400" b="1" smtClean="0">
                <a:solidFill>
                  <a:schemeClr val="bg1"/>
                </a:solidFill>
              </a:rPr>
              <a:t>new </a:t>
            </a:r>
            <a:r>
              <a:rPr lang="en-US" sz="1400" smtClean="0">
                <a:solidFill>
                  <a:schemeClr val="bg1"/>
                </a:solidFill>
              </a:rPr>
              <a:t>GetRawData</a:t>
            </a:r>
            <a:r>
              <a:rPr lang="en-US" sz="1400">
                <a:solidFill>
                  <a:schemeClr val="bg1"/>
                </a:solidFill>
              </a:rPr>
              <a:t>(</a:t>
            </a:r>
            <a:r>
              <a:rPr lang="en-US" sz="1400" b="1">
                <a:solidFill>
                  <a:schemeClr val="bg1"/>
                </a:solidFill>
              </a:rPr>
              <a:t>"https://dailymed.nlm.nih.gov/dailymed/services/v1/ndc/"</a:t>
            </a:r>
            <a:r>
              <a:rPr lang="en-US" sz="1400">
                <a:solidFill>
                  <a:schemeClr val="bg1"/>
                </a:solidFill>
              </a:rPr>
              <a:t>+text+</a:t>
            </a:r>
            <a:r>
              <a:rPr lang="en-US" sz="1400" b="1">
                <a:solidFill>
                  <a:schemeClr val="bg1"/>
                </a:solidFill>
              </a:rPr>
              <a:t>"/spls.xml"</a:t>
            </a:r>
            <a:r>
              <a:rPr lang="en-US" sz="1400">
                <a:solidFill>
                  <a:schemeClr val="bg1"/>
                </a:solidFill>
              </a:rPr>
              <a:t>);</a:t>
            </a:r>
          </a:p>
        </p:txBody>
      </p:sp>
      <p:sp>
        <p:nvSpPr>
          <p:cNvPr id="3" name="TextBox 2"/>
          <p:cNvSpPr txBox="1"/>
          <p:nvPr/>
        </p:nvSpPr>
        <p:spPr>
          <a:xfrm>
            <a:off x="580301" y="1642885"/>
            <a:ext cx="4480586" cy="914400"/>
          </a:xfrm>
          <a:prstGeom prst="rect">
            <a:avLst/>
          </a:prstGeom>
          <a:noFill/>
        </p:spPr>
        <p:txBody>
          <a:bodyPr wrap="none" lIns="0" tIns="0" rIns="0" bIns="0" rtlCol="0">
            <a:noAutofit/>
          </a:bodyPr>
          <a:lstStyle/>
          <a:p>
            <a:pPr marL="342900" indent="-342900">
              <a:lnSpc>
                <a:spcPct val="90000"/>
              </a:lnSpc>
              <a:buFont typeface="+mj-lt"/>
              <a:buAutoNum type="arabicPeriod"/>
            </a:pPr>
            <a:r>
              <a:rPr lang="en-US" sz="1600" smtClean="0">
                <a:solidFill>
                  <a:schemeClr val="bg1"/>
                </a:solidFill>
              </a:rPr>
              <a:t>First call is made to </a:t>
            </a:r>
            <a:r>
              <a:rPr lang="en-US" sz="1600" b="1" smtClean="0">
                <a:solidFill>
                  <a:schemeClr val="bg1"/>
                </a:solidFill>
              </a:rPr>
              <a:t>get SPL* Id</a:t>
            </a:r>
          </a:p>
          <a:p>
            <a:pPr marL="342900" indent="-342900">
              <a:lnSpc>
                <a:spcPct val="90000"/>
              </a:lnSpc>
              <a:buFont typeface="+mj-lt"/>
              <a:buAutoNum type="arabicPeriod"/>
            </a:pPr>
            <a:endParaRPr lang="en-US" sz="1600" b="1" smtClean="0">
              <a:solidFill>
                <a:schemeClr val="bg1"/>
              </a:solidFill>
            </a:endParaRPr>
          </a:p>
          <a:p>
            <a:pPr marL="342900" indent="-342900">
              <a:lnSpc>
                <a:spcPct val="90000"/>
              </a:lnSpc>
              <a:buFont typeface="+mj-lt"/>
              <a:buAutoNum type="arabicPeriod"/>
            </a:pPr>
            <a:r>
              <a:rPr lang="en-US" sz="1600" smtClean="0">
                <a:solidFill>
                  <a:schemeClr val="bg1"/>
                </a:solidFill>
              </a:rPr>
              <a:t>Make a second call to get </a:t>
            </a:r>
            <a:r>
              <a:rPr lang="en-US" sz="1600" b="1" smtClean="0">
                <a:solidFill>
                  <a:schemeClr val="bg1"/>
                </a:solidFill>
              </a:rPr>
              <a:t> </a:t>
            </a:r>
            <a:r>
              <a:rPr lang="en-US" sz="1600" b="1">
                <a:solidFill>
                  <a:schemeClr val="bg1"/>
                </a:solidFill>
              </a:rPr>
              <a:t>drug </a:t>
            </a:r>
            <a:r>
              <a:rPr lang="en-US" sz="1600" b="1" smtClean="0">
                <a:solidFill>
                  <a:schemeClr val="bg1"/>
                </a:solidFill>
              </a:rPr>
              <a:t>information</a:t>
            </a:r>
          </a:p>
          <a:p>
            <a:pPr>
              <a:lnSpc>
                <a:spcPct val="90000"/>
              </a:lnSpc>
            </a:pPr>
            <a:r>
              <a:rPr lang="en-US" sz="1600" b="1" smtClean="0">
                <a:solidFill>
                  <a:schemeClr val="bg1"/>
                </a:solidFill>
              </a:rPr>
              <a:t> </a:t>
            </a:r>
            <a:r>
              <a:rPr lang="en-US" sz="1600" smtClean="0">
                <a:solidFill>
                  <a:schemeClr val="bg1"/>
                </a:solidFill>
              </a:rPr>
              <a:t>using SPL Id</a:t>
            </a:r>
          </a:p>
          <a:p>
            <a:pPr marL="514350" indent="-514350">
              <a:lnSpc>
                <a:spcPct val="90000"/>
              </a:lnSpc>
              <a:buFont typeface="+mj-lt"/>
              <a:buAutoNum type="arabicPeriod"/>
            </a:pPr>
            <a:endParaRPr lang="en-US" sz="1600">
              <a:solidFill>
                <a:schemeClr val="bg1"/>
              </a:solidFill>
            </a:endParaRPr>
          </a:p>
        </p:txBody>
      </p:sp>
      <p:sp>
        <p:nvSpPr>
          <p:cNvPr id="7" name="TextBox 6"/>
          <p:cNvSpPr txBox="1"/>
          <p:nvPr/>
        </p:nvSpPr>
        <p:spPr>
          <a:xfrm>
            <a:off x="341768" y="3513867"/>
            <a:ext cx="8991600" cy="152400"/>
          </a:xfrm>
          <a:prstGeom prst="rect">
            <a:avLst/>
          </a:prstGeom>
          <a:noFill/>
        </p:spPr>
        <p:txBody>
          <a:bodyPr wrap="none" lIns="0" tIns="0" rIns="0" bIns="0" rtlCol="0">
            <a:noAutofit/>
          </a:bodyPr>
          <a:lstStyle/>
          <a:p>
            <a:pPr>
              <a:lnSpc>
                <a:spcPct val="90000"/>
              </a:lnSpc>
            </a:pPr>
            <a:r>
              <a:rPr lang="en-US" sz="1600" smtClean="0">
                <a:solidFill>
                  <a:schemeClr val="bg1"/>
                </a:solidFill>
              </a:rPr>
              <a:t>*SPL – Structured </a:t>
            </a:r>
            <a:r>
              <a:rPr lang="en-US" sz="1400" smtClean="0">
                <a:solidFill>
                  <a:schemeClr val="bg1"/>
                </a:solidFill>
              </a:rPr>
              <a:t>Product</a:t>
            </a:r>
            <a:r>
              <a:rPr lang="en-US" sz="1600" smtClean="0">
                <a:solidFill>
                  <a:schemeClr val="bg1"/>
                </a:solidFill>
              </a:rPr>
              <a:t> Labeling</a:t>
            </a:r>
            <a:endParaRPr lang="en-US" sz="1600">
              <a:solidFill>
                <a:schemeClr val="bg1"/>
              </a:solidFill>
            </a:endParaRPr>
          </a:p>
        </p:txBody>
      </p:sp>
      <p:sp>
        <p:nvSpPr>
          <p:cNvPr id="11" name="TextBox 10"/>
          <p:cNvSpPr txBox="1"/>
          <p:nvPr/>
        </p:nvSpPr>
        <p:spPr>
          <a:xfrm>
            <a:off x="3894236" y="2706814"/>
            <a:ext cx="1620821" cy="295321"/>
          </a:xfrm>
          <a:prstGeom prst="rect">
            <a:avLst/>
          </a:prstGeom>
          <a:noFill/>
        </p:spPr>
        <p:txBody>
          <a:bodyPr wrap="none" lIns="0" tIns="0" rIns="0" bIns="0" rtlCol="0">
            <a:noAutofit/>
          </a:bodyPr>
          <a:lstStyle/>
          <a:p>
            <a:pPr>
              <a:lnSpc>
                <a:spcPct val="90000"/>
              </a:lnSpc>
            </a:pPr>
            <a:r>
              <a:rPr lang="en-US" sz="2000" b="1" smtClean="0">
                <a:solidFill>
                  <a:schemeClr val="bg1"/>
                </a:solidFill>
              </a:rPr>
              <a:t>First Call is made</a:t>
            </a:r>
            <a:endParaRPr lang="en-US" sz="2000" b="1">
              <a:solidFill>
                <a:schemeClr val="bg1"/>
              </a:solidFill>
            </a:endParaRPr>
          </a:p>
        </p:txBody>
      </p:sp>
      <p:sp>
        <p:nvSpPr>
          <p:cNvPr id="12" name="Rounded Rectangle 11"/>
          <p:cNvSpPr/>
          <p:nvPr/>
        </p:nvSpPr>
        <p:spPr>
          <a:xfrm>
            <a:off x="7202597" y="3111729"/>
            <a:ext cx="935776" cy="336550"/>
          </a:xfrm>
          <a:prstGeom prst="roundRect">
            <a:avLst/>
          </a:prstGeom>
          <a:solidFill>
            <a:srgbClr val="FFFF00">
              <a:alpha val="56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bg1"/>
              </a:solidFill>
            </a:endParaRPr>
          </a:p>
        </p:txBody>
      </p:sp>
      <p:cxnSp>
        <p:nvCxnSpPr>
          <p:cNvPr id="14" name="Straight Arrow Connector 13"/>
          <p:cNvCxnSpPr/>
          <p:nvPr/>
        </p:nvCxnSpPr>
        <p:spPr>
          <a:xfrm flipH="1">
            <a:off x="8002607" y="2804082"/>
            <a:ext cx="1125584" cy="354707"/>
          </a:xfrm>
          <a:prstGeom prst="straightConnector1">
            <a:avLst/>
          </a:prstGeom>
          <a:ln w="1905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223089" y="2711232"/>
            <a:ext cx="914400" cy="295321"/>
          </a:xfrm>
          <a:prstGeom prst="rect">
            <a:avLst/>
          </a:prstGeom>
          <a:noFill/>
        </p:spPr>
        <p:txBody>
          <a:bodyPr wrap="none" lIns="0" tIns="0" rIns="0" bIns="0" rtlCol="0">
            <a:noAutofit/>
          </a:bodyPr>
          <a:lstStyle/>
          <a:p>
            <a:pPr>
              <a:lnSpc>
                <a:spcPct val="90000"/>
              </a:lnSpc>
            </a:pPr>
            <a:r>
              <a:rPr lang="en-US" sz="1400" b="1" smtClean="0">
                <a:solidFill>
                  <a:schemeClr val="bg1"/>
                </a:solidFill>
              </a:rPr>
              <a:t>To get SPL Id of the drug </a:t>
            </a:r>
            <a:endParaRPr lang="en-US" sz="1400" b="1">
              <a:solidFill>
                <a:schemeClr val="bg1"/>
              </a:solidFill>
            </a:endParaRPr>
          </a:p>
        </p:txBody>
      </p:sp>
      <p:sp>
        <p:nvSpPr>
          <p:cNvPr id="15" name="Title 1"/>
          <p:cNvSpPr txBox="1">
            <a:spLocks/>
          </p:cNvSpPr>
          <p:nvPr/>
        </p:nvSpPr>
        <p:spPr>
          <a:xfrm>
            <a:off x="3894236" y="3765235"/>
            <a:ext cx="2486348" cy="4445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2000" b="1" smtClean="0">
                <a:solidFill>
                  <a:schemeClr val="bg1"/>
                </a:solidFill>
              </a:rPr>
              <a:t>Second Call Is Made</a:t>
            </a:r>
            <a:endParaRPr lang="en-US" sz="2000" b="1">
              <a:solidFill>
                <a:schemeClr val="bg1"/>
              </a:solidFill>
            </a:endParaRPr>
          </a:p>
        </p:txBody>
      </p:sp>
      <p:sp>
        <p:nvSpPr>
          <p:cNvPr id="19" name="Rectangle 18"/>
          <p:cNvSpPr/>
          <p:nvPr/>
        </p:nvSpPr>
        <p:spPr>
          <a:xfrm>
            <a:off x="341768" y="4209735"/>
            <a:ext cx="11087100" cy="2246769"/>
          </a:xfrm>
          <a:prstGeom prst="rect">
            <a:avLst/>
          </a:prstGeom>
        </p:spPr>
        <p:txBody>
          <a:bodyPr wrap="square">
            <a:spAutoFit/>
          </a:bodyPr>
          <a:lstStyle/>
          <a:p>
            <a:r>
              <a:rPr lang="en-US" sz="1400">
                <a:solidFill>
                  <a:schemeClr val="bg1"/>
                </a:solidFill>
              </a:rPr>
              <a:t>theRawData.reset();</a:t>
            </a:r>
            <a:br>
              <a:rPr lang="en-US" sz="1400">
                <a:solidFill>
                  <a:schemeClr val="bg1"/>
                </a:solidFill>
              </a:rPr>
            </a:br>
            <a:r>
              <a:rPr lang="en-US" sz="1400">
                <a:solidFill>
                  <a:schemeClr val="bg1"/>
                </a:solidFill>
              </a:rPr>
              <a:t>theRawData = </a:t>
            </a:r>
            <a:r>
              <a:rPr lang="en-US" sz="1400" b="1">
                <a:solidFill>
                  <a:schemeClr val="bg1"/>
                </a:solidFill>
              </a:rPr>
              <a:t>new </a:t>
            </a:r>
            <a:r>
              <a:rPr lang="en-US" sz="1400" smtClean="0">
                <a:solidFill>
                  <a:schemeClr val="bg1"/>
                </a:solidFill>
              </a:rPr>
              <a:t>GetRawData(</a:t>
            </a:r>
            <a:r>
              <a:rPr lang="en-US" sz="1400" b="1" smtClean="0">
                <a:solidFill>
                  <a:schemeClr val="bg1"/>
                </a:solidFill>
              </a:rPr>
              <a:t>"https://dailymed.nlm.nih.gov/dailymed/services/v2/spls/"</a:t>
            </a:r>
            <a:r>
              <a:rPr lang="en-US" sz="1400" smtClean="0">
                <a:solidFill>
                  <a:schemeClr val="bg1"/>
                </a:solidFill>
              </a:rPr>
              <a:t>+</a:t>
            </a:r>
            <a:r>
              <a:rPr lang="en-US" sz="1400">
                <a:solidFill>
                  <a:schemeClr val="bg1"/>
                </a:solidFill>
              </a:rPr>
              <a:t>s+</a:t>
            </a:r>
            <a:r>
              <a:rPr lang="en-US" sz="1400" b="1">
                <a:solidFill>
                  <a:schemeClr val="bg1"/>
                </a:solidFill>
              </a:rPr>
              <a:t>"/packaging.json"</a:t>
            </a:r>
            <a:r>
              <a:rPr lang="en-US" sz="1400">
                <a:solidFill>
                  <a:schemeClr val="bg1"/>
                </a:solidFill>
              </a:rPr>
              <a:t>);</a:t>
            </a:r>
            <a:br>
              <a:rPr lang="en-US" sz="1400">
                <a:solidFill>
                  <a:schemeClr val="bg1"/>
                </a:solidFill>
              </a:rPr>
            </a:br>
            <a:r>
              <a:rPr lang="en-US" sz="1400">
                <a:solidFill>
                  <a:schemeClr val="bg1"/>
                </a:solidFill>
              </a:rPr>
              <a:t>String packagingData = </a:t>
            </a:r>
            <a:r>
              <a:rPr lang="en-US" sz="1400" b="1" smtClean="0">
                <a:solidFill>
                  <a:schemeClr val="bg1"/>
                </a:solidFill>
              </a:rPr>
              <a:t>""</a:t>
            </a:r>
            <a:r>
              <a:rPr lang="en-US" sz="1400" smtClean="0">
                <a:solidFill>
                  <a:schemeClr val="bg1"/>
                </a:solidFill>
              </a:rPr>
              <a:t>;</a:t>
            </a:r>
          </a:p>
          <a:p>
            <a:r>
              <a:rPr lang="en-US" sz="1400" b="1" smtClean="0">
                <a:solidFill>
                  <a:schemeClr val="bg1"/>
                </a:solidFill>
              </a:rPr>
              <a:t>try </a:t>
            </a:r>
            <a:r>
              <a:rPr lang="en-US" sz="1400">
                <a:solidFill>
                  <a:schemeClr val="bg1"/>
                </a:solidFill>
              </a:rPr>
              <a:t>{</a:t>
            </a:r>
            <a:br>
              <a:rPr lang="en-US" sz="1400">
                <a:solidFill>
                  <a:schemeClr val="bg1"/>
                </a:solidFill>
              </a:rPr>
            </a:br>
            <a:r>
              <a:rPr lang="en-US" sz="1400" smtClean="0">
                <a:solidFill>
                  <a:schemeClr val="bg1"/>
                </a:solidFill>
              </a:rPr>
              <a:t>	packagingData </a:t>
            </a:r>
            <a:r>
              <a:rPr lang="en-US" sz="1400">
                <a:solidFill>
                  <a:schemeClr val="bg1"/>
                </a:solidFill>
              </a:rPr>
              <a:t>= theRawData.execute();</a:t>
            </a:r>
            <a:br>
              <a:rPr lang="en-US" sz="1400">
                <a:solidFill>
                  <a:schemeClr val="bg1"/>
                </a:solidFill>
              </a:rPr>
            </a:br>
            <a:r>
              <a:rPr lang="en-US" sz="1400">
                <a:solidFill>
                  <a:schemeClr val="bg1"/>
                </a:solidFill>
              </a:rPr>
              <a:t>} </a:t>
            </a:r>
            <a:r>
              <a:rPr lang="en-US" sz="1400" b="1">
                <a:solidFill>
                  <a:schemeClr val="bg1"/>
                </a:solidFill>
              </a:rPr>
              <a:t>catch </a:t>
            </a:r>
            <a:r>
              <a:rPr lang="en-US" sz="1400">
                <a:solidFill>
                  <a:schemeClr val="bg1"/>
                </a:solidFill>
              </a:rPr>
              <a:t>(ExecutionException e) {</a:t>
            </a:r>
            <a:br>
              <a:rPr lang="en-US" sz="1400">
                <a:solidFill>
                  <a:schemeClr val="bg1"/>
                </a:solidFill>
              </a:rPr>
            </a:br>
            <a:r>
              <a:rPr lang="en-US" sz="1400" smtClean="0">
                <a:solidFill>
                  <a:schemeClr val="bg1"/>
                </a:solidFill>
              </a:rPr>
              <a:t>	e.printStackTrace</a:t>
            </a:r>
            <a:r>
              <a:rPr lang="en-US" sz="1400">
                <a:solidFill>
                  <a:schemeClr val="bg1"/>
                </a:solidFill>
              </a:rPr>
              <a:t>();</a:t>
            </a:r>
            <a:br>
              <a:rPr lang="en-US" sz="1400">
                <a:solidFill>
                  <a:schemeClr val="bg1"/>
                </a:solidFill>
              </a:rPr>
            </a:br>
            <a:r>
              <a:rPr lang="en-US" sz="1400">
                <a:solidFill>
                  <a:schemeClr val="bg1"/>
                </a:solidFill>
              </a:rPr>
              <a:t>} </a:t>
            </a:r>
            <a:r>
              <a:rPr lang="en-US" sz="1400" b="1">
                <a:solidFill>
                  <a:schemeClr val="bg1"/>
                </a:solidFill>
              </a:rPr>
              <a:t>catch </a:t>
            </a:r>
            <a:r>
              <a:rPr lang="en-US" sz="1400">
                <a:solidFill>
                  <a:schemeClr val="bg1"/>
                </a:solidFill>
              </a:rPr>
              <a:t>(InterruptedException e) {</a:t>
            </a:r>
            <a:br>
              <a:rPr lang="en-US" sz="1400">
                <a:solidFill>
                  <a:schemeClr val="bg1"/>
                </a:solidFill>
              </a:rPr>
            </a:br>
            <a:r>
              <a:rPr lang="en-US" sz="1400" smtClean="0">
                <a:solidFill>
                  <a:schemeClr val="bg1"/>
                </a:solidFill>
              </a:rPr>
              <a:t>	e.printStackTrace</a:t>
            </a:r>
            <a:r>
              <a:rPr lang="en-US" sz="1400">
                <a:solidFill>
                  <a:schemeClr val="bg1"/>
                </a:solidFill>
              </a:rPr>
              <a:t>();</a:t>
            </a:r>
            <a:br>
              <a:rPr lang="en-US" sz="1400">
                <a:solidFill>
                  <a:schemeClr val="bg1"/>
                </a:solidFill>
              </a:rPr>
            </a:br>
            <a:r>
              <a:rPr lang="en-US" sz="1400">
                <a:solidFill>
                  <a:schemeClr val="bg1"/>
                </a:solidFill>
              </a:rPr>
              <a:t>}</a:t>
            </a:r>
          </a:p>
        </p:txBody>
      </p:sp>
      <p:sp>
        <p:nvSpPr>
          <p:cNvPr id="20" name="Rounded Rectangle 19"/>
          <p:cNvSpPr/>
          <p:nvPr/>
        </p:nvSpPr>
        <p:spPr>
          <a:xfrm>
            <a:off x="6457949" y="4333211"/>
            <a:ext cx="753009" cy="444500"/>
          </a:xfrm>
          <a:prstGeom prst="roundRect">
            <a:avLst/>
          </a:prstGeom>
          <a:solidFill>
            <a:srgbClr val="FFFF00">
              <a:alpha val="57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bg1"/>
              </a:solidFill>
            </a:endParaRPr>
          </a:p>
        </p:txBody>
      </p:sp>
      <p:cxnSp>
        <p:nvCxnSpPr>
          <p:cNvPr id="21" name="Straight Arrow Connector 20"/>
          <p:cNvCxnSpPr/>
          <p:nvPr/>
        </p:nvCxnSpPr>
        <p:spPr>
          <a:xfrm flipV="1">
            <a:off x="6457949" y="4704860"/>
            <a:ext cx="349691" cy="361419"/>
          </a:xfrm>
          <a:prstGeom prst="straightConnector1">
            <a:avLst/>
          </a:prstGeom>
          <a:ln w="1905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49898" y="5107586"/>
            <a:ext cx="2755900" cy="471316"/>
          </a:xfrm>
          <a:prstGeom prst="rect">
            <a:avLst/>
          </a:prstGeom>
          <a:noFill/>
        </p:spPr>
        <p:txBody>
          <a:bodyPr wrap="none" lIns="0" tIns="0" rIns="0" bIns="0" rtlCol="0">
            <a:noAutofit/>
          </a:bodyPr>
          <a:lstStyle/>
          <a:p>
            <a:pPr>
              <a:lnSpc>
                <a:spcPct val="90000"/>
              </a:lnSpc>
            </a:pPr>
            <a:r>
              <a:rPr lang="en-US" sz="1400" b="1" smtClean="0">
                <a:solidFill>
                  <a:schemeClr val="bg1"/>
                </a:solidFill>
              </a:rPr>
              <a:t>Get the details of the </a:t>
            </a:r>
            <a:r>
              <a:rPr lang="en-US" sz="1400" b="1">
                <a:solidFill>
                  <a:schemeClr val="bg1"/>
                </a:solidFill>
              </a:rPr>
              <a:t>drug </a:t>
            </a:r>
            <a:r>
              <a:rPr lang="en-US" sz="1400" b="1" smtClean="0">
                <a:solidFill>
                  <a:schemeClr val="bg1"/>
                </a:solidFill>
              </a:rPr>
              <a:t>using the </a:t>
            </a:r>
            <a:r>
              <a:rPr lang="en-US" sz="1400" b="1">
                <a:solidFill>
                  <a:schemeClr val="bg1"/>
                </a:solidFill>
              </a:rPr>
              <a:t>SPL Id </a:t>
            </a:r>
          </a:p>
        </p:txBody>
      </p:sp>
      <p:sp>
        <p:nvSpPr>
          <p:cNvPr id="23" name="Right Brace 22"/>
          <p:cNvSpPr/>
          <p:nvPr/>
        </p:nvSpPr>
        <p:spPr>
          <a:xfrm>
            <a:off x="4321566" y="5014248"/>
            <a:ext cx="399246" cy="1324325"/>
          </a:xfrm>
          <a:prstGeom prst="rightBrace">
            <a:avLst/>
          </a:prstGeom>
          <a:ln w="19050">
            <a:solidFill>
              <a:srgbClr val="0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5" name="TextBox 24"/>
          <p:cNvSpPr txBox="1"/>
          <p:nvPr/>
        </p:nvSpPr>
        <p:spPr>
          <a:xfrm>
            <a:off x="4960869" y="5578902"/>
            <a:ext cx="3177504" cy="300550"/>
          </a:xfrm>
          <a:prstGeom prst="rect">
            <a:avLst/>
          </a:prstGeom>
          <a:noFill/>
        </p:spPr>
        <p:txBody>
          <a:bodyPr wrap="none" lIns="0" tIns="0" rIns="0" bIns="0" rtlCol="0">
            <a:noAutofit/>
          </a:bodyPr>
          <a:lstStyle/>
          <a:p>
            <a:pPr>
              <a:lnSpc>
                <a:spcPct val="90000"/>
              </a:lnSpc>
            </a:pPr>
            <a:r>
              <a:rPr lang="en-US" sz="1400" b="1" smtClean="0">
                <a:solidFill>
                  <a:schemeClr val="bg1"/>
                </a:solidFill>
              </a:rPr>
              <a:t>Code to handle if data could not be retrieved</a:t>
            </a:r>
          </a:p>
          <a:p>
            <a:pPr>
              <a:lnSpc>
                <a:spcPct val="90000"/>
              </a:lnSpc>
            </a:pPr>
            <a:endParaRPr lang="en-US" sz="1400" b="1">
              <a:solidFill>
                <a:schemeClr val="bg1"/>
              </a:solidFill>
            </a:endParaRPr>
          </a:p>
        </p:txBody>
      </p:sp>
      <p:cxnSp>
        <p:nvCxnSpPr>
          <p:cNvPr id="30" name="Straight Connector 29"/>
          <p:cNvCxnSpPr/>
          <p:nvPr/>
        </p:nvCxnSpPr>
        <p:spPr>
          <a:xfrm>
            <a:off x="488887" y="3765235"/>
            <a:ext cx="11025722" cy="0"/>
          </a:xfrm>
          <a:prstGeom prst="line">
            <a:avLst/>
          </a:prstGeom>
          <a:ln w="19050">
            <a:solidFill>
              <a:srgbClr val="000000"/>
            </a:solidFill>
            <a:prstDash val="sysDash"/>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62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a:xfrm>
            <a:off x="311149" y="1396886"/>
            <a:ext cx="11515725" cy="2427505"/>
          </a:xfrm>
          <a:prstGeom prst="rect">
            <a:avLst/>
          </a:prstGeom>
          <a:solidFill>
            <a:schemeClr val="bg1">
              <a:alpha val="72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000000"/>
              </a:solidFill>
            </a:endParaRPr>
          </a:p>
        </p:txBody>
      </p:sp>
      <p:sp>
        <p:nvSpPr>
          <p:cNvPr id="21" name="Rectangle 20"/>
          <p:cNvSpPr/>
          <p:nvPr/>
        </p:nvSpPr>
        <p:spPr>
          <a:xfrm>
            <a:off x="311149" y="3982924"/>
            <a:ext cx="11515725" cy="2427505"/>
          </a:xfrm>
          <a:prstGeom prst="rect">
            <a:avLst/>
          </a:prstGeom>
          <a:solidFill>
            <a:schemeClr val="bg1">
              <a:alpha val="72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000000"/>
              </a:solidFill>
            </a:endParaRPr>
          </a:p>
        </p:txBody>
      </p:sp>
      <p:sp>
        <p:nvSpPr>
          <p:cNvPr id="2" name="Title 1"/>
          <p:cNvSpPr>
            <a:spLocks noGrp="1"/>
          </p:cNvSpPr>
          <p:nvPr>
            <p:ph type="title"/>
          </p:nvPr>
        </p:nvSpPr>
        <p:spPr/>
        <p:txBody>
          <a:bodyPr/>
          <a:lstStyle/>
          <a:p>
            <a:r>
              <a:rPr lang="en-US" b="1" smtClean="0">
                <a:solidFill>
                  <a:schemeClr val="bg1"/>
                </a:solidFill>
              </a:rPr>
              <a:t>Daily</a:t>
            </a:r>
            <a:r>
              <a:rPr lang="en-US" b="1" i="1" smtClean="0">
                <a:solidFill>
                  <a:schemeClr val="bg1"/>
                </a:solidFill>
              </a:rPr>
              <a:t>Med’s </a:t>
            </a:r>
            <a:r>
              <a:rPr lang="en-US" b="1" smtClean="0">
                <a:solidFill>
                  <a:schemeClr val="bg1"/>
                </a:solidFill>
              </a:rPr>
              <a:t>Response </a:t>
            </a:r>
            <a:endParaRPr lang="en-US" b="1">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15</a:t>
            </a:fld>
            <a:endParaRPr lang="en-US"/>
          </a:p>
        </p:txBody>
      </p:sp>
      <p:sp>
        <p:nvSpPr>
          <p:cNvPr id="3" name="Rectangle 2"/>
          <p:cNvSpPr/>
          <p:nvPr/>
        </p:nvSpPr>
        <p:spPr>
          <a:xfrm>
            <a:off x="531812" y="2148208"/>
            <a:ext cx="11074400" cy="954107"/>
          </a:xfrm>
          <a:prstGeom prst="rect">
            <a:avLst/>
          </a:prstGeom>
        </p:spPr>
        <p:txBody>
          <a:bodyPr wrap="square">
            <a:spAutoFit/>
          </a:bodyPr>
          <a:lstStyle/>
          <a:p>
            <a:r>
              <a:rPr lang="en-US" sz="1400" b="1" smtClean="0"/>
              <a:t>&lt;</a:t>
            </a:r>
            <a:r>
              <a:rPr lang="en-US" sz="1400" b="1"/>
              <a:t>spls&gt;&lt;spl&gt;&lt;</a:t>
            </a:r>
            <a:r>
              <a:rPr lang="en-US" sz="1400" b="1" smtClean="0"/>
              <a:t>setid&gt;cad07288-08bc-4d51-96b2bbefdcdee18a</a:t>
            </a:r>
            <a:r>
              <a:rPr lang="en-US" sz="1400" b="1"/>
              <a:t>&lt;/setid&gt;&lt;spl_version&gt;2&lt;/spl_version&gt;&lt;published_date&gt;October 13, 2015&lt;/published_date&gt;&lt;title&gt;</a:t>
            </a:r>
            <a:r>
              <a:rPr lang="en-US" sz="1400" b="1">
                <a:solidFill>
                  <a:schemeClr val="accent1"/>
                </a:solidFill>
              </a:rPr>
              <a:t>SUDAFED PE PRESSURE PLUS PAIN PLUS COLD </a:t>
            </a:r>
            <a:r>
              <a:rPr lang="en-US" sz="1400" b="1"/>
              <a:t>(</a:t>
            </a:r>
            <a:r>
              <a:rPr lang="en-US" sz="1400" b="1">
                <a:solidFill>
                  <a:schemeClr val="accent2"/>
                </a:solidFill>
              </a:rPr>
              <a:t>ACETAMINOPHEN, DEXTROMETHORPHAN HYDROBROMIDE, GUAIFENESIN, AND PHENYLEPHRINE HYDROCHLORIDE</a:t>
            </a:r>
            <a:r>
              <a:rPr lang="en-US" sz="1400" b="1"/>
              <a:t>) </a:t>
            </a:r>
            <a:r>
              <a:rPr lang="en-US" sz="1400" b="1">
                <a:solidFill>
                  <a:schemeClr val="bg2">
                    <a:lumMod val="50000"/>
                  </a:schemeClr>
                </a:solidFill>
              </a:rPr>
              <a:t>TABLET, FILM COATED</a:t>
            </a:r>
            <a:r>
              <a:rPr lang="en-US" sz="1400" b="1"/>
              <a:t> [JOHNSON &amp;amp;amp; </a:t>
            </a:r>
            <a:r>
              <a:rPr lang="en-US" sz="1400" b="1">
                <a:solidFill>
                  <a:srgbClr val="0070C0"/>
                </a:solidFill>
              </a:rPr>
              <a:t>JOHNSON CONSUMER INC., MCNEIL CONSUMER HEALTHCARE </a:t>
            </a:r>
            <a:r>
              <a:rPr lang="en-US" sz="1400" b="1"/>
              <a:t>DIVISION]&lt;/title&gt;&lt;/spl&gt;&lt;/spls&gt;</a:t>
            </a:r>
          </a:p>
        </p:txBody>
      </p:sp>
      <p:cxnSp>
        <p:nvCxnSpPr>
          <p:cNvPr id="6" name="Straight Arrow Connector 5"/>
          <p:cNvCxnSpPr/>
          <p:nvPr/>
        </p:nvCxnSpPr>
        <p:spPr>
          <a:xfrm flipH="1">
            <a:off x="5266723" y="1714061"/>
            <a:ext cx="1518251" cy="742231"/>
          </a:xfrm>
          <a:prstGeom prst="straightConnector1">
            <a:avLst/>
          </a:prstGeom>
          <a:ln w="1905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2443" y="1504137"/>
            <a:ext cx="1562100" cy="268410"/>
          </a:xfrm>
          <a:prstGeom prst="rect">
            <a:avLst/>
          </a:prstGeom>
          <a:noFill/>
        </p:spPr>
        <p:txBody>
          <a:bodyPr wrap="none" lIns="0" tIns="0" rIns="0" bIns="0" rtlCol="0">
            <a:noAutofit/>
          </a:bodyPr>
          <a:lstStyle/>
          <a:p>
            <a:pPr>
              <a:lnSpc>
                <a:spcPct val="90000"/>
              </a:lnSpc>
            </a:pPr>
            <a:r>
              <a:rPr lang="en-US" sz="1400" b="1" smtClean="0">
                <a:solidFill>
                  <a:schemeClr val="accent1"/>
                </a:solidFill>
              </a:rPr>
              <a:t>Drug Name</a:t>
            </a:r>
            <a:endParaRPr lang="en-US" sz="1400" b="1">
              <a:solidFill>
                <a:schemeClr val="accent1"/>
              </a:solidFill>
            </a:endParaRPr>
          </a:p>
        </p:txBody>
      </p:sp>
      <p:sp>
        <p:nvSpPr>
          <p:cNvPr id="8" name="TextBox 7"/>
          <p:cNvSpPr txBox="1"/>
          <p:nvPr/>
        </p:nvSpPr>
        <p:spPr>
          <a:xfrm>
            <a:off x="6300787" y="3424238"/>
            <a:ext cx="1562100" cy="457200"/>
          </a:xfrm>
          <a:prstGeom prst="rect">
            <a:avLst/>
          </a:prstGeom>
          <a:noFill/>
        </p:spPr>
        <p:txBody>
          <a:bodyPr wrap="none" lIns="0" tIns="0" rIns="0" bIns="0" rtlCol="0">
            <a:noAutofit/>
          </a:bodyPr>
          <a:lstStyle/>
          <a:p>
            <a:pPr>
              <a:lnSpc>
                <a:spcPct val="90000"/>
              </a:lnSpc>
            </a:pPr>
            <a:r>
              <a:rPr lang="en-US" sz="1400" b="1" smtClean="0">
                <a:solidFill>
                  <a:srgbClr val="0070C0"/>
                </a:solidFill>
              </a:rPr>
              <a:t>Manufacturer</a:t>
            </a:r>
            <a:r>
              <a:rPr lang="en-US" sz="1400" smtClean="0">
                <a:solidFill>
                  <a:srgbClr val="0070C0"/>
                </a:solidFill>
              </a:rPr>
              <a:t> </a:t>
            </a:r>
            <a:r>
              <a:rPr lang="en-US" sz="1400" b="1" smtClean="0">
                <a:solidFill>
                  <a:srgbClr val="0070C0"/>
                </a:solidFill>
              </a:rPr>
              <a:t>Name</a:t>
            </a:r>
            <a:endParaRPr lang="en-US" sz="1400" b="1">
              <a:solidFill>
                <a:srgbClr val="0070C0"/>
              </a:solidFill>
            </a:endParaRPr>
          </a:p>
        </p:txBody>
      </p:sp>
      <p:cxnSp>
        <p:nvCxnSpPr>
          <p:cNvPr id="10" name="Straight Arrow Connector 9"/>
          <p:cNvCxnSpPr/>
          <p:nvPr/>
        </p:nvCxnSpPr>
        <p:spPr>
          <a:xfrm flipH="1" flipV="1">
            <a:off x="6784974" y="2787635"/>
            <a:ext cx="196850" cy="528853"/>
          </a:xfrm>
          <a:prstGeom prst="straightConnector1">
            <a:avLst/>
          </a:prstGeom>
          <a:ln w="1905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125912" y="2832239"/>
            <a:ext cx="71437" cy="612405"/>
          </a:xfrm>
          <a:prstGeom prst="straightConnector1">
            <a:avLst/>
          </a:prstGeom>
          <a:ln w="1905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62312" y="3444644"/>
            <a:ext cx="1562100" cy="457200"/>
          </a:xfrm>
          <a:prstGeom prst="rect">
            <a:avLst/>
          </a:prstGeom>
          <a:noFill/>
        </p:spPr>
        <p:txBody>
          <a:bodyPr wrap="none" lIns="0" tIns="0" rIns="0" bIns="0" rtlCol="0">
            <a:noAutofit/>
          </a:bodyPr>
          <a:lstStyle/>
          <a:p>
            <a:pPr>
              <a:lnSpc>
                <a:spcPct val="90000"/>
              </a:lnSpc>
            </a:pPr>
            <a:r>
              <a:rPr lang="en-US" sz="1400" b="1">
                <a:solidFill>
                  <a:schemeClr val="accent2"/>
                </a:solidFill>
              </a:rPr>
              <a:t>Active Ingredients</a:t>
            </a:r>
          </a:p>
        </p:txBody>
      </p:sp>
      <p:cxnSp>
        <p:nvCxnSpPr>
          <p:cNvPr id="15" name="Straight Arrow Connector 14"/>
          <p:cNvCxnSpPr/>
          <p:nvPr/>
        </p:nvCxnSpPr>
        <p:spPr>
          <a:xfrm flipH="1" flipV="1">
            <a:off x="5231605" y="2878174"/>
            <a:ext cx="112713" cy="453566"/>
          </a:xfrm>
          <a:prstGeom prst="straightConnector1">
            <a:avLst/>
          </a:prstGeom>
          <a:ln w="1905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10137" y="3417974"/>
            <a:ext cx="1562100" cy="457200"/>
          </a:xfrm>
          <a:prstGeom prst="rect">
            <a:avLst/>
          </a:prstGeom>
          <a:noFill/>
          <a:ln>
            <a:noFill/>
          </a:ln>
        </p:spPr>
        <p:txBody>
          <a:bodyPr wrap="none" lIns="0" tIns="0" rIns="0" bIns="0" rtlCol="0">
            <a:noAutofit/>
          </a:bodyPr>
          <a:lstStyle/>
          <a:p>
            <a:pPr>
              <a:lnSpc>
                <a:spcPct val="90000"/>
              </a:lnSpc>
            </a:pPr>
            <a:r>
              <a:rPr lang="en-US" sz="1400" b="1" smtClean="0">
                <a:solidFill>
                  <a:srgbClr val="000000"/>
                </a:solidFill>
              </a:rPr>
              <a:t>Drug </a:t>
            </a:r>
            <a:r>
              <a:rPr lang="en-US" sz="1400" b="1">
                <a:solidFill>
                  <a:srgbClr val="000000"/>
                </a:solidFill>
              </a:rPr>
              <a:t>F</a:t>
            </a:r>
            <a:r>
              <a:rPr lang="en-US" sz="1400" b="1" smtClean="0">
                <a:solidFill>
                  <a:srgbClr val="000000"/>
                </a:solidFill>
              </a:rPr>
              <a:t>orm</a:t>
            </a:r>
            <a:endParaRPr lang="en-US" sz="1400" b="1">
              <a:solidFill>
                <a:srgbClr val="000000"/>
              </a:solidFill>
            </a:endParaRPr>
          </a:p>
        </p:txBody>
      </p:sp>
      <p:cxnSp>
        <p:nvCxnSpPr>
          <p:cNvPr id="22" name="Straight Arrow Connector 21"/>
          <p:cNvCxnSpPr/>
          <p:nvPr/>
        </p:nvCxnSpPr>
        <p:spPr>
          <a:xfrm flipH="1">
            <a:off x="4125912" y="1714870"/>
            <a:ext cx="1073150" cy="433338"/>
          </a:xfrm>
          <a:prstGeom prst="straightConnector1">
            <a:avLst/>
          </a:prstGeom>
          <a:ln w="19050">
            <a:solidFill>
              <a:srgbClr val="00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87962" y="1474339"/>
            <a:ext cx="615950" cy="240531"/>
          </a:xfrm>
          <a:prstGeom prst="rect">
            <a:avLst/>
          </a:prstGeom>
          <a:noFill/>
        </p:spPr>
        <p:txBody>
          <a:bodyPr wrap="none" lIns="0" tIns="0" rIns="0" bIns="0" rtlCol="0">
            <a:noAutofit/>
          </a:bodyPr>
          <a:lstStyle/>
          <a:p>
            <a:pPr>
              <a:lnSpc>
                <a:spcPct val="90000"/>
              </a:lnSpc>
            </a:pPr>
            <a:r>
              <a:rPr lang="en-US" sz="1400" b="1" smtClean="0">
                <a:solidFill>
                  <a:schemeClr val="tx1">
                    <a:lumMod val="50000"/>
                  </a:schemeClr>
                </a:solidFill>
              </a:rPr>
              <a:t>SPL Id</a:t>
            </a:r>
            <a:endParaRPr lang="en-US" sz="1400" b="1">
              <a:solidFill>
                <a:schemeClr val="tx1">
                  <a:lumMod val="50000"/>
                </a:schemeClr>
              </a:solidFill>
            </a:endParaRPr>
          </a:p>
        </p:txBody>
      </p:sp>
      <p:sp>
        <p:nvSpPr>
          <p:cNvPr id="20" name="Rectangle 19"/>
          <p:cNvSpPr/>
          <p:nvPr/>
        </p:nvSpPr>
        <p:spPr>
          <a:xfrm>
            <a:off x="252410" y="3824119"/>
            <a:ext cx="11404601" cy="2462213"/>
          </a:xfrm>
          <a:prstGeom prst="rect">
            <a:avLst/>
          </a:prstGeom>
        </p:spPr>
        <p:txBody>
          <a:bodyPr wrap="square">
            <a:spAutoFit/>
          </a:bodyPr>
          <a:lstStyle/>
          <a:p>
            <a:endParaRPr lang="en-US" sz="1400" b="1" smtClean="0"/>
          </a:p>
          <a:p>
            <a:r>
              <a:rPr lang="en-US" sz="1400" b="1" smtClean="0"/>
              <a:t> </a:t>
            </a:r>
          </a:p>
          <a:p>
            <a:r>
              <a:rPr lang="en-US" sz="1400" b="1" smtClean="0"/>
              <a:t>returns </a:t>
            </a:r>
            <a:r>
              <a:rPr lang="en-US" sz="1400" b="1"/>
              <a:t>{"data":{"spl_version":2,"products":[{"packaging":[{"ndc":"50580-679-25","package_descriptions":["2 in 1 CARTON","12 in 1 BLISTER PACK"]}],"active_ingredients":[{"strength":"325 mg","name":"Acetaminophen"},{"strength":"10 mg","name":"Dextromethorphan Hydrobromide"},{"strength":"100 mg","name":"Guaifenesin"},{"strength":"5 mg","name":"Phenylephrine Hydrochloride"}],"</a:t>
            </a:r>
            <a:r>
              <a:rPr lang="en-US" sz="1400" b="1">
                <a:solidFill>
                  <a:schemeClr val="accent2"/>
                </a:solidFill>
              </a:rPr>
              <a:t>product_name_generic</a:t>
            </a:r>
            <a:r>
              <a:rPr lang="en-US" sz="1400" b="1"/>
              <a:t>":"</a:t>
            </a:r>
            <a:r>
              <a:rPr lang="en-US" sz="1400" b="1">
                <a:solidFill>
                  <a:schemeClr val="accent2"/>
                </a:solidFill>
              </a:rPr>
              <a:t>Acetaminophen, Dextromethorphan Hydrobromide, Guaifenesin, and Phenylephrine Hydrochloride</a:t>
            </a:r>
            <a:r>
              <a:rPr lang="en-US" sz="1400" b="1"/>
              <a:t>","</a:t>
            </a:r>
            <a:r>
              <a:rPr lang="en-US" sz="1400" b="1">
                <a:solidFill>
                  <a:srgbClr val="0070C0"/>
                </a:solidFill>
              </a:rPr>
              <a:t>product_name</a:t>
            </a:r>
            <a:r>
              <a:rPr lang="en-US" sz="1400" b="1"/>
              <a:t>":"</a:t>
            </a:r>
            <a:r>
              <a:rPr lang="en-US" sz="1400" b="1">
                <a:solidFill>
                  <a:srgbClr val="0070C0"/>
                </a:solidFill>
              </a:rPr>
              <a:t>Sudafed PE Pressure Plus Pain Plus Cold</a:t>
            </a:r>
            <a:r>
              <a:rPr lang="en-US" sz="1400" b="1"/>
              <a:t>","product_code":"50580-679"}],"published_date":"Oct 13, 2015","title":"</a:t>
            </a:r>
            <a:r>
              <a:rPr lang="en-US" sz="1400" b="1">
                <a:solidFill>
                  <a:schemeClr val="accent1"/>
                </a:solidFill>
              </a:rPr>
              <a:t>SUDAFED PE PRESSURE PLUS PAIN PLUS COLD </a:t>
            </a:r>
            <a:r>
              <a:rPr lang="en-US" sz="1400" b="1"/>
              <a:t>(ACETAMINOPHEN, DEXTROMETHORPHAN HYDROBROMIDE, GUAIFENESIN, AND PHENYLEPHRINE HYDROCHLORIDE) TABLET, FILM COATED [</a:t>
            </a:r>
            <a:r>
              <a:rPr lang="en-US" sz="1400" b="1">
                <a:solidFill>
                  <a:srgbClr val="0070C0"/>
                </a:solidFill>
              </a:rPr>
              <a:t>JOHNSON &amp; JOHNSON CONSUMER INC., MCNEIL CONSUMER HEALTHCARE DIVISION</a:t>
            </a:r>
            <a:r>
              <a:rPr lang="en-US" sz="1400" b="1"/>
              <a:t>]","setid":"cad07288-08bc-4d51-96b2-bbefdcdee18a"},"metadata":{"db_published_date":"Feb 10, 2016 05:10:36PM EST","current_url":"https://dailymed.nlm.nih.gov/dailymed/services/v2/spls/cad07288-08bc-4d51-96b2-bbefdcdee18a/packaging.json"}}</a:t>
            </a:r>
          </a:p>
        </p:txBody>
      </p:sp>
      <p:sp>
        <p:nvSpPr>
          <p:cNvPr id="16" name="TextBox 15"/>
          <p:cNvSpPr txBox="1"/>
          <p:nvPr/>
        </p:nvSpPr>
        <p:spPr>
          <a:xfrm>
            <a:off x="495300" y="4053713"/>
            <a:ext cx="1181100" cy="268410"/>
          </a:xfrm>
          <a:prstGeom prst="rect">
            <a:avLst/>
          </a:prstGeom>
          <a:noFill/>
        </p:spPr>
        <p:txBody>
          <a:bodyPr wrap="none" lIns="0" tIns="0" rIns="0" bIns="0" rtlCol="0">
            <a:noAutofit/>
          </a:bodyPr>
          <a:lstStyle/>
          <a:p>
            <a:pPr>
              <a:lnSpc>
                <a:spcPct val="90000"/>
              </a:lnSpc>
            </a:pPr>
            <a:r>
              <a:rPr lang="en-US" b="1" smtClean="0">
                <a:solidFill>
                  <a:srgbClr val="000000"/>
                </a:solidFill>
              </a:rPr>
              <a:t>Second Call – Daily Med using SPL ID to get Drug Details</a:t>
            </a:r>
            <a:endParaRPr lang="en-US" b="1">
              <a:solidFill>
                <a:srgbClr val="000000"/>
              </a:solidFill>
            </a:endParaRPr>
          </a:p>
        </p:txBody>
      </p:sp>
      <p:sp>
        <p:nvSpPr>
          <p:cNvPr id="24" name="TextBox 23"/>
          <p:cNvSpPr txBox="1"/>
          <p:nvPr/>
        </p:nvSpPr>
        <p:spPr>
          <a:xfrm>
            <a:off x="495300" y="1579856"/>
            <a:ext cx="914400" cy="268410"/>
          </a:xfrm>
          <a:prstGeom prst="rect">
            <a:avLst/>
          </a:prstGeom>
          <a:noFill/>
        </p:spPr>
        <p:txBody>
          <a:bodyPr wrap="none" lIns="0" tIns="0" rIns="0" bIns="0" rtlCol="0">
            <a:noAutofit/>
          </a:bodyPr>
          <a:lstStyle/>
          <a:p>
            <a:pPr>
              <a:lnSpc>
                <a:spcPct val="90000"/>
              </a:lnSpc>
            </a:pPr>
            <a:r>
              <a:rPr lang="en-US" b="1" smtClean="0">
                <a:solidFill>
                  <a:srgbClr val="000000"/>
                </a:solidFill>
              </a:rPr>
              <a:t>First Call – Retrieving SPL ID from DailyMed</a:t>
            </a:r>
            <a:endParaRPr lang="en-US" b="1">
              <a:solidFill>
                <a:srgbClr val="000000"/>
              </a:solidFill>
            </a:endParaRPr>
          </a:p>
        </p:txBody>
      </p:sp>
    </p:spTree>
    <p:extLst>
      <p:ext uri="{BB962C8B-B14F-4D97-AF65-F5344CB8AC3E}">
        <p14:creationId xmlns:p14="http://schemas.microsoft.com/office/powerpoint/2010/main" val="116199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2755" y="140272"/>
            <a:ext cx="4923442" cy="587368"/>
          </a:xfrm>
        </p:spPr>
        <p:txBody>
          <a:bodyPr/>
          <a:lstStyle/>
          <a:p>
            <a:r>
              <a:rPr lang="en-US" b="1" smtClean="0">
                <a:solidFill>
                  <a:schemeClr val="bg1"/>
                </a:solidFill>
              </a:rPr>
              <a:t>Formatted JSON Data</a:t>
            </a:r>
            <a:endParaRPr lang="en-US" b="1">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16</a:t>
            </a:fld>
            <a:endParaRPr lang="en-US"/>
          </a:p>
        </p:txBody>
      </p:sp>
      <p:sp>
        <p:nvSpPr>
          <p:cNvPr id="5" name="Rectangle 4"/>
          <p:cNvSpPr/>
          <p:nvPr/>
        </p:nvSpPr>
        <p:spPr>
          <a:xfrm>
            <a:off x="182881" y="737165"/>
            <a:ext cx="5346673" cy="6370975"/>
          </a:xfrm>
          <a:prstGeom prst="rect">
            <a:avLst/>
          </a:prstGeom>
        </p:spPr>
        <p:txBody>
          <a:bodyPr wrap="square">
            <a:spAutoFit/>
          </a:bodyPr>
          <a:lstStyle/>
          <a:p>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"data"</a:t>
            </a: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"spl_version"</a:t>
            </a:r>
            <a:r>
              <a:rPr lang="en-US" sz="800">
                <a:solidFill>
                  <a:schemeClr val="bg1"/>
                </a:solidFill>
                <a:latin typeface="Ubuntu Mono"/>
              </a:rPr>
              <a:t>:2,</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"products"</a:t>
            </a: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"packaging"</a:t>
            </a: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"ndc"</a:t>
            </a:r>
            <a:r>
              <a:rPr lang="en-US" sz="800">
                <a:solidFill>
                  <a:schemeClr val="bg1"/>
                </a:solidFill>
                <a:latin typeface="Ubuntu Mono"/>
              </a:rPr>
              <a:t>:"50580-679-25",</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"package_descriptions"</a:t>
            </a: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"2 in 1 CARTON",</a:t>
            </a:r>
            <a:r>
              <a:rPr lang="en-US" sz="800">
                <a:solidFill>
                  <a:schemeClr val="bg1"/>
                </a:solidFill>
              </a:rPr>
              <a:t/>
            </a:r>
            <a:br>
              <a:rPr lang="en-US" sz="800">
                <a:solidFill>
                  <a:schemeClr val="bg1"/>
                </a:solidFill>
              </a:rPr>
            </a:br>
            <a:r>
              <a:rPr lang="en-US" sz="800">
                <a:solidFill>
                  <a:schemeClr val="bg1"/>
                </a:solidFill>
                <a:latin typeface="Ubuntu Mono"/>
              </a:rPr>
              <a:t>                     "12 in 1 BLISTER PACK"</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"active_ingredients"</a:t>
            </a: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"strength"</a:t>
            </a:r>
            <a:r>
              <a:rPr lang="en-US" sz="800">
                <a:solidFill>
                  <a:schemeClr val="bg1"/>
                </a:solidFill>
                <a:latin typeface="Ubuntu Mono"/>
              </a:rPr>
              <a:t>:"325 mg",</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"name"</a:t>
            </a:r>
            <a:r>
              <a:rPr lang="en-US" sz="800">
                <a:solidFill>
                  <a:schemeClr val="bg1"/>
                </a:solidFill>
                <a:latin typeface="Ubuntu Mono"/>
              </a:rPr>
              <a:t>:"Acetaminophen"</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"strength"</a:t>
            </a:r>
            <a:r>
              <a:rPr lang="en-US" sz="800">
                <a:solidFill>
                  <a:schemeClr val="bg1"/>
                </a:solidFill>
                <a:latin typeface="Ubuntu Mono"/>
              </a:rPr>
              <a:t>:"10 mg",</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"name"</a:t>
            </a:r>
            <a:r>
              <a:rPr lang="en-US" sz="800">
                <a:solidFill>
                  <a:schemeClr val="bg1"/>
                </a:solidFill>
                <a:latin typeface="Ubuntu Mono"/>
              </a:rPr>
              <a:t>:"Dextromethorphan Hydrobromide"</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"strength"</a:t>
            </a:r>
            <a:r>
              <a:rPr lang="en-US" sz="800">
                <a:solidFill>
                  <a:schemeClr val="bg1"/>
                </a:solidFill>
                <a:latin typeface="Ubuntu Mono"/>
              </a:rPr>
              <a:t>:"100 mg",</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"name"</a:t>
            </a:r>
            <a:r>
              <a:rPr lang="en-US" sz="800">
                <a:solidFill>
                  <a:schemeClr val="bg1"/>
                </a:solidFill>
                <a:latin typeface="Ubuntu Mono"/>
              </a:rPr>
              <a:t>:"Guaifenesin"</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"strength"</a:t>
            </a:r>
            <a:r>
              <a:rPr lang="en-US" sz="800">
                <a:solidFill>
                  <a:schemeClr val="bg1"/>
                </a:solidFill>
                <a:latin typeface="Ubuntu Mono"/>
              </a:rPr>
              <a:t>:"5 mg",</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"name"</a:t>
            </a:r>
            <a:r>
              <a:rPr lang="en-US" sz="800">
                <a:solidFill>
                  <a:schemeClr val="bg1"/>
                </a:solidFill>
                <a:latin typeface="Ubuntu Mono"/>
              </a:rPr>
              <a:t>:"Phenylephrine Hydrochloride"</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"product_name_generic"</a:t>
            </a:r>
            <a:r>
              <a:rPr lang="en-US" sz="800">
                <a:solidFill>
                  <a:schemeClr val="bg1"/>
                </a:solidFill>
                <a:latin typeface="Ubuntu Mono"/>
              </a:rPr>
              <a:t>:"Acetaminophen, Dextromethorphan Hydrobromide, Guaifenesin, and Phenylephrine Hydrochloride",</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"product_name"</a:t>
            </a:r>
            <a:r>
              <a:rPr lang="en-US" sz="800">
                <a:solidFill>
                  <a:schemeClr val="bg1"/>
                </a:solidFill>
                <a:latin typeface="Ubuntu Mono"/>
              </a:rPr>
              <a:t>:"Sudafed PE Pressure Plus Pain Plus Cold",</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"product_code"</a:t>
            </a:r>
            <a:r>
              <a:rPr lang="en-US" sz="800">
                <a:solidFill>
                  <a:schemeClr val="bg1"/>
                </a:solidFill>
                <a:latin typeface="Ubuntu Mono"/>
              </a:rPr>
              <a:t>:"50580-679"</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"published_date"</a:t>
            </a:r>
            <a:r>
              <a:rPr lang="en-US" sz="800">
                <a:solidFill>
                  <a:schemeClr val="bg1"/>
                </a:solidFill>
                <a:latin typeface="Ubuntu Mono"/>
              </a:rPr>
              <a:t>:"Oct 13, 2015",</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"title"</a:t>
            </a:r>
            <a:r>
              <a:rPr lang="en-US" sz="800">
                <a:solidFill>
                  <a:schemeClr val="bg1"/>
                </a:solidFill>
                <a:latin typeface="Ubuntu Mono"/>
              </a:rPr>
              <a:t>:"SUDAFED PE PRESSURE PLUS PAIN PLUS COLD (ACETAMINOPHEN, DEXTROMETHORPHAN HYDROBROMIDE, GUAIFENESIN, AND PHENYLEPHRINE HYDROCHLORIDE) TABLET, FILM COATED [JOHNSON &amp; JOHNSON CONSUMER INC., MCNEIL CONSUMER HEALTHCARE DIVISION]",</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"setid"</a:t>
            </a:r>
            <a:r>
              <a:rPr lang="en-US" sz="800">
                <a:solidFill>
                  <a:schemeClr val="bg1"/>
                </a:solidFill>
                <a:latin typeface="Ubuntu Mono"/>
              </a:rPr>
              <a:t>:"cad07288-08bc-4d51-96b2-bbefdcdee18a"</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"metadata"</a:t>
            </a: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"db_published_date"</a:t>
            </a:r>
            <a:r>
              <a:rPr lang="en-US" sz="800">
                <a:solidFill>
                  <a:schemeClr val="bg1"/>
                </a:solidFill>
                <a:latin typeface="Ubuntu Mono"/>
              </a:rPr>
              <a:t>:"Feb 10, 2016 05:10:36PM EST",</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b="1">
                <a:solidFill>
                  <a:schemeClr val="bg1"/>
                </a:solidFill>
                <a:latin typeface="Ubuntu Mono"/>
              </a:rPr>
              <a:t>"current_url"</a:t>
            </a:r>
            <a:r>
              <a:rPr lang="en-US" sz="800">
                <a:solidFill>
                  <a:schemeClr val="bg1"/>
                </a:solidFill>
                <a:latin typeface="Ubuntu Mono"/>
              </a:rPr>
              <a:t>:"https://dailymed.nlm.nih.gov/dailymed/services/v2/spls/cad07288-08bc-4d51-96b2-bbefdcdee18a/packaging.json"</a:t>
            </a:r>
            <a:r>
              <a:rPr lang="en-US" sz="800">
                <a:solidFill>
                  <a:schemeClr val="bg1"/>
                </a:solidFill>
              </a:rPr>
              <a:t/>
            </a:r>
            <a:br>
              <a:rPr lang="en-US" sz="800">
                <a:solidFill>
                  <a:schemeClr val="bg1"/>
                </a:solidFill>
              </a:rPr>
            </a:br>
            <a:r>
              <a:rPr lang="en-US" sz="800">
                <a:solidFill>
                  <a:schemeClr val="bg1"/>
                </a:solidFill>
                <a:latin typeface="Ubuntu Mono"/>
              </a:rPr>
              <a:t>   }</a:t>
            </a:r>
            <a:r>
              <a:rPr lang="en-US" sz="800">
                <a:solidFill>
                  <a:schemeClr val="bg1"/>
                </a:solidFill>
              </a:rPr>
              <a:t/>
            </a:r>
            <a:br>
              <a:rPr lang="en-US" sz="800">
                <a:solidFill>
                  <a:schemeClr val="bg1"/>
                </a:solidFill>
              </a:rPr>
            </a:br>
            <a:r>
              <a:rPr lang="en-US" sz="800">
                <a:solidFill>
                  <a:schemeClr val="bg1"/>
                </a:solidFill>
                <a:latin typeface="Ubuntu Mono"/>
              </a:rPr>
              <a:t>}</a:t>
            </a:r>
            <a:endParaRPr lang="en-US" sz="800">
              <a:solidFill>
                <a:schemeClr val="bg1"/>
              </a:solidFill>
            </a:endParaRPr>
          </a:p>
        </p:txBody>
      </p:sp>
      <p:sp>
        <p:nvSpPr>
          <p:cNvPr id="6" name="Title 1"/>
          <p:cNvSpPr txBox="1">
            <a:spLocks/>
          </p:cNvSpPr>
          <p:nvPr/>
        </p:nvSpPr>
        <p:spPr>
          <a:xfrm>
            <a:off x="5346197" y="443481"/>
            <a:ext cx="6723881" cy="587368"/>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b="1" smtClean="0">
                <a:solidFill>
                  <a:schemeClr val="bg1"/>
                </a:solidFill>
              </a:rPr>
              <a:t>Parsing JSON Data To Show In The App </a:t>
            </a:r>
            <a:endParaRPr lang="en-US" b="1">
              <a:solidFill>
                <a:schemeClr val="bg1"/>
              </a:solidFill>
            </a:endParaRPr>
          </a:p>
        </p:txBody>
      </p:sp>
      <p:sp>
        <p:nvSpPr>
          <p:cNvPr id="7" name="Rectangle 6"/>
          <p:cNvSpPr/>
          <p:nvPr/>
        </p:nvSpPr>
        <p:spPr>
          <a:xfrm>
            <a:off x="5599417" y="1244997"/>
            <a:ext cx="6470663" cy="2677656"/>
          </a:xfrm>
          <a:prstGeom prst="rect">
            <a:avLst/>
          </a:prstGeom>
        </p:spPr>
        <p:txBody>
          <a:bodyPr wrap="square">
            <a:spAutoFit/>
          </a:bodyPr>
          <a:lstStyle/>
          <a:p>
            <a:r>
              <a:rPr lang="en-US" sz="1400" b="1">
                <a:solidFill>
                  <a:schemeClr val="bg1"/>
                </a:solidFill>
              </a:rPr>
              <a:t>try </a:t>
            </a:r>
            <a:r>
              <a:rPr lang="en-US" sz="1400">
                <a:solidFill>
                  <a:schemeClr val="bg1"/>
                </a:solidFill>
              </a:rPr>
              <a:t>{</a:t>
            </a:r>
            <a:br>
              <a:rPr lang="en-US" sz="1400">
                <a:solidFill>
                  <a:schemeClr val="bg1"/>
                </a:solidFill>
              </a:rPr>
            </a:br>
            <a:r>
              <a:rPr lang="en-US" sz="1400">
                <a:solidFill>
                  <a:schemeClr val="bg1"/>
                </a:solidFill>
              </a:rPr>
              <a:t>JSONObject jsonObject = </a:t>
            </a:r>
            <a:r>
              <a:rPr lang="en-US" sz="1400" b="1">
                <a:solidFill>
                  <a:schemeClr val="bg1"/>
                </a:solidFill>
              </a:rPr>
              <a:t>new </a:t>
            </a:r>
            <a:r>
              <a:rPr lang="en-US" sz="1400">
                <a:solidFill>
                  <a:schemeClr val="bg1"/>
                </a:solidFill>
              </a:rPr>
              <a:t>JSONObject(packagingData);</a:t>
            </a:r>
            <a:br>
              <a:rPr lang="en-US" sz="1400">
                <a:solidFill>
                  <a:schemeClr val="bg1"/>
                </a:solidFill>
              </a:rPr>
            </a:br>
            <a:r>
              <a:rPr lang="en-US" sz="1400">
                <a:solidFill>
                  <a:schemeClr val="bg1"/>
                </a:solidFill>
              </a:rPr>
              <a:t>JSONObject dataObject = jsonObject.getJSONObject(</a:t>
            </a:r>
            <a:r>
              <a:rPr lang="en-US" sz="1400" b="1">
                <a:solidFill>
                  <a:schemeClr val="bg1"/>
                </a:solidFill>
              </a:rPr>
              <a:t>"data"</a:t>
            </a:r>
            <a:r>
              <a:rPr lang="en-US" sz="1400">
                <a:solidFill>
                  <a:schemeClr val="bg1"/>
                </a:solidFill>
              </a:rPr>
              <a:t>);</a:t>
            </a:r>
            <a:br>
              <a:rPr lang="en-US" sz="1400">
                <a:solidFill>
                  <a:schemeClr val="bg1"/>
                </a:solidFill>
              </a:rPr>
            </a:br>
            <a:r>
              <a:rPr lang="en-US" sz="1400">
                <a:solidFill>
                  <a:schemeClr val="bg1"/>
                </a:solidFill>
              </a:rPr>
              <a:t>JSONArray productArray = dataObject.getJSONArray(</a:t>
            </a:r>
            <a:r>
              <a:rPr lang="en-US" sz="1400" b="1">
                <a:solidFill>
                  <a:schemeClr val="bg1"/>
                </a:solidFill>
              </a:rPr>
              <a:t>"products"</a:t>
            </a:r>
            <a:r>
              <a:rPr lang="en-US" sz="1400">
                <a:solidFill>
                  <a:schemeClr val="bg1"/>
                </a:solidFill>
              </a:rPr>
              <a:t>);</a:t>
            </a:r>
            <a:br>
              <a:rPr lang="en-US" sz="1400">
                <a:solidFill>
                  <a:schemeClr val="bg1"/>
                </a:solidFill>
              </a:rPr>
            </a:br>
            <a:r>
              <a:rPr lang="en-US" sz="1400">
                <a:solidFill>
                  <a:schemeClr val="bg1"/>
                </a:solidFill>
              </a:rPr>
              <a:t>JSONObject productObject = productArray.getJSONObject(0);</a:t>
            </a:r>
            <a:br>
              <a:rPr lang="en-US" sz="1400">
                <a:solidFill>
                  <a:schemeClr val="bg1"/>
                </a:solidFill>
              </a:rPr>
            </a:br>
            <a:r>
              <a:rPr lang="en-US" sz="1400">
                <a:solidFill>
                  <a:schemeClr val="bg1"/>
                </a:solidFill>
              </a:rPr>
              <a:t>JSONArray packagingArray = productObject.getJSONArray(</a:t>
            </a:r>
            <a:r>
              <a:rPr lang="en-US" sz="1400" b="1">
                <a:solidFill>
                  <a:schemeClr val="bg1"/>
                </a:solidFill>
              </a:rPr>
              <a:t>"packaging"</a:t>
            </a:r>
            <a:r>
              <a:rPr lang="en-US" sz="1400">
                <a:solidFill>
                  <a:schemeClr val="bg1"/>
                </a:solidFill>
              </a:rPr>
              <a:t>);</a:t>
            </a:r>
            <a:br>
              <a:rPr lang="en-US" sz="1400">
                <a:solidFill>
                  <a:schemeClr val="bg1"/>
                </a:solidFill>
              </a:rPr>
            </a:br>
            <a:r>
              <a:rPr lang="en-US" sz="1400">
                <a:solidFill>
                  <a:schemeClr val="bg1"/>
                </a:solidFill>
              </a:rPr>
              <a:t>JSONArray ingredientsArray = productObject.getJSONArray(</a:t>
            </a:r>
            <a:r>
              <a:rPr lang="en-US" sz="1400" b="1">
                <a:solidFill>
                  <a:schemeClr val="bg1"/>
                </a:solidFill>
              </a:rPr>
              <a:t>"active_ingredients"</a:t>
            </a:r>
            <a:r>
              <a:rPr lang="en-US" sz="1400">
                <a:solidFill>
                  <a:schemeClr val="bg1"/>
                </a:solidFill>
              </a:rPr>
              <a:t>);</a:t>
            </a:r>
            <a:br>
              <a:rPr lang="en-US" sz="1400">
                <a:solidFill>
                  <a:schemeClr val="bg1"/>
                </a:solidFill>
              </a:rPr>
            </a:br>
            <a:r>
              <a:rPr lang="en-US" sz="1400">
                <a:solidFill>
                  <a:schemeClr val="bg1"/>
                </a:solidFill>
              </a:rPr>
              <a:t>JSONObject packagingObject = packagingArray.getJSONObject(0);</a:t>
            </a:r>
            <a:br>
              <a:rPr lang="en-US" sz="1400">
                <a:solidFill>
                  <a:schemeClr val="bg1"/>
                </a:solidFill>
              </a:rPr>
            </a:br>
            <a:r>
              <a:rPr lang="en-US" sz="1400">
                <a:solidFill>
                  <a:schemeClr val="bg1"/>
                </a:solidFill>
              </a:rPr>
              <a:t>JSONObject ingredientsObject = ingredientsArray.getJSONObject(0);</a:t>
            </a:r>
            <a:br>
              <a:rPr lang="en-US" sz="1400">
                <a:solidFill>
                  <a:schemeClr val="bg1"/>
                </a:solidFill>
              </a:rPr>
            </a:br>
            <a:r>
              <a:rPr lang="en-US" sz="1400">
                <a:solidFill>
                  <a:schemeClr val="bg1"/>
                </a:solidFill>
              </a:rPr>
              <a:t>name = productObject.getString(</a:t>
            </a:r>
            <a:r>
              <a:rPr lang="en-US" sz="1400" b="1">
                <a:solidFill>
                  <a:schemeClr val="bg1"/>
                </a:solidFill>
              </a:rPr>
              <a:t>"product_name"</a:t>
            </a:r>
            <a:r>
              <a:rPr lang="en-US" sz="1400">
                <a:solidFill>
                  <a:schemeClr val="bg1"/>
                </a:solidFill>
              </a:rPr>
              <a:t>);</a:t>
            </a:r>
            <a:br>
              <a:rPr lang="en-US" sz="1400">
                <a:solidFill>
                  <a:schemeClr val="bg1"/>
                </a:solidFill>
              </a:rPr>
            </a:br>
            <a:r>
              <a:rPr lang="en-US" sz="1400">
                <a:solidFill>
                  <a:schemeClr val="bg1"/>
                </a:solidFill>
              </a:rPr>
              <a:t>Medication.</a:t>
            </a:r>
            <a:r>
              <a:rPr lang="en-US" sz="1400" i="1">
                <a:solidFill>
                  <a:schemeClr val="bg1"/>
                </a:solidFill>
              </a:rPr>
              <a:t>searchList</a:t>
            </a:r>
            <a:r>
              <a:rPr lang="en-US" sz="1400">
                <a:solidFill>
                  <a:schemeClr val="bg1"/>
                </a:solidFill>
              </a:rPr>
              <a:t>.add(</a:t>
            </a:r>
            <a:r>
              <a:rPr lang="en-US" sz="1400" b="1">
                <a:solidFill>
                  <a:schemeClr val="bg1"/>
                </a:solidFill>
              </a:rPr>
              <a:t>new </a:t>
            </a:r>
            <a:r>
              <a:rPr lang="en-US" sz="1400">
                <a:solidFill>
                  <a:schemeClr val="bg1"/>
                </a:solidFill>
              </a:rPr>
              <a:t>Medication(name,s,</a:t>
            </a:r>
            <a:r>
              <a:rPr lang="en-US" sz="1400" i="1">
                <a:solidFill>
                  <a:schemeClr val="bg1"/>
                </a:solidFill>
              </a:rPr>
              <a:t>ndc</a:t>
            </a:r>
            <a:r>
              <a:rPr lang="en-US" sz="1400">
                <a:solidFill>
                  <a:schemeClr val="bg1"/>
                </a:solidFill>
              </a:rPr>
              <a:t>));</a:t>
            </a:r>
            <a:br>
              <a:rPr lang="en-US" sz="1400">
                <a:solidFill>
                  <a:schemeClr val="bg1"/>
                </a:solidFill>
              </a:rPr>
            </a:br>
            <a:r>
              <a:rPr lang="en-US" sz="1400" i="1">
                <a:solidFill>
                  <a:schemeClr val="bg1"/>
                </a:solidFill>
              </a:rPr>
              <a:t>// String ndc = packagingObject.getString("ndc");</a:t>
            </a:r>
            <a:endParaRPr lang="en-US" sz="1400">
              <a:solidFill>
                <a:schemeClr val="bg1"/>
              </a:solidFill>
            </a:endParaRPr>
          </a:p>
        </p:txBody>
      </p:sp>
      <p:sp>
        <p:nvSpPr>
          <p:cNvPr id="8" name="Rectangle 7"/>
          <p:cNvSpPr/>
          <p:nvPr/>
        </p:nvSpPr>
        <p:spPr>
          <a:xfrm>
            <a:off x="5529554" y="3878592"/>
            <a:ext cx="5875289" cy="2677656"/>
          </a:xfrm>
          <a:prstGeom prst="rect">
            <a:avLst/>
          </a:prstGeom>
        </p:spPr>
        <p:txBody>
          <a:bodyPr wrap="square">
            <a:spAutoFit/>
          </a:bodyPr>
          <a:lstStyle/>
          <a:p>
            <a:r>
              <a:rPr lang="en-US" sz="1400" i="1">
                <a:solidFill>
                  <a:schemeClr val="bg1"/>
                </a:solidFill>
              </a:rPr>
              <a:t>Log.v(</a:t>
            </a:r>
            <a:r>
              <a:rPr lang="en-US" sz="1400" b="1" i="1">
                <a:solidFill>
                  <a:schemeClr val="bg1"/>
                </a:solidFill>
              </a:rPr>
              <a:t>"JSON OBJECT"</a:t>
            </a:r>
            <a:r>
              <a:rPr lang="en-US" sz="1400" i="1">
                <a:solidFill>
                  <a:schemeClr val="bg1"/>
                </a:solidFill>
              </a:rPr>
              <a:t>, jsonObject.toString());</a:t>
            </a:r>
            <a:br>
              <a:rPr lang="en-US" sz="1400" i="1">
                <a:solidFill>
                  <a:schemeClr val="bg1"/>
                </a:solidFill>
              </a:rPr>
            </a:br>
            <a:r>
              <a:rPr lang="en-US" sz="1400" i="1">
                <a:solidFill>
                  <a:schemeClr val="bg1"/>
                </a:solidFill>
              </a:rPr>
              <a:t>Log.v(</a:t>
            </a:r>
            <a:r>
              <a:rPr lang="en-US" sz="1400" b="1" i="1">
                <a:solidFill>
                  <a:schemeClr val="bg1"/>
                </a:solidFill>
              </a:rPr>
              <a:t>"JSON OBJECT"</a:t>
            </a:r>
            <a:r>
              <a:rPr lang="en-US" sz="1400" i="1">
                <a:solidFill>
                  <a:schemeClr val="bg1"/>
                </a:solidFill>
              </a:rPr>
              <a:t>,productArray.toString());</a:t>
            </a:r>
            <a:br>
              <a:rPr lang="en-US" sz="1400" i="1">
                <a:solidFill>
                  <a:schemeClr val="bg1"/>
                </a:solidFill>
              </a:rPr>
            </a:br>
            <a:r>
              <a:rPr lang="en-US" sz="1400" i="1">
                <a:solidFill>
                  <a:schemeClr val="bg1"/>
                </a:solidFill>
              </a:rPr>
              <a:t>Log.v(</a:t>
            </a:r>
            <a:r>
              <a:rPr lang="en-US" sz="1400" b="1" i="1">
                <a:solidFill>
                  <a:schemeClr val="bg1"/>
                </a:solidFill>
              </a:rPr>
              <a:t>"JSON OBJECT"</a:t>
            </a:r>
            <a:r>
              <a:rPr lang="en-US" sz="1400" i="1">
                <a:solidFill>
                  <a:schemeClr val="bg1"/>
                </a:solidFill>
              </a:rPr>
              <a:t>,productObject.toString());</a:t>
            </a:r>
            <a:br>
              <a:rPr lang="en-US" sz="1400" i="1">
                <a:solidFill>
                  <a:schemeClr val="bg1"/>
                </a:solidFill>
              </a:rPr>
            </a:br>
            <a:r>
              <a:rPr lang="en-US" sz="1400" i="1">
                <a:solidFill>
                  <a:schemeClr val="bg1"/>
                </a:solidFill>
              </a:rPr>
              <a:t>Log.v(</a:t>
            </a:r>
            <a:r>
              <a:rPr lang="en-US" sz="1400" b="1" i="1">
                <a:solidFill>
                  <a:schemeClr val="bg1"/>
                </a:solidFill>
              </a:rPr>
              <a:t>"JSON OBJECT"</a:t>
            </a:r>
            <a:r>
              <a:rPr lang="en-US" sz="1400" i="1">
                <a:solidFill>
                  <a:schemeClr val="bg1"/>
                </a:solidFill>
              </a:rPr>
              <a:t>,packagingArray.toString());</a:t>
            </a:r>
            <a:br>
              <a:rPr lang="en-US" sz="1400" i="1">
                <a:solidFill>
                  <a:schemeClr val="bg1"/>
                </a:solidFill>
              </a:rPr>
            </a:br>
            <a:r>
              <a:rPr lang="en-US" sz="1400" i="1">
                <a:solidFill>
                  <a:schemeClr val="bg1"/>
                </a:solidFill>
              </a:rPr>
              <a:t>Log.v(</a:t>
            </a:r>
            <a:r>
              <a:rPr lang="en-US" sz="1400" b="1" i="1">
                <a:solidFill>
                  <a:schemeClr val="bg1"/>
                </a:solidFill>
              </a:rPr>
              <a:t>"JSON OBJECT"</a:t>
            </a:r>
            <a:r>
              <a:rPr lang="en-US" sz="1400" i="1">
                <a:solidFill>
                  <a:schemeClr val="bg1"/>
                </a:solidFill>
              </a:rPr>
              <a:t>,ingredientsArray.toString());</a:t>
            </a:r>
            <a:br>
              <a:rPr lang="en-US" sz="1400" i="1">
                <a:solidFill>
                  <a:schemeClr val="bg1"/>
                </a:solidFill>
              </a:rPr>
            </a:br>
            <a:r>
              <a:rPr lang="en-US" sz="1400" i="1">
                <a:solidFill>
                  <a:schemeClr val="bg1"/>
                </a:solidFill>
              </a:rPr>
              <a:t>Log.v(</a:t>
            </a:r>
            <a:r>
              <a:rPr lang="en-US" sz="1400" b="1" i="1">
                <a:solidFill>
                  <a:schemeClr val="bg1"/>
                </a:solidFill>
              </a:rPr>
              <a:t>"JSON OBJECT"</a:t>
            </a:r>
            <a:r>
              <a:rPr lang="en-US" sz="1400" i="1">
                <a:solidFill>
                  <a:schemeClr val="bg1"/>
                </a:solidFill>
              </a:rPr>
              <a:t>,packagingObject.toString());</a:t>
            </a:r>
            <a:br>
              <a:rPr lang="en-US" sz="1400" i="1">
                <a:solidFill>
                  <a:schemeClr val="bg1"/>
                </a:solidFill>
              </a:rPr>
            </a:br>
            <a:r>
              <a:rPr lang="en-US" sz="1400" i="1">
                <a:solidFill>
                  <a:schemeClr val="bg1"/>
                </a:solidFill>
              </a:rPr>
              <a:t>Log.v(</a:t>
            </a:r>
            <a:r>
              <a:rPr lang="en-US" sz="1400" b="1" i="1">
                <a:solidFill>
                  <a:schemeClr val="bg1"/>
                </a:solidFill>
              </a:rPr>
              <a:t>"JSON OBJECT"</a:t>
            </a:r>
            <a:r>
              <a:rPr lang="en-US" sz="1400" i="1">
                <a:solidFill>
                  <a:schemeClr val="bg1"/>
                </a:solidFill>
              </a:rPr>
              <a:t>,ingredientsObject.toString());</a:t>
            </a:r>
            <a:br>
              <a:rPr lang="en-US" sz="1400" i="1">
                <a:solidFill>
                  <a:schemeClr val="bg1"/>
                </a:solidFill>
              </a:rPr>
            </a:br>
            <a:r>
              <a:rPr lang="en-US" sz="1400" i="1">
                <a:solidFill>
                  <a:schemeClr val="bg1"/>
                </a:solidFill>
              </a:rPr>
              <a:t>Log.v(</a:t>
            </a:r>
            <a:r>
              <a:rPr lang="en-US" sz="1400" b="1" i="1">
                <a:solidFill>
                  <a:schemeClr val="bg1"/>
                </a:solidFill>
              </a:rPr>
              <a:t>"NAME"</a:t>
            </a:r>
            <a:r>
              <a:rPr lang="en-US" sz="1400" i="1">
                <a:solidFill>
                  <a:schemeClr val="bg1"/>
                </a:solidFill>
              </a:rPr>
              <a:t>,name);</a:t>
            </a:r>
            <a:br>
              <a:rPr lang="en-US" sz="1400" i="1">
                <a:solidFill>
                  <a:schemeClr val="bg1"/>
                </a:solidFill>
              </a:rPr>
            </a:br>
            <a:r>
              <a:rPr lang="en-US" sz="1400" i="1">
                <a:solidFill>
                  <a:schemeClr val="bg1"/>
                </a:solidFill>
              </a:rPr>
              <a:t>// Log.v("NDC",ndc+"&lt;----- NDC");</a:t>
            </a:r>
            <a:br>
              <a:rPr lang="en-US" sz="1400" i="1">
                <a:solidFill>
                  <a:schemeClr val="bg1"/>
                </a:solidFill>
              </a:rPr>
            </a:br>
            <a:r>
              <a:rPr lang="en-US" sz="1400" i="1">
                <a:solidFill>
                  <a:schemeClr val="bg1"/>
                </a:solidFill>
              </a:rPr>
              <a:t>} </a:t>
            </a:r>
            <a:r>
              <a:rPr lang="en-US" sz="1400" b="1" i="1">
                <a:solidFill>
                  <a:schemeClr val="bg1"/>
                </a:solidFill>
              </a:rPr>
              <a:t>catch </a:t>
            </a:r>
            <a:r>
              <a:rPr lang="en-US" sz="1400" i="1">
                <a:solidFill>
                  <a:schemeClr val="bg1"/>
                </a:solidFill>
              </a:rPr>
              <a:t>(JSONException e) {</a:t>
            </a:r>
            <a:br>
              <a:rPr lang="en-US" sz="1400" i="1">
                <a:solidFill>
                  <a:schemeClr val="bg1"/>
                </a:solidFill>
              </a:rPr>
            </a:br>
            <a:r>
              <a:rPr lang="en-US" sz="1400" i="1">
                <a:solidFill>
                  <a:schemeClr val="bg1"/>
                </a:solidFill>
              </a:rPr>
              <a:t>e.printStackTrace();</a:t>
            </a:r>
            <a:br>
              <a:rPr lang="en-US" sz="1400" i="1">
                <a:solidFill>
                  <a:schemeClr val="bg1"/>
                </a:solidFill>
              </a:rPr>
            </a:br>
            <a:r>
              <a:rPr lang="en-US" sz="1400" i="1">
                <a:solidFill>
                  <a:schemeClr val="bg1"/>
                </a:solidFill>
              </a:rPr>
              <a:t>}</a:t>
            </a:r>
            <a:endParaRPr lang="en-US" sz="1400">
              <a:solidFill>
                <a:schemeClr val="bg1"/>
              </a:solidFill>
            </a:endParaRPr>
          </a:p>
        </p:txBody>
      </p:sp>
    </p:spTree>
    <p:extLst>
      <p:ext uri="{BB962C8B-B14F-4D97-AF65-F5344CB8AC3E}">
        <p14:creationId xmlns:p14="http://schemas.microsoft.com/office/powerpoint/2010/main" val="289663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531812" y="406400"/>
            <a:ext cx="11125200" cy="889000"/>
          </a:xfrm>
          <a:prstGeom prst="rect">
            <a:avLst/>
          </a:prstGeom>
        </p:spPr>
        <p:txBody>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b="1" smtClean="0">
                <a:solidFill>
                  <a:schemeClr val="bg1"/>
                </a:solidFill>
              </a:rPr>
              <a:t>Display Search/Scan Result</a:t>
            </a:r>
            <a:endParaRPr lang="en-US" b="1">
              <a:solidFill>
                <a:schemeClr val="bg1"/>
              </a:solidFill>
            </a:endParaRPr>
          </a:p>
        </p:txBody>
      </p:sp>
      <p:sp>
        <p:nvSpPr>
          <p:cNvPr id="9" name="TextBox 8"/>
          <p:cNvSpPr txBox="1"/>
          <p:nvPr/>
        </p:nvSpPr>
        <p:spPr>
          <a:xfrm>
            <a:off x="6693815" y="1872219"/>
            <a:ext cx="914400" cy="444500"/>
          </a:xfrm>
          <a:prstGeom prst="rect">
            <a:avLst/>
          </a:prstGeom>
          <a:noFill/>
        </p:spPr>
        <p:txBody>
          <a:bodyPr wrap="none" lIns="0" tIns="0" rIns="0" bIns="0" rtlCol="0">
            <a:noAutofit/>
          </a:bodyPr>
          <a:lstStyle>
            <a:defPPr>
              <a:defRPr lang="en-US"/>
            </a:defPPr>
            <a:lvl1pPr>
              <a:lnSpc>
                <a:spcPct val="90000"/>
              </a:lnSpc>
              <a:defRPr b="1">
                <a:solidFill>
                  <a:srgbClr val="002060"/>
                </a:solidFill>
              </a:defRPr>
            </a:lvl1pPr>
          </a:lstStyle>
          <a:p>
            <a:r>
              <a:rPr lang="en-US" b="0">
                <a:solidFill>
                  <a:schemeClr val="bg1"/>
                </a:solidFill>
              </a:rPr>
              <a:t>Parsed</a:t>
            </a:r>
            <a:r>
              <a:rPr lang="en-US" b="0">
                <a:solidFill>
                  <a:srgbClr val="000000"/>
                </a:solidFill>
              </a:rPr>
              <a:t> </a:t>
            </a:r>
            <a:r>
              <a:rPr lang="en-US" b="0">
                <a:solidFill>
                  <a:schemeClr val="bg1"/>
                </a:solidFill>
              </a:rPr>
              <a:t>data</a:t>
            </a:r>
            <a:r>
              <a:rPr lang="en-US" b="0">
                <a:solidFill>
                  <a:srgbClr val="000000"/>
                </a:solidFill>
              </a:rPr>
              <a:t> </a:t>
            </a:r>
            <a:r>
              <a:rPr lang="en-US" b="0" smtClean="0">
                <a:solidFill>
                  <a:srgbClr val="000000"/>
                </a:solidFill>
              </a:rPr>
              <a:t> </a:t>
            </a:r>
          </a:p>
        </p:txBody>
      </p:sp>
      <p:sp>
        <p:nvSpPr>
          <p:cNvPr id="10" name="Right Brace 9"/>
          <p:cNvSpPr/>
          <p:nvPr/>
        </p:nvSpPr>
        <p:spPr>
          <a:xfrm>
            <a:off x="6576812" y="3803216"/>
            <a:ext cx="317500" cy="901700"/>
          </a:xfrm>
          <a:prstGeom prst="rightBrac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1" name="TextBox 10"/>
          <p:cNvSpPr txBox="1"/>
          <p:nvPr/>
        </p:nvSpPr>
        <p:spPr>
          <a:xfrm>
            <a:off x="7081229" y="4130241"/>
            <a:ext cx="1263650" cy="247650"/>
          </a:xfrm>
          <a:prstGeom prst="rect">
            <a:avLst/>
          </a:prstGeom>
          <a:noFill/>
        </p:spPr>
        <p:txBody>
          <a:bodyPr wrap="none" lIns="0" tIns="0" rIns="0" bIns="0" rtlCol="0">
            <a:noAutofit/>
          </a:bodyPr>
          <a:lstStyle/>
          <a:p>
            <a:pPr>
              <a:lnSpc>
                <a:spcPct val="90000"/>
              </a:lnSpc>
            </a:pPr>
            <a:r>
              <a:rPr lang="en-US">
                <a:solidFill>
                  <a:schemeClr val="bg1"/>
                </a:solidFill>
              </a:rPr>
              <a:t>User</a:t>
            </a:r>
            <a:r>
              <a:rPr lang="en-US" smtClean="0">
                <a:solidFill>
                  <a:schemeClr val="bg1"/>
                </a:solidFill>
              </a:rPr>
              <a:t> </a:t>
            </a:r>
            <a:r>
              <a:rPr lang="en-US">
                <a:solidFill>
                  <a:schemeClr val="bg1"/>
                </a:solidFill>
              </a:rPr>
              <a:t>options</a:t>
            </a:r>
          </a:p>
          <a:p>
            <a:pPr>
              <a:lnSpc>
                <a:spcPct val="90000"/>
              </a:lnSpc>
            </a:pPr>
            <a:endParaRPr lang="en-US" smtClean="0">
              <a:solidFill>
                <a:schemeClr val="bg1"/>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551" y="1361282"/>
            <a:ext cx="2558778" cy="4548938"/>
          </a:xfrm>
          <a:prstGeom prst="rect">
            <a:avLst/>
          </a:prstGeom>
          <a:effectLst>
            <a:outerShdw blurRad="50800" dist="50800" dir="5400000" algn="ctr" rotWithShape="0">
              <a:srgbClr val="000000">
                <a:alpha val="46000"/>
              </a:srgbClr>
            </a:outerShdw>
          </a:effectLst>
        </p:spPr>
      </p:pic>
      <p:sp>
        <p:nvSpPr>
          <p:cNvPr id="14" name="Right Arrow 13"/>
          <p:cNvSpPr/>
          <p:nvPr/>
        </p:nvSpPr>
        <p:spPr>
          <a:xfrm>
            <a:off x="2937283" y="2726358"/>
            <a:ext cx="723900" cy="400322"/>
          </a:xfrm>
          <a:prstGeom prst="rightArrow">
            <a:avLst/>
          </a:prstGeom>
          <a:gradFill>
            <a:gsLst>
              <a:gs pos="0">
                <a:srgbClr val="000082"/>
              </a:gs>
              <a:gs pos="30000">
                <a:srgbClr val="66008F"/>
              </a:gs>
              <a:gs pos="64999">
                <a:srgbClr val="BA0066"/>
              </a:gs>
              <a:gs pos="89999">
                <a:srgbClr val="FF0000"/>
              </a:gs>
              <a:gs pos="100000">
                <a:srgbClr val="FF8200"/>
              </a:gs>
            </a:gsLst>
            <a:lin ang="2700000" scaled="0"/>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lnSpc>
                <a:spcPct val="90000"/>
              </a:lnSpc>
              <a:buAutoNum type="arabicPeriod"/>
            </a:pPr>
            <a:endParaRPr lang="en-US"/>
          </a:p>
        </p:txBody>
      </p:sp>
      <p:cxnSp>
        <p:nvCxnSpPr>
          <p:cNvPr id="15" name="Straight Arrow Connector 14"/>
          <p:cNvCxnSpPr/>
          <p:nvPr/>
        </p:nvCxnSpPr>
        <p:spPr>
          <a:xfrm flipH="1" flipV="1">
            <a:off x="6643312" y="2173173"/>
            <a:ext cx="1031403" cy="19325"/>
          </a:xfrm>
          <a:prstGeom prst="straightConnector1">
            <a:avLst/>
          </a:prstGeom>
          <a:ln>
            <a:solidFill>
              <a:schemeClr val="bg1"/>
            </a:solidFill>
            <a:headEnd w="lg" len="sm"/>
            <a:tailEnd type="arrow"/>
          </a:ln>
        </p:spPr>
        <p:style>
          <a:lnRef idx="3">
            <a:schemeClr val="dk1"/>
          </a:lnRef>
          <a:fillRef idx="0">
            <a:schemeClr val="dk1"/>
          </a:fillRef>
          <a:effectRef idx="2">
            <a:schemeClr val="dk1"/>
          </a:effectRef>
          <a:fontRef idx="minor">
            <a:schemeClr val="tx1"/>
          </a:fontRef>
        </p:style>
      </p:cxnSp>
      <p:sp>
        <p:nvSpPr>
          <p:cNvPr id="3" name="AutoShape 2" descr="Displaying Screenshot_2016-03-06-17-39-05.png"/>
          <p:cNvSpPr>
            <a:spLocks noChangeAspect="1" noChangeArrowheads="1"/>
          </p:cNvSpPr>
          <p:nvPr/>
        </p:nvSpPr>
        <p:spPr bwMode="auto">
          <a:xfrm>
            <a:off x="5786337" y="1917755"/>
            <a:ext cx="1713950" cy="17139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1437" y="1361282"/>
            <a:ext cx="2695575" cy="4584079"/>
          </a:xfrm>
          <a:prstGeom prst="rect">
            <a:avLst/>
          </a:prstGeom>
          <a:effectLst>
            <a:outerShdw blurRad="50800" dist="50800" dir="5400000" algn="ctr" rotWithShape="0">
              <a:srgbClr val="000000">
                <a:alpha val="46000"/>
              </a:srgbClr>
            </a:outerShdw>
          </a:effectLst>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1183" y="1361282"/>
            <a:ext cx="2810790" cy="4584079"/>
          </a:xfrm>
          <a:prstGeom prst="rect">
            <a:avLst/>
          </a:prstGeom>
          <a:effectLst>
            <a:outerShdw blurRad="50800" dist="50800" dir="5400000" algn="ctr" rotWithShape="0">
              <a:srgbClr val="000000">
                <a:alpha val="46000"/>
              </a:srgbClr>
            </a:outerShdw>
          </a:effectLst>
        </p:spPr>
      </p:pic>
      <p:sp>
        <p:nvSpPr>
          <p:cNvPr id="16" name="TextBox 15"/>
          <p:cNvSpPr txBox="1"/>
          <p:nvPr/>
        </p:nvSpPr>
        <p:spPr>
          <a:xfrm>
            <a:off x="7719038" y="2926519"/>
            <a:ext cx="914400" cy="444500"/>
          </a:xfrm>
          <a:prstGeom prst="rect">
            <a:avLst/>
          </a:prstGeom>
          <a:noFill/>
        </p:spPr>
        <p:txBody>
          <a:bodyPr wrap="none" lIns="0" tIns="0" rIns="0" bIns="0" rtlCol="0">
            <a:noAutofit/>
          </a:bodyPr>
          <a:lstStyle>
            <a:defPPr>
              <a:defRPr lang="en-US"/>
            </a:defPPr>
            <a:lvl1pPr>
              <a:lnSpc>
                <a:spcPct val="90000"/>
              </a:lnSpc>
              <a:defRPr b="1">
                <a:solidFill>
                  <a:srgbClr val="002060"/>
                </a:solidFill>
              </a:defRPr>
            </a:lvl1pPr>
          </a:lstStyle>
          <a:p>
            <a:r>
              <a:rPr lang="en-US" b="0" smtClean="0">
                <a:solidFill>
                  <a:schemeClr val="bg1"/>
                </a:solidFill>
              </a:rPr>
              <a:t>Email option </a:t>
            </a:r>
          </a:p>
        </p:txBody>
      </p:sp>
      <p:cxnSp>
        <p:nvCxnSpPr>
          <p:cNvPr id="17" name="Straight Arrow Connector 16"/>
          <p:cNvCxnSpPr/>
          <p:nvPr/>
        </p:nvCxnSpPr>
        <p:spPr>
          <a:xfrm flipV="1">
            <a:off x="7818088" y="3258575"/>
            <a:ext cx="1014330" cy="22665"/>
          </a:xfrm>
          <a:prstGeom prst="straightConnector1">
            <a:avLst/>
          </a:prstGeom>
          <a:ln>
            <a:solidFill>
              <a:schemeClr val="bg1"/>
            </a:solidFill>
            <a:headEnd w="lg" len="sm"/>
            <a:tailEnd type="arrow"/>
          </a:ln>
        </p:spPr>
        <p:style>
          <a:lnRef idx="3">
            <a:schemeClr val="dk1"/>
          </a:lnRef>
          <a:fillRef idx="0">
            <a:schemeClr val="dk1"/>
          </a:fillRef>
          <a:effectRef idx="2">
            <a:schemeClr val="dk1"/>
          </a:effectRef>
          <a:fontRef idx="minor">
            <a:schemeClr val="tx1"/>
          </a:fontRef>
        </p:style>
      </p:cxnSp>
      <p:sp>
        <p:nvSpPr>
          <p:cNvPr id="18" name="Slide Number Placeholder 3"/>
          <p:cNvSpPr txBox="1">
            <a:spLocks/>
          </p:cNvSpPr>
          <p:nvPr/>
        </p:nvSpPr>
        <p:spPr>
          <a:xfrm>
            <a:off x="11276011" y="6556248"/>
            <a:ext cx="381661" cy="182880"/>
          </a:xfrm>
          <a:prstGeom prst="rect">
            <a:avLst/>
          </a:prstGeom>
        </p:spPr>
        <p:txBody>
          <a:bodyPr vert="horz" wrap="none" lIns="0" tIns="0" rIns="0" bIns="0" rtlCol="0" anchor="ctr"/>
          <a:lstStyle>
            <a:defPPr>
              <a:defRPr lang="en-US"/>
            </a:defPPr>
            <a:lvl1pPr algn="r">
              <a:defRPr sz="800">
                <a:solidFill>
                  <a:schemeClr val="tx1">
                    <a:lumMod val="60000"/>
                    <a:lumOff val="40000"/>
                  </a:schemeClr>
                </a:solidFill>
              </a:defRPr>
            </a:lvl1pPr>
          </a:lstStyle>
          <a:p>
            <a:fld id="{C51EAA63-D034-42AE-91FA-B13B9518C7BE}" type="slidenum">
              <a:rPr lang="en-US"/>
              <a:pPr/>
              <a:t>17</a:t>
            </a:fld>
            <a:endParaRPr lang="en-US"/>
          </a:p>
        </p:txBody>
      </p:sp>
    </p:spTree>
    <p:extLst>
      <p:ext uri="{BB962C8B-B14F-4D97-AF65-F5344CB8AC3E}">
        <p14:creationId xmlns:p14="http://schemas.microsoft.com/office/powerpoint/2010/main" val="264680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531812" y="406400"/>
            <a:ext cx="11125200" cy="889000"/>
          </a:xfrm>
          <a:prstGeom prst="rect">
            <a:avLst/>
          </a:prstGeom>
        </p:spPr>
        <p:txBody>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3200" b="1">
                <a:solidFill>
                  <a:schemeClr val="bg1"/>
                </a:solidFill>
              </a:rPr>
              <a:t>“My Medications” List</a:t>
            </a: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9337" y="1295400"/>
            <a:ext cx="2294663" cy="4079400"/>
          </a:xfrm>
          <a:prstGeom prst="rect">
            <a:avLst/>
          </a:prstGeom>
          <a:effectLst>
            <a:outerShdw blurRad="50800" dist="50800" dir="5400000" algn="ctr" rotWithShape="0">
              <a:srgbClr val="000000">
                <a:alpha val="46000"/>
              </a:srgbClr>
            </a:outerShdw>
          </a:effectLst>
        </p:spPr>
      </p:pic>
      <p:sp>
        <p:nvSpPr>
          <p:cNvPr id="22" name="Right Arrow 21"/>
          <p:cNvSpPr/>
          <p:nvPr/>
        </p:nvSpPr>
        <p:spPr>
          <a:xfrm>
            <a:off x="6303933" y="3190578"/>
            <a:ext cx="1174620" cy="641084"/>
          </a:xfrm>
          <a:prstGeom prst="rightArrow">
            <a:avLst/>
          </a:prstGeom>
          <a:gradFill>
            <a:gsLst>
              <a:gs pos="0">
                <a:srgbClr val="000082"/>
              </a:gs>
              <a:gs pos="30000">
                <a:srgbClr val="66008F"/>
              </a:gs>
              <a:gs pos="64999">
                <a:srgbClr val="BA0066"/>
              </a:gs>
              <a:gs pos="89999">
                <a:srgbClr val="FF0000"/>
              </a:gs>
              <a:gs pos="100000">
                <a:srgbClr val="FF8200"/>
              </a:gs>
            </a:gsLst>
            <a:lin ang="2700000" scaled="0"/>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a:t>More Options  to select</a:t>
            </a: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957" y="1271448"/>
            <a:ext cx="2285630" cy="4063342"/>
          </a:xfrm>
          <a:prstGeom prst="rect">
            <a:avLst/>
          </a:prstGeom>
          <a:effectLst>
            <a:outerShdw blurRad="50800" dist="50800" dir="5400000" algn="ctr" rotWithShape="0">
              <a:srgbClr val="000000">
                <a:alpha val="46000"/>
              </a:srgbClr>
            </a:outerShdw>
          </a:effectLst>
        </p:spPr>
      </p:pic>
      <p:sp>
        <p:nvSpPr>
          <p:cNvPr id="24" name="Right Arrow 23"/>
          <p:cNvSpPr/>
          <p:nvPr/>
        </p:nvSpPr>
        <p:spPr>
          <a:xfrm>
            <a:off x="3073189" y="3303119"/>
            <a:ext cx="689286" cy="409675"/>
          </a:xfrm>
          <a:prstGeom prst="rightArrow">
            <a:avLst/>
          </a:prstGeom>
          <a:gradFill>
            <a:gsLst>
              <a:gs pos="0">
                <a:srgbClr val="000082"/>
              </a:gs>
              <a:gs pos="30000">
                <a:srgbClr val="66008F"/>
              </a:gs>
              <a:gs pos="64999">
                <a:srgbClr val="BA0066"/>
              </a:gs>
              <a:gs pos="89999">
                <a:srgbClr val="FF0000"/>
              </a:gs>
              <a:gs pos="100000">
                <a:srgbClr val="FF8200"/>
              </a:gs>
            </a:gsLst>
            <a:lin ang="2700000" scaled="0"/>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lnSpc>
                <a:spcPct val="90000"/>
              </a:lnSpc>
              <a:buAutoNum type="arabicPeriod"/>
            </a:pPr>
            <a:endParaRPr lang="en-US"/>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16622" y="1271448"/>
            <a:ext cx="2442409" cy="4297410"/>
          </a:xfrm>
          <a:prstGeom prst="rect">
            <a:avLst/>
          </a:prstGeom>
        </p:spPr>
      </p:pic>
      <p:sp>
        <p:nvSpPr>
          <p:cNvPr id="13" name="TextBox 12"/>
          <p:cNvSpPr txBox="1"/>
          <p:nvPr/>
        </p:nvSpPr>
        <p:spPr>
          <a:xfrm>
            <a:off x="10399622" y="1839844"/>
            <a:ext cx="1580016" cy="1065205"/>
          </a:xfrm>
          <a:prstGeom prst="rect">
            <a:avLst/>
          </a:prstGeom>
          <a:noFill/>
        </p:spPr>
        <p:txBody>
          <a:bodyPr wrap="none" lIns="0" tIns="0" rIns="0" bIns="0" rtlCol="0">
            <a:noAutofit/>
          </a:bodyPr>
          <a:lstStyle>
            <a:defPPr>
              <a:defRPr lang="en-US"/>
            </a:defPPr>
            <a:lvl1pPr>
              <a:lnSpc>
                <a:spcPct val="90000"/>
              </a:lnSpc>
              <a:defRPr b="1">
                <a:solidFill>
                  <a:srgbClr val="002060"/>
                </a:solidFill>
              </a:defRPr>
            </a:lvl1pPr>
          </a:lstStyle>
          <a:p>
            <a:r>
              <a:rPr lang="en-US" b="0" smtClean="0">
                <a:solidFill>
                  <a:schemeClr val="bg1"/>
                </a:solidFill>
              </a:rPr>
              <a:t>Drug Information</a:t>
            </a:r>
          </a:p>
          <a:p>
            <a:pPr marL="171450" indent="-171450">
              <a:buFont typeface="Arial" panose="020B0604020202020204" pitchFamily="34" charset="0"/>
              <a:buChar char="•"/>
            </a:pPr>
            <a:r>
              <a:rPr lang="en-US" sz="1400" b="0" smtClean="0">
                <a:solidFill>
                  <a:schemeClr val="bg1"/>
                </a:solidFill>
              </a:rPr>
              <a:t>Drug Name</a:t>
            </a:r>
          </a:p>
          <a:p>
            <a:pPr marL="171450" indent="-171450">
              <a:buFont typeface="Arial" panose="020B0604020202020204" pitchFamily="34" charset="0"/>
              <a:buChar char="•"/>
            </a:pPr>
            <a:r>
              <a:rPr lang="en-US" sz="1400" b="0" smtClean="0">
                <a:solidFill>
                  <a:schemeClr val="bg1"/>
                </a:solidFill>
              </a:rPr>
              <a:t>NDC </a:t>
            </a:r>
          </a:p>
          <a:p>
            <a:pPr marL="171450" indent="-171450">
              <a:buFont typeface="Arial" panose="020B0604020202020204" pitchFamily="34" charset="0"/>
              <a:buChar char="•"/>
            </a:pPr>
            <a:r>
              <a:rPr lang="en-US" sz="1400" b="0" smtClean="0">
                <a:solidFill>
                  <a:schemeClr val="bg1"/>
                </a:solidFill>
              </a:rPr>
              <a:t>Ingredients</a:t>
            </a:r>
          </a:p>
          <a:p>
            <a:endParaRPr lang="en-US" b="0" smtClean="0">
              <a:solidFill>
                <a:schemeClr val="bg1"/>
              </a:solidFill>
            </a:endParaRPr>
          </a:p>
        </p:txBody>
      </p:sp>
      <p:sp>
        <p:nvSpPr>
          <p:cNvPr id="5" name="Right Brace 4"/>
          <p:cNvSpPr/>
          <p:nvPr/>
        </p:nvSpPr>
        <p:spPr>
          <a:xfrm>
            <a:off x="10118679" y="1834322"/>
            <a:ext cx="154183" cy="1065205"/>
          </a:xfrm>
          <a:prstGeom prst="rightBrac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0" name="Slide Number Placeholder 3"/>
          <p:cNvSpPr txBox="1">
            <a:spLocks/>
          </p:cNvSpPr>
          <p:nvPr/>
        </p:nvSpPr>
        <p:spPr>
          <a:xfrm>
            <a:off x="11276011" y="6556248"/>
            <a:ext cx="381661" cy="182880"/>
          </a:xfrm>
          <a:prstGeom prst="rect">
            <a:avLst/>
          </a:prstGeom>
        </p:spPr>
        <p:txBody>
          <a:bodyPr vert="horz" wrap="none" lIns="0" tIns="0" rIns="0" bIns="0" rtlCol="0" anchor="ctr"/>
          <a:lstStyle>
            <a:defPPr>
              <a:defRPr lang="en-US"/>
            </a:defPPr>
            <a:lvl1pPr algn="r">
              <a:defRPr sz="800">
                <a:solidFill>
                  <a:schemeClr val="tx1">
                    <a:lumMod val="60000"/>
                    <a:lumOff val="40000"/>
                  </a:schemeClr>
                </a:solidFill>
              </a:defRPr>
            </a:lvl1pPr>
          </a:lstStyle>
          <a:p>
            <a:fld id="{C51EAA63-D034-42AE-91FA-B13B9518C7BE}" type="slidenum">
              <a:rPr lang="en-US"/>
              <a:pPr/>
              <a:t>18</a:t>
            </a:fld>
            <a:endParaRPr lang="en-US"/>
          </a:p>
        </p:txBody>
      </p:sp>
    </p:spTree>
    <p:extLst>
      <p:ext uri="{BB962C8B-B14F-4D97-AF65-F5344CB8AC3E}">
        <p14:creationId xmlns:p14="http://schemas.microsoft.com/office/powerpoint/2010/main" val="224729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427643" y="296000"/>
            <a:ext cx="5254839" cy="889000"/>
          </a:xfrm>
          <a:prstGeom prst="rect">
            <a:avLst/>
          </a:prstGeom>
        </p:spPr>
        <p:txBody>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a:solidFill>
                  <a:schemeClr val="bg1"/>
                </a:solidFill>
              </a:rPr>
              <a:t>Setup Email Preferences</a:t>
            </a:r>
            <a:endParaRPr lang="en-US" b="1">
              <a:solidFill>
                <a:schemeClr val="bg1"/>
              </a:solidFill>
            </a:endParaRPr>
          </a:p>
        </p:txBody>
      </p:sp>
      <p:sp>
        <p:nvSpPr>
          <p:cNvPr id="7" name="TextBox 6"/>
          <p:cNvSpPr txBox="1"/>
          <p:nvPr/>
        </p:nvSpPr>
        <p:spPr>
          <a:xfrm>
            <a:off x="2979401" y="2482104"/>
            <a:ext cx="2430779" cy="341086"/>
          </a:xfrm>
          <a:prstGeom prst="rect">
            <a:avLst/>
          </a:prstGeom>
          <a:noFill/>
        </p:spPr>
        <p:txBody>
          <a:bodyPr wrap="none" lIns="0" tIns="0" rIns="0" bIns="0" rtlCol="0">
            <a:noAutofit/>
          </a:bodyPr>
          <a:lstStyle/>
          <a:p>
            <a:pPr>
              <a:lnSpc>
                <a:spcPct val="90000"/>
              </a:lnSpc>
            </a:pPr>
            <a:r>
              <a:rPr lang="en-US" smtClean="0">
                <a:solidFill>
                  <a:schemeClr val="bg1"/>
                </a:solidFill>
              </a:rPr>
              <a:t>Enter caretaker’s email</a:t>
            </a:r>
            <a:endParaRPr lang="en-US">
              <a:solidFill>
                <a:schemeClr val="bg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901" y="2136042"/>
            <a:ext cx="2278866" cy="4051317"/>
          </a:xfrm>
          <a:prstGeom prst="rect">
            <a:avLst/>
          </a:prstGeom>
          <a:effectLst>
            <a:outerShdw blurRad="50800" dist="50800" dir="5400000" algn="ctr" rotWithShape="0">
              <a:srgbClr val="000000">
                <a:alpha val="46000"/>
              </a:srgbClr>
            </a:outerShdw>
          </a:effectLst>
        </p:spPr>
      </p:pic>
      <p:sp>
        <p:nvSpPr>
          <p:cNvPr id="9" name="TextBox 8"/>
          <p:cNvSpPr txBox="1"/>
          <p:nvPr/>
        </p:nvSpPr>
        <p:spPr>
          <a:xfrm>
            <a:off x="2892578" y="3026038"/>
            <a:ext cx="2430779" cy="341086"/>
          </a:xfrm>
          <a:prstGeom prst="rect">
            <a:avLst/>
          </a:prstGeom>
          <a:noFill/>
        </p:spPr>
        <p:txBody>
          <a:bodyPr wrap="none" lIns="0" tIns="0" rIns="0" bIns="0" rtlCol="0">
            <a:noAutofit/>
          </a:bodyPr>
          <a:lstStyle/>
          <a:p>
            <a:pPr>
              <a:lnSpc>
                <a:spcPct val="90000"/>
              </a:lnSpc>
            </a:pPr>
            <a:r>
              <a:rPr lang="en-US" smtClean="0">
                <a:solidFill>
                  <a:schemeClr val="bg1"/>
                </a:solidFill>
              </a:rPr>
              <a:t>Toggles prompt to send email</a:t>
            </a:r>
            <a:endParaRPr lang="en-US">
              <a:solidFill>
                <a:schemeClr val="bg1"/>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8223" y="3715004"/>
            <a:ext cx="1702015" cy="2476993"/>
          </a:xfrm>
          <a:prstGeom prst="rect">
            <a:avLst/>
          </a:prstGeom>
          <a:effectLst>
            <a:outerShdw blurRad="50800" dist="50800" dir="5400000" algn="ctr" rotWithShape="0">
              <a:srgbClr val="000000">
                <a:alpha val="46000"/>
              </a:srgbClr>
            </a:outerShdw>
          </a:effec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7539" y="4875719"/>
            <a:ext cx="4168282" cy="1311640"/>
          </a:xfrm>
          <a:prstGeom prst="rect">
            <a:avLst/>
          </a:prstGeom>
          <a:effectLst>
            <a:outerShdw blurRad="50800" dist="50800" dir="5400000" algn="ctr" rotWithShape="0">
              <a:srgbClr val="000000">
                <a:alpha val="46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Arrow Connector 15"/>
          <p:cNvCxnSpPr/>
          <p:nvPr/>
        </p:nvCxnSpPr>
        <p:spPr>
          <a:xfrm flipH="1">
            <a:off x="2868674" y="2823190"/>
            <a:ext cx="1590451" cy="1"/>
          </a:xfrm>
          <a:prstGeom prst="straightConnector1">
            <a:avLst/>
          </a:prstGeom>
          <a:ln>
            <a:solidFill>
              <a:srgbClr val="000000"/>
            </a:solidFill>
            <a:headEnd w="lg" len="sm"/>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H="1">
            <a:off x="2892579" y="3367124"/>
            <a:ext cx="1602975" cy="7564"/>
          </a:xfrm>
          <a:prstGeom prst="straightConnector1">
            <a:avLst/>
          </a:prstGeom>
          <a:ln>
            <a:solidFill>
              <a:srgbClr val="000000"/>
            </a:solidFill>
            <a:headEnd w="lg" len="sm"/>
            <a:tailEnd type="arrow"/>
          </a:ln>
        </p:spPr>
        <p:style>
          <a:lnRef idx="3">
            <a:schemeClr val="dk1"/>
          </a:lnRef>
          <a:fillRef idx="0">
            <a:schemeClr val="dk1"/>
          </a:fillRef>
          <a:effectRef idx="2">
            <a:schemeClr val="dk1"/>
          </a:effectRef>
          <a:fontRef idx="minor">
            <a:schemeClr val="tx1"/>
          </a:fontRef>
        </p:style>
      </p:cxnSp>
      <p:sp>
        <p:nvSpPr>
          <p:cNvPr id="19" name="Right Arrow 18"/>
          <p:cNvSpPr/>
          <p:nvPr/>
        </p:nvSpPr>
        <p:spPr>
          <a:xfrm>
            <a:off x="2844545" y="4420083"/>
            <a:ext cx="723900" cy="400322"/>
          </a:xfrm>
          <a:prstGeom prst="rightArrow">
            <a:avLst/>
          </a:prstGeom>
          <a:gradFill>
            <a:gsLst>
              <a:gs pos="0">
                <a:srgbClr val="000082"/>
              </a:gs>
              <a:gs pos="30000">
                <a:srgbClr val="66008F"/>
              </a:gs>
              <a:gs pos="64999">
                <a:srgbClr val="BA0066"/>
              </a:gs>
              <a:gs pos="89999">
                <a:srgbClr val="FF0000"/>
              </a:gs>
              <a:gs pos="100000">
                <a:srgbClr val="FF8200"/>
              </a:gs>
            </a:gsLst>
            <a:lin ang="2700000" scaled="0"/>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lnSpc>
                <a:spcPct val="90000"/>
              </a:lnSpc>
              <a:buAutoNum type="arabicPeriod"/>
            </a:pPr>
            <a:endParaRPr lang="en-US"/>
          </a:p>
        </p:txBody>
      </p:sp>
      <p:sp>
        <p:nvSpPr>
          <p:cNvPr id="20" name="Right Arrow 19"/>
          <p:cNvSpPr/>
          <p:nvPr/>
        </p:nvSpPr>
        <p:spPr>
          <a:xfrm>
            <a:off x="5343638" y="5210570"/>
            <a:ext cx="723900" cy="400322"/>
          </a:xfrm>
          <a:prstGeom prst="rightArrow">
            <a:avLst/>
          </a:prstGeom>
          <a:gradFill>
            <a:gsLst>
              <a:gs pos="0">
                <a:srgbClr val="000082"/>
              </a:gs>
              <a:gs pos="30000">
                <a:srgbClr val="66008F"/>
              </a:gs>
              <a:gs pos="64999">
                <a:srgbClr val="BA0066"/>
              </a:gs>
              <a:gs pos="89999">
                <a:srgbClr val="FF0000"/>
              </a:gs>
              <a:gs pos="100000">
                <a:srgbClr val="FF8200"/>
              </a:gs>
            </a:gsLst>
            <a:lin ang="2700000" scaled="0"/>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lnSpc>
                <a:spcPct val="90000"/>
              </a:lnSpc>
              <a:buAutoNum type="arabicPeriod"/>
            </a:pPr>
            <a:endParaRPr lang="en-US"/>
          </a:p>
        </p:txBody>
      </p:sp>
      <p:sp>
        <p:nvSpPr>
          <p:cNvPr id="21" name="TextBox 20"/>
          <p:cNvSpPr txBox="1"/>
          <p:nvPr/>
        </p:nvSpPr>
        <p:spPr>
          <a:xfrm>
            <a:off x="543761" y="1049090"/>
            <a:ext cx="5230939" cy="1014731"/>
          </a:xfrm>
          <a:prstGeom prst="rect">
            <a:avLst/>
          </a:prstGeom>
          <a:noFill/>
        </p:spPr>
        <p:txBody>
          <a:bodyPr wrap="none" lIns="0" tIns="0" rIns="0" bIns="0" rtlCol="0">
            <a:noAutofit/>
          </a:bodyPr>
          <a:lstStyle/>
          <a:p>
            <a:pPr>
              <a:lnSpc>
                <a:spcPct val="90000"/>
              </a:lnSpc>
            </a:pPr>
            <a:r>
              <a:rPr lang="en-US">
                <a:solidFill>
                  <a:schemeClr val="bg1"/>
                </a:solidFill>
              </a:rPr>
              <a:t>If </a:t>
            </a:r>
            <a:r>
              <a:rPr lang="en-US" smtClean="0">
                <a:solidFill>
                  <a:schemeClr val="bg1"/>
                </a:solidFill>
              </a:rPr>
              <a:t>the email </a:t>
            </a:r>
            <a:r>
              <a:rPr lang="en-US">
                <a:solidFill>
                  <a:schemeClr val="bg1"/>
                </a:solidFill>
              </a:rPr>
              <a:t>notification preference is </a:t>
            </a:r>
            <a:r>
              <a:rPr lang="en-US" smtClean="0">
                <a:solidFill>
                  <a:schemeClr val="bg1"/>
                </a:solidFill>
              </a:rPr>
              <a:t>on, </a:t>
            </a:r>
            <a:r>
              <a:rPr lang="en-US" i="1" smtClean="0">
                <a:solidFill>
                  <a:schemeClr val="bg1"/>
                </a:solidFill>
              </a:rPr>
              <a:t>MedHelper </a:t>
            </a:r>
          </a:p>
          <a:p>
            <a:pPr>
              <a:lnSpc>
                <a:spcPct val="90000"/>
              </a:lnSpc>
            </a:pPr>
            <a:r>
              <a:rPr lang="en-US" smtClean="0">
                <a:solidFill>
                  <a:schemeClr val="bg1"/>
                </a:solidFill>
              </a:rPr>
              <a:t>notifies the care taker with the </a:t>
            </a:r>
            <a:r>
              <a:rPr lang="en-US" b="1" smtClean="0">
                <a:solidFill>
                  <a:schemeClr val="bg1"/>
                </a:solidFill>
              </a:rPr>
              <a:t>drug </a:t>
            </a:r>
            <a:r>
              <a:rPr lang="en-US" b="1">
                <a:solidFill>
                  <a:schemeClr val="bg1"/>
                </a:solidFill>
              </a:rPr>
              <a:t>name, date, and </a:t>
            </a:r>
            <a:endParaRPr lang="en-US" b="1" smtClean="0">
              <a:solidFill>
                <a:schemeClr val="bg1"/>
              </a:solidFill>
            </a:endParaRPr>
          </a:p>
          <a:p>
            <a:pPr>
              <a:lnSpc>
                <a:spcPct val="90000"/>
              </a:lnSpc>
            </a:pPr>
            <a:r>
              <a:rPr lang="en-US" b="1" smtClean="0">
                <a:solidFill>
                  <a:schemeClr val="bg1"/>
                </a:solidFill>
              </a:rPr>
              <a:t>time</a:t>
            </a:r>
            <a:r>
              <a:rPr lang="en-US" smtClean="0">
                <a:solidFill>
                  <a:schemeClr val="bg1"/>
                </a:solidFill>
              </a:rPr>
              <a:t> the drug was taken.</a:t>
            </a:r>
            <a:endParaRPr lang="en-US">
              <a:solidFill>
                <a:schemeClr val="bg1"/>
              </a:solidFill>
            </a:endParaRPr>
          </a:p>
        </p:txBody>
      </p:sp>
      <p:sp>
        <p:nvSpPr>
          <p:cNvPr id="22" name="Title 1"/>
          <p:cNvSpPr txBox="1">
            <a:spLocks/>
          </p:cNvSpPr>
          <p:nvPr/>
        </p:nvSpPr>
        <p:spPr>
          <a:xfrm>
            <a:off x="6395700" y="326161"/>
            <a:ext cx="5445698" cy="889000"/>
          </a:xfrm>
          <a:prstGeom prst="rect">
            <a:avLst/>
          </a:prstGeom>
        </p:spPr>
        <p:txBody>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a:solidFill>
                  <a:schemeClr val="bg1"/>
                </a:solidFill>
              </a:rPr>
              <a:t>Medication History</a:t>
            </a:r>
            <a:endParaRPr lang="en-US" b="1">
              <a:solidFill>
                <a:schemeClr val="bg1"/>
              </a:solidFill>
            </a:endParaRPr>
          </a:p>
        </p:txBody>
      </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31059" y="1073877"/>
            <a:ext cx="2217652" cy="3541160"/>
          </a:xfrm>
          <a:prstGeom prst="rect">
            <a:avLst/>
          </a:prstGeom>
          <a:effectLst>
            <a:outerShdw blurRad="50800" dist="50800" dir="5400000" algn="ctr" rotWithShape="0">
              <a:srgbClr val="000000">
                <a:alpha val="46000"/>
              </a:srgbClr>
            </a:outerShdw>
          </a:effectLst>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95700" y="1060382"/>
            <a:ext cx="2336301" cy="3525616"/>
          </a:xfrm>
          <a:prstGeom prst="rect">
            <a:avLst/>
          </a:prstGeom>
          <a:effectLst>
            <a:outerShdw blurRad="50800" dist="50800" dir="5400000" algn="ctr" rotWithShape="0">
              <a:srgbClr val="000000">
                <a:alpha val="46000"/>
              </a:srgbClr>
            </a:outerShdw>
          </a:effectLst>
        </p:spPr>
      </p:pic>
      <p:sp>
        <p:nvSpPr>
          <p:cNvPr id="25" name="Right Arrow 24"/>
          <p:cNvSpPr/>
          <p:nvPr/>
        </p:nvSpPr>
        <p:spPr>
          <a:xfrm>
            <a:off x="8790387" y="2644296"/>
            <a:ext cx="723900" cy="400322"/>
          </a:xfrm>
          <a:prstGeom prst="rightArrow">
            <a:avLst/>
          </a:prstGeom>
          <a:gradFill>
            <a:gsLst>
              <a:gs pos="0">
                <a:srgbClr val="000082"/>
              </a:gs>
              <a:gs pos="30000">
                <a:srgbClr val="66008F"/>
              </a:gs>
              <a:gs pos="64999">
                <a:srgbClr val="BA0066"/>
              </a:gs>
              <a:gs pos="89999">
                <a:srgbClr val="FF0000"/>
              </a:gs>
              <a:gs pos="100000">
                <a:srgbClr val="FF8200"/>
              </a:gs>
            </a:gsLst>
            <a:lin ang="2700000" scaled="0"/>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lnSpc>
                <a:spcPct val="90000"/>
              </a:lnSpc>
              <a:buAutoNum type="arabicPeriod"/>
            </a:pPr>
            <a:endParaRPr lang="en-US"/>
          </a:p>
        </p:txBody>
      </p:sp>
      <p:sp>
        <p:nvSpPr>
          <p:cNvPr id="18" name="Slide Number Placeholder 3"/>
          <p:cNvSpPr txBox="1">
            <a:spLocks/>
          </p:cNvSpPr>
          <p:nvPr/>
        </p:nvSpPr>
        <p:spPr>
          <a:xfrm>
            <a:off x="11276011" y="6556248"/>
            <a:ext cx="381661" cy="182880"/>
          </a:xfrm>
          <a:prstGeom prst="rect">
            <a:avLst/>
          </a:prstGeom>
        </p:spPr>
        <p:txBody>
          <a:bodyPr vert="horz" wrap="none" lIns="0" tIns="0" rIns="0" bIns="0" rtlCol="0" anchor="ctr"/>
          <a:lstStyle>
            <a:defPPr>
              <a:defRPr lang="en-US"/>
            </a:defPPr>
            <a:lvl1pPr algn="r">
              <a:defRPr sz="800">
                <a:solidFill>
                  <a:schemeClr val="tx1">
                    <a:lumMod val="60000"/>
                    <a:lumOff val="40000"/>
                  </a:schemeClr>
                </a:solidFill>
              </a:defRPr>
            </a:lvl1pPr>
          </a:lstStyle>
          <a:p>
            <a:fld id="{C51EAA63-D034-42AE-91FA-B13B9518C7BE}" type="slidenum">
              <a:rPr lang="en-US"/>
              <a:pPr/>
              <a:t>19</a:t>
            </a:fld>
            <a:endParaRPr lang="en-US"/>
          </a:p>
        </p:txBody>
      </p:sp>
    </p:spTree>
    <p:extLst>
      <p:ext uri="{BB962C8B-B14F-4D97-AF65-F5344CB8AC3E}">
        <p14:creationId xmlns:p14="http://schemas.microsoft.com/office/powerpoint/2010/main" val="233340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0725" y="396991"/>
            <a:ext cx="11125200" cy="889000"/>
          </a:xfrm>
        </p:spPr>
        <p:txBody>
          <a:bodyPr/>
          <a:lstStyle/>
          <a:p>
            <a:r>
              <a:rPr lang="en-US" b="1" smtClean="0">
                <a:solidFill>
                  <a:schemeClr val="bg1"/>
                </a:solidFill>
              </a:rPr>
              <a:t>Problem Question</a:t>
            </a:r>
            <a:endParaRPr lang="en-US" b="1">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2</a:t>
            </a:fld>
            <a:endParaRPr lang="en-US"/>
          </a:p>
        </p:txBody>
      </p:sp>
      <p:sp>
        <p:nvSpPr>
          <p:cNvPr id="10" name="Title 1"/>
          <p:cNvSpPr txBox="1">
            <a:spLocks/>
          </p:cNvSpPr>
          <p:nvPr/>
        </p:nvSpPr>
        <p:spPr>
          <a:xfrm>
            <a:off x="360725" y="2336246"/>
            <a:ext cx="11125200"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b="1" smtClean="0">
                <a:solidFill>
                  <a:schemeClr val="bg1"/>
                </a:solidFill>
              </a:rPr>
              <a:t>Hypothesis</a:t>
            </a:r>
            <a:endParaRPr lang="en-US" b="1">
              <a:solidFill>
                <a:schemeClr val="bg1"/>
              </a:solidFill>
            </a:endParaRPr>
          </a:p>
        </p:txBody>
      </p:sp>
      <p:sp>
        <p:nvSpPr>
          <p:cNvPr id="3" name="TextBox 2"/>
          <p:cNvSpPr txBox="1"/>
          <p:nvPr/>
        </p:nvSpPr>
        <p:spPr>
          <a:xfrm>
            <a:off x="427838" y="1702965"/>
            <a:ext cx="914400" cy="914400"/>
          </a:xfrm>
          <a:prstGeom prst="rect">
            <a:avLst/>
          </a:prstGeom>
          <a:noFill/>
        </p:spPr>
        <p:txBody>
          <a:bodyPr wrap="none" lIns="0" tIns="0" rIns="0" bIns="0" rtlCol="0">
            <a:noAutofit/>
          </a:bodyPr>
          <a:lstStyle/>
          <a:p>
            <a:pPr>
              <a:lnSpc>
                <a:spcPct val="90000"/>
              </a:lnSpc>
            </a:pPr>
            <a:r>
              <a:rPr lang="en-US" sz="3600" smtClean="0">
                <a:solidFill>
                  <a:schemeClr val="bg1"/>
                </a:solidFill>
              </a:rPr>
              <a:t>Can technology improve prescription compliance? </a:t>
            </a:r>
            <a:endParaRPr lang="en-US" sz="3600">
              <a:solidFill>
                <a:schemeClr val="bg1"/>
              </a:solidFill>
            </a:endParaRPr>
          </a:p>
        </p:txBody>
      </p:sp>
      <p:sp>
        <p:nvSpPr>
          <p:cNvPr id="5" name="Rectangle 4"/>
          <p:cNvSpPr/>
          <p:nvPr/>
        </p:nvSpPr>
        <p:spPr>
          <a:xfrm>
            <a:off x="427838" y="3550451"/>
            <a:ext cx="11283193" cy="1200329"/>
          </a:xfrm>
          <a:prstGeom prst="rect">
            <a:avLst/>
          </a:prstGeom>
        </p:spPr>
        <p:txBody>
          <a:bodyPr wrap="square">
            <a:spAutoFit/>
          </a:bodyPr>
          <a:lstStyle/>
          <a:p>
            <a:r>
              <a:rPr lang="en-US" sz="3600" dirty="0">
                <a:solidFill>
                  <a:schemeClr val="bg1"/>
                </a:solidFill>
              </a:rPr>
              <a:t>Prescription compliance can be improved upon using </a:t>
            </a:r>
          </a:p>
          <a:p>
            <a:r>
              <a:rPr lang="en-US" sz="3600" dirty="0" smtClean="0">
                <a:solidFill>
                  <a:schemeClr val="bg1"/>
                </a:solidFill>
              </a:rPr>
              <a:t>smartphones  </a:t>
            </a:r>
            <a:r>
              <a:rPr lang="en-US" sz="3600" dirty="0">
                <a:solidFill>
                  <a:schemeClr val="bg1"/>
                </a:solidFill>
              </a:rPr>
              <a:t>and cloud technologies.</a:t>
            </a:r>
          </a:p>
        </p:txBody>
      </p:sp>
    </p:spTree>
    <p:extLst>
      <p:ext uri="{BB962C8B-B14F-4D97-AF65-F5344CB8AC3E}">
        <p14:creationId xmlns:p14="http://schemas.microsoft.com/office/powerpoint/2010/main" val="426929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bg1"/>
                </a:solidFill>
              </a:rPr>
              <a:t>Sample Drugs Tested </a:t>
            </a:r>
            <a:r>
              <a:rPr lang="en-US">
                <a:solidFill>
                  <a:schemeClr val="bg1"/>
                </a:solidFill>
              </a:rPr>
              <a:t>U</a:t>
            </a:r>
            <a:r>
              <a:rPr lang="en-US" smtClean="0">
                <a:solidFill>
                  <a:schemeClr val="bg1"/>
                </a:solidFill>
              </a:rPr>
              <a:t>sing The Scan &amp; Search Methods</a:t>
            </a:r>
            <a:endParaRPr lang="en-US">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20</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468309" y="1452958"/>
            <a:ext cx="5619631" cy="443984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1696" y="1441450"/>
            <a:ext cx="2295525" cy="3060700"/>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600" y="1441450"/>
            <a:ext cx="3417888"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3038" y="3722688"/>
            <a:ext cx="409575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904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ular Callout 1"/>
          <p:cNvSpPr/>
          <p:nvPr/>
        </p:nvSpPr>
        <p:spPr>
          <a:xfrm>
            <a:off x="10115578" y="996488"/>
            <a:ext cx="1943397" cy="940539"/>
          </a:xfrm>
          <a:prstGeom prst="wedgeRectCallout">
            <a:avLst/>
          </a:prstGeom>
          <a:solidFill>
            <a:srgbClr val="FFFF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9" name="TextBox 8"/>
          <p:cNvSpPr txBox="1"/>
          <p:nvPr/>
        </p:nvSpPr>
        <p:spPr>
          <a:xfrm>
            <a:off x="363115" y="541987"/>
            <a:ext cx="10232180" cy="488887"/>
          </a:xfrm>
          <a:prstGeom prst="rect">
            <a:avLst/>
          </a:prstGeom>
          <a:noFill/>
        </p:spPr>
        <p:txBody>
          <a:bodyPr wrap="square" lIns="0" tIns="0" rIns="0" bIns="0" rtlCol="0">
            <a:noAutofit/>
          </a:bodyPr>
          <a:lstStyle/>
          <a:p>
            <a:pPr>
              <a:lnSpc>
                <a:spcPct val="90000"/>
              </a:lnSpc>
            </a:pPr>
            <a:r>
              <a:rPr lang="en-US" sz="4000" b="1" dirty="0" smtClean="0">
                <a:solidFill>
                  <a:schemeClr val="bg1"/>
                </a:solidFill>
              </a:rPr>
              <a:t>Med</a:t>
            </a:r>
            <a:r>
              <a:rPr lang="en-US" sz="4000" b="1" i="1" dirty="0" smtClean="0">
                <a:solidFill>
                  <a:schemeClr val="bg1"/>
                </a:solidFill>
              </a:rPr>
              <a:t>Helper  </a:t>
            </a:r>
            <a:r>
              <a:rPr lang="en-US" sz="4000" b="1" dirty="0" smtClean="0">
                <a:solidFill>
                  <a:schemeClr val="bg1"/>
                </a:solidFill>
              </a:rPr>
              <a:t>Real World Applications</a:t>
            </a:r>
            <a:endParaRPr lang="en-US" sz="4000" b="1" dirty="0">
              <a:solidFill>
                <a:schemeClr val="bg1"/>
              </a:solidFill>
            </a:endParaRPr>
          </a:p>
        </p:txBody>
      </p:sp>
      <p:sp>
        <p:nvSpPr>
          <p:cNvPr id="11" name="TextBox 10"/>
          <p:cNvSpPr txBox="1"/>
          <p:nvPr/>
        </p:nvSpPr>
        <p:spPr>
          <a:xfrm>
            <a:off x="363115" y="1380044"/>
            <a:ext cx="5609846" cy="4894921"/>
          </a:xfrm>
          <a:prstGeom prst="rect">
            <a:avLst/>
          </a:prstGeom>
          <a:noFill/>
        </p:spPr>
        <p:txBody>
          <a:bodyPr wrap="square" lIns="0" tIns="0" rIns="0" bIns="0" rtlCol="0">
            <a:noAutofit/>
          </a:bodyPr>
          <a:lstStyle/>
          <a:p>
            <a:pPr>
              <a:lnSpc>
                <a:spcPct val="90000"/>
              </a:lnSpc>
            </a:pPr>
            <a:r>
              <a:rPr lang="en-US" sz="1600" dirty="0" smtClean="0">
                <a:solidFill>
                  <a:schemeClr val="bg1"/>
                </a:solidFill>
              </a:rPr>
              <a:t>My project’s </a:t>
            </a:r>
            <a:r>
              <a:rPr lang="en-US" sz="1600" dirty="0">
                <a:solidFill>
                  <a:schemeClr val="bg1"/>
                </a:solidFill>
              </a:rPr>
              <a:t>rationale is to develop an easy to use app by  leveraging the power of </a:t>
            </a:r>
            <a:r>
              <a:rPr lang="en-US" sz="1600" dirty="0" smtClean="0">
                <a:solidFill>
                  <a:schemeClr val="bg1"/>
                </a:solidFill>
              </a:rPr>
              <a:t>smartphones and the Cloud.</a:t>
            </a:r>
          </a:p>
          <a:p>
            <a:pPr>
              <a:lnSpc>
                <a:spcPct val="90000"/>
              </a:lnSpc>
            </a:pPr>
            <a:endParaRPr lang="en-US" sz="1600" dirty="0">
              <a:solidFill>
                <a:schemeClr val="bg1"/>
              </a:solidFill>
            </a:endParaRPr>
          </a:p>
          <a:p>
            <a:pPr marL="0" lvl="1">
              <a:lnSpc>
                <a:spcPct val="90000"/>
              </a:lnSpc>
            </a:pPr>
            <a:r>
              <a:rPr lang="en-US" sz="1600" dirty="0" smtClean="0">
                <a:solidFill>
                  <a:schemeClr val="bg1"/>
                </a:solidFill>
              </a:rPr>
              <a:t>The app will help medication users, to adhere </a:t>
            </a:r>
            <a:r>
              <a:rPr lang="en-US" sz="1600" dirty="0">
                <a:solidFill>
                  <a:schemeClr val="bg1"/>
                </a:solidFill>
              </a:rPr>
              <a:t>to prescription </a:t>
            </a:r>
            <a:r>
              <a:rPr lang="en-US" sz="1600" dirty="0" smtClean="0">
                <a:solidFill>
                  <a:schemeClr val="bg1"/>
                </a:solidFill>
              </a:rPr>
              <a:t>compliance with the below features:</a:t>
            </a:r>
            <a:endParaRPr lang="en-US" sz="1600" dirty="0">
              <a:solidFill>
                <a:schemeClr val="bg1"/>
              </a:solidFill>
            </a:endParaRPr>
          </a:p>
          <a:p>
            <a:pPr marL="800100" lvl="1" indent="-342900">
              <a:lnSpc>
                <a:spcPct val="90000"/>
              </a:lnSpc>
              <a:buFont typeface="Arial" panose="020B0604020202020204" pitchFamily="34" charset="0"/>
              <a:buChar char="•"/>
            </a:pPr>
            <a:endParaRPr lang="en-US" sz="1600" dirty="0" smtClean="0">
              <a:solidFill>
                <a:schemeClr val="bg1"/>
              </a:solidFill>
            </a:endParaRPr>
          </a:p>
          <a:p>
            <a:pPr marL="800100" lvl="1" indent="-342900">
              <a:lnSpc>
                <a:spcPct val="90000"/>
              </a:lnSpc>
              <a:buFont typeface="Arial" panose="020B0604020202020204" pitchFamily="34" charset="0"/>
              <a:buChar char="•"/>
            </a:pPr>
            <a:r>
              <a:rPr lang="en-US" sz="1600" b="1" dirty="0">
                <a:solidFill>
                  <a:srgbClr val="FFFF00"/>
                </a:solidFill>
              </a:rPr>
              <a:t>My Medications </a:t>
            </a:r>
            <a:r>
              <a:rPr lang="en-US" sz="1600" dirty="0">
                <a:solidFill>
                  <a:schemeClr val="bg1"/>
                </a:solidFill>
              </a:rPr>
              <a:t>- Allow users to add their frequently taken medications </a:t>
            </a:r>
          </a:p>
          <a:p>
            <a:pPr marL="800100" lvl="1" indent="-342900">
              <a:lnSpc>
                <a:spcPct val="90000"/>
              </a:lnSpc>
              <a:buFont typeface="Arial" panose="020B0604020202020204" pitchFamily="34" charset="0"/>
              <a:buChar char="•"/>
            </a:pPr>
            <a:endParaRPr lang="en-US" sz="1600" dirty="0">
              <a:solidFill>
                <a:schemeClr val="bg1"/>
              </a:solidFill>
            </a:endParaRPr>
          </a:p>
          <a:p>
            <a:pPr marL="800100" lvl="1" indent="-342900">
              <a:lnSpc>
                <a:spcPct val="90000"/>
              </a:lnSpc>
              <a:buFont typeface="Arial" panose="020B0604020202020204" pitchFamily="34" charset="0"/>
              <a:buChar char="•"/>
            </a:pPr>
            <a:r>
              <a:rPr lang="en-US" sz="1600" b="1" dirty="0">
                <a:solidFill>
                  <a:srgbClr val="FFFF00"/>
                </a:solidFill>
              </a:rPr>
              <a:t>Medication History </a:t>
            </a:r>
            <a:r>
              <a:rPr lang="en-US" sz="1600" dirty="0">
                <a:solidFill>
                  <a:schemeClr val="bg1"/>
                </a:solidFill>
              </a:rPr>
              <a:t>- Record when users take the medications </a:t>
            </a:r>
          </a:p>
          <a:p>
            <a:pPr marL="800100" lvl="1" indent="-342900">
              <a:lnSpc>
                <a:spcPct val="90000"/>
              </a:lnSpc>
              <a:buFont typeface="Arial" panose="020B0604020202020204" pitchFamily="34" charset="0"/>
              <a:buChar char="•"/>
            </a:pPr>
            <a:endParaRPr lang="en-US" sz="1600" b="1" dirty="0">
              <a:solidFill>
                <a:srgbClr val="FFFF00"/>
              </a:solidFill>
            </a:endParaRPr>
          </a:p>
          <a:p>
            <a:pPr marL="800100" lvl="1" indent="-342900">
              <a:lnSpc>
                <a:spcPct val="90000"/>
              </a:lnSpc>
              <a:buFont typeface="Arial" panose="020B0604020202020204" pitchFamily="34" charset="0"/>
              <a:buChar char="•"/>
            </a:pPr>
            <a:r>
              <a:rPr lang="en-US" sz="1600" b="1" dirty="0" smtClean="0">
                <a:solidFill>
                  <a:srgbClr val="FFFF00"/>
                </a:solidFill>
              </a:rPr>
              <a:t>Secure Login </a:t>
            </a:r>
            <a:r>
              <a:rPr lang="en-US" sz="1600" b="1" dirty="0" smtClean="0">
                <a:solidFill>
                  <a:schemeClr val="bg1"/>
                </a:solidFill>
              </a:rPr>
              <a:t>– </a:t>
            </a:r>
            <a:r>
              <a:rPr lang="en-US" sz="1600" dirty="0">
                <a:solidFill>
                  <a:schemeClr val="bg1"/>
                </a:solidFill>
              </a:rPr>
              <a:t>User</a:t>
            </a:r>
            <a:r>
              <a:rPr lang="en-US" sz="1600" b="1" dirty="0" smtClean="0">
                <a:solidFill>
                  <a:schemeClr val="bg1"/>
                </a:solidFill>
              </a:rPr>
              <a:t> </a:t>
            </a:r>
            <a:r>
              <a:rPr lang="en-US" sz="1600" dirty="0" smtClean="0">
                <a:solidFill>
                  <a:schemeClr val="bg1"/>
                </a:solidFill>
              </a:rPr>
              <a:t>authentication feature through Google sign-in</a:t>
            </a:r>
          </a:p>
          <a:p>
            <a:pPr marL="800100" lvl="1" indent="-342900">
              <a:lnSpc>
                <a:spcPct val="90000"/>
              </a:lnSpc>
              <a:buFont typeface="Arial" panose="020B0604020202020204" pitchFamily="34" charset="0"/>
              <a:buChar char="•"/>
            </a:pPr>
            <a:endParaRPr lang="en-US" sz="1600" dirty="0">
              <a:solidFill>
                <a:schemeClr val="bg1"/>
              </a:solidFill>
            </a:endParaRPr>
          </a:p>
          <a:p>
            <a:pPr marL="800100" lvl="1" indent="-342900">
              <a:lnSpc>
                <a:spcPct val="90000"/>
              </a:lnSpc>
              <a:buFont typeface="Arial" panose="020B0604020202020204" pitchFamily="34" charset="0"/>
              <a:buChar char="•"/>
            </a:pPr>
            <a:r>
              <a:rPr lang="en-US" sz="1600" b="1" dirty="0">
                <a:solidFill>
                  <a:srgbClr val="FFFF00"/>
                </a:solidFill>
              </a:rPr>
              <a:t>Secure Data Transfer </a:t>
            </a:r>
            <a:r>
              <a:rPr lang="en-US" sz="1600" dirty="0" smtClean="0">
                <a:solidFill>
                  <a:schemeClr val="bg1"/>
                </a:solidFill>
              </a:rPr>
              <a:t>– Data is encrypted during transit using https</a:t>
            </a:r>
          </a:p>
          <a:p>
            <a:pPr marL="800100" lvl="1" indent="-342900">
              <a:lnSpc>
                <a:spcPct val="90000"/>
              </a:lnSpc>
              <a:buFont typeface="Arial" panose="020B0604020202020204" pitchFamily="34" charset="0"/>
              <a:buChar char="•"/>
            </a:pPr>
            <a:endParaRPr lang="en-US" sz="1600" dirty="0">
              <a:solidFill>
                <a:schemeClr val="bg1"/>
              </a:solidFill>
            </a:endParaRPr>
          </a:p>
          <a:p>
            <a:pPr marL="800100" lvl="1" indent="-342900">
              <a:lnSpc>
                <a:spcPct val="90000"/>
              </a:lnSpc>
              <a:buFont typeface="Arial" panose="020B0604020202020204" pitchFamily="34" charset="0"/>
              <a:buChar char="•"/>
            </a:pPr>
            <a:r>
              <a:rPr lang="en-US" sz="1600" b="1" dirty="0">
                <a:solidFill>
                  <a:srgbClr val="FFFF00"/>
                </a:solidFill>
              </a:rPr>
              <a:t>Secure Data Storage </a:t>
            </a:r>
            <a:r>
              <a:rPr lang="en-US" sz="1600" dirty="0" smtClean="0">
                <a:solidFill>
                  <a:schemeClr val="bg1"/>
                </a:solidFill>
              </a:rPr>
              <a:t>– </a:t>
            </a:r>
            <a:r>
              <a:rPr lang="en-US" sz="1600" i="1" dirty="0" smtClean="0">
                <a:solidFill>
                  <a:schemeClr val="bg1"/>
                </a:solidFill>
              </a:rPr>
              <a:t>MedHelper </a:t>
            </a:r>
            <a:r>
              <a:rPr lang="en-US" sz="1600" dirty="0" smtClean="0">
                <a:solidFill>
                  <a:schemeClr val="bg1"/>
                </a:solidFill>
              </a:rPr>
              <a:t>data is </a:t>
            </a:r>
            <a:r>
              <a:rPr lang="en-US" sz="1600" i="1" dirty="0" smtClean="0">
                <a:solidFill>
                  <a:schemeClr val="bg1"/>
                </a:solidFill>
              </a:rPr>
              <a:t>stored</a:t>
            </a:r>
            <a:r>
              <a:rPr lang="en-US" sz="1600" dirty="0" smtClean="0">
                <a:solidFill>
                  <a:schemeClr val="bg1"/>
                </a:solidFill>
              </a:rPr>
              <a:t> securely on Amazon Cloud</a:t>
            </a:r>
          </a:p>
          <a:p>
            <a:pPr marL="800100" lvl="1" indent="-342900">
              <a:lnSpc>
                <a:spcPct val="90000"/>
              </a:lnSpc>
              <a:buFont typeface="Arial" panose="020B0604020202020204" pitchFamily="34" charset="0"/>
              <a:buChar char="•"/>
            </a:pPr>
            <a:endParaRPr lang="en-US" sz="1600" dirty="0">
              <a:solidFill>
                <a:schemeClr val="bg1"/>
              </a:solidFill>
            </a:endParaRPr>
          </a:p>
          <a:p>
            <a:pPr marL="800100" lvl="1" indent="-342900">
              <a:lnSpc>
                <a:spcPct val="90000"/>
              </a:lnSpc>
              <a:buFont typeface="Arial" panose="020B0604020202020204" pitchFamily="34" charset="0"/>
              <a:buChar char="•"/>
            </a:pPr>
            <a:r>
              <a:rPr lang="en-US" sz="1600" b="1" dirty="0">
                <a:solidFill>
                  <a:srgbClr val="FFFF00"/>
                </a:solidFill>
              </a:rPr>
              <a:t>Email Notification </a:t>
            </a:r>
            <a:r>
              <a:rPr lang="en-US" sz="1600" dirty="0" smtClean="0">
                <a:solidFill>
                  <a:schemeClr val="bg1"/>
                </a:solidFill>
              </a:rPr>
              <a:t>- Email medication usage  </a:t>
            </a:r>
            <a:r>
              <a:rPr lang="en-US" sz="1600" dirty="0">
                <a:solidFill>
                  <a:schemeClr val="bg1"/>
                </a:solidFill>
              </a:rPr>
              <a:t>notifications to </a:t>
            </a:r>
            <a:r>
              <a:rPr lang="en-US" sz="1600" dirty="0" smtClean="0">
                <a:solidFill>
                  <a:schemeClr val="bg1"/>
                </a:solidFill>
              </a:rPr>
              <a:t>assigned care takers</a:t>
            </a:r>
          </a:p>
          <a:p>
            <a:pPr marL="800100" lvl="1" indent="-342900">
              <a:lnSpc>
                <a:spcPct val="90000"/>
              </a:lnSpc>
              <a:buFont typeface="Arial" panose="020B0604020202020204" pitchFamily="34" charset="0"/>
              <a:buChar char="•"/>
            </a:pPr>
            <a:endParaRPr lang="en-US" sz="1600" dirty="0">
              <a:solidFill>
                <a:schemeClr val="bg1"/>
              </a:solidFill>
            </a:endParaRPr>
          </a:p>
          <a:p>
            <a:pPr marL="800100" lvl="1" indent="-342900">
              <a:lnSpc>
                <a:spcPct val="90000"/>
              </a:lnSpc>
              <a:buFont typeface="Arial" panose="020B0604020202020204" pitchFamily="34" charset="0"/>
              <a:buChar char="•"/>
            </a:pPr>
            <a:endParaRPr lang="en-US" sz="1600" dirty="0">
              <a:solidFill>
                <a:schemeClr val="bg1"/>
              </a:solidFill>
            </a:endParaRPr>
          </a:p>
          <a:p>
            <a:pPr marL="800100" lvl="1" indent="-342900">
              <a:lnSpc>
                <a:spcPct val="90000"/>
              </a:lnSpc>
              <a:buFont typeface="Arial" panose="020B0604020202020204" pitchFamily="34" charset="0"/>
              <a:buChar char="•"/>
            </a:pPr>
            <a:endParaRPr lang="en-US" sz="1600" dirty="0">
              <a:solidFill>
                <a:schemeClr val="bg1"/>
              </a:solidFill>
            </a:endParaRPr>
          </a:p>
        </p:txBody>
      </p:sp>
      <p:sp>
        <p:nvSpPr>
          <p:cNvPr id="4" name="Slide Number Placeholder 3"/>
          <p:cNvSpPr>
            <a:spLocks noGrp="1"/>
          </p:cNvSpPr>
          <p:nvPr>
            <p:ph type="sldNum" sz="quarter" idx="12"/>
          </p:nvPr>
        </p:nvSpPr>
        <p:spPr>
          <a:xfrm>
            <a:off x="11276011" y="6556248"/>
            <a:ext cx="381661" cy="182880"/>
          </a:xfrm>
        </p:spPr>
        <p:txBody>
          <a:bodyPr/>
          <a:lstStyle/>
          <a:p>
            <a:fld id="{C51EAA63-D034-42AE-91FA-B13B9518C7BE}" type="slidenum">
              <a:rPr lang="en-US" smtClean="0"/>
              <a:pPr/>
              <a:t>21</a:t>
            </a:fld>
            <a:endParaRPr lang="en-US"/>
          </a:p>
        </p:txBody>
      </p:sp>
      <p:sp>
        <p:nvSpPr>
          <p:cNvPr id="5" name="TextBox 4"/>
          <p:cNvSpPr txBox="1"/>
          <p:nvPr/>
        </p:nvSpPr>
        <p:spPr>
          <a:xfrm>
            <a:off x="6102102" y="1667778"/>
            <a:ext cx="4006632" cy="4319451"/>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endParaRPr lang="en-US" sz="1600" dirty="0" smtClean="0">
              <a:solidFill>
                <a:schemeClr val="bg1"/>
              </a:solidFill>
            </a:endParaRPr>
          </a:p>
          <a:p>
            <a:pPr marL="285750" indent="-285750">
              <a:lnSpc>
                <a:spcPct val="90000"/>
              </a:lnSpc>
              <a:buFont typeface="Arial" panose="020B0604020202020204" pitchFamily="34" charset="0"/>
              <a:buChar char="•"/>
            </a:pPr>
            <a:r>
              <a:rPr lang="en-US" sz="1600" dirty="0">
                <a:solidFill>
                  <a:schemeClr val="bg1"/>
                </a:solidFill>
              </a:rPr>
              <a:t>In conclusion, t</a:t>
            </a:r>
            <a:r>
              <a:rPr lang="en-US" sz="1600" dirty="0" smtClean="0">
                <a:solidFill>
                  <a:schemeClr val="bg1"/>
                </a:solidFill>
              </a:rPr>
              <a:t>he </a:t>
            </a:r>
            <a:r>
              <a:rPr lang="en-US" sz="1600" dirty="0">
                <a:solidFill>
                  <a:schemeClr val="bg1"/>
                </a:solidFill>
              </a:rPr>
              <a:t>app met the project goals </a:t>
            </a:r>
            <a:r>
              <a:rPr lang="en-US" sz="1600" dirty="0" smtClean="0">
                <a:solidFill>
                  <a:schemeClr val="bg1"/>
                </a:solidFill>
              </a:rPr>
              <a:t>to keep prescription compliance. </a:t>
            </a:r>
          </a:p>
          <a:p>
            <a:pPr marL="285750" indent="-285750">
              <a:lnSpc>
                <a:spcPct val="90000"/>
              </a:lnSpc>
              <a:buFont typeface="Arial" panose="020B0604020202020204" pitchFamily="34" charset="0"/>
              <a:buChar char="•"/>
            </a:pPr>
            <a:endParaRPr lang="en-US" sz="1600" dirty="0">
              <a:solidFill>
                <a:schemeClr val="bg1"/>
              </a:solidFill>
            </a:endParaRPr>
          </a:p>
          <a:p>
            <a:pPr marL="285750" indent="-285750">
              <a:lnSpc>
                <a:spcPct val="90000"/>
              </a:lnSpc>
              <a:buFont typeface="Arial" panose="020B0604020202020204" pitchFamily="34" charset="0"/>
              <a:buChar char="•"/>
            </a:pPr>
            <a:r>
              <a:rPr lang="en-US" sz="1600" dirty="0" smtClean="0">
                <a:solidFill>
                  <a:schemeClr val="bg1"/>
                </a:solidFill>
              </a:rPr>
              <a:t>The </a:t>
            </a:r>
            <a:r>
              <a:rPr lang="en-US" sz="1600" dirty="0">
                <a:solidFill>
                  <a:schemeClr val="bg1"/>
                </a:solidFill>
              </a:rPr>
              <a:t>app is able to search/scan medications and retrieve information from online databases. </a:t>
            </a:r>
            <a:endParaRPr lang="en-US" sz="1600" dirty="0" smtClean="0">
              <a:solidFill>
                <a:schemeClr val="bg1"/>
              </a:solidFill>
            </a:endParaRPr>
          </a:p>
          <a:p>
            <a:pPr marL="285750" indent="-285750">
              <a:lnSpc>
                <a:spcPct val="90000"/>
              </a:lnSpc>
              <a:buFont typeface="Arial" panose="020B0604020202020204" pitchFamily="34" charset="0"/>
              <a:buChar char="•"/>
            </a:pPr>
            <a:endParaRPr lang="en-US" sz="1600" dirty="0">
              <a:solidFill>
                <a:schemeClr val="bg1"/>
              </a:solidFill>
            </a:endParaRPr>
          </a:p>
          <a:p>
            <a:pPr marL="285750" indent="-285750">
              <a:lnSpc>
                <a:spcPct val="90000"/>
              </a:lnSpc>
              <a:buFont typeface="Arial" panose="020B0604020202020204" pitchFamily="34" charset="0"/>
              <a:buChar char="•"/>
            </a:pPr>
            <a:r>
              <a:rPr lang="en-US" sz="1600" dirty="0" smtClean="0">
                <a:solidFill>
                  <a:schemeClr val="bg1"/>
                </a:solidFill>
              </a:rPr>
              <a:t>Data </a:t>
            </a:r>
            <a:r>
              <a:rPr lang="en-US" sz="1600" dirty="0">
                <a:solidFill>
                  <a:schemeClr val="bg1"/>
                </a:solidFill>
              </a:rPr>
              <a:t>is securely stored on Amazon Cloud</a:t>
            </a:r>
            <a:r>
              <a:rPr lang="en-US" sz="1600" dirty="0" smtClean="0">
                <a:solidFill>
                  <a:schemeClr val="bg1"/>
                </a:solidFill>
              </a:rPr>
              <a:t>.</a:t>
            </a:r>
          </a:p>
          <a:p>
            <a:pPr marL="285750" indent="-285750">
              <a:lnSpc>
                <a:spcPct val="90000"/>
              </a:lnSpc>
              <a:buFont typeface="Arial" panose="020B0604020202020204" pitchFamily="34" charset="0"/>
              <a:buChar char="•"/>
            </a:pPr>
            <a:endParaRPr lang="en-US" sz="1600" dirty="0">
              <a:solidFill>
                <a:schemeClr val="bg1"/>
              </a:solidFill>
            </a:endParaRPr>
          </a:p>
          <a:p>
            <a:pPr marL="285750" indent="-285750">
              <a:lnSpc>
                <a:spcPct val="90000"/>
              </a:lnSpc>
              <a:buFont typeface="Arial" panose="020B0604020202020204" pitchFamily="34" charset="0"/>
              <a:buChar char="•"/>
            </a:pPr>
            <a:r>
              <a:rPr lang="en-US" sz="1600" dirty="0">
                <a:solidFill>
                  <a:schemeClr val="bg1"/>
                </a:solidFill>
              </a:rPr>
              <a:t>The app offers an option to notify a caretaker. </a:t>
            </a:r>
          </a:p>
          <a:p>
            <a:pPr marL="285750" indent="-285750">
              <a:lnSpc>
                <a:spcPct val="90000"/>
              </a:lnSpc>
              <a:buFont typeface="Arial" panose="020B0604020202020204" pitchFamily="34" charset="0"/>
              <a:buChar char="•"/>
            </a:pPr>
            <a:endParaRPr lang="en-US" sz="1600" dirty="0" smtClean="0">
              <a:solidFill>
                <a:schemeClr val="bg1"/>
              </a:solidFill>
            </a:endParaRPr>
          </a:p>
          <a:p>
            <a:pPr marL="285750" indent="-285750">
              <a:lnSpc>
                <a:spcPct val="90000"/>
              </a:lnSpc>
              <a:buFont typeface="Arial" panose="020B0604020202020204" pitchFamily="34" charset="0"/>
              <a:buChar char="•"/>
            </a:pPr>
            <a:r>
              <a:rPr lang="en-US" sz="1600" dirty="0" smtClean="0">
                <a:solidFill>
                  <a:schemeClr val="bg1"/>
                </a:solidFill>
              </a:rPr>
              <a:t>The </a:t>
            </a:r>
            <a:r>
              <a:rPr lang="en-US" sz="1600" dirty="0">
                <a:solidFill>
                  <a:schemeClr val="bg1"/>
                </a:solidFill>
              </a:rPr>
              <a:t>app is </a:t>
            </a:r>
            <a:r>
              <a:rPr lang="en-US" sz="1600" dirty="0" smtClean="0">
                <a:solidFill>
                  <a:schemeClr val="bg1"/>
                </a:solidFill>
              </a:rPr>
              <a:t>able </a:t>
            </a:r>
            <a:r>
              <a:rPr lang="en-US" sz="1600" dirty="0">
                <a:solidFill>
                  <a:schemeClr val="bg1"/>
                </a:solidFill>
              </a:rPr>
              <a:t>to keep track </a:t>
            </a:r>
            <a:r>
              <a:rPr lang="en-US" sz="1600" dirty="0" smtClean="0">
                <a:solidFill>
                  <a:schemeClr val="bg1"/>
                </a:solidFill>
              </a:rPr>
              <a:t>of the medication usage. I utilized the app to track my </a:t>
            </a:r>
            <a:r>
              <a:rPr lang="en-US" sz="1600" dirty="0" err="1" smtClean="0">
                <a:solidFill>
                  <a:schemeClr val="bg1"/>
                </a:solidFill>
              </a:rPr>
              <a:t>Qnasl</a:t>
            </a:r>
            <a:r>
              <a:rPr lang="en-US" sz="1600" dirty="0" smtClean="0">
                <a:solidFill>
                  <a:schemeClr val="bg1"/>
                </a:solidFill>
              </a:rPr>
              <a:t> prescription and to record </a:t>
            </a:r>
            <a:r>
              <a:rPr lang="en-US" sz="1600" dirty="0">
                <a:solidFill>
                  <a:schemeClr val="bg1"/>
                </a:solidFill>
              </a:rPr>
              <a:t>it daily as shown here</a:t>
            </a:r>
            <a:r>
              <a:rPr lang="en-US" sz="1600" dirty="0" smtClean="0">
                <a:solidFill>
                  <a:schemeClr val="bg1"/>
                </a:solidFill>
              </a:rPr>
              <a:t>. </a:t>
            </a:r>
            <a:endParaRPr lang="en-US" sz="1600" dirty="0">
              <a:solidFill>
                <a:schemeClr val="bg1"/>
              </a:solidFill>
            </a:endParaRPr>
          </a:p>
          <a:p>
            <a:pPr marL="285750" indent="-285750">
              <a:lnSpc>
                <a:spcPct val="90000"/>
              </a:lnSpc>
              <a:buFont typeface="Arial" panose="020B0604020202020204" pitchFamily="34" charset="0"/>
              <a:buChar char="•"/>
            </a:pPr>
            <a:endParaRPr lang="en-US" sz="1600" dirty="0">
              <a:solidFill>
                <a:schemeClr val="bg1"/>
              </a:solidFill>
            </a:endParaRPr>
          </a:p>
          <a:p>
            <a:pPr marL="285750" indent="-285750">
              <a:lnSpc>
                <a:spcPct val="90000"/>
              </a:lnSpc>
              <a:buFont typeface="Arial" panose="020B0604020202020204" pitchFamily="34" charset="0"/>
              <a:buChar char="•"/>
            </a:pPr>
            <a:r>
              <a:rPr lang="en-US" sz="1600" dirty="0" smtClean="0">
                <a:solidFill>
                  <a:schemeClr val="bg1"/>
                </a:solidFill>
              </a:rPr>
              <a:t>Prescription </a:t>
            </a:r>
            <a:r>
              <a:rPr lang="en-US" sz="1600" dirty="0">
                <a:solidFill>
                  <a:schemeClr val="bg1"/>
                </a:solidFill>
              </a:rPr>
              <a:t>compliance is </a:t>
            </a:r>
            <a:r>
              <a:rPr lang="en-US" sz="1600" dirty="0" smtClean="0">
                <a:solidFill>
                  <a:schemeClr val="bg1"/>
                </a:solidFill>
              </a:rPr>
              <a:t>most likely </a:t>
            </a:r>
            <a:r>
              <a:rPr lang="en-US" sz="1600" dirty="0">
                <a:solidFill>
                  <a:schemeClr val="bg1"/>
                </a:solidFill>
              </a:rPr>
              <a:t>to increase with </a:t>
            </a:r>
            <a:r>
              <a:rPr lang="en-US" sz="1600" dirty="0" smtClean="0">
                <a:solidFill>
                  <a:schemeClr val="bg1"/>
                </a:solidFill>
              </a:rPr>
              <a:t>Med</a:t>
            </a:r>
            <a:r>
              <a:rPr lang="en-US" sz="1600" i="1" dirty="0" smtClean="0">
                <a:solidFill>
                  <a:schemeClr val="bg1"/>
                </a:solidFill>
              </a:rPr>
              <a:t>Helper</a:t>
            </a:r>
            <a:r>
              <a:rPr lang="en-US" sz="1600" dirty="0">
                <a:solidFill>
                  <a:schemeClr val="bg1"/>
                </a:solidFill>
              </a:rPr>
              <a:t>.</a:t>
            </a:r>
          </a:p>
          <a:p>
            <a:pPr marL="285750" indent="-285750">
              <a:lnSpc>
                <a:spcPct val="90000"/>
              </a:lnSpc>
              <a:buFont typeface="Arial" panose="020B0604020202020204" pitchFamily="34" charset="0"/>
              <a:buChar char="•"/>
            </a:pPr>
            <a:endParaRPr lang="en-US" sz="1600" dirty="0">
              <a:solidFill>
                <a:schemeClr val="bg1"/>
              </a:solidFill>
            </a:endParaRPr>
          </a:p>
          <a:p>
            <a:pPr marL="285750" indent="-285750">
              <a:lnSpc>
                <a:spcPct val="90000"/>
              </a:lnSpc>
              <a:buFont typeface="Arial" panose="020B0604020202020204" pitchFamily="34" charset="0"/>
              <a:buChar char="•"/>
            </a:pPr>
            <a:endParaRPr lang="en-US" sz="1600" dirty="0" smtClean="0">
              <a:solidFill>
                <a:schemeClr val="bg1"/>
              </a:solidFill>
            </a:endParaRPr>
          </a:p>
          <a:p>
            <a:pPr marL="285750" indent="-285750">
              <a:lnSpc>
                <a:spcPct val="90000"/>
              </a:lnSpc>
              <a:buFont typeface="Arial" panose="020B0604020202020204" pitchFamily="34" charset="0"/>
              <a:buChar char="•"/>
            </a:pPr>
            <a:endParaRPr lang="en-US" sz="1600" dirty="0">
              <a:solidFill>
                <a:schemeClr val="bg1"/>
              </a:solidFill>
            </a:endParaRPr>
          </a:p>
          <a:p>
            <a:pPr marL="285750" indent="-285750">
              <a:lnSpc>
                <a:spcPct val="90000"/>
              </a:lnSpc>
              <a:buFont typeface="Arial" panose="020B0604020202020204" pitchFamily="34" charset="0"/>
              <a:buChar char="•"/>
            </a:pPr>
            <a:endParaRPr lang="en-US" sz="1600" dirty="0" smtClean="0">
              <a:solidFill>
                <a:schemeClr val="bg1"/>
              </a:solidFill>
            </a:endParaRPr>
          </a:p>
          <a:p>
            <a:pPr>
              <a:lnSpc>
                <a:spcPct val="90000"/>
              </a:lnSpc>
            </a:pPr>
            <a:endParaRPr lang="en-US" sz="1600" dirty="0" smtClean="0">
              <a:solidFill>
                <a:schemeClr val="bg1"/>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6314" y="2100064"/>
            <a:ext cx="1761927" cy="3810897"/>
          </a:xfrm>
          <a:prstGeom prst="rect">
            <a:avLst/>
          </a:prstGeom>
          <a:effectLst>
            <a:outerShdw blurRad="50800" dist="50800" dir="5400000" algn="ctr" rotWithShape="0">
              <a:srgbClr val="000000">
                <a:alpha val="46000"/>
              </a:srgbClr>
            </a:outerShdw>
          </a:effectLst>
        </p:spPr>
      </p:pic>
      <p:sp>
        <p:nvSpPr>
          <p:cNvPr id="10" name="TextBox 9"/>
          <p:cNvSpPr txBox="1"/>
          <p:nvPr/>
        </p:nvSpPr>
        <p:spPr>
          <a:xfrm>
            <a:off x="10459441" y="1084832"/>
            <a:ext cx="1335480" cy="763850"/>
          </a:xfrm>
          <a:prstGeom prst="rect">
            <a:avLst/>
          </a:prstGeom>
          <a:noFill/>
        </p:spPr>
        <p:txBody>
          <a:bodyPr wrap="none" lIns="0" tIns="0" rIns="0" bIns="0" rtlCol="0">
            <a:noAutofit/>
          </a:bodyPr>
          <a:lstStyle/>
          <a:p>
            <a:pPr>
              <a:lnSpc>
                <a:spcPct val="90000"/>
              </a:lnSpc>
            </a:pPr>
            <a:r>
              <a:rPr lang="en-US" sz="1600" dirty="0" smtClean="0"/>
              <a:t>Sample Record of </a:t>
            </a:r>
          </a:p>
          <a:p>
            <a:pPr>
              <a:lnSpc>
                <a:spcPct val="90000"/>
              </a:lnSpc>
            </a:pPr>
            <a:r>
              <a:rPr lang="en-US" sz="1600" dirty="0"/>
              <a:t>m</a:t>
            </a:r>
            <a:r>
              <a:rPr lang="en-US" sz="1600" dirty="0" smtClean="0"/>
              <a:t>y QNASL usage </a:t>
            </a:r>
            <a:endParaRPr lang="en-US" sz="1600" dirty="0"/>
          </a:p>
        </p:txBody>
      </p:sp>
      <p:sp>
        <p:nvSpPr>
          <p:cNvPr id="3" name="Rectangle 2"/>
          <p:cNvSpPr/>
          <p:nvPr/>
        </p:nvSpPr>
        <p:spPr>
          <a:xfrm>
            <a:off x="7084946" y="1262482"/>
            <a:ext cx="2040943" cy="584775"/>
          </a:xfrm>
          <a:prstGeom prst="rect">
            <a:avLst/>
          </a:prstGeom>
        </p:spPr>
        <p:txBody>
          <a:bodyPr wrap="none">
            <a:spAutoFit/>
          </a:bodyPr>
          <a:lstStyle/>
          <a:p>
            <a:r>
              <a:rPr lang="en-US" sz="3200" b="1" dirty="0">
                <a:solidFill>
                  <a:schemeClr val="bg1"/>
                </a:solidFill>
              </a:rPr>
              <a:t>Conclusion</a:t>
            </a:r>
            <a:endParaRPr lang="en-US" sz="3200" dirty="0"/>
          </a:p>
        </p:txBody>
      </p:sp>
    </p:spTree>
    <p:extLst>
      <p:ext uri="{BB962C8B-B14F-4D97-AF65-F5344CB8AC3E}">
        <p14:creationId xmlns:p14="http://schemas.microsoft.com/office/powerpoint/2010/main" val="269508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chemeClr val="bg1"/>
                </a:solidFill>
              </a:rPr>
              <a:t>Challenges And Future Improvements</a:t>
            </a:r>
            <a:endParaRPr lang="en-US" b="1">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22</a:t>
            </a:fld>
            <a:endParaRPr lang="en-US"/>
          </a:p>
        </p:txBody>
      </p:sp>
      <p:sp>
        <p:nvSpPr>
          <p:cNvPr id="5" name="TextBox 4"/>
          <p:cNvSpPr txBox="1"/>
          <p:nvPr/>
        </p:nvSpPr>
        <p:spPr>
          <a:xfrm>
            <a:off x="533399" y="1611086"/>
            <a:ext cx="10742612" cy="4803362"/>
          </a:xfrm>
          <a:prstGeom prst="rect">
            <a:avLst/>
          </a:prstGeom>
          <a:noFill/>
        </p:spPr>
        <p:txBody>
          <a:bodyPr wrap="square" lIns="0" tIns="0" rIns="0" bIns="0" rtlCol="0">
            <a:noAutofit/>
          </a:bodyPr>
          <a:lstStyle/>
          <a:p>
            <a:pPr>
              <a:lnSpc>
                <a:spcPct val="90000"/>
              </a:lnSpc>
            </a:pPr>
            <a:r>
              <a:rPr lang="en-US" sz="2400" b="1" dirty="0">
                <a:solidFill>
                  <a:schemeClr val="bg1"/>
                </a:solidFill>
              </a:rPr>
              <a:t>Project Challenges</a:t>
            </a:r>
          </a:p>
          <a:p>
            <a:pPr marL="285750" indent="-285750">
              <a:lnSpc>
                <a:spcPct val="90000"/>
              </a:lnSpc>
              <a:buFont typeface="Arial" panose="020B0604020202020204" pitchFamily="34" charset="0"/>
              <a:buChar char="•"/>
            </a:pPr>
            <a:endParaRPr lang="en-US" dirty="0">
              <a:solidFill>
                <a:schemeClr val="bg1"/>
              </a:solidFill>
            </a:endParaRPr>
          </a:p>
          <a:p>
            <a:pPr marL="285750" indent="-285750">
              <a:lnSpc>
                <a:spcPct val="90000"/>
              </a:lnSpc>
              <a:buFont typeface="Arial" panose="020B0604020202020204" pitchFamily="34" charset="0"/>
              <a:buChar char="•"/>
            </a:pPr>
            <a:r>
              <a:rPr lang="en-US" dirty="0">
                <a:solidFill>
                  <a:schemeClr val="bg1"/>
                </a:solidFill>
              </a:rPr>
              <a:t>Due to lack of standards related to </a:t>
            </a:r>
            <a:r>
              <a:rPr lang="en-US" dirty="0" smtClean="0">
                <a:solidFill>
                  <a:schemeClr val="bg1"/>
                </a:solidFill>
              </a:rPr>
              <a:t>drug packaging, </a:t>
            </a:r>
            <a:r>
              <a:rPr lang="en-US" dirty="0">
                <a:solidFill>
                  <a:schemeClr val="bg1"/>
                </a:solidFill>
              </a:rPr>
              <a:t>the scanning only works when the NDC of the medication is embedded within the UPC code. </a:t>
            </a:r>
            <a:endParaRPr lang="en-US" dirty="0" smtClean="0">
              <a:solidFill>
                <a:schemeClr val="bg1"/>
              </a:solidFill>
            </a:endParaRPr>
          </a:p>
          <a:p>
            <a:pPr marL="285750" indent="-285750">
              <a:lnSpc>
                <a:spcPct val="90000"/>
              </a:lnSpc>
              <a:buFont typeface="Arial" panose="020B0604020202020204" pitchFamily="34" charset="0"/>
              <a:buChar char="•"/>
            </a:pPr>
            <a:r>
              <a:rPr lang="en-US" dirty="0" smtClean="0">
                <a:solidFill>
                  <a:schemeClr val="bg1"/>
                </a:solidFill>
              </a:rPr>
              <a:t>Working with </a:t>
            </a:r>
            <a:r>
              <a:rPr lang="en-US" dirty="0" err="1" smtClean="0">
                <a:solidFill>
                  <a:schemeClr val="bg1"/>
                </a:solidFill>
              </a:rPr>
              <a:t>openFDA</a:t>
            </a:r>
            <a:r>
              <a:rPr lang="en-US" dirty="0" smtClean="0">
                <a:solidFill>
                  <a:schemeClr val="bg1"/>
                </a:solidFill>
              </a:rPr>
              <a:t> has been a challenge as the data presented is complex and not directly related to the drug that was searched.</a:t>
            </a:r>
          </a:p>
          <a:p>
            <a:pPr marL="285750" indent="-285750">
              <a:lnSpc>
                <a:spcPct val="90000"/>
              </a:lnSpc>
              <a:buFont typeface="Arial" panose="020B0604020202020204" pitchFamily="34" charset="0"/>
              <a:buChar char="•"/>
            </a:pPr>
            <a:r>
              <a:rPr lang="en-US" dirty="0" smtClean="0">
                <a:solidFill>
                  <a:schemeClr val="bg1"/>
                </a:solidFill>
              </a:rPr>
              <a:t>Converting UPC to NDC for non-prescription/generic drugs has been a challenge and was unable to test those drugs.</a:t>
            </a:r>
          </a:p>
          <a:p>
            <a:pPr marL="285750" indent="-285750">
              <a:lnSpc>
                <a:spcPct val="90000"/>
              </a:lnSpc>
              <a:buFont typeface="Arial" panose="020B0604020202020204" pitchFamily="34" charset="0"/>
              <a:buChar char="•"/>
            </a:pPr>
            <a:r>
              <a:rPr lang="en-US" dirty="0">
                <a:solidFill>
                  <a:schemeClr val="bg1"/>
                </a:solidFill>
              </a:rPr>
              <a:t>Adding accounts and a login screen </a:t>
            </a:r>
            <a:r>
              <a:rPr lang="en-US" dirty="0" smtClean="0">
                <a:solidFill>
                  <a:schemeClr val="bg1"/>
                </a:solidFill>
              </a:rPr>
              <a:t>to protect </a:t>
            </a:r>
            <a:r>
              <a:rPr lang="en-US" dirty="0">
                <a:solidFill>
                  <a:schemeClr val="bg1"/>
                </a:solidFill>
              </a:rPr>
              <a:t>users data and make data transfer over different devices more </a:t>
            </a:r>
            <a:r>
              <a:rPr lang="en-US" dirty="0" smtClean="0">
                <a:solidFill>
                  <a:schemeClr val="bg1"/>
                </a:solidFill>
              </a:rPr>
              <a:t>efficient took a lot of time to research and implement. </a:t>
            </a:r>
            <a:endParaRPr lang="en-US" dirty="0">
              <a:solidFill>
                <a:schemeClr val="bg1"/>
              </a:solidFill>
            </a:endParaRPr>
          </a:p>
          <a:p>
            <a:pPr>
              <a:lnSpc>
                <a:spcPct val="90000"/>
              </a:lnSpc>
            </a:pPr>
            <a:endParaRPr lang="en-US" dirty="0">
              <a:solidFill>
                <a:schemeClr val="bg1"/>
              </a:solidFill>
            </a:endParaRPr>
          </a:p>
          <a:p>
            <a:pPr marL="285750" indent="-285750">
              <a:lnSpc>
                <a:spcPct val="90000"/>
              </a:lnSpc>
              <a:buFont typeface="Arial" panose="020B0604020202020204" pitchFamily="34" charset="0"/>
              <a:buChar char="•"/>
            </a:pPr>
            <a:endParaRPr lang="en-US" dirty="0">
              <a:solidFill>
                <a:schemeClr val="bg1"/>
              </a:solidFill>
            </a:endParaRPr>
          </a:p>
          <a:p>
            <a:pPr>
              <a:lnSpc>
                <a:spcPct val="90000"/>
              </a:lnSpc>
            </a:pPr>
            <a:r>
              <a:rPr lang="en-US" sz="2400" b="1" dirty="0" smtClean="0">
                <a:solidFill>
                  <a:schemeClr val="bg1"/>
                </a:solidFill>
              </a:rPr>
              <a:t>Future Improvements</a:t>
            </a:r>
            <a:endParaRPr lang="en-US" sz="2400" b="1" dirty="0">
              <a:solidFill>
                <a:schemeClr val="bg1"/>
              </a:solidFill>
            </a:endParaRPr>
          </a:p>
          <a:p>
            <a:pPr marL="285750" indent="-285750">
              <a:lnSpc>
                <a:spcPct val="90000"/>
              </a:lnSpc>
              <a:buFont typeface="Arial" panose="020B0604020202020204" pitchFamily="34" charset="0"/>
              <a:buChar char="•"/>
            </a:pPr>
            <a:endParaRPr lang="en-US" dirty="0" smtClean="0">
              <a:solidFill>
                <a:schemeClr val="bg1"/>
              </a:solidFill>
            </a:endParaRPr>
          </a:p>
          <a:p>
            <a:pPr marL="285750" indent="-285750">
              <a:lnSpc>
                <a:spcPct val="90000"/>
              </a:lnSpc>
              <a:buFont typeface="Arial" panose="020B0604020202020204" pitchFamily="34" charset="0"/>
              <a:buChar char="•"/>
            </a:pPr>
            <a:r>
              <a:rPr lang="en-US" dirty="0">
                <a:solidFill>
                  <a:schemeClr val="bg1"/>
                </a:solidFill>
              </a:rPr>
              <a:t>I want to add functionality to schedule automatic reminders</a:t>
            </a:r>
            <a:r>
              <a:rPr lang="en-US" dirty="0" smtClean="0">
                <a:solidFill>
                  <a:schemeClr val="bg1"/>
                </a:solidFill>
              </a:rPr>
              <a:t>.</a:t>
            </a:r>
          </a:p>
          <a:p>
            <a:pPr marL="285750" indent="-285750">
              <a:lnSpc>
                <a:spcPct val="90000"/>
              </a:lnSpc>
              <a:buFont typeface="Arial" panose="020B0604020202020204" pitchFamily="34" charset="0"/>
              <a:buChar char="•"/>
            </a:pPr>
            <a:r>
              <a:rPr lang="en-US" dirty="0" smtClean="0">
                <a:solidFill>
                  <a:schemeClr val="bg1"/>
                </a:solidFill>
              </a:rPr>
              <a:t>I </a:t>
            </a:r>
            <a:r>
              <a:rPr lang="en-US" dirty="0">
                <a:solidFill>
                  <a:schemeClr val="bg1"/>
                </a:solidFill>
              </a:rPr>
              <a:t>would like to setup app to app communication where a patient and a  caretaker can exchange medication schedules. This could also tie into notifications as the app could notify if a patient has or hasn’t taken a specific medication</a:t>
            </a:r>
            <a:r>
              <a:rPr lang="en-US" dirty="0" smtClean="0">
                <a:solidFill>
                  <a:schemeClr val="bg1"/>
                </a:solidFill>
              </a:rPr>
              <a:t>.</a:t>
            </a:r>
          </a:p>
        </p:txBody>
      </p:sp>
    </p:spTree>
    <p:extLst>
      <p:ext uri="{BB962C8B-B14F-4D97-AF65-F5344CB8AC3E}">
        <p14:creationId xmlns:p14="http://schemas.microsoft.com/office/powerpoint/2010/main" val="113550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bg1"/>
                </a:solidFill>
              </a:rPr>
              <a:t>Works Cited</a:t>
            </a:r>
            <a:endParaRPr lang="en-US">
              <a:solidFill>
                <a:schemeClr val="bg1"/>
              </a:solidFill>
            </a:endParaRPr>
          </a:p>
        </p:txBody>
      </p:sp>
      <p:sp>
        <p:nvSpPr>
          <p:cNvPr id="5" name="Content Placeholder 4"/>
          <p:cNvSpPr>
            <a:spLocks noGrp="1"/>
          </p:cNvSpPr>
          <p:nvPr>
            <p:ph idx="1"/>
          </p:nvPr>
        </p:nvSpPr>
        <p:spPr>
          <a:xfrm>
            <a:off x="514372" y="1347833"/>
            <a:ext cx="11339271" cy="4419600"/>
          </a:xfrm>
        </p:spPr>
        <p:txBody>
          <a:bodyPr/>
          <a:lstStyle/>
          <a:p>
            <a:r>
              <a:rPr lang="en-US" sz="900" dirty="0">
                <a:solidFill>
                  <a:schemeClr val="bg1"/>
                </a:solidFill>
              </a:rPr>
              <a:t>"Amazon Elastic Compute Cloud Documentation." </a:t>
            </a:r>
            <a:r>
              <a:rPr lang="en-US" sz="900" i="1" dirty="0">
                <a:solidFill>
                  <a:schemeClr val="bg1"/>
                </a:solidFill>
              </a:rPr>
              <a:t>Amazon Web Services</a:t>
            </a:r>
            <a:r>
              <a:rPr lang="en-US" sz="900" dirty="0">
                <a:solidFill>
                  <a:schemeClr val="bg1"/>
                </a:solidFill>
              </a:rPr>
              <a:t>. Amazon Web Services, </a:t>
            </a:r>
            <a:r>
              <a:rPr lang="en-US" sz="900" dirty="0" err="1">
                <a:solidFill>
                  <a:schemeClr val="bg1"/>
                </a:solidFill>
              </a:rPr>
              <a:t>n.d.</a:t>
            </a:r>
            <a:r>
              <a:rPr lang="en-US" sz="900" dirty="0">
                <a:solidFill>
                  <a:schemeClr val="bg1"/>
                </a:solidFill>
              </a:rPr>
              <a:t> Web. 29 Mar. 2016. &lt;http://aws.amazon.com/documentation/ec2/?icmpid=docs_menu_internal&gt;.</a:t>
            </a:r>
          </a:p>
          <a:p>
            <a:r>
              <a:rPr lang="en-US" sz="900" dirty="0">
                <a:solidFill>
                  <a:schemeClr val="bg1"/>
                </a:solidFill>
              </a:rPr>
              <a:t>"Apache Tomcat 8 Version 8.0.33 - Documentation Index." </a:t>
            </a:r>
            <a:r>
              <a:rPr lang="en-US" sz="900" i="1" dirty="0">
                <a:solidFill>
                  <a:schemeClr val="bg1"/>
                </a:solidFill>
              </a:rPr>
              <a:t>Apache Tomcat</a:t>
            </a:r>
            <a:r>
              <a:rPr lang="en-US" sz="900" dirty="0">
                <a:solidFill>
                  <a:schemeClr val="bg1"/>
                </a:solidFill>
              </a:rPr>
              <a:t>. Apache Software Foundation, 18 Mar. 2016. Web. 29 Mar. 2016. &lt;http://tomcat.apache.org/tomcat-8.0-doc/index.html&gt;.</a:t>
            </a:r>
          </a:p>
          <a:p>
            <a:r>
              <a:rPr lang="en-US" sz="900" dirty="0">
                <a:solidFill>
                  <a:schemeClr val="bg1"/>
                </a:solidFill>
              </a:rPr>
              <a:t>"Application Development Support: Web Services." </a:t>
            </a:r>
            <a:r>
              <a:rPr lang="en-US" sz="900" i="1" dirty="0" err="1">
                <a:solidFill>
                  <a:schemeClr val="bg1"/>
                </a:solidFill>
              </a:rPr>
              <a:t>DailyMed</a:t>
            </a:r>
            <a:r>
              <a:rPr lang="en-US" sz="900" dirty="0">
                <a:solidFill>
                  <a:schemeClr val="bg1"/>
                </a:solidFill>
              </a:rPr>
              <a:t>. U.S. National Library of Medicine, </a:t>
            </a:r>
            <a:r>
              <a:rPr lang="en-US" sz="900" dirty="0" err="1">
                <a:solidFill>
                  <a:schemeClr val="bg1"/>
                </a:solidFill>
              </a:rPr>
              <a:t>n.d.</a:t>
            </a:r>
            <a:r>
              <a:rPr lang="en-US" sz="900" dirty="0">
                <a:solidFill>
                  <a:schemeClr val="bg1"/>
                </a:solidFill>
              </a:rPr>
              <a:t> Web. 2 Mar. 2016. &lt;https://dailymed.nlm.nih.gov/dailymed/app-support-web-services.cfm&gt;.</a:t>
            </a:r>
          </a:p>
          <a:p>
            <a:r>
              <a:rPr lang="en-US" sz="900" dirty="0">
                <a:solidFill>
                  <a:schemeClr val="bg1"/>
                </a:solidFill>
              </a:rPr>
              <a:t>"APPLICATION DEVELOPMENT SUPPORT: Web Services: RESTful Resources." </a:t>
            </a:r>
            <a:r>
              <a:rPr lang="en-US" sz="900" i="1" dirty="0" err="1">
                <a:solidFill>
                  <a:schemeClr val="bg1"/>
                </a:solidFill>
              </a:rPr>
              <a:t>DailyMed</a:t>
            </a:r>
            <a:r>
              <a:rPr lang="en-US" sz="900" dirty="0">
                <a:solidFill>
                  <a:schemeClr val="bg1"/>
                </a:solidFill>
              </a:rPr>
              <a:t>. U.S. NATIONAL LIBRARY OF MEDICINE, </a:t>
            </a:r>
            <a:r>
              <a:rPr lang="en-US" sz="900" dirty="0" err="1">
                <a:solidFill>
                  <a:schemeClr val="bg1"/>
                </a:solidFill>
              </a:rPr>
              <a:t>n.d.</a:t>
            </a:r>
            <a:r>
              <a:rPr lang="en-US" sz="900" dirty="0">
                <a:solidFill>
                  <a:schemeClr val="bg1"/>
                </a:solidFill>
              </a:rPr>
              <a:t> Web. 15 Dec. 2015. &lt;https://dailymed.nlm.nih.gov/dailymed/webservices-help/v1/ndc_spls_api.cfm&gt;.</a:t>
            </a:r>
          </a:p>
          <a:p>
            <a:r>
              <a:rPr lang="en-US" sz="900" dirty="0">
                <a:solidFill>
                  <a:schemeClr val="bg1"/>
                </a:solidFill>
              </a:rPr>
              <a:t>"</a:t>
            </a:r>
            <a:r>
              <a:rPr lang="en-US" sz="900" dirty="0" err="1">
                <a:solidFill>
                  <a:schemeClr val="bg1"/>
                </a:solidFill>
              </a:rPr>
              <a:t>AsyncTask</a:t>
            </a:r>
            <a:r>
              <a:rPr lang="en-US" sz="900" dirty="0">
                <a:solidFill>
                  <a:schemeClr val="bg1"/>
                </a:solidFill>
              </a:rPr>
              <a:t>." </a:t>
            </a:r>
            <a:r>
              <a:rPr lang="en-US" sz="900" i="1" dirty="0">
                <a:solidFill>
                  <a:schemeClr val="bg1"/>
                </a:solidFill>
              </a:rPr>
              <a:t>Android Developers</a:t>
            </a:r>
            <a:r>
              <a:rPr lang="en-US" sz="900" dirty="0">
                <a:solidFill>
                  <a:schemeClr val="bg1"/>
                </a:solidFill>
              </a:rPr>
              <a:t>. Google, </a:t>
            </a:r>
            <a:r>
              <a:rPr lang="en-US" sz="900" dirty="0" err="1">
                <a:solidFill>
                  <a:schemeClr val="bg1"/>
                </a:solidFill>
              </a:rPr>
              <a:t>n.d.</a:t>
            </a:r>
            <a:r>
              <a:rPr lang="en-US" sz="900" dirty="0">
                <a:solidFill>
                  <a:schemeClr val="bg1"/>
                </a:solidFill>
              </a:rPr>
              <a:t> Web. 2 Mar. 2016. &lt;http://developer.android.com/reference/android/os/AsyncTask.html&gt;.</a:t>
            </a:r>
          </a:p>
          <a:p>
            <a:r>
              <a:rPr lang="en-US" sz="900" dirty="0">
                <a:solidFill>
                  <a:schemeClr val="bg1"/>
                </a:solidFill>
              </a:rPr>
              <a:t>Fung, Brian. "The $289 Billion Cost of Medication Noncompliance, and What to Do About It." </a:t>
            </a:r>
            <a:r>
              <a:rPr lang="en-US" sz="900" i="1" dirty="0">
                <a:solidFill>
                  <a:schemeClr val="bg1"/>
                </a:solidFill>
              </a:rPr>
              <a:t>The Atlantic</a:t>
            </a:r>
            <a:r>
              <a:rPr lang="en-US" sz="900" dirty="0">
                <a:solidFill>
                  <a:schemeClr val="bg1"/>
                </a:solidFill>
              </a:rPr>
              <a:t>. The Atlantic Monthly Group, 11 Sept. 2012. Web. 16 Feb. 2016. &lt;http://www.theatlantic.com/health/archive/2012/09/the-289-billion-cost-of-medication-noncompliance-and-what-to-do-about-it/262222/&gt;.</a:t>
            </a:r>
          </a:p>
          <a:p>
            <a:r>
              <a:rPr lang="en-US" sz="900" dirty="0">
                <a:solidFill>
                  <a:schemeClr val="bg1"/>
                </a:solidFill>
              </a:rPr>
              <a:t>"Getting started with </a:t>
            </a:r>
            <a:r>
              <a:rPr lang="en-US" sz="900" dirty="0" err="1">
                <a:solidFill>
                  <a:schemeClr val="bg1"/>
                </a:solidFill>
              </a:rPr>
              <a:t>openFDA</a:t>
            </a:r>
            <a:r>
              <a:rPr lang="en-US" sz="900" dirty="0">
                <a:solidFill>
                  <a:schemeClr val="bg1"/>
                </a:solidFill>
              </a:rPr>
              <a:t>." </a:t>
            </a:r>
            <a:r>
              <a:rPr lang="en-US" sz="900" i="1" dirty="0" err="1">
                <a:solidFill>
                  <a:schemeClr val="bg1"/>
                </a:solidFill>
              </a:rPr>
              <a:t>openFDA</a:t>
            </a:r>
            <a:r>
              <a:rPr lang="en-US" sz="900" dirty="0">
                <a:solidFill>
                  <a:schemeClr val="bg1"/>
                </a:solidFill>
              </a:rPr>
              <a:t>. U.S. Food and Drug Administration, </a:t>
            </a:r>
            <a:r>
              <a:rPr lang="en-US" sz="900" dirty="0" err="1">
                <a:solidFill>
                  <a:schemeClr val="bg1"/>
                </a:solidFill>
              </a:rPr>
              <a:t>n.d.</a:t>
            </a:r>
            <a:r>
              <a:rPr lang="en-US" sz="900" dirty="0">
                <a:solidFill>
                  <a:schemeClr val="bg1"/>
                </a:solidFill>
              </a:rPr>
              <a:t> Web. 15 Dec. 2015. &lt;https://open.fda.gov/api/reference/&gt;.</a:t>
            </a:r>
          </a:p>
          <a:p>
            <a:r>
              <a:rPr lang="en-US" sz="900" dirty="0">
                <a:solidFill>
                  <a:schemeClr val="bg1"/>
                </a:solidFill>
              </a:rPr>
              <a:t>"Introduction to Android." </a:t>
            </a:r>
            <a:r>
              <a:rPr lang="en-US" sz="900" i="1" dirty="0">
                <a:solidFill>
                  <a:schemeClr val="bg1"/>
                </a:solidFill>
              </a:rPr>
              <a:t>Android Developers</a:t>
            </a:r>
            <a:r>
              <a:rPr lang="en-US" sz="900" dirty="0">
                <a:solidFill>
                  <a:schemeClr val="bg1"/>
                </a:solidFill>
              </a:rPr>
              <a:t>. Google, </a:t>
            </a:r>
            <a:r>
              <a:rPr lang="en-US" sz="900" dirty="0" err="1">
                <a:solidFill>
                  <a:schemeClr val="bg1"/>
                </a:solidFill>
              </a:rPr>
              <a:t>n.d.</a:t>
            </a:r>
            <a:r>
              <a:rPr lang="en-US" sz="900" dirty="0">
                <a:solidFill>
                  <a:schemeClr val="bg1"/>
                </a:solidFill>
              </a:rPr>
              <a:t> Web. 15 Dec. 2015. &lt;http://developer.android.com/guide/index.html&gt;.</a:t>
            </a:r>
          </a:p>
          <a:p>
            <a:r>
              <a:rPr lang="en-US" sz="900" dirty="0">
                <a:solidFill>
                  <a:schemeClr val="bg1"/>
                </a:solidFill>
              </a:rPr>
              <a:t>"Introduction to SQL." </a:t>
            </a:r>
            <a:r>
              <a:rPr lang="en-US" sz="900" i="1" dirty="0">
                <a:solidFill>
                  <a:schemeClr val="bg1"/>
                </a:solidFill>
              </a:rPr>
              <a:t>w3schools.com</a:t>
            </a:r>
            <a:r>
              <a:rPr lang="en-US" sz="900" dirty="0">
                <a:solidFill>
                  <a:schemeClr val="bg1"/>
                </a:solidFill>
              </a:rPr>
              <a:t>. </a:t>
            </a:r>
            <a:r>
              <a:rPr lang="en-US" sz="900" dirty="0" err="1">
                <a:solidFill>
                  <a:schemeClr val="bg1"/>
                </a:solidFill>
              </a:rPr>
              <a:t>Refsnes</a:t>
            </a:r>
            <a:r>
              <a:rPr lang="en-US" sz="900" dirty="0">
                <a:solidFill>
                  <a:schemeClr val="bg1"/>
                </a:solidFill>
              </a:rPr>
              <a:t> Data, </a:t>
            </a:r>
            <a:r>
              <a:rPr lang="en-US" sz="900" dirty="0" err="1">
                <a:solidFill>
                  <a:schemeClr val="bg1"/>
                </a:solidFill>
              </a:rPr>
              <a:t>n.d.</a:t>
            </a:r>
            <a:r>
              <a:rPr lang="en-US" sz="900" dirty="0">
                <a:solidFill>
                  <a:schemeClr val="bg1"/>
                </a:solidFill>
              </a:rPr>
              <a:t> Web. 29 Mar. 2016. &lt;http://www.w3schools.com/sql/sql_intro.asp&gt;.</a:t>
            </a:r>
          </a:p>
          <a:p>
            <a:r>
              <a:rPr lang="en-US" sz="900" dirty="0">
                <a:solidFill>
                  <a:schemeClr val="bg1"/>
                </a:solidFill>
              </a:rPr>
              <a:t>"Java™ Platform, Standard Edition 8 API Specification." </a:t>
            </a:r>
            <a:r>
              <a:rPr lang="en-US" sz="900" i="1" dirty="0">
                <a:solidFill>
                  <a:schemeClr val="bg1"/>
                </a:solidFill>
              </a:rPr>
              <a:t>Oracle</a:t>
            </a:r>
            <a:r>
              <a:rPr lang="en-US" sz="900" dirty="0">
                <a:solidFill>
                  <a:schemeClr val="bg1"/>
                </a:solidFill>
              </a:rPr>
              <a:t>. 8th ed. Oracle, </a:t>
            </a:r>
            <a:r>
              <a:rPr lang="en-US" sz="900" dirty="0" err="1">
                <a:solidFill>
                  <a:schemeClr val="bg1"/>
                </a:solidFill>
              </a:rPr>
              <a:t>n.d.</a:t>
            </a:r>
            <a:r>
              <a:rPr lang="en-US" sz="900" dirty="0">
                <a:solidFill>
                  <a:schemeClr val="bg1"/>
                </a:solidFill>
              </a:rPr>
              <a:t> Web. 15 Dec. 2015. &lt;https://docs.oracle.com/javase/8/docs/api/&gt;.</a:t>
            </a:r>
          </a:p>
          <a:p>
            <a:r>
              <a:rPr lang="en-US" sz="900" dirty="0">
                <a:solidFill>
                  <a:schemeClr val="bg1"/>
                </a:solidFill>
              </a:rPr>
              <a:t>"JSON Formatter &amp; Validator." </a:t>
            </a:r>
            <a:r>
              <a:rPr lang="en-US" sz="900" i="1" dirty="0">
                <a:solidFill>
                  <a:schemeClr val="bg1"/>
                </a:solidFill>
              </a:rPr>
              <a:t>Curious Concept</a:t>
            </a:r>
            <a:r>
              <a:rPr lang="en-US" sz="900" dirty="0">
                <a:solidFill>
                  <a:schemeClr val="bg1"/>
                </a:solidFill>
              </a:rPr>
              <a:t>. Curious Concept, </a:t>
            </a:r>
            <a:r>
              <a:rPr lang="en-US" sz="900" dirty="0" err="1">
                <a:solidFill>
                  <a:schemeClr val="bg1"/>
                </a:solidFill>
              </a:rPr>
              <a:t>n.d.</a:t>
            </a:r>
            <a:r>
              <a:rPr lang="en-US" sz="900" dirty="0">
                <a:solidFill>
                  <a:schemeClr val="bg1"/>
                </a:solidFill>
              </a:rPr>
              <a:t> Web. 16 Feb. 2016. &lt;https://jsonformatter.curiousconcept.com/&gt;.</a:t>
            </a:r>
          </a:p>
          <a:p>
            <a:r>
              <a:rPr lang="en-US" sz="900" dirty="0">
                <a:solidFill>
                  <a:schemeClr val="bg1"/>
                </a:solidFill>
              </a:rPr>
              <a:t>"National Drug Code Directory." </a:t>
            </a:r>
            <a:r>
              <a:rPr lang="en-US" sz="900" i="1" dirty="0">
                <a:solidFill>
                  <a:schemeClr val="bg1"/>
                </a:solidFill>
              </a:rPr>
              <a:t>U.S Food and Drug Administration</a:t>
            </a:r>
            <a:r>
              <a:rPr lang="en-US" sz="900" dirty="0">
                <a:solidFill>
                  <a:schemeClr val="bg1"/>
                </a:solidFill>
              </a:rPr>
              <a:t>. U.S. Department of Health and Human Services, 6 Jan. 2016. Web. 2 Mar. 2016. &lt;http://www.fda.gov/Drugs/InformationOnDrugs/ucm142438.htm&gt;.</a:t>
            </a:r>
          </a:p>
          <a:p>
            <a:r>
              <a:rPr lang="en-US" sz="900" dirty="0">
                <a:solidFill>
                  <a:schemeClr val="bg1"/>
                </a:solidFill>
              </a:rPr>
              <a:t>"National Drug Codes." </a:t>
            </a:r>
            <a:r>
              <a:rPr lang="en-US" sz="900" i="1" dirty="0">
                <a:solidFill>
                  <a:schemeClr val="bg1"/>
                </a:solidFill>
              </a:rPr>
              <a:t>Drugs.com</a:t>
            </a:r>
            <a:r>
              <a:rPr lang="en-US" sz="900" dirty="0">
                <a:solidFill>
                  <a:schemeClr val="bg1"/>
                </a:solidFill>
              </a:rPr>
              <a:t>. Drugs.com, </a:t>
            </a:r>
            <a:r>
              <a:rPr lang="en-US" sz="900" dirty="0" err="1">
                <a:solidFill>
                  <a:schemeClr val="bg1"/>
                </a:solidFill>
              </a:rPr>
              <a:t>n.d.</a:t>
            </a:r>
            <a:r>
              <a:rPr lang="en-US" sz="900" dirty="0">
                <a:solidFill>
                  <a:schemeClr val="bg1"/>
                </a:solidFill>
              </a:rPr>
              <a:t> Web. 2 Mar. 2016. &lt;http://www.drugs.com/ndc.html&gt;.</a:t>
            </a:r>
          </a:p>
          <a:p>
            <a:r>
              <a:rPr lang="en-US" sz="900" dirty="0">
                <a:solidFill>
                  <a:schemeClr val="bg1"/>
                </a:solidFill>
              </a:rPr>
              <a:t>Owen, Sean. "</a:t>
            </a:r>
            <a:r>
              <a:rPr lang="en-US" sz="900" dirty="0" err="1">
                <a:solidFill>
                  <a:schemeClr val="bg1"/>
                </a:solidFill>
              </a:rPr>
              <a:t>ZXing</a:t>
            </a:r>
            <a:r>
              <a:rPr lang="en-US" sz="900" dirty="0">
                <a:solidFill>
                  <a:schemeClr val="bg1"/>
                </a:solidFill>
              </a:rPr>
              <a:t>." </a:t>
            </a:r>
            <a:r>
              <a:rPr lang="en-US" sz="900" i="1" dirty="0" err="1">
                <a:solidFill>
                  <a:schemeClr val="bg1"/>
                </a:solidFill>
              </a:rPr>
              <a:t>ZXing</a:t>
            </a:r>
            <a:r>
              <a:rPr lang="en-US" sz="900" dirty="0">
                <a:solidFill>
                  <a:schemeClr val="bg1"/>
                </a:solidFill>
              </a:rPr>
              <a:t>. </a:t>
            </a:r>
            <a:r>
              <a:rPr lang="en-US" sz="900" dirty="0" err="1">
                <a:solidFill>
                  <a:schemeClr val="bg1"/>
                </a:solidFill>
              </a:rPr>
              <a:t>Github</a:t>
            </a:r>
            <a:r>
              <a:rPr lang="en-US" sz="900" dirty="0">
                <a:solidFill>
                  <a:schemeClr val="bg1"/>
                </a:solidFill>
              </a:rPr>
              <a:t>, </a:t>
            </a:r>
            <a:r>
              <a:rPr lang="en-US" sz="900" dirty="0" err="1">
                <a:solidFill>
                  <a:schemeClr val="bg1"/>
                </a:solidFill>
              </a:rPr>
              <a:t>n.d.</a:t>
            </a:r>
            <a:r>
              <a:rPr lang="en-US" sz="900" dirty="0">
                <a:solidFill>
                  <a:schemeClr val="bg1"/>
                </a:solidFill>
              </a:rPr>
              <a:t> Web. 15 Dec. 2015. &lt;http://zxing.github.io/zxing/&gt;.</a:t>
            </a:r>
          </a:p>
          <a:p>
            <a:r>
              <a:rPr lang="en-US" sz="900" dirty="0">
                <a:solidFill>
                  <a:schemeClr val="bg1"/>
                </a:solidFill>
              </a:rPr>
              <a:t>"Package Index." </a:t>
            </a:r>
            <a:r>
              <a:rPr lang="en-US" sz="900" i="1" dirty="0">
                <a:solidFill>
                  <a:schemeClr val="bg1"/>
                </a:solidFill>
              </a:rPr>
              <a:t>Android Developers</a:t>
            </a:r>
            <a:r>
              <a:rPr lang="en-US" sz="900" dirty="0">
                <a:solidFill>
                  <a:schemeClr val="bg1"/>
                </a:solidFill>
              </a:rPr>
              <a:t>. Google, 11 Feb. 2016. Web. 16 Feb. 2016. &lt;http://developer.android.com/reference/packages.html&gt;.</a:t>
            </a:r>
          </a:p>
          <a:p>
            <a:r>
              <a:rPr lang="en-US" sz="900" dirty="0">
                <a:solidFill>
                  <a:schemeClr val="bg1"/>
                </a:solidFill>
              </a:rPr>
              <a:t>"Start Integrating Google Sign-In into Your Android App." </a:t>
            </a:r>
            <a:r>
              <a:rPr lang="en-US" sz="900" i="1" dirty="0">
                <a:solidFill>
                  <a:schemeClr val="bg1"/>
                </a:solidFill>
              </a:rPr>
              <a:t>Google Developers</a:t>
            </a:r>
            <a:r>
              <a:rPr lang="en-US" sz="900" dirty="0">
                <a:solidFill>
                  <a:schemeClr val="bg1"/>
                </a:solidFill>
              </a:rPr>
              <a:t>. Google, </a:t>
            </a:r>
            <a:r>
              <a:rPr lang="en-US" sz="900" dirty="0" err="1">
                <a:solidFill>
                  <a:schemeClr val="bg1"/>
                </a:solidFill>
              </a:rPr>
              <a:t>n.d.</a:t>
            </a:r>
            <a:r>
              <a:rPr lang="en-US" sz="900" dirty="0">
                <a:solidFill>
                  <a:schemeClr val="bg1"/>
                </a:solidFill>
              </a:rPr>
              <a:t> Web. 29 Mar. 2016. &lt;https://developers.google.com/identity/sign-in/android/start-integrating&gt;.</a:t>
            </a:r>
          </a:p>
          <a:p>
            <a:r>
              <a:rPr lang="en-US" sz="900" dirty="0">
                <a:solidFill>
                  <a:schemeClr val="bg1"/>
                </a:solidFill>
              </a:rPr>
              <a:t>"UPC Symbols." </a:t>
            </a:r>
            <a:r>
              <a:rPr lang="en-US" sz="900" i="1" dirty="0">
                <a:solidFill>
                  <a:schemeClr val="bg1"/>
                </a:solidFill>
              </a:rPr>
              <a:t>Global Trade Item Number</a:t>
            </a:r>
            <a:r>
              <a:rPr lang="en-US" sz="900" dirty="0">
                <a:solidFill>
                  <a:schemeClr val="bg1"/>
                </a:solidFill>
              </a:rPr>
              <a:t>. Bar Code Graphics, </a:t>
            </a:r>
            <a:r>
              <a:rPr lang="en-US" sz="900" dirty="0" err="1">
                <a:solidFill>
                  <a:schemeClr val="bg1"/>
                </a:solidFill>
              </a:rPr>
              <a:t>n.d.</a:t>
            </a:r>
            <a:r>
              <a:rPr lang="en-US" sz="900" dirty="0">
                <a:solidFill>
                  <a:schemeClr val="bg1"/>
                </a:solidFill>
              </a:rPr>
              <a:t> Web. 2 Mar. 2016. &lt;http://www.gtin.info/upc/&gt;.</a:t>
            </a:r>
          </a:p>
          <a:p>
            <a:r>
              <a:rPr lang="en-US" sz="900" dirty="0" err="1">
                <a:solidFill>
                  <a:schemeClr val="bg1"/>
                </a:solidFill>
              </a:rPr>
              <a:t>Whitsel</a:t>
            </a:r>
            <a:r>
              <a:rPr lang="en-US" sz="900" dirty="0">
                <a:solidFill>
                  <a:schemeClr val="bg1"/>
                </a:solidFill>
              </a:rPr>
              <a:t>, Eric, et al. "Medication Survey Form." </a:t>
            </a:r>
            <a:r>
              <a:rPr lang="en-US" sz="900" i="1" dirty="0">
                <a:solidFill>
                  <a:schemeClr val="bg1"/>
                </a:solidFill>
              </a:rPr>
              <a:t>Collaborative Studies Coordinating Center</a:t>
            </a:r>
            <a:r>
              <a:rPr lang="en-US" sz="900" dirty="0">
                <a:solidFill>
                  <a:schemeClr val="bg1"/>
                </a:solidFill>
              </a:rPr>
              <a:t>. U of North Carolina at Chapel Hill, </a:t>
            </a:r>
            <a:r>
              <a:rPr lang="en-US" sz="900" dirty="0" err="1">
                <a:solidFill>
                  <a:schemeClr val="bg1"/>
                </a:solidFill>
              </a:rPr>
              <a:t>n.d.</a:t>
            </a:r>
            <a:r>
              <a:rPr lang="en-US" sz="900" dirty="0">
                <a:solidFill>
                  <a:schemeClr val="bg1"/>
                </a:solidFill>
              </a:rPr>
              <a:t> Web. 16 Feb. 2016. &lt;http://www.cscc.unc.edu/carmri/ctrtrain/UNLICOMMCarotidMRIMedicationSurveyPresentation02152005.pdf&gt;.</a:t>
            </a:r>
          </a:p>
          <a:p>
            <a:endParaRPr lang="en-US" sz="900" dirty="0">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23</a:t>
            </a:fld>
            <a:endParaRPr lang="en-US"/>
          </a:p>
        </p:txBody>
      </p:sp>
    </p:spTree>
    <p:extLst>
      <p:ext uri="{BB962C8B-B14F-4D97-AF65-F5344CB8AC3E}">
        <p14:creationId xmlns:p14="http://schemas.microsoft.com/office/powerpoint/2010/main" val="72575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1620" y="379240"/>
            <a:ext cx="11125200" cy="889000"/>
          </a:xfrm>
          <a:ln>
            <a:noFill/>
          </a:ln>
        </p:spPr>
        <p:txBody>
          <a:bodyPr/>
          <a:lstStyle/>
          <a:p>
            <a:r>
              <a:rPr lang="en-US" smtClean="0">
                <a:solidFill>
                  <a:schemeClr val="bg1"/>
                </a:solidFill>
              </a:rPr>
              <a:t>Materials                                     Procedure</a:t>
            </a:r>
            <a:endParaRPr lang="en-US">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3</a:t>
            </a:fld>
            <a:endParaRPr lang="en-US"/>
          </a:p>
        </p:txBody>
      </p:sp>
      <p:sp>
        <p:nvSpPr>
          <p:cNvPr id="5" name="TextBox 4"/>
          <p:cNvSpPr txBox="1"/>
          <p:nvPr/>
        </p:nvSpPr>
        <p:spPr>
          <a:xfrm>
            <a:off x="541620" y="1622333"/>
            <a:ext cx="3552078" cy="4736264"/>
          </a:xfrm>
          <a:prstGeom prst="rect">
            <a:avLst/>
          </a:prstGeom>
          <a:noFill/>
        </p:spPr>
        <p:txBody>
          <a:bodyPr wrap="square" lIns="0" tIns="0" rIns="0" bIns="0" rtlCol="0">
            <a:noAutofit/>
          </a:bodyPr>
          <a:lstStyle/>
          <a:p>
            <a:pPr marL="342900" indent="-342900">
              <a:lnSpc>
                <a:spcPct val="90000"/>
              </a:lnSpc>
              <a:buFont typeface="Arial" panose="020B0604020202020204" pitchFamily="34" charset="0"/>
              <a:buChar char="•"/>
            </a:pPr>
            <a:r>
              <a:rPr lang="en-US" smtClean="0">
                <a:solidFill>
                  <a:schemeClr val="bg1"/>
                </a:solidFill>
              </a:rPr>
              <a:t>Android based Smartphone </a:t>
            </a:r>
          </a:p>
          <a:p>
            <a:pPr>
              <a:lnSpc>
                <a:spcPct val="90000"/>
              </a:lnSpc>
            </a:pPr>
            <a:r>
              <a:rPr lang="en-US">
                <a:solidFill>
                  <a:schemeClr val="bg1"/>
                </a:solidFill>
              </a:rPr>
              <a:t> </a:t>
            </a:r>
            <a:r>
              <a:rPr lang="en-US" smtClean="0">
                <a:solidFill>
                  <a:schemeClr val="bg1"/>
                </a:solidFill>
              </a:rPr>
              <a:t>     (Version 4.2 JellyBean or Higher)</a:t>
            </a:r>
          </a:p>
          <a:p>
            <a:pPr>
              <a:lnSpc>
                <a:spcPct val="90000"/>
              </a:lnSpc>
            </a:pPr>
            <a:endParaRPr lang="en-US" smtClean="0">
              <a:solidFill>
                <a:schemeClr val="bg1"/>
              </a:solidFill>
            </a:endParaRPr>
          </a:p>
          <a:p>
            <a:pPr marL="342900" indent="-342900">
              <a:lnSpc>
                <a:spcPct val="90000"/>
              </a:lnSpc>
              <a:buFont typeface="Arial" panose="020B0604020202020204" pitchFamily="34" charset="0"/>
              <a:buChar char="•"/>
            </a:pPr>
            <a:r>
              <a:rPr lang="en-US">
                <a:solidFill>
                  <a:schemeClr val="bg1"/>
                </a:solidFill>
              </a:rPr>
              <a:t>Desktop or laptop </a:t>
            </a:r>
            <a:endParaRPr lang="en-US" smtClean="0">
              <a:solidFill>
                <a:schemeClr val="bg1"/>
              </a:solidFill>
            </a:endParaRPr>
          </a:p>
          <a:p>
            <a:pPr>
              <a:lnSpc>
                <a:spcPct val="90000"/>
              </a:lnSpc>
            </a:pPr>
            <a:r>
              <a:rPr lang="en-US">
                <a:solidFill>
                  <a:schemeClr val="bg1"/>
                </a:solidFill>
              </a:rPr>
              <a:t> </a:t>
            </a:r>
            <a:r>
              <a:rPr lang="en-US" smtClean="0">
                <a:solidFill>
                  <a:schemeClr val="bg1"/>
                </a:solidFill>
              </a:rPr>
              <a:t>      with </a:t>
            </a:r>
            <a:r>
              <a:rPr lang="en-US">
                <a:solidFill>
                  <a:schemeClr val="bg1"/>
                </a:solidFill>
              </a:rPr>
              <a:t>a </a:t>
            </a:r>
            <a:r>
              <a:rPr lang="es-ES_tradnl">
                <a:solidFill>
                  <a:schemeClr val="bg1"/>
                </a:solidFill>
              </a:rPr>
              <a:t>2.5 GHz Intel Core i7</a:t>
            </a:r>
            <a:r>
              <a:rPr lang="en-US">
                <a:solidFill>
                  <a:schemeClr val="bg1"/>
                </a:solidFill>
              </a:rPr>
              <a:t>, </a:t>
            </a:r>
            <a:endParaRPr lang="en-US" smtClean="0">
              <a:solidFill>
                <a:schemeClr val="bg1"/>
              </a:solidFill>
            </a:endParaRPr>
          </a:p>
          <a:p>
            <a:pPr>
              <a:lnSpc>
                <a:spcPct val="90000"/>
              </a:lnSpc>
            </a:pPr>
            <a:r>
              <a:rPr lang="en-US" smtClean="0">
                <a:solidFill>
                  <a:schemeClr val="bg1"/>
                </a:solidFill>
              </a:rPr>
              <a:t>      16GB </a:t>
            </a:r>
            <a:r>
              <a:rPr lang="en-US">
                <a:solidFill>
                  <a:schemeClr val="bg1"/>
                </a:solidFill>
              </a:rPr>
              <a:t>133 </a:t>
            </a:r>
            <a:r>
              <a:rPr lang="en-US" smtClean="0">
                <a:solidFill>
                  <a:schemeClr val="bg1"/>
                </a:solidFill>
              </a:rPr>
              <a:t> MHz </a:t>
            </a:r>
            <a:r>
              <a:rPr lang="en-US">
                <a:solidFill>
                  <a:schemeClr val="bg1"/>
                </a:solidFill>
              </a:rPr>
              <a:t>DDR3 </a:t>
            </a:r>
            <a:r>
              <a:rPr lang="en-US" smtClean="0">
                <a:solidFill>
                  <a:schemeClr val="bg1"/>
                </a:solidFill>
              </a:rPr>
              <a:t>RAM</a:t>
            </a:r>
          </a:p>
          <a:p>
            <a:pPr>
              <a:lnSpc>
                <a:spcPct val="90000"/>
              </a:lnSpc>
            </a:pPr>
            <a:endParaRPr lang="en-US">
              <a:solidFill>
                <a:schemeClr val="bg1"/>
              </a:solidFill>
            </a:endParaRPr>
          </a:p>
          <a:p>
            <a:pPr marL="342900" indent="-342900">
              <a:lnSpc>
                <a:spcPct val="90000"/>
              </a:lnSpc>
              <a:buFont typeface="Arial" panose="020B0604020202020204" pitchFamily="34" charset="0"/>
              <a:buChar char="•"/>
            </a:pPr>
            <a:r>
              <a:rPr lang="en-US">
                <a:solidFill>
                  <a:schemeClr val="bg1"/>
                </a:solidFill>
              </a:rPr>
              <a:t>IDE – Android Studio </a:t>
            </a:r>
            <a:r>
              <a:rPr lang="en-US" smtClean="0">
                <a:solidFill>
                  <a:schemeClr val="bg1"/>
                </a:solidFill>
              </a:rPr>
              <a:t>1.5</a:t>
            </a:r>
          </a:p>
          <a:p>
            <a:pPr marL="342900" indent="-342900">
              <a:lnSpc>
                <a:spcPct val="90000"/>
              </a:lnSpc>
              <a:buFont typeface="Arial" panose="020B0604020202020204" pitchFamily="34" charset="0"/>
              <a:buChar char="•"/>
            </a:pPr>
            <a:endParaRPr lang="en-US">
              <a:solidFill>
                <a:schemeClr val="bg1"/>
              </a:solidFill>
            </a:endParaRPr>
          </a:p>
          <a:p>
            <a:pPr marL="342900" indent="-342900">
              <a:lnSpc>
                <a:spcPct val="90000"/>
              </a:lnSpc>
              <a:buFont typeface="Arial" panose="020B0604020202020204" pitchFamily="34" charset="0"/>
              <a:buChar char="•"/>
            </a:pPr>
            <a:r>
              <a:rPr lang="en-US">
                <a:solidFill>
                  <a:schemeClr val="bg1"/>
                </a:solidFill>
              </a:rPr>
              <a:t>Java SE development kit 8 (JDK</a:t>
            </a:r>
            <a:r>
              <a:rPr lang="en-US" smtClean="0">
                <a:solidFill>
                  <a:schemeClr val="bg1"/>
                </a:solidFill>
              </a:rPr>
              <a:t>)</a:t>
            </a:r>
          </a:p>
          <a:p>
            <a:pPr marL="342900" indent="-342900">
              <a:lnSpc>
                <a:spcPct val="90000"/>
              </a:lnSpc>
              <a:buFont typeface="Arial" panose="020B0604020202020204" pitchFamily="34" charset="0"/>
              <a:buChar char="•"/>
            </a:pPr>
            <a:endParaRPr lang="en-US">
              <a:solidFill>
                <a:schemeClr val="bg1"/>
              </a:solidFill>
            </a:endParaRPr>
          </a:p>
          <a:p>
            <a:pPr marL="342900" indent="-342900">
              <a:lnSpc>
                <a:spcPct val="90000"/>
              </a:lnSpc>
              <a:buFont typeface="Arial" panose="020B0604020202020204" pitchFamily="34" charset="0"/>
              <a:buChar char="•"/>
            </a:pPr>
            <a:r>
              <a:rPr lang="en-US">
                <a:solidFill>
                  <a:schemeClr val="bg1"/>
                </a:solidFill>
              </a:rPr>
              <a:t>Test </a:t>
            </a:r>
            <a:r>
              <a:rPr lang="en-US" smtClean="0">
                <a:solidFill>
                  <a:schemeClr val="bg1"/>
                </a:solidFill>
              </a:rPr>
              <a:t>Medications</a:t>
            </a:r>
          </a:p>
          <a:p>
            <a:pPr marL="342900" indent="-342900">
              <a:lnSpc>
                <a:spcPct val="90000"/>
              </a:lnSpc>
              <a:buFont typeface="Arial" panose="020B0604020202020204" pitchFamily="34" charset="0"/>
              <a:buChar char="•"/>
            </a:pPr>
            <a:endParaRPr lang="en-US">
              <a:solidFill>
                <a:schemeClr val="bg1"/>
              </a:solidFill>
            </a:endParaRPr>
          </a:p>
          <a:p>
            <a:pPr marL="342900" indent="-342900">
              <a:lnSpc>
                <a:spcPct val="90000"/>
              </a:lnSpc>
              <a:buFont typeface="Arial" panose="020B0604020202020204" pitchFamily="34" charset="0"/>
              <a:buChar char="•"/>
            </a:pPr>
            <a:r>
              <a:rPr lang="en-US">
                <a:solidFill>
                  <a:schemeClr val="bg1"/>
                </a:solidFill>
              </a:rPr>
              <a:t>Internet </a:t>
            </a:r>
            <a:r>
              <a:rPr lang="en-US" smtClean="0">
                <a:solidFill>
                  <a:schemeClr val="bg1"/>
                </a:solidFill>
              </a:rPr>
              <a:t>Access</a:t>
            </a:r>
          </a:p>
          <a:p>
            <a:pPr marL="342900" indent="-342900">
              <a:lnSpc>
                <a:spcPct val="90000"/>
              </a:lnSpc>
              <a:buFont typeface="Arial" panose="020B0604020202020204" pitchFamily="34" charset="0"/>
              <a:buChar char="•"/>
            </a:pPr>
            <a:endParaRPr lang="en-US" smtClean="0">
              <a:solidFill>
                <a:schemeClr val="bg1"/>
              </a:solidFill>
            </a:endParaRPr>
          </a:p>
          <a:p>
            <a:pPr marL="342900" indent="-342900">
              <a:lnSpc>
                <a:spcPct val="90000"/>
              </a:lnSpc>
              <a:buFont typeface="Arial" panose="020B0604020202020204" pitchFamily="34" charset="0"/>
              <a:buChar char="•"/>
            </a:pPr>
            <a:r>
              <a:rPr lang="en-US" err="1">
                <a:solidFill>
                  <a:schemeClr val="bg1"/>
                </a:solidFill>
              </a:rPr>
              <a:t>Zxing</a:t>
            </a:r>
            <a:r>
              <a:rPr lang="en-US">
                <a:solidFill>
                  <a:schemeClr val="bg1"/>
                </a:solidFill>
              </a:rPr>
              <a:t> library </a:t>
            </a:r>
          </a:p>
          <a:p>
            <a:pPr marL="342900" indent="-342900">
              <a:lnSpc>
                <a:spcPct val="90000"/>
              </a:lnSpc>
              <a:buFont typeface="Arial" panose="020B0604020202020204" pitchFamily="34" charset="0"/>
              <a:buChar char="•"/>
            </a:pPr>
            <a:endParaRPr lang="en-US">
              <a:solidFill>
                <a:schemeClr val="bg1"/>
              </a:solidFill>
            </a:endParaRPr>
          </a:p>
          <a:p>
            <a:pPr marL="342900" indent="-342900">
              <a:lnSpc>
                <a:spcPct val="90000"/>
              </a:lnSpc>
              <a:buFont typeface="Arial" panose="020B0604020202020204" pitchFamily="34" charset="0"/>
              <a:buChar char="•"/>
            </a:pPr>
            <a:endParaRPr lang="en-US">
              <a:solidFill>
                <a:schemeClr val="bg1"/>
              </a:solidFill>
            </a:endParaRPr>
          </a:p>
        </p:txBody>
      </p:sp>
      <p:sp>
        <p:nvSpPr>
          <p:cNvPr id="6" name="AutoShape 2" descr="Image result for android phone"/>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220309" y="1528933"/>
            <a:ext cx="7766480" cy="5026376"/>
          </a:xfrm>
          <a:prstGeom prst="rect">
            <a:avLst/>
          </a:prstGeom>
          <a:noFill/>
        </p:spPr>
        <p:txBody>
          <a:bodyPr wrap="square" lIns="0" tIns="0" rIns="0" bIns="0" rtlCol="0">
            <a:noAutofit/>
          </a:bodyPr>
          <a:lstStyle/>
          <a:p>
            <a:pPr marL="342900" indent="-342900">
              <a:lnSpc>
                <a:spcPct val="90000"/>
              </a:lnSpc>
              <a:buFont typeface="Arial" panose="020B0604020202020204" pitchFamily="34" charset="0"/>
              <a:buChar char="•"/>
            </a:pPr>
            <a:r>
              <a:rPr lang="en-US" smtClean="0">
                <a:solidFill>
                  <a:schemeClr val="bg1"/>
                </a:solidFill>
              </a:rPr>
              <a:t>Install Android SDK for App development</a:t>
            </a:r>
            <a:endParaRPr lang="en-US">
              <a:solidFill>
                <a:schemeClr val="bg1"/>
              </a:solidFill>
            </a:endParaRPr>
          </a:p>
          <a:p>
            <a:pPr marL="342900" indent="-342900">
              <a:lnSpc>
                <a:spcPct val="90000"/>
              </a:lnSpc>
              <a:buFont typeface="Arial" panose="020B0604020202020204" pitchFamily="34" charset="0"/>
              <a:buChar char="•"/>
            </a:pPr>
            <a:endParaRPr lang="en-US">
              <a:solidFill>
                <a:schemeClr val="bg1"/>
              </a:solidFill>
            </a:endParaRPr>
          </a:p>
          <a:p>
            <a:pPr marL="342900" indent="-342900">
              <a:lnSpc>
                <a:spcPct val="90000"/>
              </a:lnSpc>
              <a:buFont typeface="Arial" panose="020B0604020202020204" pitchFamily="34" charset="0"/>
              <a:buChar char="•"/>
            </a:pPr>
            <a:r>
              <a:rPr lang="en-US" smtClean="0">
                <a:solidFill>
                  <a:schemeClr val="bg1"/>
                </a:solidFill>
              </a:rPr>
              <a:t>Review DailyMed website’s requirements, URL specifications</a:t>
            </a:r>
          </a:p>
          <a:p>
            <a:pPr marL="342900" indent="-342900">
              <a:lnSpc>
                <a:spcPct val="90000"/>
              </a:lnSpc>
              <a:buFont typeface="Arial" panose="020B0604020202020204" pitchFamily="34" charset="0"/>
              <a:buChar char="•"/>
            </a:pPr>
            <a:endParaRPr lang="en-US">
              <a:solidFill>
                <a:schemeClr val="bg1"/>
              </a:solidFill>
            </a:endParaRPr>
          </a:p>
          <a:p>
            <a:pPr marL="342900" indent="-342900">
              <a:lnSpc>
                <a:spcPct val="90000"/>
              </a:lnSpc>
              <a:buFont typeface="Arial" panose="020B0604020202020204" pitchFamily="34" charset="0"/>
              <a:buChar char="•"/>
            </a:pPr>
            <a:r>
              <a:rPr lang="en-US" smtClean="0">
                <a:solidFill>
                  <a:schemeClr val="bg1"/>
                </a:solidFill>
              </a:rPr>
              <a:t>Gather a few sample medications for testing. Make sure use the same set to get repeatable results during the App development.</a:t>
            </a:r>
          </a:p>
          <a:p>
            <a:pPr marL="342900" indent="-342900">
              <a:lnSpc>
                <a:spcPct val="90000"/>
              </a:lnSpc>
              <a:buFont typeface="Arial" panose="020B0604020202020204" pitchFamily="34" charset="0"/>
              <a:buChar char="•"/>
            </a:pPr>
            <a:endParaRPr lang="en-US" smtClean="0">
              <a:solidFill>
                <a:schemeClr val="bg1"/>
              </a:solidFill>
            </a:endParaRPr>
          </a:p>
          <a:p>
            <a:pPr marL="342900" indent="-342900">
              <a:lnSpc>
                <a:spcPct val="90000"/>
              </a:lnSpc>
              <a:buFont typeface="Arial" panose="020B0604020202020204" pitchFamily="34" charset="0"/>
              <a:buChar char="•"/>
            </a:pPr>
            <a:r>
              <a:rPr lang="en-US" smtClean="0">
                <a:solidFill>
                  <a:schemeClr val="bg1"/>
                </a:solidFill>
              </a:rPr>
              <a:t>Get familiar with data structures, Web services, JSON and figure out how to parse incoming data.</a:t>
            </a:r>
          </a:p>
          <a:p>
            <a:pPr marL="342900" indent="-342900">
              <a:lnSpc>
                <a:spcPct val="90000"/>
              </a:lnSpc>
              <a:buFont typeface="Arial" panose="020B0604020202020204" pitchFamily="34" charset="0"/>
              <a:buChar char="•"/>
            </a:pPr>
            <a:endParaRPr lang="en-US">
              <a:solidFill>
                <a:schemeClr val="bg1"/>
              </a:solidFill>
            </a:endParaRPr>
          </a:p>
          <a:p>
            <a:pPr marL="342900" indent="-342900">
              <a:lnSpc>
                <a:spcPct val="90000"/>
              </a:lnSpc>
              <a:buFont typeface="Arial" panose="020B0604020202020204" pitchFamily="34" charset="0"/>
              <a:buChar char="•"/>
            </a:pPr>
            <a:r>
              <a:rPr lang="en-US" smtClean="0">
                <a:solidFill>
                  <a:schemeClr val="bg1"/>
                </a:solidFill>
              </a:rPr>
              <a:t>Research on the web to find an api that helps scan UPC barcode and provides the data. </a:t>
            </a:r>
          </a:p>
          <a:p>
            <a:pPr marL="342900" indent="-342900">
              <a:lnSpc>
                <a:spcPct val="90000"/>
              </a:lnSpc>
              <a:buFont typeface="Arial" panose="020B0604020202020204" pitchFamily="34" charset="0"/>
              <a:buChar char="•"/>
            </a:pPr>
            <a:endParaRPr lang="en-US" smtClean="0">
              <a:solidFill>
                <a:schemeClr val="bg1"/>
              </a:solidFill>
            </a:endParaRPr>
          </a:p>
          <a:p>
            <a:pPr marL="342900" indent="-342900">
              <a:lnSpc>
                <a:spcPct val="90000"/>
              </a:lnSpc>
              <a:buFont typeface="Arial" panose="020B0604020202020204" pitchFamily="34" charset="0"/>
              <a:buChar char="•"/>
            </a:pPr>
            <a:r>
              <a:rPr lang="en-US" smtClean="0">
                <a:solidFill>
                  <a:schemeClr val="bg1"/>
                </a:solidFill>
              </a:rPr>
              <a:t>Incorporate Toast messages to let user know when an action is complete.</a:t>
            </a:r>
          </a:p>
          <a:p>
            <a:pPr marL="342900" indent="-342900">
              <a:lnSpc>
                <a:spcPct val="90000"/>
              </a:lnSpc>
              <a:buFont typeface="Arial" panose="020B0604020202020204" pitchFamily="34" charset="0"/>
              <a:buChar char="•"/>
            </a:pPr>
            <a:endParaRPr lang="en-US">
              <a:solidFill>
                <a:schemeClr val="bg1"/>
              </a:solidFill>
            </a:endParaRPr>
          </a:p>
          <a:p>
            <a:pPr marL="342900" indent="-342900">
              <a:lnSpc>
                <a:spcPct val="90000"/>
              </a:lnSpc>
              <a:buFont typeface="Arial" panose="020B0604020202020204" pitchFamily="34" charset="0"/>
              <a:buChar char="•"/>
            </a:pPr>
            <a:r>
              <a:rPr lang="en-US" smtClean="0">
                <a:solidFill>
                  <a:schemeClr val="bg1"/>
                </a:solidFill>
              </a:rPr>
              <a:t>Add features (Search screen, Scan screen, My Meds list, Meds Taken list, Email notifications ) to achieve the goals of the project. </a:t>
            </a:r>
          </a:p>
          <a:p>
            <a:pPr marL="342900" indent="-342900">
              <a:lnSpc>
                <a:spcPct val="90000"/>
              </a:lnSpc>
              <a:buFont typeface="Arial" panose="020B0604020202020204" pitchFamily="34" charset="0"/>
              <a:buChar char="•"/>
            </a:pPr>
            <a:endParaRPr lang="en-US">
              <a:solidFill>
                <a:schemeClr val="bg1"/>
              </a:solidFill>
            </a:endParaRPr>
          </a:p>
          <a:p>
            <a:pPr marL="342900" indent="-342900">
              <a:lnSpc>
                <a:spcPct val="90000"/>
              </a:lnSpc>
              <a:buFont typeface="Arial" panose="020B0604020202020204" pitchFamily="34" charset="0"/>
              <a:buChar char="•"/>
            </a:pPr>
            <a:r>
              <a:rPr lang="en-US" smtClean="0">
                <a:solidFill>
                  <a:schemeClr val="bg1"/>
                </a:solidFill>
              </a:rPr>
              <a:t>Setup Amazon Web Services. Configure Apache, </a:t>
            </a:r>
            <a:r>
              <a:rPr lang="en-US" err="1" smtClean="0">
                <a:solidFill>
                  <a:schemeClr val="bg1"/>
                </a:solidFill>
              </a:rPr>
              <a:t>TomCat</a:t>
            </a:r>
            <a:r>
              <a:rPr lang="en-US" smtClean="0">
                <a:solidFill>
                  <a:schemeClr val="bg1"/>
                </a:solidFill>
              </a:rPr>
              <a:t>, MySQL</a:t>
            </a:r>
          </a:p>
          <a:p>
            <a:pPr marL="342900" indent="-342900">
              <a:lnSpc>
                <a:spcPct val="90000"/>
              </a:lnSpc>
              <a:buFont typeface="Arial" panose="020B0604020202020204" pitchFamily="34" charset="0"/>
              <a:buChar char="•"/>
            </a:pPr>
            <a:endParaRPr lang="en-US">
              <a:solidFill>
                <a:schemeClr val="bg1"/>
              </a:solidFill>
            </a:endParaRPr>
          </a:p>
          <a:p>
            <a:pPr marL="342900" indent="-342900">
              <a:lnSpc>
                <a:spcPct val="90000"/>
              </a:lnSpc>
              <a:buFont typeface="Arial" panose="020B0604020202020204" pitchFamily="34" charset="0"/>
              <a:buChar char="•"/>
            </a:pPr>
            <a:r>
              <a:rPr lang="en-US" smtClean="0">
                <a:solidFill>
                  <a:schemeClr val="bg1"/>
                </a:solidFill>
              </a:rPr>
              <a:t>Create </a:t>
            </a:r>
            <a:r>
              <a:rPr lang="en-US" err="1" smtClean="0">
                <a:solidFill>
                  <a:schemeClr val="bg1"/>
                </a:solidFill>
              </a:rPr>
              <a:t>Med</a:t>
            </a:r>
            <a:r>
              <a:rPr lang="en-US" i="1" err="1" smtClean="0">
                <a:solidFill>
                  <a:schemeClr val="bg1"/>
                </a:solidFill>
              </a:rPr>
              <a:t>Helper</a:t>
            </a:r>
            <a:r>
              <a:rPr lang="en-US" smtClean="0">
                <a:solidFill>
                  <a:schemeClr val="bg1"/>
                </a:solidFill>
              </a:rPr>
              <a:t> database in MySQL </a:t>
            </a:r>
            <a:endParaRPr lang="en-US">
              <a:solidFill>
                <a:schemeClr val="bg1"/>
              </a:solidFill>
            </a:endParaRPr>
          </a:p>
        </p:txBody>
      </p:sp>
    </p:spTree>
    <p:extLst>
      <p:ext uri="{BB962C8B-B14F-4D97-AF65-F5344CB8AC3E}">
        <p14:creationId xmlns:p14="http://schemas.microsoft.com/office/powerpoint/2010/main" val="404242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bg1"/>
                </a:solidFill>
              </a:rPr>
              <a:t>Motivation</a:t>
            </a:r>
            <a:endParaRPr lang="en-US">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4</a:t>
            </a:fld>
            <a:endParaRPr lang="en-US"/>
          </a:p>
        </p:txBody>
      </p:sp>
      <p:sp>
        <p:nvSpPr>
          <p:cNvPr id="5" name="TextBox 4"/>
          <p:cNvSpPr txBox="1"/>
          <p:nvPr/>
        </p:nvSpPr>
        <p:spPr>
          <a:xfrm>
            <a:off x="270347" y="1720787"/>
            <a:ext cx="3594100" cy="300990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lnSpc>
                <a:spcPct val="90000"/>
              </a:lnSpc>
            </a:pPr>
            <a:r>
              <a:rPr lang="en-US" sz="4000" dirty="0" smtClean="0">
                <a:solidFill>
                  <a:srgbClr val="0070C0"/>
                </a:solidFill>
              </a:rPr>
              <a:t>$ 100 - 289 </a:t>
            </a:r>
          </a:p>
          <a:p>
            <a:pPr algn="ctr">
              <a:lnSpc>
                <a:spcPct val="90000"/>
              </a:lnSpc>
            </a:pPr>
            <a:r>
              <a:rPr lang="en-US" sz="4000" dirty="0" smtClean="0">
                <a:solidFill>
                  <a:srgbClr val="0070C0"/>
                </a:solidFill>
              </a:rPr>
              <a:t>Billion/Year</a:t>
            </a:r>
            <a:endParaRPr lang="en-US" sz="4000" baseline="30000" dirty="0">
              <a:solidFill>
                <a:srgbClr val="0070C0"/>
              </a:solidFill>
            </a:endParaRPr>
          </a:p>
          <a:p>
            <a:pPr algn="ctr">
              <a:lnSpc>
                <a:spcPct val="90000"/>
              </a:lnSpc>
            </a:pPr>
            <a:r>
              <a:rPr lang="en-US" sz="4000" dirty="0">
                <a:solidFill>
                  <a:srgbClr val="0070C0"/>
                </a:solidFill>
              </a:rPr>
              <a:t>In Rx </a:t>
            </a:r>
            <a:endParaRPr lang="en-US" sz="4000" dirty="0" smtClean="0">
              <a:solidFill>
                <a:srgbClr val="0070C0"/>
              </a:solidFill>
            </a:endParaRPr>
          </a:p>
          <a:p>
            <a:pPr algn="ctr">
              <a:lnSpc>
                <a:spcPct val="90000"/>
              </a:lnSpc>
            </a:pPr>
            <a:r>
              <a:rPr lang="en-US" sz="4000" dirty="0" smtClean="0">
                <a:solidFill>
                  <a:srgbClr val="0070C0"/>
                </a:solidFill>
              </a:rPr>
              <a:t>Non-Compliance</a:t>
            </a:r>
            <a:endParaRPr lang="en-US" sz="4000" dirty="0">
              <a:solidFill>
                <a:srgbClr val="0070C0"/>
              </a:solidFill>
            </a:endParaRPr>
          </a:p>
          <a:p>
            <a:pPr algn="ctr">
              <a:lnSpc>
                <a:spcPct val="90000"/>
              </a:lnSpc>
            </a:pPr>
            <a:r>
              <a:rPr lang="en-US" sz="4000" dirty="0">
                <a:solidFill>
                  <a:srgbClr val="0070C0"/>
                </a:solidFill>
              </a:rPr>
              <a:t>Costs</a:t>
            </a:r>
          </a:p>
          <a:p>
            <a:pPr algn="ctr">
              <a:lnSpc>
                <a:spcPct val="90000"/>
              </a:lnSpc>
            </a:pPr>
            <a:endParaRPr lang="en-US" sz="4400" baseline="30000" dirty="0" smtClean="0">
              <a:solidFill>
                <a:srgbClr val="0070C0"/>
              </a:solidFill>
            </a:endParaRPr>
          </a:p>
        </p:txBody>
      </p:sp>
      <p:sp>
        <p:nvSpPr>
          <p:cNvPr id="6" name="TextBox 5"/>
          <p:cNvSpPr txBox="1"/>
          <p:nvPr/>
        </p:nvSpPr>
        <p:spPr>
          <a:xfrm>
            <a:off x="3975100" y="1587500"/>
            <a:ext cx="7962900" cy="4305300"/>
          </a:xfrm>
          <a:prstGeom prst="rect">
            <a:avLst/>
          </a:prstGeom>
          <a:noFill/>
        </p:spPr>
        <p:txBody>
          <a:bodyPr wrap="none" lIns="0" tIns="0" rIns="0" bIns="0" rtlCol="0">
            <a:normAutofit/>
          </a:bodyPr>
          <a:lstStyle/>
          <a:p>
            <a:pPr marL="342900" indent="-342900">
              <a:lnSpc>
                <a:spcPct val="90000"/>
              </a:lnSpc>
              <a:buFont typeface="Arial" panose="020B0604020202020204" pitchFamily="34" charset="0"/>
              <a:buChar char="•"/>
            </a:pPr>
            <a:r>
              <a:rPr lang="en-US" sz="2600">
                <a:solidFill>
                  <a:schemeClr val="bg1"/>
                </a:solidFill>
              </a:rPr>
              <a:t>Failing to comply with medication prescriptions costs </a:t>
            </a:r>
          </a:p>
          <a:p>
            <a:pPr>
              <a:lnSpc>
                <a:spcPct val="90000"/>
              </a:lnSpc>
            </a:pPr>
            <a:r>
              <a:rPr lang="en-US" sz="2600" smtClean="0">
                <a:solidFill>
                  <a:schemeClr val="bg1"/>
                </a:solidFill>
              </a:rPr>
              <a:t>     U.S. </a:t>
            </a:r>
            <a:r>
              <a:rPr lang="en-US" sz="2600">
                <a:solidFill>
                  <a:schemeClr val="bg1"/>
                </a:solidFill>
              </a:rPr>
              <a:t>anywhere between $100 </a:t>
            </a:r>
            <a:r>
              <a:rPr lang="en-US" sz="2600" smtClean="0">
                <a:solidFill>
                  <a:schemeClr val="bg1"/>
                </a:solidFill>
              </a:rPr>
              <a:t>to $289 </a:t>
            </a:r>
            <a:r>
              <a:rPr lang="en-US" sz="2600">
                <a:solidFill>
                  <a:schemeClr val="bg1"/>
                </a:solidFill>
              </a:rPr>
              <a:t>billion a year.</a:t>
            </a:r>
          </a:p>
          <a:p>
            <a:pPr marL="342900" indent="-342900">
              <a:lnSpc>
                <a:spcPct val="90000"/>
              </a:lnSpc>
              <a:buFont typeface="Arial" panose="020B0604020202020204" pitchFamily="34" charset="0"/>
              <a:buChar char="•"/>
            </a:pPr>
            <a:endParaRPr lang="en-US" sz="2600">
              <a:solidFill>
                <a:schemeClr val="bg1"/>
              </a:solidFill>
            </a:endParaRPr>
          </a:p>
          <a:p>
            <a:pPr marL="342900" indent="-342900">
              <a:lnSpc>
                <a:spcPct val="90000"/>
              </a:lnSpc>
              <a:buFont typeface="Arial" panose="020B0604020202020204" pitchFamily="34" charset="0"/>
              <a:buChar char="•"/>
            </a:pPr>
            <a:r>
              <a:rPr lang="en-US" sz="2600">
                <a:solidFill>
                  <a:schemeClr val="bg1"/>
                </a:solidFill>
              </a:rPr>
              <a:t>Up to 50 </a:t>
            </a:r>
            <a:r>
              <a:rPr lang="en-US" sz="2600" smtClean="0">
                <a:solidFill>
                  <a:schemeClr val="bg1"/>
                </a:solidFill>
              </a:rPr>
              <a:t>% of </a:t>
            </a:r>
            <a:r>
              <a:rPr lang="en-US" sz="2600">
                <a:solidFill>
                  <a:schemeClr val="bg1"/>
                </a:solidFill>
              </a:rPr>
              <a:t>medications aren't taken as </a:t>
            </a:r>
            <a:r>
              <a:rPr lang="en-US" sz="2600" smtClean="0">
                <a:solidFill>
                  <a:schemeClr val="bg1"/>
                </a:solidFill>
              </a:rPr>
              <a:t>prescribed.</a:t>
            </a:r>
          </a:p>
          <a:p>
            <a:pPr marL="342900" indent="-342900">
              <a:lnSpc>
                <a:spcPct val="90000"/>
              </a:lnSpc>
              <a:buFont typeface="Arial" panose="020B0604020202020204" pitchFamily="34" charset="0"/>
              <a:buChar char="•"/>
            </a:pPr>
            <a:endParaRPr lang="en-US" sz="2600">
              <a:solidFill>
                <a:schemeClr val="bg1"/>
              </a:solidFill>
            </a:endParaRPr>
          </a:p>
          <a:p>
            <a:pPr marL="342900" indent="-342900">
              <a:lnSpc>
                <a:spcPct val="90000"/>
              </a:lnSpc>
              <a:buFont typeface="Arial" panose="020B0604020202020204" pitchFamily="34" charset="0"/>
              <a:buChar char="•"/>
            </a:pPr>
            <a:r>
              <a:rPr lang="en-US" sz="2600">
                <a:solidFill>
                  <a:schemeClr val="bg1"/>
                </a:solidFill>
              </a:rPr>
              <a:t>Medication noncompliance creates major headaches for </a:t>
            </a:r>
            <a:endParaRPr lang="en-US" sz="2600" smtClean="0">
              <a:solidFill>
                <a:schemeClr val="bg1"/>
              </a:solidFill>
            </a:endParaRPr>
          </a:p>
          <a:p>
            <a:pPr>
              <a:lnSpc>
                <a:spcPct val="90000"/>
              </a:lnSpc>
            </a:pPr>
            <a:r>
              <a:rPr lang="en-US" sz="2600">
                <a:solidFill>
                  <a:schemeClr val="bg1"/>
                </a:solidFill>
              </a:rPr>
              <a:t> </a:t>
            </a:r>
            <a:r>
              <a:rPr lang="en-US" sz="2600" smtClean="0">
                <a:solidFill>
                  <a:schemeClr val="bg1"/>
                </a:solidFill>
              </a:rPr>
              <a:t>    patients </a:t>
            </a:r>
            <a:r>
              <a:rPr lang="en-US" sz="2600">
                <a:solidFill>
                  <a:schemeClr val="bg1"/>
                </a:solidFill>
              </a:rPr>
              <a:t>and </a:t>
            </a:r>
            <a:r>
              <a:rPr lang="en-US" sz="2600" smtClean="0">
                <a:solidFill>
                  <a:schemeClr val="bg1"/>
                </a:solidFill>
              </a:rPr>
              <a:t>doctors. </a:t>
            </a:r>
          </a:p>
          <a:p>
            <a:pPr>
              <a:lnSpc>
                <a:spcPct val="90000"/>
              </a:lnSpc>
            </a:pPr>
            <a:endParaRPr lang="en-US" sz="2600">
              <a:solidFill>
                <a:schemeClr val="bg1"/>
              </a:solidFill>
            </a:endParaRPr>
          </a:p>
          <a:p>
            <a:pPr marL="342900" indent="-342900">
              <a:lnSpc>
                <a:spcPct val="90000"/>
              </a:lnSpc>
              <a:buFont typeface="Arial" panose="020B0604020202020204" pitchFamily="34" charset="0"/>
              <a:buChar char="•"/>
            </a:pPr>
            <a:r>
              <a:rPr lang="en-US" sz="2600" smtClean="0">
                <a:solidFill>
                  <a:schemeClr val="bg1"/>
                </a:solidFill>
              </a:rPr>
              <a:t>According to the study, failure </a:t>
            </a:r>
            <a:r>
              <a:rPr lang="en-US" sz="2600">
                <a:solidFill>
                  <a:schemeClr val="bg1"/>
                </a:solidFill>
              </a:rPr>
              <a:t>to follow prescriptions </a:t>
            </a:r>
            <a:endParaRPr lang="en-US" sz="2600" smtClean="0">
              <a:solidFill>
                <a:schemeClr val="bg1"/>
              </a:solidFill>
            </a:endParaRPr>
          </a:p>
          <a:p>
            <a:pPr>
              <a:lnSpc>
                <a:spcPct val="90000"/>
              </a:lnSpc>
            </a:pPr>
            <a:r>
              <a:rPr lang="en-US" sz="2600">
                <a:solidFill>
                  <a:schemeClr val="bg1"/>
                </a:solidFill>
              </a:rPr>
              <a:t> </a:t>
            </a:r>
            <a:r>
              <a:rPr lang="en-US" sz="2600" smtClean="0">
                <a:solidFill>
                  <a:schemeClr val="bg1"/>
                </a:solidFill>
              </a:rPr>
              <a:t>    causes </a:t>
            </a:r>
            <a:r>
              <a:rPr lang="en-US" sz="2600">
                <a:solidFill>
                  <a:schemeClr val="bg1"/>
                </a:solidFill>
              </a:rPr>
              <a:t>some </a:t>
            </a:r>
            <a:r>
              <a:rPr lang="en-US" sz="2600" smtClean="0">
                <a:solidFill>
                  <a:schemeClr val="bg1"/>
                </a:solidFill>
              </a:rPr>
              <a:t>125,000 deaths a </a:t>
            </a:r>
            <a:r>
              <a:rPr lang="en-US" sz="2600">
                <a:solidFill>
                  <a:schemeClr val="bg1"/>
                </a:solidFill>
              </a:rPr>
              <a:t>year and up to </a:t>
            </a:r>
            <a:r>
              <a:rPr lang="en-US" sz="2600" smtClean="0">
                <a:solidFill>
                  <a:schemeClr val="bg1"/>
                </a:solidFill>
              </a:rPr>
              <a:t>10% </a:t>
            </a:r>
          </a:p>
          <a:p>
            <a:pPr>
              <a:lnSpc>
                <a:spcPct val="90000"/>
              </a:lnSpc>
            </a:pPr>
            <a:r>
              <a:rPr lang="en-US" sz="2600">
                <a:solidFill>
                  <a:schemeClr val="bg1"/>
                </a:solidFill>
              </a:rPr>
              <a:t> </a:t>
            </a:r>
            <a:r>
              <a:rPr lang="en-US" sz="2600" smtClean="0">
                <a:solidFill>
                  <a:schemeClr val="bg1"/>
                </a:solidFill>
              </a:rPr>
              <a:t>    of </a:t>
            </a:r>
            <a:r>
              <a:rPr lang="en-US" sz="2600">
                <a:solidFill>
                  <a:schemeClr val="bg1"/>
                </a:solidFill>
              </a:rPr>
              <a:t>all </a:t>
            </a:r>
            <a:r>
              <a:rPr lang="en-US" sz="2600" smtClean="0">
                <a:solidFill>
                  <a:schemeClr val="bg1"/>
                </a:solidFill>
              </a:rPr>
              <a:t>hospitalizations.</a:t>
            </a:r>
          </a:p>
        </p:txBody>
      </p:sp>
      <p:sp>
        <p:nvSpPr>
          <p:cNvPr id="7" name="TextBox 6"/>
          <p:cNvSpPr txBox="1"/>
          <p:nvPr/>
        </p:nvSpPr>
        <p:spPr>
          <a:xfrm>
            <a:off x="685800" y="6146800"/>
            <a:ext cx="8991600" cy="152400"/>
          </a:xfrm>
          <a:prstGeom prst="rect">
            <a:avLst/>
          </a:prstGeom>
          <a:noFill/>
        </p:spPr>
        <p:txBody>
          <a:bodyPr wrap="none" lIns="0" tIns="0" rIns="0" bIns="0" rtlCol="0">
            <a:noAutofit/>
          </a:bodyPr>
          <a:lstStyle/>
          <a:p>
            <a:pPr>
              <a:lnSpc>
                <a:spcPct val="90000"/>
              </a:lnSpc>
            </a:pPr>
            <a:r>
              <a:rPr lang="en-US" sz="1200" smtClean="0">
                <a:solidFill>
                  <a:schemeClr val="bg1"/>
                </a:solidFill>
              </a:rPr>
              <a:t>Source</a:t>
            </a:r>
            <a:r>
              <a:rPr lang="en-US" sz="1200" baseline="0" smtClean="0">
                <a:solidFill>
                  <a:schemeClr val="bg1"/>
                </a:solidFill>
              </a:rPr>
              <a:t> Notes:  </a:t>
            </a:r>
            <a:r>
              <a:rPr lang="en-US" sz="1200" i="1" smtClean="0">
                <a:solidFill>
                  <a:schemeClr val="bg1"/>
                </a:solidFill>
              </a:rPr>
              <a:t>Annals </a:t>
            </a:r>
            <a:r>
              <a:rPr lang="en-US" sz="1200" i="1">
                <a:solidFill>
                  <a:schemeClr val="bg1"/>
                </a:solidFill>
              </a:rPr>
              <a:t>of Internal Medicine</a:t>
            </a:r>
            <a:endParaRPr lang="en-US" sz="1200">
              <a:solidFill>
                <a:schemeClr val="bg1"/>
              </a:solidFill>
            </a:endParaRPr>
          </a:p>
        </p:txBody>
      </p:sp>
    </p:spTree>
    <p:extLst>
      <p:ext uri="{BB962C8B-B14F-4D97-AF65-F5344CB8AC3E}">
        <p14:creationId xmlns:p14="http://schemas.microsoft.com/office/powerpoint/2010/main" val="228153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p:cNvSpPr txBox="1"/>
          <p:nvPr/>
        </p:nvSpPr>
        <p:spPr>
          <a:xfrm>
            <a:off x="531812" y="1090568"/>
            <a:ext cx="8075293" cy="4930459"/>
          </a:xfrm>
          <a:prstGeom prst="rect">
            <a:avLst/>
          </a:prstGeom>
          <a:noFill/>
        </p:spPr>
        <p:txBody>
          <a:bodyPr wrap="square" lIns="0" tIns="0" rIns="0" bIns="0" rtlCol="0">
            <a:noAutofit/>
          </a:bodyPr>
          <a:lstStyle/>
          <a:p>
            <a:pPr>
              <a:lnSpc>
                <a:spcPct val="90000"/>
              </a:lnSpc>
            </a:pPr>
            <a:r>
              <a:rPr lang="en-US" sz="2400" dirty="0" smtClean="0">
                <a:solidFill>
                  <a:schemeClr val="bg1"/>
                </a:solidFill>
              </a:rPr>
              <a:t>My project’s </a:t>
            </a:r>
            <a:r>
              <a:rPr lang="en-US" sz="2400" dirty="0" smtClean="0">
                <a:solidFill>
                  <a:schemeClr val="bg1"/>
                </a:solidFill>
              </a:rPr>
              <a:t>goal is </a:t>
            </a:r>
            <a:r>
              <a:rPr lang="en-US" sz="2400" dirty="0">
                <a:solidFill>
                  <a:schemeClr val="bg1"/>
                </a:solidFill>
              </a:rPr>
              <a:t>to develop an easy to use app </a:t>
            </a:r>
            <a:r>
              <a:rPr lang="en-US" sz="2400" dirty="0" smtClean="0">
                <a:solidFill>
                  <a:schemeClr val="bg1"/>
                </a:solidFill>
              </a:rPr>
              <a:t>by </a:t>
            </a:r>
            <a:r>
              <a:rPr lang="en-US" sz="2400" dirty="0">
                <a:solidFill>
                  <a:schemeClr val="bg1"/>
                </a:solidFill>
              </a:rPr>
              <a:t>leveraging the power of </a:t>
            </a:r>
            <a:r>
              <a:rPr lang="en-US" sz="2400" dirty="0" smtClean="0">
                <a:solidFill>
                  <a:schemeClr val="bg1"/>
                </a:solidFill>
              </a:rPr>
              <a:t>smartphones.</a:t>
            </a:r>
          </a:p>
          <a:p>
            <a:pPr>
              <a:lnSpc>
                <a:spcPct val="90000"/>
              </a:lnSpc>
            </a:pPr>
            <a:endParaRPr lang="en-US" sz="2400" dirty="0">
              <a:solidFill>
                <a:schemeClr val="bg1"/>
              </a:solidFill>
            </a:endParaRPr>
          </a:p>
          <a:p>
            <a:pPr marL="0" lvl="1">
              <a:lnSpc>
                <a:spcPct val="90000"/>
              </a:lnSpc>
            </a:pPr>
            <a:r>
              <a:rPr lang="en-US" sz="2400" dirty="0" smtClean="0">
                <a:solidFill>
                  <a:schemeClr val="bg1"/>
                </a:solidFill>
              </a:rPr>
              <a:t>The app will </a:t>
            </a:r>
            <a:r>
              <a:rPr lang="en-US" sz="2400" dirty="0" smtClean="0">
                <a:solidFill>
                  <a:schemeClr val="bg1"/>
                </a:solidFill>
              </a:rPr>
              <a:t>hopefully help </a:t>
            </a:r>
            <a:r>
              <a:rPr lang="en-US" sz="2400" dirty="0" smtClean="0">
                <a:solidFill>
                  <a:schemeClr val="bg1"/>
                </a:solidFill>
              </a:rPr>
              <a:t>medication </a:t>
            </a:r>
            <a:r>
              <a:rPr lang="en-US" sz="2400" dirty="0" smtClean="0">
                <a:solidFill>
                  <a:schemeClr val="bg1"/>
                </a:solidFill>
              </a:rPr>
              <a:t>users adhere </a:t>
            </a:r>
            <a:r>
              <a:rPr lang="en-US" sz="2400" dirty="0">
                <a:solidFill>
                  <a:schemeClr val="bg1"/>
                </a:solidFill>
              </a:rPr>
              <a:t>to prescription </a:t>
            </a:r>
            <a:r>
              <a:rPr lang="en-US" sz="2400" dirty="0" smtClean="0">
                <a:solidFill>
                  <a:schemeClr val="bg1"/>
                </a:solidFill>
              </a:rPr>
              <a:t>compliance </a:t>
            </a:r>
            <a:r>
              <a:rPr lang="en-US" sz="2400" dirty="0" smtClean="0">
                <a:solidFill>
                  <a:schemeClr val="bg1"/>
                </a:solidFill>
              </a:rPr>
              <a:t>with the use of:</a:t>
            </a:r>
            <a:endParaRPr lang="en-US" sz="2400" dirty="0">
              <a:solidFill>
                <a:schemeClr val="bg1"/>
              </a:solidFill>
            </a:endParaRPr>
          </a:p>
          <a:p>
            <a:pPr marL="800100" lvl="1" indent="-342900">
              <a:lnSpc>
                <a:spcPct val="90000"/>
              </a:lnSpc>
              <a:buFont typeface="Arial" panose="020B0604020202020204" pitchFamily="34" charset="0"/>
              <a:buChar char="•"/>
            </a:pPr>
            <a:endParaRPr lang="en-US" sz="2400" dirty="0" smtClean="0">
              <a:solidFill>
                <a:schemeClr val="bg1"/>
              </a:solidFill>
            </a:endParaRPr>
          </a:p>
          <a:p>
            <a:pPr marL="800100" lvl="1" indent="-342900">
              <a:lnSpc>
                <a:spcPct val="90000"/>
              </a:lnSpc>
              <a:buFont typeface="Arial" panose="020B0604020202020204" pitchFamily="34" charset="0"/>
              <a:buChar char="•"/>
            </a:pPr>
            <a:r>
              <a:rPr lang="en-US" sz="2400" b="1" dirty="0" smtClean="0">
                <a:solidFill>
                  <a:schemeClr val="bg1"/>
                </a:solidFill>
              </a:rPr>
              <a:t>A My Medications List </a:t>
            </a:r>
            <a:r>
              <a:rPr lang="en-US" sz="2400" dirty="0" smtClean="0">
                <a:solidFill>
                  <a:schemeClr val="bg1"/>
                </a:solidFill>
              </a:rPr>
              <a:t>- Allow </a:t>
            </a:r>
            <a:r>
              <a:rPr lang="en-US" sz="2400" dirty="0">
                <a:solidFill>
                  <a:schemeClr val="bg1"/>
                </a:solidFill>
              </a:rPr>
              <a:t>users to add their frequently taken medications </a:t>
            </a:r>
            <a:endParaRPr lang="en-US" sz="2400" dirty="0" smtClean="0">
              <a:solidFill>
                <a:schemeClr val="bg1"/>
              </a:solidFill>
            </a:endParaRPr>
          </a:p>
          <a:p>
            <a:pPr marL="800100" lvl="1" indent="-342900">
              <a:lnSpc>
                <a:spcPct val="90000"/>
              </a:lnSpc>
              <a:buFont typeface="Arial" panose="020B0604020202020204" pitchFamily="34" charset="0"/>
              <a:buChar char="•"/>
            </a:pPr>
            <a:endParaRPr lang="en-US" sz="2400" dirty="0">
              <a:solidFill>
                <a:schemeClr val="bg1"/>
              </a:solidFill>
            </a:endParaRPr>
          </a:p>
          <a:p>
            <a:pPr marL="800100" lvl="1" indent="-342900">
              <a:lnSpc>
                <a:spcPct val="90000"/>
              </a:lnSpc>
              <a:buFont typeface="Arial" panose="020B0604020202020204" pitchFamily="34" charset="0"/>
              <a:buChar char="•"/>
            </a:pPr>
            <a:r>
              <a:rPr lang="en-US" sz="2400" b="1" dirty="0" smtClean="0">
                <a:solidFill>
                  <a:schemeClr val="bg1"/>
                </a:solidFill>
              </a:rPr>
              <a:t>Medication History </a:t>
            </a:r>
            <a:r>
              <a:rPr lang="en-US" sz="2400" dirty="0" smtClean="0">
                <a:solidFill>
                  <a:schemeClr val="bg1"/>
                </a:solidFill>
              </a:rPr>
              <a:t>- Record when users take the medications </a:t>
            </a:r>
          </a:p>
          <a:p>
            <a:pPr marL="800100" lvl="1" indent="-342900">
              <a:lnSpc>
                <a:spcPct val="90000"/>
              </a:lnSpc>
              <a:buFont typeface="Arial" panose="020B0604020202020204" pitchFamily="34" charset="0"/>
              <a:buChar char="•"/>
            </a:pPr>
            <a:endParaRPr lang="en-US" sz="2400" dirty="0">
              <a:solidFill>
                <a:schemeClr val="bg1"/>
              </a:solidFill>
            </a:endParaRPr>
          </a:p>
          <a:p>
            <a:pPr marL="800100" lvl="1" indent="-342900">
              <a:lnSpc>
                <a:spcPct val="90000"/>
              </a:lnSpc>
              <a:buFont typeface="Arial" panose="020B0604020202020204" pitchFamily="34" charset="0"/>
              <a:buChar char="•"/>
            </a:pPr>
            <a:r>
              <a:rPr lang="en-US" sz="2400" b="1" dirty="0" smtClean="0">
                <a:solidFill>
                  <a:schemeClr val="bg1"/>
                </a:solidFill>
              </a:rPr>
              <a:t>Email Notification</a:t>
            </a:r>
            <a:r>
              <a:rPr lang="en-US" sz="2400" dirty="0">
                <a:solidFill>
                  <a:schemeClr val="bg1"/>
                </a:solidFill>
              </a:rPr>
              <a:t> </a:t>
            </a:r>
            <a:r>
              <a:rPr lang="en-US" sz="2400" dirty="0" smtClean="0">
                <a:solidFill>
                  <a:schemeClr val="bg1"/>
                </a:solidFill>
              </a:rPr>
              <a:t>- Email medication usage  </a:t>
            </a:r>
            <a:r>
              <a:rPr lang="en-US" sz="2400" dirty="0">
                <a:solidFill>
                  <a:schemeClr val="bg1"/>
                </a:solidFill>
              </a:rPr>
              <a:t>notifications to </a:t>
            </a:r>
            <a:r>
              <a:rPr lang="en-US" sz="2400" dirty="0" smtClean="0">
                <a:solidFill>
                  <a:schemeClr val="bg1"/>
                </a:solidFill>
              </a:rPr>
              <a:t>assigned care takers</a:t>
            </a:r>
          </a:p>
          <a:p>
            <a:pPr marL="800100" lvl="1" indent="-342900">
              <a:lnSpc>
                <a:spcPct val="90000"/>
              </a:lnSpc>
              <a:buFont typeface="Arial" panose="020B0604020202020204" pitchFamily="34" charset="0"/>
              <a:buChar char="•"/>
            </a:pPr>
            <a:endParaRPr lang="en-US" sz="2400" dirty="0">
              <a:solidFill>
                <a:schemeClr val="bg1"/>
              </a:solidFill>
            </a:endParaRPr>
          </a:p>
          <a:p>
            <a:pPr marL="800100" lvl="1" indent="-342900">
              <a:lnSpc>
                <a:spcPct val="90000"/>
              </a:lnSpc>
              <a:buFont typeface="Arial" panose="020B0604020202020204" pitchFamily="34" charset="0"/>
              <a:buChar char="•"/>
            </a:pPr>
            <a:r>
              <a:rPr lang="en-US" sz="2400" b="1" dirty="0" smtClean="0">
                <a:solidFill>
                  <a:schemeClr val="bg1"/>
                </a:solidFill>
              </a:rPr>
              <a:t>Cloud Storage</a:t>
            </a:r>
            <a:r>
              <a:rPr lang="en-US" sz="2400" dirty="0" smtClean="0">
                <a:solidFill>
                  <a:schemeClr val="bg1"/>
                </a:solidFill>
              </a:rPr>
              <a:t>– </a:t>
            </a:r>
            <a:r>
              <a:rPr lang="en-US" sz="2400" dirty="0" smtClean="0">
                <a:solidFill>
                  <a:schemeClr val="bg1"/>
                </a:solidFill>
              </a:rPr>
              <a:t>Safe and secure data storage in the Cloud</a:t>
            </a:r>
            <a:endParaRPr lang="en-US" sz="2400" dirty="0">
              <a:solidFill>
                <a:schemeClr val="bg1"/>
              </a:solidFill>
            </a:endParaRPr>
          </a:p>
          <a:p>
            <a:pPr marL="800100" lvl="1" indent="-342900">
              <a:lnSpc>
                <a:spcPct val="90000"/>
              </a:lnSpc>
              <a:buFont typeface="Arial" panose="020B0604020202020204" pitchFamily="34" charset="0"/>
              <a:buChar char="•"/>
            </a:pPr>
            <a:endParaRPr lang="en-US" sz="2400" dirty="0">
              <a:solidFill>
                <a:schemeClr val="bg1"/>
              </a:solidFill>
            </a:endParaRPr>
          </a:p>
        </p:txBody>
      </p:sp>
      <p:sp>
        <p:nvSpPr>
          <p:cNvPr id="5" name="Title 1"/>
          <p:cNvSpPr txBox="1">
            <a:spLocks/>
          </p:cNvSpPr>
          <p:nvPr/>
        </p:nvSpPr>
        <p:spPr>
          <a:xfrm>
            <a:off x="531812" y="324513"/>
            <a:ext cx="11125200" cy="889000"/>
          </a:xfrm>
          <a:prstGeom prst="rect">
            <a:avLst/>
          </a:prstGeom>
        </p:spPr>
        <p:txBody>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b="1" dirty="0" smtClean="0">
                <a:solidFill>
                  <a:schemeClr val="bg1"/>
                </a:solidFill>
              </a:rPr>
              <a:t>Med</a:t>
            </a:r>
            <a:r>
              <a:rPr lang="en-US" b="1" i="1" dirty="0" smtClean="0">
                <a:solidFill>
                  <a:schemeClr val="bg1"/>
                </a:solidFill>
              </a:rPr>
              <a:t>Helper </a:t>
            </a:r>
            <a:r>
              <a:rPr lang="en-US" b="1" dirty="0" smtClean="0">
                <a:solidFill>
                  <a:schemeClr val="bg1"/>
                </a:solidFill>
              </a:rPr>
              <a:t>Goal</a:t>
            </a:r>
            <a:endParaRPr lang="en-US" b="1" dirty="0">
              <a:solidFill>
                <a:schemeClr val="bg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0151" y="1213513"/>
            <a:ext cx="2640511" cy="4826000"/>
          </a:xfrm>
          <a:prstGeom prst="rect">
            <a:avLst/>
          </a:prstGeom>
          <a:effectLst>
            <a:outerShdw blurRad="50800" dist="50800" dir="5400000" algn="ctr" rotWithShape="0">
              <a:srgbClr val="000000">
                <a:alpha val="46000"/>
              </a:srgbClr>
            </a:outerShdw>
          </a:effectLst>
        </p:spPr>
      </p:pic>
      <p:sp>
        <p:nvSpPr>
          <p:cNvPr id="7" name="Slide Number Placeholder 3"/>
          <p:cNvSpPr txBox="1">
            <a:spLocks/>
          </p:cNvSpPr>
          <p:nvPr/>
        </p:nvSpPr>
        <p:spPr>
          <a:xfrm>
            <a:off x="11276011" y="6556248"/>
            <a:ext cx="381661" cy="182880"/>
          </a:xfrm>
          <a:prstGeom prst="rect">
            <a:avLst/>
          </a:prstGeom>
        </p:spPr>
        <p:txBody>
          <a:bodyPr vert="horz" wrap="none" lIns="0" tIns="0" rIns="0" bIns="0" rtlCol="0" anchor="ctr"/>
          <a:lstStyle>
            <a:defPPr>
              <a:defRPr lang="en-US"/>
            </a:defPPr>
            <a:lvl1pPr algn="r">
              <a:defRPr sz="800">
                <a:solidFill>
                  <a:schemeClr val="tx1">
                    <a:lumMod val="60000"/>
                    <a:lumOff val="40000"/>
                  </a:schemeClr>
                </a:solidFill>
              </a:defRPr>
            </a:lvl1pPr>
          </a:lstStyle>
          <a:p>
            <a:fld id="{C51EAA63-D034-42AE-91FA-B13B9518C7BE}" type="slidenum">
              <a:rPr lang="en-US"/>
              <a:pPr/>
              <a:t>5</a:t>
            </a:fld>
            <a:endParaRPr lang="en-US"/>
          </a:p>
        </p:txBody>
      </p:sp>
    </p:spTree>
    <p:extLst>
      <p:ext uri="{BB962C8B-B14F-4D97-AF65-F5344CB8AC3E}">
        <p14:creationId xmlns:p14="http://schemas.microsoft.com/office/powerpoint/2010/main" val="72083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24513"/>
            <a:ext cx="11125200" cy="889000"/>
          </a:xfrm>
        </p:spPr>
        <p:txBody>
          <a:bodyPr/>
          <a:lstStyle/>
          <a:p>
            <a:r>
              <a:rPr lang="en-US" b="1" smtClean="0">
                <a:solidFill>
                  <a:schemeClr val="bg1"/>
                </a:solidFill>
              </a:rPr>
              <a:t>Background Research Conducted To Understand NDC &amp; UPC formats</a:t>
            </a:r>
            <a:endParaRPr lang="en-US" b="1">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pPr/>
              <a:t>6</a:t>
            </a:fld>
            <a:endParaRPr lang="en-US"/>
          </a:p>
        </p:txBody>
      </p:sp>
      <p:sp>
        <p:nvSpPr>
          <p:cNvPr id="6" name="TextBox 5"/>
          <p:cNvSpPr txBox="1"/>
          <p:nvPr/>
        </p:nvSpPr>
        <p:spPr>
          <a:xfrm>
            <a:off x="375549" y="1287170"/>
            <a:ext cx="6896802" cy="5026376"/>
          </a:xfrm>
          <a:prstGeom prst="rect">
            <a:avLst/>
          </a:prstGeom>
          <a:noFill/>
        </p:spPr>
        <p:txBody>
          <a:bodyPr wrap="square" lIns="0" tIns="0" rIns="0" bIns="0" rtlCol="0">
            <a:noAutofit/>
          </a:bodyPr>
          <a:lstStyle/>
          <a:p>
            <a:pPr>
              <a:lnSpc>
                <a:spcPct val="90000"/>
              </a:lnSpc>
            </a:pPr>
            <a:r>
              <a:rPr lang="en-US" sz="2000" dirty="0" smtClean="0">
                <a:solidFill>
                  <a:schemeClr val="bg1"/>
                </a:solidFill>
              </a:rPr>
              <a:t>A lot of research was done to understand the unique identifiers assigned to drugs.</a:t>
            </a:r>
          </a:p>
          <a:p>
            <a:pPr>
              <a:lnSpc>
                <a:spcPct val="90000"/>
              </a:lnSpc>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smtClean="0">
                <a:solidFill>
                  <a:schemeClr val="bg1"/>
                </a:solidFill>
              </a:rPr>
              <a:t>Researched about National Drug Code (NDC) and </a:t>
            </a:r>
            <a:r>
              <a:rPr lang="en-US" sz="2000" dirty="0">
                <a:solidFill>
                  <a:schemeClr val="bg1"/>
                </a:solidFill>
              </a:rPr>
              <a:t>Universal Product Code (UPC</a:t>
            </a:r>
            <a:r>
              <a:rPr lang="en-US" sz="2000" dirty="0" smtClean="0">
                <a:solidFill>
                  <a:schemeClr val="bg1"/>
                </a:solidFill>
              </a:rPr>
              <a:t>).</a:t>
            </a:r>
          </a:p>
          <a:p>
            <a:pPr marL="342900" indent="-342900">
              <a:lnSpc>
                <a:spcPct val="90000"/>
              </a:lnSpc>
              <a:buFont typeface="Arial" panose="020B0604020202020204" pitchFamily="34" charset="0"/>
              <a:buChar char="•"/>
            </a:pPr>
            <a:endParaRPr lang="en-US" sz="2000" dirty="0" smtClean="0">
              <a:solidFill>
                <a:schemeClr val="bg1"/>
              </a:solidFill>
            </a:endParaRPr>
          </a:p>
          <a:p>
            <a:pPr marL="342900" indent="-342900">
              <a:lnSpc>
                <a:spcPct val="90000"/>
              </a:lnSpc>
              <a:buFont typeface="Arial" panose="020B0604020202020204" pitchFamily="34" charset="0"/>
              <a:buChar char="•"/>
            </a:pPr>
            <a:r>
              <a:rPr lang="en-US" sz="2000" dirty="0" smtClean="0">
                <a:solidFill>
                  <a:schemeClr val="bg1"/>
                </a:solidFill>
              </a:rPr>
              <a:t>Discovered format differences within NDC.</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smtClean="0">
                <a:solidFill>
                  <a:schemeClr val="bg1"/>
                </a:solidFill>
              </a:rPr>
              <a:t>Implemented functionality to extract NDC  from UPC.</a:t>
            </a:r>
          </a:p>
          <a:p>
            <a:pPr marL="342900" indent="-342900">
              <a:lnSpc>
                <a:spcPct val="90000"/>
              </a:lnSpc>
              <a:buFont typeface="Arial" panose="020B0604020202020204" pitchFamily="34" charset="0"/>
              <a:buChar char="•"/>
            </a:pPr>
            <a:endParaRPr lang="en-US" sz="2000" dirty="0" smtClean="0">
              <a:solidFill>
                <a:schemeClr val="bg1"/>
              </a:solidFill>
            </a:endParaRPr>
          </a:p>
          <a:p>
            <a:pPr marL="342900" indent="-342900">
              <a:lnSpc>
                <a:spcPct val="90000"/>
              </a:lnSpc>
              <a:buFont typeface="Arial" panose="020B0604020202020204" pitchFamily="34" charset="0"/>
              <a:buChar char="•"/>
            </a:pPr>
            <a:r>
              <a:rPr lang="en-US" sz="2000" dirty="0" smtClean="0">
                <a:solidFill>
                  <a:schemeClr val="bg1"/>
                </a:solidFill>
              </a:rPr>
              <a:t>Finalized a reliable source for drug data by Experimenting with FDA’s (</a:t>
            </a:r>
            <a:r>
              <a:rPr lang="en-US" sz="2000" dirty="0" err="1" smtClean="0">
                <a:solidFill>
                  <a:schemeClr val="bg1"/>
                </a:solidFill>
              </a:rPr>
              <a:t>openFDA</a:t>
            </a:r>
            <a:r>
              <a:rPr lang="en-US" sz="2000" dirty="0" smtClean="0">
                <a:solidFill>
                  <a:schemeClr val="bg1"/>
                </a:solidFill>
              </a:rPr>
              <a:t>) web services and </a:t>
            </a:r>
            <a:r>
              <a:rPr lang="en-US" sz="2000" dirty="0" err="1" smtClean="0">
                <a:solidFill>
                  <a:schemeClr val="bg1"/>
                </a:solidFill>
              </a:rPr>
              <a:t>DailyMed</a:t>
            </a:r>
            <a:r>
              <a:rPr lang="en-US" sz="2000" dirty="0" smtClean="0">
                <a:solidFill>
                  <a:schemeClr val="bg1"/>
                </a:solidFill>
              </a:rPr>
              <a:t> web </a:t>
            </a:r>
            <a:r>
              <a:rPr lang="en-US" sz="2000" dirty="0">
                <a:solidFill>
                  <a:schemeClr val="bg1"/>
                </a:solidFill>
              </a:rPr>
              <a:t>services (contains drug listings as submitted to the Food and Drug Administration (</a:t>
            </a:r>
            <a:r>
              <a:rPr lang="en-US" sz="2000" dirty="0" smtClean="0">
                <a:solidFill>
                  <a:schemeClr val="bg1"/>
                </a:solidFill>
              </a:rPr>
              <a:t>FDA). </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smtClean="0">
                <a:solidFill>
                  <a:schemeClr val="bg1"/>
                </a:solidFill>
              </a:rPr>
              <a:t>DailyMed</a:t>
            </a:r>
            <a:r>
              <a:rPr lang="en-US" sz="2000" dirty="0" smtClean="0">
                <a:solidFill>
                  <a:schemeClr val="bg1"/>
                </a:solidFill>
              </a:rPr>
              <a:t> was chosen for its </a:t>
            </a:r>
            <a:r>
              <a:rPr lang="en-US" sz="2000" dirty="0" smtClean="0">
                <a:solidFill>
                  <a:schemeClr val="bg1"/>
                </a:solidFill>
              </a:rPr>
              <a:t>reliability when retrieving data and ease of use when parsing it.</a:t>
            </a:r>
            <a:endParaRPr lang="en-US" sz="2000" dirty="0" smtClean="0">
              <a:solidFill>
                <a:schemeClr val="bg1"/>
              </a:solidFill>
            </a:endParaRPr>
          </a:p>
          <a:p>
            <a:pPr marL="342900" indent="-342900">
              <a:lnSpc>
                <a:spcPct val="90000"/>
              </a:lnSpc>
              <a:buFont typeface="Arial" panose="020B0604020202020204" pitchFamily="34" charset="0"/>
              <a:buChar char="•"/>
            </a:pPr>
            <a:endParaRPr lang="en-US" sz="2000" dirty="0" smtClean="0">
              <a:solidFill>
                <a:schemeClr val="bg1"/>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0959" y="2782432"/>
            <a:ext cx="3011713" cy="2566801"/>
          </a:xfrm>
          <a:prstGeom prst="rect">
            <a:avLst/>
          </a:prstGeom>
        </p:spPr>
      </p:pic>
      <p:sp>
        <p:nvSpPr>
          <p:cNvPr id="18" name="TextBox 17"/>
          <p:cNvSpPr txBox="1"/>
          <p:nvPr/>
        </p:nvSpPr>
        <p:spPr>
          <a:xfrm>
            <a:off x="7838756" y="5704514"/>
            <a:ext cx="3477994" cy="921258"/>
          </a:xfrm>
          <a:prstGeom prst="rect">
            <a:avLst/>
          </a:prstGeom>
          <a:noFill/>
        </p:spPr>
        <p:txBody>
          <a:bodyPr wrap="none" lIns="0" tIns="0" rIns="0" bIns="0" rtlCol="0">
            <a:noAutofit/>
          </a:bodyPr>
          <a:lstStyle/>
          <a:p>
            <a:pPr>
              <a:lnSpc>
                <a:spcPct val="90000"/>
              </a:lnSpc>
            </a:pPr>
            <a:r>
              <a:rPr lang="en-US" sz="1600" b="1" smtClean="0">
                <a:solidFill>
                  <a:schemeClr val="bg1"/>
                </a:solidFill>
              </a:rPr>
              <a:t>          UPC - </a:t>
            </a:r>
            <a:r>
              <a:rPr lang="en-US" sz="1600" b="1">
                <a:solidFill>
                  <a:schemeClr val="bg1"/>
                </a:solidFill>
              </a:rPr>
              <a:t>Universal Product </a:t>
            </a:r>
            <a:r>
              <a:rPr lang="en-US" sz="1600" b="1" smtClean="0">
                <a:solidFill>
                  <a:schemeClr val="bg1"/>
                </a:solidFill>
              </a:rPr>
              <a:t>Code</a:t>
            </a:r>
          </a:p>
          <a:p>
            <a:pPr marL="1200150" lvl="2" indent="-285750">
              <a:lnSpc>
                <a:spcPct val="90000"/>
              </a:lnSpc>
              <a:buFont typeface="Arial" panose="020B0604020202020204" pitchFamily="34" charset="0"/>
              <a:buChar char="•"/>
            </a:pPr>
            <a:r>
              <a:rPr lang="en-US" sz="1600">
                <a:solidFill>
                  <a:schemeClr val="bg1"/>
                </a:solidFill>
              </a:rPr>
              <a:t>12 digits</a:t>
            </a:r>
          </a:p>
          <a:p>
            <a:pPr marL="1200150" lvl="2" indent="-285750">
              <a:lnSpc>
                <a:spcPct val="90000"/>
              </a:lnSpc>
              <a:buFont typeface="Arial" panose="020B0604020202020204" pitchFamily="34" charset="0"/>
              <a:buChar char="•"/>
            </a:pPr>
            <a:r>
              <a:rPr lang="en-US" sz="1600">
                <a:solidFill>
                  <a:schemeClr val="bg1"/>
                </a:solidFill>
              </a:rPr>
              <a:t>Uniquely assigned to each </a:t>
            </a:r>
            <a:endParaRPr lang="en-US" sz="1600" smtClean="0">
              <a:solidFill>
                <a:schemeClr val="bg1"/>
              </a:solidFill>
            </a:endParaRPr>
          </a:p>
          <a:p>
            <a:pPr lvl="2">
              <a:lnSpc>
                <a:spcPct val="90000"/>
              </a:lnSpc>
            </a:pPr>
            <a:r>
              <a:rPr lang="en-US" sz="1600">
                <a:solidFill>
                  <a:schemeClr val="bg1"/>
                </a:solidFill>
              </a:rPr>
              <a:t> </a:t>
            </a:r>
            <a:r>
              <a:rPr lang="en-US" sz="1600" smtClean="0">
                <a:solidFill>
                  <a:schemeClr val="bg1"/>
                </a:solidFill>
              </a:rPr>
              <a:t>      trade </a:t>
            </a:r>
            <a:r>
              <a:rPr lang="en-US" sz="1600">
                <a:solidFill>
                  <a:schemeClr val="bg1"/>
                </a:solidFill>
              </a:rPr>
              <a:t>item</a:t>
            </a:r>
          </a:p>
          <a:p>
            <a:pPr lvl="1">
              <a:lnSpc>
                <a:spcPct val="90000"/>
              </a:lnSpc>
            </a:pPr>
            <a:endParaRPr lang="en-US" sz="1600">
              <a:solidFill>
                <a:schemeClr val="bg1"/>
              </a:solidFill>
            </a:endParaRPr>
          </a:p>
          <a:p>
            <a:pPr>
              <a:lnSpc>
                <a:spcPct val="90000"/>
              </a:lnSpc>
            </a:pPr>
            <a:endParaRPr lang="en-US" sz="1600">
              <a:solidFill>
                <a:schemeClr val="bg1"/>
              </a:solidFill>
            </a:endParaRPr>
          </a:p>
        </p:txBody>
      </p:sp>
      <p:sp>
        <p:nvSpPr>
          <p:cNvPr id="19" name="TextBox 18"/>
          <p:cNvSpPr txBox="1"/>
          <p:nvPr/>
        </p:nvSpPr>
        <p:spPr>
          <a:xfrm>
            <a:off x="7272351" y="1469506"/>
            <a:ext cx="2981325" cy="1028700"/>
          </a:xfrm>
          <a:prstGeom prst="rect">
            <a:avLst/>
          </a:prstGeom>
          <a:noFill/>
        </p:spPr>
        <p:txBody>
          <a:bodyPr wrap="none" lIns="0" tIns="0" rIns="0" bIns="0" rtlCol="0">
            <a:noAutofit/>
          </a:bodyPr>
          <a:lstStyle/>
          <a:p>
            <a:pPr>
              <a:lnSpc>
                <a:spcPct val="90000"/>
              </a:lnSpc>
            </a:pPr>
            <a:r>
              <a:rPr lang="en-US" b="1" smtClean="0">
                <a:solidFill>
                  <a:schemeClr val="bg1"/>
                </a:solidFill>
              </a:rPr>
              <a:t>NDC - National Drug Code</a:t>
            </a:r>
          </a:p>
          <a:p>
            <a:pPr marL="742950" lvl="1" indent="-285750">
              <a:lnSpc>
                <a:spcPct val="90000"/>
              </a:lnSpc>
              <a:buFont typeface="Arial" panose="020B0604020202020204" pitchFamily="34" charset="0"/>
              <a:buChar char="•"/>
            </a:pPr>
            <a:r>
              <a:rPr lang="en-US" sz="1600">
                <a:solidFill>
                  <a:schemeClr val="bg1"/>
                </a:solidFill>
              </a:rPr>
              <a:t>Assigned to all </a:t>
            </a:r>
            <a:r>
              <a:rPr lang="en-US" sz="1600" smtClean="0">
                <a:solidFill>
                  <a:schemeClr val="bg1"/>
                </a:solidFill>
              </a:rPr>
              <a:t>U.S. medications</a:t>
            </a:r>
            <a:endParaRPr lang="en-US" sz="1600">
              <a:solidFill>
                <a:schemeClr val="bg1"/>
              </a:solidFill>
            </a:endParaRPr>
          </a:p>
          <a:p>
            <a:pPr marL="742950" lvl="1" indent="-285750">
              <a:lnSpc>
                <a:spcPct val="90000"/>
              </a:lnSpc>
              <a:buFont typeface="Arial" panose="020B0604020202020204" pitchFamily="34" charset="0"/>
              <a:buChar char="•"/>
            </a:pPr>
            <a:r>
              <a:rPr lang="en-US" sz="1600">
                <a:solidFill>
                  <a:schemeClr val="bg1"/>
                </a:solidFill>
              </a:rPr>
              <a:t>10 Digit code with 3 segments</a:t>
            </a:r>
          </a:p>
          <a:p>
            <a:pPr>
              <a:lnSpc>
                <a:spcPct val="90000"/>
              </a:lnSpc>
            </a:pPr>
            <a:endParaRPr lang="en-US" b="1">
              <a:solidFill>
                <a:schemeClr val="bg1"/>
              </a:solidFill>
            </a:endParaRPr>
          </a:p>
          <a:p>
            <a:pPr>
              <a:lnSpc>
                <a:spcPct val="90000"/>
              </a:lnSpc>
            </a:pPr>
            <a:endParaRPr lang="en-US" b="1">
              <a:solidFill>
                <a:schemeClr val="bg1"/>
              </a:solidFill>
            </a:endParaRPr>
          </a:p>
        </p:txBody>
      </p:sp>
      <p:sp>
        <p:nvSpPr>
          <p:cNvPr id="3" name="Rectangular Callout 2"/>
          <p:cNvSpPr/>
          <p:nvPr/>
        </p:nvSpPr>
        <p:spPr>
          <a:xfrm>
            <a:off x="7163006" y="1237278"/>
            <a:ext cx="3507832" cy="1124925"/>
          </a:xfrm>
          <a:prstGeom prst="wedgeRectCallout">
            <a:avLst>
              <a:gd name="adj1" fmla="val 34517"/>
              <a:gd name="adj2" fmla="val 93393"/>
            </a:avLst>
          </a:prstGeom>
          <a:solidFill>
            <a:schemeClr val="accent5">
              <a:lumMod val="20000"/>
              <a:lumOff val="80000"/>
              <a:alpha val="46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 name="Rectangular Callout 4"/>
          <p:cNvSpPr/>
          <p:nvPr/>
        </p:nvSpPr>
        <p:spPr>
          <a:xfrm>
            <a:off x="7838755" y="5617675"/>
            <a:ext cx="3576119" cy="1240325"/>
          </a:xfrm>
          <a:prstGeom prst="wedgeRectCallout">
            <a:avLst>
              <a:gd name="adj1" fmla="val -14167"/>
              <a:gd name="adj2" fmla="val -73709"/>
            </a:avLst>
          </a:prstGeom>
          <a:solidFill>
            <a:schemeClr val="accent5">
              <a:lumMod val="20000"/>
              <a:lumOff val="80000"/>
              <a:alpha val="46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5180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7</a:t>
            </a:fld>
            <a:endParaRPr lang="en-US"/>
          </a:p>
        </p:txBody>
      </p:sp>
      <p:sp>
        <p:nvSpPr>
          <p:cNvPr id="9" name="TextBox 8"/>
          <p:cNvSpPr txBox="1"/>
          <p:nvPr/>
        </p:nvSpPr>
        <p:spPr>
          <a:xfrm>
            <a:off x="570449" y="1468070"/>
            <a:ext cx="7449425" cy="3973751"/>
          </a:xfrm>
          <a:prstGeom prst="rect">
            <a:avLst/>
          </a:prstGeom>
          <a:noFill/>
        </p:spPr>
        <p:txBody>
          <a:bodyPr wrap="square" lIns="0" tIns="0" rIns="0" bIns="0" rtlCol="0">
            <a:noAutofit/>
          </a:bodyPr>
          <a:lstStyle>
            <a:defPPr>
              <a:defRPr lang="en-US"/>
            </a:defPPr>
            <a:lvl1pPr>
              <a:lnSpc>
                <a:spcPct val="90000"/>
              </a:lnSpc>
              <a:defRPr sz="2000">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endParaRPr lang="en-US" dirty="0"/>
          </a:p>
          <a:p>
            <a:pPr marL="285750" indent="-285750">
              <a:buFont typeface="Arial" panose="020B0604020202020204" pitchFamily="34" charset="0"/>
              <a:buChar char="•"/>
            </a:pPr>
            <a:r>
              <a:rPr lang="en-US" dirty="0"/>
              <a:t>Researched about Amazon Web Services by reading various online documentation on Amazon.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Researched how to isolate database server from application server and proxy server.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Identified the configuration settings to setup the integration between proxy, app, and database server.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Learned about ways to identify various problems, how to read log files, and searching the error code on Google.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Researched REST </a:t>
            </a:r>
            <a:r>
              <a:rPr lang="en-US" dirty="0"/>
              <a:t>services </a:t>
            </a:r>
            <a:r>
              <a:rPr lang="en-US" dirty="0" smtClean="0"/>
              <a:t>and code to retrieve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JSON </a:t>
            </a:r>
            <a:r>
              <a:rPr lang="en-US" dirty="0"/>
              <a:t>structure was widely used by websites to send data,  the same format was used in the </a:t>
            </a:r>
            <a:r>
              <a:rPr lang="en-US" dirty="0" smtClean="0"/>
              <a:t>project</a:t>
            </a:r>
            <a:endParaRPr lang="en-US" dirty="0"/>
          </a:p>
          <a:p>
            <a:endParaRPr lang="en-US" dirty="0"/>
          </a:p>
        </p:txBody>
      </p:sp>
      <p:sp>
        <p:nvSpPr>
          <p:cNvPr id="13" name="Title 1"/>
          <p:cNvSpPr>
            <a:spLocks noGrp="1"/>
          </p:cNvSpPr>
          <p:nvPr>
            <p:ph type="title"/>
          </p:nvPr>
        </p:nvSpPr>
        <p:spPr>
          <a:xfrm>
            <a:off x="587227" y="369231"/>
            <a:ext cx="11125200" cy="889000"/>
          </a:xfrm>
        </p:spPr>
        <p:txBody>
          <a:bodyPr/>
          <a:lstStyle/>
          <a:p>
            <a:r>
              <a:rPr lang="en-US" b="1" smtClean="0">
                <a:solidFill>
                  <a:schemeClr val="bg1"/>
                </a:solidFill>
              </a:rPr>
              <a:t>Background Research Conducted To Understand Cloud Technologies and Amazon Web Services</a:t>
            </a:r>
            <a:endParaRPr lang="en-US" b="1">
              <a:solidFill>
                <a:schemeClr val="bg1"/>
              </a:solidFill>
            </a:endParaRPr>
          </a:p>
        </p:txBody>
      </p:sp>
      <p:pic>
        <p:nvPicPr>
          <p:cNvPr id="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7814" y="2477945"/>
            <a:ext cx="2578119" cy="1416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44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759" y="71016"/>
            <a:ext cx="11125200" cy="889000"/>
          </a:xfrm>
        </p:spPr>
        <p:txBody>
          <a:bodyPr/>
          <a:lstStyle/>
          <a:p>
            <a:r>
              <a:rPr lang="en-US" b="1" smtClean="0">
                <a:solidFill>
                  <a:schemeClr val="bg1"/>
                </a:solidFill>
              </a:rPr>
              <a:t>Sample Drugs Tested Using FDA (</a:t>
            </a:r>
            <a:r>
              <a:rPr lang="en-US" b="1" err="1" smtClean="0">
                <a:solidFill>
                  <a:schemeClr val="bg1"/>
                </a:solidFill>
              </a:rPr>
              <a:t>openFDA</a:t>
            </a:r>
            <a:r>
              <a:rPr lang="en-US" b="1" smtClean="0">
                <a:solidFill>
                  <a:schemeClr val="bg1"/>
                </a:solidFill>
              </a:rPr>
              <a:t>) and DailyMed</a:t>
            </a:r>
            <a:endParaRPr lang="en-US" b="1">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834605607"/>
              </p:ext>
            </p:extLst>
          </p:nvPr>
        </p:nvGraphicFramePr>
        <p:xfrm>
          <a:off x="501980" y="1099341"/>
          <a:ext cx="10887527" cy="5610881"/>
        </p:xfrm>
        <a:graphic>
          <a:graphicData uri="http://schemas.openxmlformats.org/drawingml/2006/table">
            <a:tbl>
              <a:tblPr firstRow="1" bandRow="1">
                <a:tableStyleId>{5FD0F851-EC5A-4D38-B0AD-8093EC10F338}</a:tableStyleId>
              </a:tblPr>
              <a:tblGrid>
                <a:gridCol w="2161047"/>
                <a:gridCol w="2028970"/>
                <a:gridCol w="2599514"/>
                <a:gridCol w="1941156"/>
                <a:gridCol w="2156840"/>
              </a:tblGrid>
              <a:tr h="473735">
                <a:tc>
                  <a:txBody>
                    <a:bodyPr/>
                    <a:lstStyle/>
                    <a:p>
                      <a:r>
                        <a:rPr lang="en-US" sz="1400" dirty="0" smtClean="0">
                          <a:solidFill>
                            <a:srgbClr val="000000"/>
                          </a:solidFill>
                        </a:rPr>
                        <a:t>Drug Name</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400" smtClean="0">
                          <a:solidFill>
                            <a:srgbClr val="000000"/>
                          </a:solidFill>
                        </a:rPr>
                        <a:t>FDA’s  openFDA</a:t>
                      </a:r>
                      <a:r>
                        <a:rPr lang="en-US" sz="1400" baseline="0" smtClean="0">
                          <a:solidFill>
                            <a:srgbClr val="000000"/>
                          </a:solidFill>
                        </a:rPr>
                        <a:t> </a:t>
                      </a:r>
                      <a:endParaRPr lang="en-US" sz="1400" smtClean="0">
                        <a:solidFill>
                          <a:srgbClr val="000000"/>
                        </a:solidFill>
                      </a:endParaRPr>
                    </a:p>
                    <a:p>
                      <a:pPr algn="ctr"/>
                      <a:r>
                        <a:rPr lang="en-US" sz="1400" smtClean="0">
                          <a:solidFill>
                            <a:srgbClr val="000000"/>
                          </a:solidFill>
                        </a:rPr>
                        <a:t>product_ndc</a:t>
                      </a:r>
                      <a:r>
                        <a:rPr lang="en-US" sz="1400" baseline="0" smtClean="0">
                          <a:solidFill>
                            <a:srgbClr val="000000"/>
                          </a:solidFill>
                        </a:rPr>
                        <a:t> search</a:t>
                      </a:r>
                      <a:endParaRPr lang="en-US" sz="14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400" smtClean="0">
                          <a:solidFill>
                            <a:srgbClr val="000000"/>
                          </a:solidFill>
                        </a:rPr>
                        <a:t>DailyMed</a:t>
                      </a:r>
                      <a:endParaRPr lang="en-US" sz="14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400" smtClean="0">
                          <a:solidFill>
                            <a:srgbClr val="000000"/>
                          </a:solidFill>
                        </a:rPr>
                        <a:t>Drug Search</a:t>
                      </a:r>
                    </a:p>
                    <a:p>
                      <a:pPr algn="ctr"/>
                      <a:r>
                        <a:rPr lang="en-US" sz="1400" smtClean="0">
                          <a:solidFill>
                            <a:srgbClr val="000000"/>
                          </a:solidFill>
                        </a:rPr>
                        <a:t>Method: Scan UPC</a:t>
                      </a:r>
                      <a:endParaRPr lang="en-US" sz="14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400" smtClean="0">
                          <a:solidFill>
                            <a:srgbClr val="000000"/>
                          </a:solidFill>
                        </a:rPr>
                        <a:t>Drug Search Method: Manual NDC input</a:t>
                      </a:r>
                      <a:endParaRPr lang="en-US" sz="14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16526">
                <a:tc>
                  <a:txBody>
                    <a:bodyPr/>
                    <a:lstStyle/>
                    <a:p>
                      <a:r>
                        <a:rPr lang="en-US" sz="1200" b="1" err="1" smtClean="0">
                          <a:solidFill>
                            <a:srgbClr val="000000"/>
                          </a:solidFill>
                        </a:rPr>
                        <a:t>MethylPREDNISolone</a:t>
                      </a:r>
                      <a:endParaRPr lang="en-US" sz="1200" b="1" smtClean="0">
                        <a:solidFill>
                          <a:srgbClr val="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smtClean="0">
                          <a:solidFill>
                            <a:srgbClr val="000000"/>
                          </a:solidFill>
                        </a:rPr>
                        <a:t>NDC:</a:t>
                      </a:r>
                      <a:r>
                        <a:rPr lang="en-US" sz="1200" b="1" baseline="0" smtClean="0">
                          <a:solidFill>
                            <a:srgbClr val="000000"/>
                          </a:solidFill>
                        </a:rPr>
                        <a:t> 0603-4593-15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smtClean="0">
                          <a:solidFill>
                            <a:srgbClr val="000000"/>
                          </a:solidFill>
                        </a:rPr>
                        <a:t>Control Sample</a:t>
                      </a:r>
                      <a:endParaRPr lang="en-US" sz="1200" b="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52673">
                <a:tc>
                  <a:txBody>
                    <a:bodyPr/>
                    <a:lstStyle/>
                    <a:p>
                      <a:r>
                        <a:rPr lang="en-US" sz="1200" b="1" smtClean="0">
                          <a:solidFill>
                            <a:srgbClr val="000000"/>
                          </a:solidFill>
                        </a:rPr>
                        <a:t>SUDAFED PE</a:t>
                      </a:r>
                    </a:p>
                    <a:p>
                      <a:r>
                        <a:rPr lang="en-US" sz="1200" b="1" smtClean="0">
                          <a:solidFill>
                            <a:srgbClr val="000000"/>
                          </a:solidFill>
                        </a:rPr>
                        <a:t>NDC: 50580-679-25</a:t>
                      </a:r>
                      <a:endParaRPr lang="en-US" sz="1200" b="1">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42652">
                <a:tc>
                  <a:txBody>
                    <a:bodyPr/>
                    <a:lstStyle/>
                    <a:p>
                      <a:r>
                        <a:rPr lang="en-US" sz="1200" b="1" smtClean="0">
                          <a:solidFill>
                            <a:srgbClr val="000000"/>
                          </a:solidFill>
                        </a:rPr>
                        <a:t>Mucinex DM</a:t>
                      </a:r>
                    </a:p>
                    <a:p>
                      <a:r>
                        <a:rPr lang="en-US" sz="1200" b="1" smtClean="0">
                          <a:solidFill>
                            <a:srgbClr val="000000"/>
                          </a:solidFill>
                        </a:rPr>
                        <a:t>NDC: 63824-072-35</a:t>
                      </a:r>
                      <a:endParaRPr lang="en-US" sz="1200" b="1">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88887">
                <a:tc>
                  <a:txBody>
                    <a:bodyPr/>
                    <a:lstStyle/>
                    <a:p>
                      <a:r>
                        <a:rPr lang="en-US" sz="1200" b="1" smtClean="0">
                          <a:solidFill>
                            <a:srgbClr val="000000"/>
                          </a:solidFill>
                        </a:rPr>
                        <a:t>Zyrtec-D</a:t>
                      </a:r>
                    </a:p>
                    <a:p>
                      <a:r>
                        <a:rPr lang="en-US" sz="1200" b="1" smtClean="0">
                          <a:solidFill>
                            <a:srgbClr val="000000"/>
                          </a:solidFill>
                        </a:rPr>
                        <a:t>NDC:50580-728-12</a:t>
                      </a:r>
                      <a:endParaRPr lang="en-US" sz="1200" b="1">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68668">
                <a:tc>
                  <a:txBody>
                    <a:bodyPr/>
                    <a:lstStyle/>
                    <a:p>
                      <a:r>
                        <a:rPr lang="en-US" sz="1200" b="1" smtClean="0">
                          <a:solidFill>
                            <a:srgbClr val="000000"/>
                          </a:solidFill>
                        </a:rPr>
                        <a:t>CVS COLD RELIEF</a:t>
                      </a:r>
                    </a:p>
                    <a:p>
                      <a:r>
                        <a:rPr lang="en-US" sz="1200" b="1" smtClean="0">
                          <a:solidFill>
                            <a:srgbClr val="000000"/>
                          </a:solidFill>
                        </a:rPr>
                        <a:t>NDC:</a:t>
                      </a:r>
                      <a:r>
                        <a:rPr lang="en-US" sz="1200" b="1" baseline="0" smtClean="0">
                          <a:solidFill>
                            <a:srgbClr val="000000"/>
                          </a:solidFill>
                        </a:rPr>
                        <a:t> 59779-873-60</a:t>
                      </a:r>
                      <a:endParaRPr lang="en-US" sz="1200" b="1">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85504">
                <a:tc>
                  <a:txBody>
                    <a:bodyPr/>
                    <a:lstStyle/>
                    <a:p>
                      <a:r>
                        <a:rPr lang="en-US" sz="1200" b="1" err="1" smtClean="0">
                          <a:solidFill>
                            <a:srgbClr val="000000"/>
                          </a:solidFill>
                        </a:rPr>
                        <a:t>Therafluocinonide</a:t>
                      </a:r>
                      <a:endParaRPr lang="en-US" sz="1200" b="1" smtClean="0">
                        <a:solidFill>
                          <a:srgbClr val="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smtClean="0">
                          <a:solidFill>
                            <a:srgbClr val="000000"/>
                          </a:solidFill>
                        </a:rPr>
                        <a:t>NDC:</a:t>
                      </a:r>
                      <a:r>
                        <a:rPr lang="en-US" sz="1200" b="1" baseline="0" smtClean="0">
                          <a:solidFill>
                            <a:srgbClr val="000000"/>
                          </a:solidFill>
                        </a:rPr>
                        <a:t> 0093-0264-92</a:t>
                      </a:r>
                      <a:endParaRPr lang="en-US" sz="1200" b="1"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52007">
                <a:tc>
                  <a:txBody>
                    <a:bodyPr/>
                    <a:lstStyle/>
                    <a:p>
                      <a:r>
                        <a:rPr lang="en-US" sz="1200" b="1" smtClean="0">
                          <a:solidFill>
                            <a:srgbClr val="000000"/>
                          </a:solidFill>
                        </a:rPr>
                        <a:t>Tylenol</a:t>
                      </a:r>
                    </a:p>
                    <a:p>
                      <a:r>
                        <a:rPr lang="en-US" sz="1200" b="1" smtClean="0">
                          <a:solidFill>
                            <a:srgbClr val="000000"/>
                          </a:solidFill>
                        </a:rPr>
                        <a:t>NDC:50580-404-08</a:t>
                      </a:r>
                      <a:endParaRPr lang="en-US" sz="1200" b="1">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311678">
                <a:tc>
                  <a:txBody>
                    <a:bodyPr/>
                    <a:lstStyle/>
                    <a:p>
                      <a:r>
                        <a:rPr lang="en-US" sz="1200" b="1" smtClean="0">
                          <a:solidFill>
                            <a:srgbClr val="000000"/>
                          </a:solidFill>
                        </a:rPr>
                        <a:t>Theraflu</a:t>
                      </a:r>
                    </a:p>
                    <a:p>
                      <a:r>
                        <a:rPr lang="en-US" sz="1200" b="1" smtClean="0">
                          <a:solidFill>
                            <a:srgbClr val="000000"/>
                          </a:solidFill>
                        </a:rPr>
                        <a:t>NDC:0067-6426-06</a:t>
                      </a:r>
                      <a:endParaRPr lang="en-US" sz="1200" b="1">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62394">
                <a:tc>
                  <a:txBody>
                    <a:bodyPr/>
                    <a:lstStyle/>
                    <a:p>
                      <a:r>
                        <a:rPr lang="en-US" sz="1200" b="1" err="1" smtClean="0">
                          <a:solidFill>
                            <a:srgbClr val="000000"/>
                          </a:solidFill>
                        </a:rPr>
                        <a:t>Delsym</a:t>
                      </a:r>
                      <a:endParaRPr lang="en-US" sz="1200" b="1" smtClean="0">
                        <a:solidFill>
                          <a:srgbClr val="000000"/>
                        </a:solidFill>
                      </a:endParaRPr>
                    </a:p>
                    <a:p>
                      <a:r>
                        <a:rPr lang="en-US" sz="1200" b="1" smtClean="0">
                          <a:solidFill>
                            <a:srgbClr val="000000"/>
                          </a:solidFill>
                        </a:rPr>
                        <a:t>NDC:63824-171-63</a:t>
                      </a:r>
                      <a:endParaRPr lang="en-US" sz="1200" b="1">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718388">
                <a:tc>
                  <a:txBody>
                    <a:bodyPr/>
                    <a:lstStyle/>
                    <a:p>
                      <a:r>
                        <a:rPr lang="en-US" sz="1200" b="1" smtClean="0">
                          <a:solidFill>
                            <a:srgbClr val="000000"/>
                          </a:solidFill>
                        </a:rPr>
                        <a:t>Children’s </a:t>
                      </a:r>
                      <a:r>
                        <a:rPr lang="en-US" sz="1200" b="1" err="1" smtClean="0">
                          <a:solidFill>
                            <a:srgbClr val="000000"/>
                          </a:solidFill>
                        </a:rPr>
                        <a:t>Mucinex</a:t>
                      </a:r>
                      <a:endParaRPr lang="en-US" sz="1200" b="1" smtClean="0">
                        <a:solidFill>
                          <a:srgbClr val="000000"/>
                        </a:solidFill>
                      </a:endParaRPr>
                    </a:p>
                    <a:p>
                      <a:r>
                        <a:rPr lang="en-US" sz="1200" b="1" smtClean="0">
                          <a:solidFill>
                            <a:srgbClr val="000000"/>
                          </a:solidFill>
                        </a:rPr>
                        <a:t>NDC:63824-256-12</a:t>
                      </a:r>
                      <a:endParaRPr lang="en-US" sz="1200" b="1">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US" sz="12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bl>
          </a:graphicData>
        </a:graphic>
      </p:graphicFrame>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3803" y="1826740"/>
            <a:ext cx="216284" cy="24624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3802" y="2375008"/>
            <a:ext cx="189484" cy="21572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3801" y="2933405"/>
            <a:ext cx="189484" cy="21572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3803" y="3475005"/>
            <a:ext cx="189484" cy="215728"/>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0259" y="1796226"/>
            <a:ext cx="298656" cy="27675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9459" y="2783081"/>
            <a:ext cx="298656" cy="276755"/>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9459" y="3249899"/>
            <a:ext cx="298656" cy="276755"/>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9459" y="3742758"/>
            <a:ext cx="298656" cy="276755"/>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6703" y="4222575"/>
            <a:ext cx="298656" cy="276755"/>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3803" y="3852146"/>
            <a:ext cx="189484" cy="215728"/>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5835" y="4345825"/>
            <a:ext cx="189484" cy="215728"/>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9459" y="2342282"/>
            <a:ext cx="298656" cy="276755"/>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1544" y="5180940"/>
            <a:ext cx="189484" cy="215728"/>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2988" y="4656485"/>
            <a:ext cx="298656" cy="276755"/>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0259" y="5075958"/>
            <a:ext cx="298656" cy="276755"/>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3803" y="5596361"/>
            <a:ext cx="189484" cy="215728"/>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0073" y="1796224"/>
            <a:ext cx="298656" cy="27675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700" y="2342282"/>
            <a:ext cx="298656" cy="276755"/>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5296" y="2806842"/>
            <a:ext cx="298656" cy="276755"/>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6483" y="3283826"/>
            <a:ext cx="298656" cy="276755"/>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5296" y="3788796"/>
            <a:ext cx="298656" cy="276755"/>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4642" y="5578475"/>
            <a:ext cx="298656" cy="276755"/>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6181" y="6168252"/>
            <a:ext cx="298656" cy="276755"/>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5835" y="4729687"/>
            <a:ext cx="189484" cy="215728"/>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928" y="6098065"/>
            <a:ext cx="189484" cy="215728"/>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1971" y="5578475"/>
            <a:ext cx="298656" cy="276755"/>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2988" y="6067551"/>
            <a:ext cx="298656" cy="276755"/>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5676" y="4220075"/>
            <a:ext cx="298656" cy="276755"/>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40964" y="4729686"/>
            <a:ext cx="298656" cy="276755"/>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9074" y="5114824"/>
            <a:ext cx="298656" cy="276755"/>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47101" y="2405369"/>
            <a:ext cx="298656" cy="276755"/>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5062" y="1796224"/>
            <a:ext cx="298656" cy="276755"/>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500" y="4207447"/>
            <a:ext cx="298656" cy="276755"/>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5062" y="5202743"/>
            <a:ext cx="298656" cy="276755"/>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42796" y="5704224"/>
            <a:ext cx="298656" cy="276755"/>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3040" y="6125828"/>
            <a:ext cx="298656" cy="276755"/>
          </a:xfrm>
          <a:prstGeom prst="rect">
            <a:avLst/>
          </a:prstGeom>
        </p:spPr>
      </p:pic>
      <p:sp>
        <p:nvSpPr>
          <p:cNvPr id="46" name="Slide Number Placeholder 3"/>
          <p:cNvSpPr>
            <a:spLocks noGrp="1"/>
          </p:cNvSpPr>
          <p:nvPr>
            <p:ph type="sldNum" sz="quarter" idx="12"/>
          </p:nvPr>
        </p:nvSpPr>
        <p:spPr>
          <a:xfrm>
            <a:off x="11276011" y="6556248"/>
            <a:ext cx="381661" cy="182880"/>
          </a:xfrm>
        </p:spPr>
        <p:txBody>
          <a:bodyPr/>
          <a:lstStyle/>
          <a:p>
            <a:fld id="{C51EAA63-D034-42AE-91FA-B13B9518C7BE}" type="slidenum">
              <a:rPr lang="en-US" smtClean="0"/>
              <a:pPr/>
              <a:t>8</a:t>
            </a:fld>
            <a:endParaRPr lang="en-US"/>
          </a:p>
        </p:txBody>
      </p:sp>
    </p:spTree>
    <p:extLst>
      <p:ext uri="{BB962C8B-B14F-4D97-AF65-F5344CB8AC3E}">
        <p14:creationId xmlns:p14="http://schemas.microsoft.com/office/powerpoint/2010/main" val="409453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9</a:t>
            </a:fld>
            <a:endParaRPr lang="en-US"/>
          </a:p>
        </p:txBody>
      </p:sp>
      <p:sp>
        <p:nvSpPr>
          <p:cNvPr id="6" name="TextBox 5"/>
          <p:cNvSpPr txBox="1"/>
          <p:nvPr/>
        </p:nvSpPr>
        <p:spPr>
          <a:xfrm>
            <a:off x="503830" y="1680747"/>
            <a:ext cx="7574768" cy="3746929"/>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en-US" sz="2400" dirty="0">
                <a:solidFill>
                  <a:schemeClr val="bg1"/>
                </a:solidFill>
              </a:rPr>
              <a:t>This is an Android based app</a:t>
            </a:r>
          </a:p>
          <a:p>
            <a:pPr marL="285750" indent="-285750">
              <a:lnSpc>
                <a:spcPct val="90000"/>
              </a:lnSpc>
              <a:buFont typeface="Arial" panose="020B0604020202020204" pitchFamily="34" charset="0"/>
              <a:buChar char="•"/>
            </a:pPr>
            <a:r>
              <a:rPr lang="en-US" sz="2400" dirty="0">
                <a:solidFill>
                  <a:schemeClr val="bg1"/>
                </a:solidFill>
              </a:rPr>
              <a:t>App uses an Android </a:t>
            </a:r>
            <a:r>
              <a:rPr lang="en-US" sz="2400" dirty="0" smtClean="0">
                <a:solidFill>
                  <a:schemeClr val="bg1"/>
                </a:solidFill>
              </a:rPr>
              <a:t>swipe navigation </a:t>
            </a:r>
            <a:r>
              <a:rPr lang="en-US" sz="2400" dirty="0">
                <a:solidFill>
                  <a:schemeClr val="bg1"/>
                </a:solidFill>
              </a:rPr>
              <a:t>bar</a:t>
            </a:r>
          </a:p>
          <a:p>
            <a:pPr marL="285750" indent="-285750">
              <a:lnSpc>
                <a:spcPct val="90000"/>
              </a:lnSpc>
              <a:buFont typeface="Arial" panose="020B0604020202020204" pitchFamily="34" charset="0"/>
              <a:buChar char="•"/>
            </a:pPr>
            <a:r>
              <a:rPr lang="en-US" sz="2400" dirty="0">
                <a:solidFill>
                  <a:schemeClr val="bg1"/>
                </a:solidFill>
              </a:rPr>
              <a:t>Each app screen extends a </a:t>
            </a:r>
            <a:r>
              <a:rPr lang="en-US" sz="2400" dirty="0" smtClean="0">
                <a:solidFill>
                  <a:schemeClr val="bg1"/>
                </a:solidFill>
              </a:rPr>
              <a:t>Fragment </a:t>
            </a:r>
            <a:r>
              <a:rPr lang="en-US" sz="2400" dirty="0">
                <a:solidFill>
                  <a:schemeClr val="bg1"/>
                </a:solidFill>
              </a:rPr>
              <a:t>(android class)</a:t>
            </a:r>
          </a:p>
          <a:p>
            <a:pPr marL="285750" indent="-285750">
              <a:lnSpc>
                <a:spcPct val="90000"/>
              </a:lnSpc>
              <a:buFont typeface="Arial" panose="020B0604020202020204" pitchFamily="34" charset="0"/>
              <a:buChar char="•"/>
            </a:pPr>
            <a:r>
              <a:rPr lang="en-US" sz="2400" dirty="0">
                <a:solidFill>
                  <a:schemeClr val="bg1"/>
                </a:solidFill>
              </a:rPr>
              <a:t>Each app screen has its own class and layout file</a:t>
            </a:r>
          </a:p>
          <a:p>
            <a:pPr marL="285750" indent="-285750">
              <a:lnSpc>
                <a:spcPct val="90000"/>
              </a:lnSpc>
              <a:buFont typeface="Arial" panose="020B0604020202020204" pitchFamily="34" charset="0"/>
              <a:buChar char="•"/>
            </a:pPr>
            <a:r>
              <a:rPr lang="en-US" sz="2400" dirty="0">
                <a:solidFill>
                  <a:schemeClr val="bg1"/>
                </a:solidFill>
              </a:rPr>
              <a:t>Helper classes were created to parse URL data, </a:t>
            </a:r>
            <a:r>
              <a:rPr lang="en-US" sz="2400" dirty="0" smtClean="0">
                <a:solidFill>
                  <a:schemeClr val="bg1"/>
                </a:solidFill>
              </a:rPr>
              <a:t>to  </a:t>
            </a:r>
            <a:r>
              <a:rPr lang="en-US" sz="2400" dirty="0">
                <a:solidFill>
                  <a:schemeClr val="bg1"/>
                </a:solidFill>
              </a:rPr>
              <a:t>get, parse, and store medication data</a:t>
            </a:r>
          </a:p>
          <a:p>
            <a:pPr marL="285750" indent="-285750">
              <a:lnSpc>
                <a:spcPct val="90000"/>
              </a:lnSpc>
              <a:buFont typeface="Arial" panose="020B0604020202020204" pitchFamily="34" charset="0"/>
              <a:buChar char="•"/>
            </a:pPr>
            <a:r>
              <a:rPr lang="en-US" sz="2400" dirty="0">
                <a:solidFill>
                  <a:schemeClr val="bg1"/>
                </a:solidFill>
              </a:rPr>
              <a:t>Used </a:t>
            </a:r>
            <a:r>
              <a:rPr lang="en-US" sz="2400" dirty="0" err="1">
                <a:solidFill>
                  <a:schemeClr val="bg1"/>
                </a:solidFill>
              </a:rPr>
              <a:t>DailyMed’s</a:t>
            </a:r>
            <a:r>
              <a:rPr lang="en-US" sz="2400" dirty="0">
                <a:solidFill>
                  <a:schemeClr val="bg1"/>
                </a:solidFill>
              </a:rPr>
              <a:t> RESTful APIs to get drug data</a:t>
            </a:r>
          </a:p>
          <a:p>
            <a:pPr marL="285750" indent="-285750">
              <a:lnSpc>
                <a:spcPct val="90000"/>
              </a:lnSpc>
              <a:buFont typeface="Arial" panose="020B0604020202020204" pitchFamily="34" charset="0"/>
              <a:buChar char="•"/>
            </a:pPr>
            <a:r>
              <a:rPr lang="en-US" sz="2400" dirty="0">
                <a:solidFill>
                  <a:schemeClr val="bg1"/>
                </a:solidFill>
              </a:rPr>
              <a:t>Drug data was provided in JSON and XML format</a:t>
            </a:r>
          </a:p>
          <a:p>
            <a:pPr marL="285750" indent="-285750">
              <a:lnSpc>
                <a:spcPct val="90000"/>
              </a:lnSpc>
              <a:buFont typeface="Arial" panose="020B0604020202020204" pitchFamily="34" charset="0"/>
              <a:buChar char="•"/>
            </a:pPr>
            <a:r>
              <a:rPr lang="en-US" sz="2400" dirty="0">
                <a:solidFill>
                  <a:schemeClr val="bg1"/>
                </a:solidFill>
              </a:rPr>
              <a:t>Data was parsed using Java classes</a:t>
            </a:r>
          </a:p>
          <a:p>
            <a:pPr marL="285750" indent="-285750">
              <a:lnSpc>
                <a:spcPct val="90000"/>
              </a:lnSpc>
              <a:buFont typeface="Arial" panose="020B0604020202020204" pitchFamily="34" charset="0"/>
              <a:buChar char="•"/>
            </a:pPr>
            <a:r>
              <a:rPr lang="en-US" sz="2400" dirty="0" err="1">
                <a:solidFill>
                  <a:schemeClr val="bg1"/>
                </a:solidFill>
              </a:rPr>
              <a:t>JSONObject</a:t>
            </a:r>
            <a:r>
              <a:rPr lang="en-US" sz="2400" dirty="0">
                <a:solidFill>
                  <a:schemeClr val="bg1"/>
                </a:solidFill>
              </a:rPr>
              <a:t>, </a:t>
            </a:r>
            <a:r>
              <a:rPr lang="en-US" sz="2400" dirty="0" err="1">
                <a:solidFill>
                  <a:schemeClr val="bg1"/>
                </a:solidFill>
              </a:rPr>
              <a:t>JSONArray</a:t>
            </a:r>
            <a:r>
              <a:rPr lang="en-US" sz="2400" dirty="0">
                <a:solidFill>
                  <a:schemeClr val="bg1"/>
                </a:solidFill>
              </a:rPr>
              <a:t> were </a:t>
            </a:r>
            <a:r>
              <a:rPr lang="en-US" sz="2400" dirty="0" smtClean="0">
                <a:solidFill>
                  <a:schemeClr val="bg1"/>
                </a:solidFill>
              </a:rPr>
              <a:t>used</a:t>
            </a:r>
          </a:p>
          <a:p>
            <a:pPr marL="285750" indent="-285750">
              <a:lnSpc>
                <a:spcPct val="90000"/>
              </a:lnSpc>
              <a:buFont typeface="Arial" panose="020B0604020202020204" pitchFamily="34" charset="0"/>
              <a:buChar char="•"/>
            </a:pPr>
            <a:r>
              <a:rPr lang="en-US" sz="2400" dirty="0" smtClean="0">
                <a:solidFill>
                  <a:schemeClr val="bg1"/>
                </a:solidFill>
              </a:rPr>
              <a:t>Relational Database (</a:t>
            </a:r>
            <a:r>
              <a:rPr lang="en-US" sz="2400" dirty="0" err="1" smtClean="0">
                <a:solidFill>
                  <a:schemeClr val="bg1"/>
                </a:solidFill>
              </a:rPr>
              <a:t>mySQL</a:t>
            </a:r>
            <a:r>
              <a:rPr lang="en-US" sz="2400" dirty="0" smtClean="0">
                <a:solidFill>
                  <a:schemeClr val="bg1"/>
                </a:solidFill>
              </a:rPr>
              <a:t>) is </a:t>
            </a:r>
            <a:r>
              <a:rPr lang="en-US" sz="2400" dirty="0" smtClean="0">
                <a:solidFill>
                  <a:schemeClr val="bg1"/>
                </a:solidFill>
              </a:rPr>
              <a:t>used to store data</a:t>
            </a:r>
          </a:p>
          <a:p>
            <a:pPr marL="285750" indent="-285750">
              <a:lnSpc>
                <a:spcPct val="90000"/>
              </a:lnSpc>
              <a:buFont typeface="Arial" panose="020B0604020202020204" pitchFamily="34" charset="0"/>
              <a:buChar char="•"/>
            </a:pPr>
            <a:r>
              <a:rPr lang="en-US" sz="2400" dirty="0" smtClean="0">
                <a:solidFill>
                  <a:schemeClr val="bg1"/>
                </a:solidFill>
              </a:rPr>
              <a:t>Tomcat 8 is run on application server.</a:t>
            </a:r>
          </a:p>
          <a:p>
            <a:pPr marL="285750" indent="-285750">
              <a:lnSpc>
                <a:spcPct val="90000"/>
              </a:lnSpc>
              <a:buFont typeface="Arial" panose="020B0604020202020204" pitchFamily="34" charset="0"/>
              <a:buChar char="•"/>
            </a:pPr>
            <a:r>
              <a:rPr lang="en-US" sz="2400" dirty="0" smtClean="0">
                <a:solidFill>
                  <a:schemeClr val="bg1"/>
                </a:solidFill>
              </a:rPr>
              <a:t>REST is used to retrieve data</a:t>
            </a:r>
            <a:endParaRPr lang="en-US" sz="2400" dirty="0">
              <a:solidFill>
                <a:schemeClr val="bg1"/>
              </a:solidFill>
            </a:endParaRPr>
          </a:p>
          <a:p>
            <a:pPr marL="285750" indent="-285750">
              <a:lnSpc>
                <a:spcPct val="90000"/>
              </a:lnSpc>
              <a:buFont typeface="Arial" panose="020B0604020202020204" pitchFamily="34" charset="0"/>
              <a:buChar char="•"/>
            </a:pPr>
            <a:endParaRPr lang="en-US" dirty="0">
              <a:solidFill>
                <a:srgbClr val="000000"/>
              </a:solidFill>
            </a:endParaRPr>
          </a:p>
        </p:txBody>
      </p:sp>
      <p:sp>
        <p:nvSpPr>
          <p:cNvPr id="15" name="TextBox 14"/>
          <p:cNvSpPr txBox="1"/>
          <p:nvPr/>
        </p:nvSpPr>
        <p:spPr>
          <a:xfrm>
            <a:off x="503831" y="722655"/>
            <a:ext cx="3072718" cy="392746"/>
          </a:xfrm>
          <a:prstGeom prst="rect">
            <a:avLst/>
          </a:prstGeom>
          <a:noFill/>
        </p:spPr>
        <p:txBody>
          <a:bodyPr wrap="none" lIns="0" tIns="0" rIns="0" bIns="0" rtlCol="0">
            <a:noAutofit/>
          </a:bodyPr>
          <a:lstStyle/>
          <a:p>
            <a:pPr>
              <a:lnSpc>
                <a:spcPct val="90000"/>
              </a:lnSpc>
            </a:pPr>
            <a:r>
              <a:rPr lang="en-US" sz="3600" b="1">
                <a:solidFill>
                  <a:schemeClr val="bg1"/>
                </a:solidFill>
                <a:latin typeface="+mj-lt"/>
                <a:ea typeface="+mj-ea"/>
                <a:cs typeface="+mj-cs"/>
              </a:rPr>
              <a:t>Programming</a:t>
            </a:r>
            <a:r>
              <a:rPr lang="en-US" sz="2800" b="1" smtClean="0">
                <a:solidFill>
                  <a:schemeClr val="bg1"/>
                </a:solidFill>
              </a:rPr>
              <a:t> </a:t>
            </a:r>
            <a:r>
              <a:rPr lang="en-US" sz="3600" b="1">
                <a:solidFill>
                  <a:schemeClr val="bg1"/>
                </a:solidFill>
                <a:latin typeface="+mj-lt"/>
                <a:ea typeface="+mj-ea"/>
                <a:cs typeface="+mj-cs"/>
              </a:rPr>
              <a:t>Concepts Used</a:t>
            </a:r>
          </a:p>
        </p:txBody>
      </p:sp>
    </p:spTree>
    <p:extLst>
      <p:ext uri="{BB962C8B-B14F-4D97-AF65-F5344CB8AC3E}">
        <p14:creationId xmlns:p14="http://schemas.microsoft.com/office/powerpoint/2010/main" val="300273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14742</TotalTime>
  <Words>2447</Words>
  <Application>Microsoft Office PowerPoint</Application>
  <PresentationFormat>Custom</PresentationFormat>
  <Paragraphs>413</Paragraphs>
  <Slides>23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Ubuntu Mono</vt:lpstr>
      <vt:lpstr>Oracle_16x9_2014_521</vt:lpstr>
      <vt:lpstr>PowerPoint Presentation</vt:lpstr>
      <vt:lpstr>Problem Question</vt:lpstr>
      <vt:lpstr>Materials                                     Procedure</vt:lpstr>
      <vt:lpstr>Motivation</vt:lpstr>
      <vt:lpstr>PowerPoint Presentation</vt:lpstr>
      <vt:lpstr>Background Research Conducted To Understand NDC &amp; UPC formats</vt:lpstr>
      <vt:lpstr>Background Research Conducted To Understand Cloud Technologies and Amazon Web Services</vt:lpstr>
      <vt:lpstr>Sample Drugs Tested Using FDA (openFDA) and DailyMed</vt:lpstr>
      <vt:lpstr>PowerPoint Presentation</vt:lpstr>
      <vt:lpstr>Technologies Used In MedHelper</vt:lpstr>
      <vt:lpstr>MedHelper Data Flow Diagram/Flow Chart</vt:lpstr>
      <vt:lpstr>Sample Pseudo-Code</vt:lpstr>
      <vt:lpstr>Input Search &amp; Scan Methods </vt:lpstr>
      <vt:lpstr>App Makes Two Web Service Calls To DailyMed </vt:lpstr>
      <vt:lpstr>DailyMed’s Response </vt:lpstr>
      <vt:lpstr>Formatted JSON Data</vt:lpstr>
      <vt:lpstr>PowerPoint Presentation</vt:lpstr>
      <vt:lpstr>PowerPoint Presentation</vt:lpstr>
      <vt:lpstr>PowerPoint Presentation</vt:lpstr>
      <vt:lpstr>Sample Drugs Tested Using The Scan &amp; Search Methods</vt:lpstr>
      <vt:lpstr>PowerPoint Presentation</vt:lpstr>
      <vt:lpstr>Challenges And Future Improvements</vt:lpstr>
      <vt:lpstr>Works Cited</vt:lpstr>
    </vt:vector>
  </TitlesOfParts>
  <Company>Oracle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MedHelper</dc:title>
  <dc:creator>vdandibh</dc:creator>
  <cp:keywords>MedHelper</cp:keywords>
  <cp:lastModifiedBy>Ananth Dandibhotla</cp:lastModifiedBy>
  <cp:revision>1009</cp:revision>
  <cp:lastPrinted>2016-04-04T21:51:40Z</cp:lastPrinted>
  <dcterms:created xsi:type="dcterms:W3CDTF">2014-05-22T00:02:59Z</dcterms:created>
  <dcterms:modified xsi:type="dcterms:W3CDTF">2016-05-08T22:40:02Z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