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70" r:id="rId8"/>
    <p:sldId id="264" r:id="rId9"/>
    <p:sldId id="265" r:id="rId10"/>
    <p:sldId id="261" r:id="rId11"/>
    <p:sldId id="268" r:id="rId12"/>
    <p:sldId id="262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6A7C7-9BCF-763F-8133-802C5B068A10}" v="78" dt="2024-12-04T11:26:19.451"/>
    <p1510:client id="{3C3D2260-5434-8AC3-A0E9-CFF2B1F90F0E}" v="225" dt="2024-12-04T08:43:25.987"/>
    <p1510:client id="{8FB30FAF-527D-2634-0390-FA0D2D5A0431}" v="692" dt="2024-12-04T13:05:18.047"/>
    <p1510:client id="{A7CBA8B6-CEA1-389E-CF92-781F9584440C}" v="11" dt="2024-12-04T10:52:46.420"/>
    <p1510:client id="{DC664D39-28E7-5EE6-99C8-7FDFB90F7296}" v="25" dt="2024-12-04T14:32:10.435"/>
    <p1510:client id="{F01223CF-B2EF-2B68-A7A2-BA920F96D03D}" v="41" dt="2024-12-04T08:17:50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63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3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93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1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5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46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 err="1"/>
              <a:t>UNIX시스템</a:t>
            </a:r>
            <a:r>
              <a:rPr lang="ko-KR" altLang="en-US" sz="4500" dirty="0"/>
              <a:t> 프로그래밍 </a:t>
            </a:r>
            <a:br>
              <a:rPr lang="ko-KR" altLang="en-US" sz="4500" dirty="0"/>
            </a:br>
            <a:r>
              <a:rPr lang="ko-KR" altLang="en-US" sz="4500" dirty="0"/>
              <a:t>팀프로젝</a:t>
            </a:r>
            <a:r>
              <a:rPr lang="ko-KR" altLang="en-US" dirty="0"/>
              <a:t>트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파일 공유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01923" y="3755786"/>
            <a:ext cx="7588155" cy="1951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/>
              <a:t>7팀</a:t>
            </a:r>
          </a:p>
          <a:p>
            <a:pPr algn="r"/>
            <a:r>
              <a:rPr lang="ko-KR" altLang="en-US" dirty="0"/>
              <a:t>2020212020 </a:t>
            </a:r>
            <a:r>
              <a:rPr lang="ko-KR" altLang="en-US" dirty="0" err="1"/>
              <a:t>유강인</a:t>
            </a:r>
            <a:endParaRPr lang="ko-KR" dirty="0"/>
          </a:p>
          <a:p>
            <a:pPr algn="r"/>
            <a:r>
              <a:rPr lang="en-US" altLang="ko-KR" dirty="0">
                <a:ea typeface="+mn-lt"/>
                <a:cs typeface="+mn-lt"/>
              </a:rPr>
              <a:t>2022150029 </a:t>
            </a:r>
            <a:r>
              <a:rPr lang="ko-KR" dirty="0">
                <a:ea typeface="+mn-lt"/>
                <a:cs typeface="+mn-lt"/>
              </a:rPr>
              <a:t>조진영</a:t>
            </a:r>
            <a:endParaRPr lang="ko-KR" dirty="0"/>
          </a:p>
          <a:p>
            <a:pPr algn="r"/>
            <a:r>
              <a:rPr lang="en-US" altLang="ko-KR" dirty="0">
                <a:ea typeface="+mn-lt"/>
                <a:cs typeface="+mn-lt"/>
              </a:rPr>
              <a:t>2022150028 </a:t>
            </a:r>
            <a:r>
              <a:rPr lang="ko-KR" dirty="0" err="1">
                <a:ea typeface="+mn-lt"/>
                <a:cs typeface="+mn-lt"/>
              </a:rPr>
              <a:t>윤태훈</a:t>
            </a:r>
            <a:endParaRPr lang="ko-KR" dirty="0" err="1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+mj-lt"/>
                <a:cs typeface="+mj-lt"/>
              </a:rPr>
              <a:t>프로그램 시행 결과</a:t>
            </a:r>
            <a:endParaRPr lang="ko-KR" b="0" dirty="0">
              <a:ea typeface="+mj-lt"/>
              <a:cs typeface="+mj-lt"/>
            </a:endParaRPr>
          </a:p>
          <a:p>
            <a:endParaRPr lang="ko-KR" altLang="en-US" dirty="0"/>
          </a:p>
        </p:txBody>
      </p:sp>
      <p:pic>
        <p:nvPicPr>
          <p:cNvPr id="7" name="내용 개체 틀 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AA9B039E-4E86-CBDC-2A09-E6F9A611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60" y="2464392"/>
            <a:ext cx="5267325" cy="236304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그림 7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238E6C64-EB15-6A5D-03AF-32E2E0F5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250" y="2428052"/>
            <a:ext cx="5267325" cy="2442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10A1D-2A36-59ED-2439-374DE06B37B0}"/>
              </a:ext>
            </a:extLst>
          </p:cNvPr>
          <p:cNvSpPr txBox="1"/>
          <p:nvPr/>
        </p:nvSpPr>
        <p:spPr>
          <a:xfrm>
            <a:off x="752354" y="5015696"/>
            <a:ext cx="3727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 같은 파일 </a:t>
            </a:r>
            <a:r>
              <a:rPr lang="ko-KR" altLang="en-US" dirty="0" err="1"/>
              <a:t>download</a:t>
            </a:r>
            <a:r>
              <a:rPr lang="ko-KR" altLang="en-US" dirty="0"/>
              <a:t> 요청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153D3-0666-4A7B-FD42-9E1E88BDE07D}"/>
              </a:ext>
            </a:extLst>
          </p:cNvPr>
          <p:cNvSpPr txBox="1"/>
          <p:nvPr/>
        </p:nvSpPr>
        <p:spPr>
          <a:xfrm>
            <a:off x="6661448" y="5202601"/>
            <a:ext cx="37270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 같은 파일 </a:t>
            </a:r>
            <a:r>
              <a:rPr lang="ko-KR" altLang="en-US" dirty="0" err="1"/>
              <a:t>upload</a:t>
            </a:r>
            <a:r>
              <a:rPr lang="ko-KR" altLang="en-US" dirty="0"/>
              <a:t> 요청</a:t>
            </a:r>
          </a:p>
        </p:txBody>
      </p:sp>
    </p:spTree>
    <p:extLst>
      <p:ext uri="{BB962C8B-B14F-4D97-AF65-F5344CB8AC3E}">
        <p14:creationId xmlns:p14="http://schemas.microsoft.com/office/powerpoint/2010/main" val="293353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현실적 제한 요소의 반영 내용</a:t>
            </a:r>
            <a:br>
              <a:rPr lang="ko-KR" altLang="en-US" dirty="0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1F9A7-94E5-6DEE-7E7B-D6AE2F41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Write</a:t>
            </a:r>
            <a:r>
              <a:rPr lang="ko-KR" altLang="en-US" dirty="0"/>
              <a:t> </a:t>
            </a:r>
            <a:r>
              <a:rPr lang="ko-KR" altLang="en-US" dirty="0" err="1"/>
              <a:t>Lock</a:t>
            </a:r>
            <a:r>
              <a:rPr lang="ko-KR" altLang="en-US" dirty="0"/>
              <a:t> : 파일 공유 시스템에서는 DOWNLOAD 작업이 UPLOAD 작업보다 많을 것으로 예상되므로 </a:t>
            </a:r>
            <a:r>
              <a:rPr lang="ko-KR" altLang="en-US" dirty="0" err="1"/>
              <a:t>Read연산과</a:t>
            </a:r>
            <a:r>
              <a:rPr lang="ko-KR" altLang="en-US" dirty="0"/>
              <a:t> </a:t>
            </a:r>
            <a:r>
              <a:rPr lang="ko-KR" altLang="en-US" dirty="0" err="1"/>
              <a:t>Write연산의</a:t>
            </a:r>
            <a:r>
              <a:rPr lang="ko-KR" altLang="en-US" dirty="0"/>
              <a:t> </a:t>
            </a:r>
            <a:r>
              <a:rPr lang="ko-KR" altLang="en-US" dirty="0" err="1"/>
              <a:t>락을</a:t>
            </a:r>
            <a:r>
              <a:rPr lang="ko-KR" altLang="en-US" dirty="0"/>
              <a:t> 구분하여 효율적인 동작</a:t>
            </a:r>
          </a:p>
          <a:p>
            <a:endParaRPr lang="ko-KR" altLang="en-US" dirty="0"/>
          </a:p>
          <a:p>
            <a:r>
              <a:rPr lang="ko-KR" altLang="en-US" dirty="0"/>
              <a:t>성능을 높일 수 있는 방안: 한번에 읽고 쓰는 </a:t>
            </a:r>
            <a:r>
              <a:rPr lang="ko-KR" altLang="en-US" dirty="0" err="1"/>
              <a:t>바이트수를</a:t>
            </a:r>
            <a:r>
              <a:rPr lang="ko-KR" altLang="en-US" dirty="0"/>
              <a:t> 크게 하여 </a:t>
            </a:r>
            <a:r>
              <a:rPr lang="ko-KR" altLang="en-US" dirty="0" err="1"/>
              <a:t>read</a:t>
            </a:r>
            <a:r>
              <a:rPr lang="ko-KR" altLang="en-US" dirty="0"/>
              <a:t> </a:t>
            </a:r>
            <a:r>
              <a:rPr lang="ko-KR" altLang="en-US" dirty="0" err="1"/>
              <a:t>write연산의</a:t>
            </a:r>
            <a:r>
              <a:rPr lang="ko-KR" altLang="en-US" dirty="0"/>
              <a:t> 횟수와 시스템 콜의 횟수를 줄인다.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ACF441-708E-7409-9D13-1B08D397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7" y="4500985"/>
            <a:ext cx="5012320" cy="5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IPC 기법의 성능분석</a:t>
            </a:r>
          </a:p>
        </p:txBody>
      </p:sp>
      <p:pic>
        <p:nvPicPr>
          <p:cNvPr id="7" name="내용 개체 틀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F51B0FD-834E-211A-C43F-A93F79FE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61" y="1162674"/>
            <a:ext cx="8362950" cy="55245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22F08E6-04FE-2E88-D2D7-32459358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3" y="2891476"/>
            <a:ext cx="8943975" cy="771525"/>
          </a:xfrm>
          <a:prstGeom prst="rect">
            <a:avLst/>
          </a:prstGeom>
        </p:spPr>
      </p:pic>
      <p:pic>
        <p:nvPicPr>
          <p:cNvPr id="9" name="그림 8" descr="스크린샷, 텍스트, 폰트, 라인이(가) 표시된 사진&#10;&#10;자동 생성된 설명">
            <a:extLst>
              <a:ext uri="{FF2B5EF4-FFF2-40B4-BE49-F238E27FC236}">
                <a16:creationId xmlns:a16="http://schemas.microsoft.com/office/drawing/2014/main" id="{F15EC5D5-352A-CAA9-139E-DB808A93F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3" y="1943738"/>
            <a:ext cx="8943975" cy="762000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647A028-0B94-BAAE-DFB7-25016A0F2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992" y="3943899"/>
            <a:ext cx="8839200" cy="733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EF61A9-0F91-3345-871B-E3FA1F624F80}"/>
              </a:ext>
            </a:extLst>
          </p:cNvPr>
          <p:cNvSpPr txBox="1"/>
          <p:nvPr/>
        </p:nvSpPr>
        <p:spPr>
          <a:xfrm>
            <a:off x="3457095" y="5302045"/>
            <a:ext cx="496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Shared</a:t>
            </a:r>
            <a:r>
              <a:rPr lang="ko-KR" altLang="en-US" dirty="0"/>
              <a:t> </a:t>
            </a:r>
            <a:r>
              <a:rPr lang="ko-KR" altLang="en-US" dirty="0" err="1"/>
              <a:t>memory</a:t>
            </a:r>
            <a:r>
              <a:rPr lang="ko-KR" altLang="en-US" dirty="0"/>
              <a:t> &gt; </a:t>
            </a:r>
            <a:r>
              <a:rPr lang="ko-KR" altLang="en-US" dirty="0" err="1"/>
              <a:t>pipe</a:t>
            </a:r>
            <a:r>
              <a:rPr lang="ko-KR" altLang="en-US" dirty="0"/>
              <a:t> &gt; </a:t>
            </a:r>
            <a:r>
              <a:rPr lang="ko-KR" altLang="en-US" dirty="0" err="1"/>
              <a:t>message</a:t>
            </a:r>
            <a:r>
              <a:rPr lang="ko-KR" altLang="en-US" dirty="0"/>
              <a:t> </a:t>
            </a:r>
            <a:r>
              <a:rPr lang="ko-KR" altLang="en-US" dirty="0" err="1"/>
              <a:t>passing</a:t>
            </a:r>
            <a:endParaRPr lang="ko-KR" dirty="0" err="1"/>
          </a:p>
        </p:txBody>
      </p:sp>
    </p:spTree>
    <p:extLst>
      <p:ext uri="{BB962C8B-B14F-4D97-AF65-F5344CB8AC3E}">
        <p14:creationId xmlns:p14="http://schemas.microsoft.com/office/powerpoint/2010/main" val="161181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1F9A7-94E5-6DEE-7E7B-D6AE2F41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err="1"/>
              <a:t>유강인</a:t>
            </a:r>
            <a:r>
              <a:rPr lang="ko-KR" altLang="en-US" dirty="0"/>
              <a:t> : </a:t>
            </a:r>
            <a:r>
              <a:rPr lang="ko-KR" altLang="en-US" err="1"/>
              <a:t>pipe</a:t>
            </a:r>
            <a:r>
              <a:rPr lang="ko-KR" altLang="en-US" dirty="0"/>
              <a:t> 기법, 최종보고서 작성 및 발표</a:t>
            </a:r>
          </a:p>
          <a:p>
            <a:endParaRPr lang="ko-KR" altLang="en-US" dirty="0"/>
          </a:p>
          <a:p>
            <a:r>
              <a:rPr lang="ko-KR" altLang="en-US" dirty="0"/>
              <a:t>조진영: </a:t>
            </a:r>
            <a:r>
              <a:rPr lang="ko-KR" altLang="en-US" dirty="0" err="1"/>
              <a:t>message</a:t>
            </a:r>
            <a:r>
              <a:rPr lang="ko-KR" altLang="en-US" dirty="0"/>
              <a:t> </a:t>
            </a:r>
            <a:r>
              <a:rPr lang="ko-KR" altLang="en-US" dirty="0" err="1"/>
              <a:t>passing</a:t>
            </a:r>
            <a:r>
              <a:rPr lang="ko-KR" altLang="en-US" dirty="0"/>
              <a:t> 기법,  </a:t>
            </a:r>
            <a:r>
              <a:rPr lang="ko-KR" altLang="en-US" dirty="0" err="1"/>
              <a:t>make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제작</a:t>
            </a:r>
          </a:p>
          <a:p>
            <a:endParaRPr lang="ko-KR" altLang="en-US" dirty="0"/>
          </a:p>
          <a:p>
            <a:r>
              <a:rPr lang="ko-KR" altLang="en-US" dirty="0" err="1"/>
              <a:t>윤태훈</a:t>
            </a:r>
            <a:r>
              <a:rPr lang="ko-KR" altLang="en-US" dirty="0"/>
              <a:t>: </a:t>
            </a:r>
            <a:r>
              <a:rPr lang="ko-KR" altLang="en-US" dirty="0" err="1"/>
              <a:t>shared</a:t>
            </a:r>
            <a:r>
              <a:rPr lang="ko-KR" altLang="en-US" dirty="0"/>
              <a:t> </a:t>
            </a:r>
            <a:r>
              <a:rPr lang="ko-KR" altLang="en-US" dirty="0" err="1"/>
              <a:t>memory</a:t>
            </a:r>
            <a:r>
              <a:rPr lang="ko-KR" altLang="en-US" dirty="0"/>
              <a:t> 기법, </a:t>
            </a:r>
            <a:r>
              <a:rPr lang="ko-KR" altLang="en-US" dirty="0" err="1"/>
              <a:t>ppt</a:t>
            </a:r>
            <a:r>
              <a:rPr lang="ko-KR" altLang="en-US" dirty="0"/>
              <a:t> 제작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4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총평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1F9A7-94E5-6DEE-7E7B-D6AE2F41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 sz="3000" dirty="0"/>
              <a:t>성능 : </a:t>
            </a:r>
            <a:r>
              <a:rPr lang="en-US" altLang="en-US" sz="3000" dirty="0">
                <a:ea typeface="+mn-lt"/>
                <a:cs typeface="+mn-lt"/>
              </a:rPr>
              <a:t>s</a:t>
            </a:r>
            <a:r>
              <a:rPr lang="en-US" altLang="ko-KR" sz="3000" dirty="0">
                <a:ea typeface="+mn-lt"/>
                <a:cs typeface="+mn-lt"/>
              </a:rPr>
              <a:t>hared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err="1">
                <a:ea typeface="+mn-lt"/>
                <a:cs typeface="+mn-lt"/>
              </a:rPr>
              <a:t>memory</a:t>
            </a:r>
            <a:r>
              <a:rPr lang="ko-KR" sz="3000" dirty="0">
                <a:ea typeface="+mn-lt"/>
                <a:cs typeface="+mn-lt"/>
              </a:rPr>
              <a:t> &gt; </a:t>
            </a:r>
            <a:r>
              <a:rPr lang="ko-KR" sz="3000" err="1">
                <a:ea typeface="+mn-lt"/>
                <a:cs typeface="+mn-lt"/>
              </a:rPr>
              <a:t>pipe</a:t>
            </a:r>
            <a:r>
              <a:rPr lang="ko-KR" sz="3000" dirty="0">
                <a:ea typeface="+mn-lt"/>
                <a:cs typeface="+mn-lt"/>
              </a:rPr>
              <a:t> &gt; </a:t>
            </a:r>
            <a:r>
              <a:rPr lang="ko-KR" sz="3000" err="1">
                <a:ea typeface="+mn-lt"/>
                <a:cs typeface="+mn-lt"/>
              </a:rPr>
              <a:t>message</a:t>
            </a:r>
            <a:r>
              <a:rPr lang="ko-KR" sz="3000" dirty="0">
                <a:ea typeface="+mn-lt"/>
                <a:cs typeface="+mn-lt"/>
              </a:rPr>
              <a:t> </a:t>
            </a:r>
            <a:r>
              <a:rPr lang="ko-KR" sz="3000" err="1">
                <a:ea typeface="+mn-lt"/>
                <a:cs typeface="+mn-lt"/>
              </a:rPr>
              <a:t>passing</a:t>
            </a:r>
            <a:endParaRPr lang="ko-KR" sz="3000">
              <a:ea typeface="+mn-lt"/>
              <a:cs typeface="+mn-lt"/>
            </a:endParaRPr>
          </a:p>
          <a:p>
            <a:endParaRPr lang="ko-KR" altLang="en-US" dirty="0"/>
          </a:p>
          <a:p>
            <a:r>
              <a:rPr lang="ko-KR" altLang="en-US" dirty="0"/>
              <a:t>수업에서 실습한 </a:t>
            </a:r>
            <a:r>
              <a:rPr lang="ko-KR" altLang="en-US" dirty="0" err="1"/>
              <a:t>IPC기법</a:t>
            </a:r>
            <a:r>
              <a:rPr lang="ko-KR" altLang="en-US" dirty="0"/>
              <a:t> 코드보다 좀 더 어려운 설계를 구현해보며 시행착오를 거치면서 </a:t>
            </a:r>
            <a:r>
              <a:rPr lang="ko-KR" altLang="en-US" dirty="0">
                <a:ea typeface="+mn-lt"/>
                <a:cs typeface="+mn-lt"/>
              </a:rPr>
              <a:t>배운</a:t>
            </a:r>
            <a:r>
              <a:rPr lang="ko-KR" dirty="0">
                <a:ea typeface="+mn-lt"/>
                <a:cs typeface="+mn-lt"/>
              </a:rPr>
              <a:t> 내용을 체득</a:t>
            </a:r>
          </a:p>
          <a:p>
            <a:endParaRPr lang="ko-KR" dirty="0"/>
          </a:p>
          <a:p>
            <a:r>
              <a:rPr lang="ko-KR" altLang="en-US" dirty="0"/>
              <a:t>스레드의 공유 자원에 대한 동기화 기법을 사용해보며 </a:t>
            </a:r>
            <a:r>
              <a:rPr lang="ko-KR" altLang="en-US" dirty="0" err="1"/>
              <a:t>데드락</a:t>
            </a:r>
            <a:r>
              <a:rPr lang="ko-KR" altLang="en-US" dirty="0"/>
              <a:t> 및 경쟁 상태에 대한 더 깊은 이해</a:t>
            </a:r>
          </a:p>
          <a:p>
            <a:endParaRPr lang="ko-KR" altLang="en-US" dirty="0"/>
          </a:p>
          <a:p>
            <a:r>
              <a:rPr lang="ko-KR" altLang="en-US" dirty="0"/>
              <a:t>기능만이 아닌 성능을 고려한 개발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    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2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29FE-528D-7C02-B52E-6DABA0B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정의 및 요구사항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1AC68-732C-B717-6F79-5B6EE4DA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493282"/>
            <a:ext cx="10653579" cy="4816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2500" b="1" dirty="0"/>
              <a:t>문제 </a:t>
            </a:r>
            <a:r>
              <a:rPr lang="ko-KR" altLang="en-US" sz="2500" b="1" dirty="0"/>
              <a:t>정의</a:t>
            </a:r>
            <a:endParaRPr lang="ko-KR" sz="2500"/>
          </a:p>
          <a:p>
            <a:pPr marL="285750" indent="-285750"/>
            <a:r>
              <a:rPr lang="ko-KR" sz="1500" dirty="0">
                <a:latin typeface="Neue Haas Grotesk Text Pro"/>
                <a:ea typeface="Malgun Gothic"/>
                <a:cs typeface="+mn-lt"/>
              </a:rPr>
              <a:t>클라이언트와 서버 사이에 다양한</a:t>
            </a:r>
            <a:r>
              <a:rPr lang="en-US" altLang="ko-KR" sz="1500" dirty="0">
                <a:latin typeface="Neue Haas Grotesk Text Pro"/>
                <a:ea typeface="Malgun Gothic"/>
                <a:cs typeface="+mn-lt"/>
              </a:rPr>
              <a:t> IPC </a:t>
            </a:r>
            <a:r>
              <a:rPr lang="ko-KR" sz="1500" dirty="0">
                <a:latin typeface="Neue Haas Grotesk Text Pro"/>
                <a:ea typeface="Malgun Gothic"/>
                <a:cs typeface="+mn-lt"/>
              </a:rPr>
              <a:t>기법을 활용하여 파일 업로드</a:t>
            </a:r>
            <a:r>
              <a:rPr lang="en-US" altLang="ko-KR" sz="1500" dirty="0">
                <a:latin typeface="Neue Haas Grotesk Text Pro"/>
                <a:ea typeface="Malgun Gothic"/>
                <a:cs typeface="+mn-lt"/>
              </a:rPr>
              <a:t>, </a:t>
            </a:r>
            <a:r>
              <a:rPr lang="ko-KR" sz="1500" dirty="0">
                <a:latin typeface="Neue Haas Grotesk Text Pro"/>
                <a:ea typeface="Malgun Gothic"/>
                <a:cs typeface="+mn-lt"/>
              </a:rPr>
              <a:t>다운로드를 할 수 있는 파일 공유 서비스를 </a:t>
            </a:r>
            <a:r>
              <a:rPr lang="ko-KR" altLang="en-US" sz="1500" dirty="0">
                <a:latin typeface="Neue Haas Grotesk Text Pro"/>
                <a:ea typeface="Malgun Gothic"/>
                <a:cs typeface="+mn-lt"/>
              </a:rPr>
              <a:t>구현</a:t>
            </a:r>
            <a:endParaRPr lang="en-US" altLang="ko-KR" sz="1500" dirty="0">
              <a:latin typeface="Neue Haas Grotesk Text Pro"/>
              <a:ea typeface="Malgun Gothic"/>
            </a:endParaRPr>
          </a:p>
          <a:p>
            <a:pPr marL="285750" indent="-285750"/>
            <a:r>
              <a:rPr lang="ko-KR" altLang="en-US" sz="1500" dirty="0">
                <a:ea typeface="Malgun Gothic"/>
                <a:cs typeface="+mn-lt"/>
              </a:rPr>
              <a:t>서버는 </a:t>
            </a:r>
            <a:r>
              <a:rPr lang="ko-KR" altLang="en-US" sz="1500" dirty="0" err="1">
                <a:ea typeface="Malgun Gothic"/>
                <a:cs typeface="+mn-lt"/>
              </a:rPr>
              <a:t>다중클라이언트</a:t>
            </a:r>
            <a:r>
              <a:rPr lang="ko-KR" altLang="en-US" sz="1500" dirty="0">
                <a:ea typeface="Malgun Gothic"/>
                <a:cs typeface="+mn-lt"/>
              </a:rPr>
              <a:t> 시스템  - &gt;스레드 활용</a:t>
            </a:r>
          </a:p>
          <a:p>
            <a:pPr marL="285750" indent="-285750"/>
            <a:r>
              <a:rPr lang="ko-KR" altLang="en-US" sz="1500" dirty="0">
                <a:ea typeface="+mn-lt"/>
                <a:cs typeface="+mn-lt"/>
              </a:rPr>
              <a:t>파일을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업로드하는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스토리지가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공유변수가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되어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경쟁상태의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위험이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존재</a:t>
            </a:r>
            <a:r>
              <a:rPr lang="en-US" sz="1500" dirty="0">
                <a:ea typeface="+mn-lt"/>
                <a:cs typeface="+mn-lt"/>
              </a:rPr>
              <a:t>  -&gt; </a:t>
            </a:r>
            <a:r>
              <a:rPr lang="ko-KR" altLang="en-US" sz="1500" dirty="0">
                <a:ea typeface="+mn-lt"/>
                <a:cs typeface="+mn-lt"/>
              </a:rPr>
              <a:t>동기화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기법으로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경쟁상태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ko-KR" altLang="en-US" sz="1500" dirty="0">
                <a:ea typeface="+mn-lt"/>
                <a:cs typeface="+mn-lt"/>
              </a:rPr>
              <a:t>방지</a:t>
            </a:r>
            <a:endParaRPr lang="en-US" altLang="ko-KR" sz="1500" dirty="0">
              <a:ea typeface="+mn-lt"/>
              <a:cs typeface="+mn-lt"/>
            </a:endParaRPr>
          </a:p>
          <a:p>
            <a:pPr marL="285750" indent="-285750"/>
            <a:endParaRPr lang="ko-KR" altLang="en-US" sz="1500" dirty="0">
              <a:latin typeface="Neue Haas Grotesk Text Pro"/>
              <a:ea typeface="Malgun Gothic"/>
            </a:endParaRPr>
          </a:p>
          <a:p>
            <a:pPr marL="0" indent="0">
              <a:buNone/>
            </a:pPr>
            <a:r>
              <a:rPr lang="ko-KR" sz="2500" b="1" dirty="0">
                <a:ea typeface="+mn-lt"/>
                <a:cs typeface="+mn-lt"/>
              </a:rPr>
              <a:t>요구사항 분석</a:t>
            </a:r>
            <a:endParaRPr lang="ko-KR" altLang="en-US" sz="2500">
              <a:latin typeface="Malgun Gothic"/>
              <a:ea typeface="Malgun Gothic"/>
            </a:endParaRPr>
          </a:p>
          <a:p>
            <a:r>
              <a:rPr lang="ko-KR" sz="1500" dirty="0">
                <a:ea typeface="+mn-lt"/>
                <a:cs typeface="+mn-lt"/>
              </a:rPr>
              <a:t>클라이언트는 파일을 </a:t>
            </a:r>
            <a:r>
              <a:rPr lang="ko-KR" altLang="en-US" sz="1500" dirty="0">
                <a:ea typeface="+mn-lt"/>
                <a:cs typeface="+mn-lt"/>
              </a:rPr>
              <a:t>스토리지에</a:t>
            </a:r>
            <a:r>
              <a:rPr lang="en-US" altLang="ko-KR" sz="1500" dirty="0">
                <a:ea typeface="+mn-lt"/>
                <a:cs typeface="+mn-lt"/>
              </a:rPr>
              <a:t> Upload </a:t>
            </a:r>
            <a:r>
              <a:rPr lang="ko-KR" sz="1500" dirty="0">
                <a:ea typeface="+mn-lt"/>
                <a:cs typeface="+mn-lt"/>
              </a:rPr>
              <a:t>또는</a:t>
            </a:r>
            <a:r>
              <a:rPr lang="en-US" altLang="ko-KR" sz="1500" dirty="0">
                <a:ea typeface="+mn-lt"/>
                <a:cs typeface="+mn-lt"/>
              </a:rPr>
              <a:t> Download</a:t>
            </a:r>
            <a:r>
              <a:rPr lang="ko-KR" sz="1500" dirty="0">
                <a:ea typeface="+mn-lt"/>
                <a:cs typeface="+mn-lt"/>
              </a:rPr>
              <a:t>할 수 있다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  <a:endParaRPr lang="ko-KR" sz="1500"/>
          </a:p>
          <a:p>
            <a:r>
              <a:rPr lang="ko-KR" sz="1500" dirty="0">
                <a:ea typeface="+mn-lt"/>
                <a:cs typeface="+mn-lt"/>
              </a:rPr>
              <a:t>서버는 클라이언트의 파일</a:t>
            </a:r>
            <a:r>
              <a:rPr lang="en-US" altLang="ko-KR" sz="1500" dirty="0">
                <a:ea typeface="+mn-lt"/>
                <a:cs typeface="+mn-lt"/>
              </a:rPr>
              <a:t> Upload/Download </a:t>
            </a:r>
            <a:r>
              <a:rPr lang="ko-KR" sz="1500" dirty="0">
                <a:ea typeface="+mn-lt"/>
                <a:cs typeface="+mn-lt"/>
              </a:rPr>
              <a:t>요청을 최대 </a:t>
            </a:r>
            <a:r>
              <a:rPr lang="en-US" altLang="ko-KR" sz="1500" dirty="0">
                <a:ea typeface="+mn-lt"/>
                <a:cs typeface="+mn-lt"/>
              </a:rPr>
              <a:t>10</a:t>
            </a:r>
            <a:r>
              <a:rPr lang="ko-KR" sz="1500" dirty="0">
                <a:ea typeface="+mn-lt"/>
                <a:cs typeface="+mn-lt"/>
              </a:rPr>
              <a:t>개 동시처리 </a:t>
            </a:r>
            <a:r>
              <a:rPr lang="ko-KR" altLang="en-US" sz="1500" dirty="0">
                <a:ea typeface="+mn-lt"/>
                <a:cs typeface="+mn-lt"/>
              </a:rPr>
              <a:t>가능해야 한다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  <a:endParaRPr lang="en-US" altLang="ko-KR" sz="1500" dirty="0"/>
          </a:p>
          <a:p>
            <a:r>
              <a:rPr lang="ko-KR" sz="1500" dirty="0">
                <a:ea typeface="+mn-lt"/>
                <a:cs typeface="+mn-lt"/>
              </a:rPr>
              <a:t>서버는 파일의 데이터 무결성을 클라이언트에게 </a:t>
            </a:r>
            <a:r>
              <a:rPr lang="ko-KR" sz="1500" dirty="0" err="1">
                <a:ea typeface="+mn-lt"/>
                <a:cs typeface="+mn-lt"/>
              </a:rPr>
              <a:t>제공해야한다</a:t>
            </a:r>
            <a:r>
              <a:rPr lang="en-US" altLang="ko-KR" sz="1500" dirty="0">
                <a:ea typeface="+mn-lt"/>
                <a:cs typeface="+mn-lt"/>
              </a:rPr>
              <a:t>.</a:t>
            </a:r>
            <a:endParaRPr lang="ko-KR" sz="1500"/>
          </a:p>
          <a:p>
            <a:r>
              <a:rPr lang="ko-KR" sz="1500" dirty="0">
                <a:latin typeface="Malgun Gothic"/>
                <a:ea typeface="Malgun Gothic"/>
              </a:rPr>
              <a:t>성능 분석은</a:t>
            </a:r>
            <a:r>
              <a:rPr lang="en-US" altLang="ko-KR" sz="1500" dirty="0">
                <a:latin typeface="Malgun Gothic"/>
                <a:ea typeface="Malgun Gothic"/>
              </a:rPr>
              <a:t> </a:t>
            </a:r>
            <a:r>
              <a:rPr lang="en-US" altLang="ko-KR" sz="1500" dirty="0" err="1">
                <a:latin typeface="Malgun Gothic"/>
                <a:ea typeface="Malgun Gothic"/>
              </a:rPr>
              <a:t>clock_gettime</a:t>
            </a:r>
            <a:r>
              <a:rPr lang="en-US" altLang="ko-KR" sz="1500" dirty="0">
                <a:latin typeface="Malgun Gothic"/>
                <a:ea typeface="Malgun Gothic"/>
              </a:rPr>
              <a:t>() </a:t>
            </a:r>
            <a:r>
              <a:rPr lang="ko-KR" sz="1500" dirty="0">
                <a:latin typeface="Malgun Gothic"/>
                <a:ea typeface="Malgun Gothic"/>
              </a:rPr>
              <a:t>함수로 실행 시간을 측정한다</a:t>
            </a:r>
            <a:r>
              <a:rPr lang="en-US" altLang="ko-KR" sz="1500" dirty="0">
                <a:latin typeface="Malgun Gothic"/>
                <a:ea typeface="Malgun Gothic"/>
              </a:rPr>
              <a:t>.</a:t>
            </a:r>
            <a:endParaRPr lang="ko-KR" sz="15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55E15-1683-4C59-A49A-EEEA73E8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7B20B-3E95-4263-AD7C-8BCCC063F223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7F28E-60B4-6F64-5997-28436E6D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7CA18-2AFA-9181-EB03-2F534623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</a:t>
            </a:r>
            <a:br>
              <a:rPr lang="ko-KR" altLang="en-US" dirty="0"/>
            </a:br>
            <a:r>
              <a:rPr lang="ko-KR" altLang="en-US" dirty="0"/>
              <a:t>-소프트웨어 설계도</a:t>
            </a:r>
          </a:p>
        </p:txBody>
      </p:sp>
      <p:pic>
        <p:nvPicPr>
          <p:cNvPr id="7" name="내용 개체 틀 6" descr="텍스트, 도표, 스크린샷, 디자인이(가) 표시된 사진&#10;&#10;자동 생성된 설명">
            <a:extLst>
              <a:ext uri="{FF2B5EF4-FFF2-40B4-BE49-F238E27FC236}">
                <a16:creationId xmlns:a16="http://schemas.microsoft.com/office/drawing/2014/main" id="{3853958D-1BFA-60C1-E5B0-32E83DD5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7695" y="1599116"/>
            <a:ext cx="7271566" cy="521824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2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</a:t>
            </a:r>
            <a:br>
              <a:rPr lang="ko-KR" altLang="en-US" dirty="0"/>
            </a:br>
            <a:r>
              <a:rPr lang="ko-KR" altLang="en-US" dirty="0"/>
              <a:t>-공유 자원 및 스레드 설계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 dirty="0"/>
          </a:p>
        </p:txBody>
      </p:sp>
      <p:pic>
        <p:nvPicPr>
          <p:cNvPr id="12" name="내용 개체 틀 11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69B39C0-324A-DBDB-4B03-BD2B5CD34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35" y="2591514"/>
            <a:ext cx="4209870" cy="1677298"/>
          </a:xfrm>
        </p:spPr>
      </p:pic>
      <p:pic>
        <p:nvPicPr>
          <p:cNvPr id="14" name="그림 1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61F7E7DA-FDAE-9887-6505-2D05E576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812" y="1688891"/>
            <a:ext cx="54959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설계</a:t>
            </a:r>
            <a:br>
              <a:rPr lang="ko-KR" altLang="en-US" dirty="0"/>
            </a:br>
            <a:r>
              <a:rPr lang="ko-KR" altLang="en-US" dirty="0"/>
              <a:t>-공유 자원 및 스레드 설계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pic>
        <p:nvPicPr>
          <p:cNvPr id="13" name="내용 개체 틀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4E5DF9-B978-BF66-05F8-1B7272562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706" y="2756314"/>
            <a:ext cx="4657725" cy="1362075"/>
          </a:xfrm>
        </p:spPr>
      </p:pic>
      <p:pic>
        <p:nvPicPr>
          <p:cNvPr id="15" name="그림 1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54885E9-ACFD-BCDC-F932-4A119896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792" y="2762161"/>
            <a:ext cx="4619625" cy="1304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0273C5-FB84-BE9D-350B-BD5B6A54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88" y="4334704"/>
            <a:ext cx="4616449" cy="3693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62FC94-A79E-2439-37A5-9CB35816D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4" y="4260620"/>
            <a:ext cx="4743449" cy="36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9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31" y="231140"/>
            <a:ext cx="10653578" cy="66659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주요 소스코드 - 공통</a:t>
            </a:r>
            <a:br>
              <a:rPr lang="ko-KR" altLang="en-US" dirty="0"/>
            </a:br>
            <a:r>
              <a:rPr lang="ko-KR" altLang="en-US" dirty="0"/>
              <a:t>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12" name="내용 개체 틀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6E26131-6169-7211-2D8D-AE03E63CB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74" y="1585799"/>
            <a:ext cx="4524375" cy="1841500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B4DCCA-E269-91B1-6024-84891190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35" y="3650861"/>
            <a:ext cx="4530725" cy="4370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703424-39E3-30E1-7BAE-353EDD2D6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43" y="4274209"/>
            <a:ext cx="4523316" cy="563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C7F7AB-F82F-9B6A-727D-495259DC7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39" y="5097672"/>
            <a:ext cx="4530725" cy="4445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531300-C9FE-26FC-5EA7-8B8404185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93" y="5654076"/>
            <a:ext cx="4536016" cy="64981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9F2CB35-CDCF-C625-D01F-B01367168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552" y="1715449"/>
            <a:ext cx="4794250" cy="4392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6991DCE-E24D-E5B4-ECC1-1C6459B84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3125" y="2723491"/>
            <a:ext cx="4713816" cy="7027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7B210F-BA56-7C82-A790-96729548FC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261" y="4115459"/>
            <a:ext cx="4723341" cy="4466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E8D27B-CF39-936D-69FB-505A66166983}"/>
              </a:ext>
            </a:extLst>
          </p:cNvPr>
          <p:cNvSpPr txBox="1"/>
          <p:nvPr/>
        </p:nvSpPr>
        <p:spPr>
          <a:xfrm>
            <a:off x="2338916" y="1058333"/>
            <a:ext cx="7937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서버                                                                                           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00545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981" y="358140"/>
            <a:ext cx="10653578" cy="613675"/>
          </a:xfrm>
        </p:spPr>
        <p:txBody>
          <a:bodyPr/>
          <a:lstStyle/>
          <a:p>
            <a:r>
              <a:rPr lang="ko-KR" altLang="en-US" dirty="0"/>
              <a:t>주요 소스코드 - </a:t>
            </a:r>
            <a:r>
              <a:rPr lang="ko-KR" altLang="en-US" dirty="0" err="1"/>
              <a:t>shared</a:t>
            </a:r>
            <a:r>
              <a:rPr lang="ko-KR" altLang="en-US" dirty="0"/>
              <a:t> </a:t>
            </a:r>
            <a:r>
              <a:rPr lang="ko-KR" altLang="en-US" dirty="0" err="1"/>
              <a:t>memory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B244D01-954F-C42F-497C-99BFFA4D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715030"/>
            <a:ext cx="4476750" cy="3914775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44704B9-A435-40F1-6462-2AD42E85C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246" y="2862263"/>
            <a:ext cx="61626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3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데모 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1F9A7-94E5-6DEE-7E7B-D6AE2F41C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27344"/>
            <a:ext cx="10653579" cy="4982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서로 다른 파일에 대해 UPLOAD 연산</a:t>
            </a:r>
          </a:p>
          <a:p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서로 같은 파일에 대해 UPLOAD 연산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서로 같은 파일에 대해 DOWNLOAD 연산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9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F1BBC-85CF-089B-F9D2-1D61116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시행 결과</a:t>
            </a:r>
          </a:p>
        </p:txBody>
      </p:sp>
      <p:pic>
        <p:nvPicPr>
          <p:cNvPr id="7" name="내용 개체 틀 6" descr="스크린샷, 텍스트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791912E-FC97-02C4-AC6A-9D6E4E460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49" y="1110306"/>
            <a:ext cx="8943975" cy="89640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4A469-A890-45A3-FC85-0C2BC905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BDBB1-7837-4B14-8F7D-C136D430251C}" type="datetime1">
              <a:t>2024-12-04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8ADF03-7D0F-E786-3ADD-9F00993F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8C3C8-1485-C550-9454-EBAE30B0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1475F4B-B77F-D510-9E94-AF8FE1C6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62" y="2101790"/>
            <a:ext cx="8943975" cy="1322917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EF9D757-1A5D-805B-FE9D-1CF068E21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862" y="3510451"/>
            <a:ext cx="8943975" cy="1432984"/>
          </a:xfrm>
          <a:prstGeom prst="rect">
            <a:avLst/>
          </a:prstGeom>
        </p:spPr>
      </p:pic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6854F11-785A-9D53-FDFD-72A71CD68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263" y="5085771"/>
            <a:ext cx="8933392" cy="1549400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5F535344-3BCC-588B-21EB-8F524E77A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554" y="2279650"/>
            <a:ext cx="84677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VanillaVTI</vt:lpstr>
      <vt:lpstr>UNIX시스템 프로그래밍  팀프로젝트  파일 공유 시스템</vt:lpstr>
      <vt:lpstr>문제 정의 및 요구사항 분석</vt:lpstr>
      <vt:lpstr>시스템 설계 -소프트웨어 설계도</vt:lpstr>
      <vt:lpstr>시스템 설계 -공유 자원 및 스레드 설계</vt:lpstr>
      <vt:lpstr>시스템 설계 -공유 자원 및 스레드 설계</vt:lpstr>
      <vt:lpstr>주요 소스코드 - 공통  </vt:lpstr>
      <vt:lpstr>주요 소스코드 - shared memory</vt:lpstr>
      <vt:lpstr>데모 시나리오</vt:lpstr>
      <vt:lpstr>프로그램 시행 결과</vt:lpstr>
      <vt:lpstr>프로그램 시행 결과 </vt:lpstr>
      <vt:lpstr>현실적 제한 요소의 반영 내용 </vt:lpstr>
      <vt:lpstr>IPC 기법의 성능분석</vt:lpstr>
      <vt:lpstr>팀워크</vt:lpstr>
      <vt:lpstr>결론 및 총평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314</cp:revision>
  <dcterms:created xsi:type="dcterms:W3CDTF">2024-12-04T08:14:46Z</dcterms:created>
  <dcterms:modified xsi:type="dcterms:W3CDTF">2024-12-04T14:34:05Z</dcterms:modified>
</cp:coreProperties>
</file>