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C65738-613A-4EFD-9858-865DE133DEC6}">
  <a:tblStyle styleId="{A3C65738-613A-4EFD-9858-865DE133DE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7bdf816f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7bdf816f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bdf816f8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7bdf816f8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bdf816f8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bdf816f8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7bdf816f8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7bdf816f8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7bdf816f8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7bdf816f8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7bdf816f8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7bdf816f8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bdf816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bdf816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52a60f5d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52a60f5d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Char char="-"/>
            </a:pPr>
            <a:r>
              <a:rPr lang="en" sz="1050">
                <a:solidFill>
                  <a:schemeClr val="dk1"/>
                </a:solidFill>
              </a:rPr>
              <a:t>According to the National Kidney Foundation, 30 million Americans suffer from chronic kidney disease (CKD)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>
                <a:solidFill>
                  <a:schemeClr val="dk1"/>
                </a:solidFill>
              </a:rPr>
              <a:t>a life-threatening disease that impairs the kidneys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" sz="1050">
                <a:solidFill>
                  <a:schemeClr val="dk1"/>
                </a:solidFill>
              </a:rPr>
              <a:t>annual cost of treating kidney failure = $31 billion with 89,000 deaths per year 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>
                <a:solidFill>
                  <a:schemeClr val="dk1"/>
                </a:solidFill>
              </a:rPr>
              <a:t>although CKD can be prevented and easily managed if caught in the early stages, it often goes unchecked until the disease has progressed to more advanced stages.</a:t>
            </a:r>
            <a:endParaRPr sz="105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>
                <a:solidFill>
                  <a:schemeClr val="dk1"/>
                </a:solidFill>
              </a:rPr>
              <a:t>Early detection of CKD can help save money, save lives, and improve the livelihood and productivity of millions of Americans.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2a60f5d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2a60f5d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cca4ff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4cca4ff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4cca4fff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4cca4fff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7bdf816f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7bdf816f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2a60f5da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52a60f5da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bdf816f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bdf816f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5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67" name="Google Shape;67;p1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284100" y="307975"/>
            <a:ext cx="2479800" cy="38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381100" y="307975"/>
            <a:ext cx="2627400" cy="38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6208875" y="307975"/>
            <a:ext cx="2627400" cy="38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4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5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6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0" y="63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1264800" y="0"/>
            <a:ext cx="7879200" cy="5143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577075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577075" y="125"/>
            <a:ext cx="5143500" cy="5143500"/>
          </a:xfrm>
          <a:prstGeom prst="flowChartDelay">
            <a:avLst/>
          </a:prstGeom>
          <a:solidFill>
            <a:srgbClr val="FFFFFF">
              <a:alpha val="1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264808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264808" y="125"/>
            <a:ext cx="5143500" cy="5143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0" y="0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7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9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99" name="Google Shape;99;p19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9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8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8">
  <p:cSld name="AUTOLAYOUT_9"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21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113" name="Google Shape;113;p21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1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9">
  <p:cSld name="AUTOLAYOUT_10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22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123" name="Google Shape;123;p22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2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Predicting Chronic Kidney Disease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Approach to Hyper-Local Prediction of Chronic Disease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/>
          <p:nvPr/>
        </p:nvSpPr>
        <p:spPr>
          <a:xfrm>
            <a:off x="12575" y="12575"/>
            <a:ext cx="13344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 b="1621" l="0" r="4707" t="3537"/>
          <a:stretch/>
        </p:blipFill>
        <p:spPr>
          <a:xfrm>
            <a:off x="1391950" y="0"/>
            <a:ext cx="7752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>
            <p:ph type="title"/>
          </p:nvPr>
        </p:nvSpPr>
        <p:spPr>
          <a:xfrm flipH="1" rot="-5400000">
            <a:off x="-1576800" y="2005875"/>
            <a:ext cx="4653000" cy="1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Labor Force Participation Rate and Chronic Kidney Disease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0" l="0" r="0" t="8583"/>
          <a:stretch/>
        </p:blipFill>
        <p:spPr>
          <a:xfrm>
            <a:off x="828675" y="112425"/>
            <a:ext cx="7486651" cy="386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/>
          <p:nvPr/>
        </p:nvSpPr>
        <p:spPr>
          <a:xfrm>
            <a:off x="0" y="3747575"/>
            <a:ext cx="9144000" cy="145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33"/>
          <p:cNvGraphicFramePr/>
          <p:nvPr/>
        </p:nvGraphicFramePr>
        <p:xfrm>
          <a:off x="119400" y="383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{A3C65738-613A-4EFD-9858-865DE133DEC6}</a:tableStyleId>
              </a:tblPr>
              <a:tblGrid>
                <a:gridCol w="2229425"/>
                <a:gridCol w="2229425"/>
                <a:gridCol w="2229425"/>
                <a:gridCol w="2229425"/>
              </a:tblGrid>
              <a:tr h="51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Mean CKD Rate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Mean Labor Participation Rate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Standard Error of Labor Participation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Low Rates of CKD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0.939%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61.62%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25.18%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High Rates of CKD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4.917%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49.32%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9.65%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4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CKD and Types of Insurance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/>
          <p:nvPr/>
        </p:nvSpPr>
        <p:spPr>
          <a:xfrm>
            <a:off x="-25" y="0"/>
            <a:ext cx="9144000" cy="4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-25" y="3722425"/>
            <a:ext cx="9144000" cy="1421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/>
          <p:nvPr/>
        </p:nvSpPr>
        <p:spPr>
          <a:xfrm>
            <a:off x="2308325" y="308100"/>
            <a:ext cx="4527300" cy="4527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2128025" y="140500"/>
            <a:ext cx="4887900" cy="48879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1931100" y="-56600"/>
            <a:ext cx="5281800" cy="5282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{A3C65738-613A-4EFD-9858-865DE133DEC6}</a:tableStyleId>
              </a:tblPr>
              <a:tblGrid>
                <a:gridCol w="1655975"/>
                <a:gridCol w="1509050"/>
                <a:gridCol w="1864150"/>
                <a:gridCol w="1231225"/>
                <a:gridCol w="978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>
                    <a:lnL cap="flat" cmpd="sng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4292E"/>
                          </a:solidFill>
                        </a:rPr>
                        <a:t>Sample Difference</a:t>
                      </a:r>
                      <a:endParaRPr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 anchor="b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4292E"/>
                          </a:solidFill>
                        </a:rPr>
                        <a:t>99% Confidence Interval</a:t>
                      </a:r>
                      <a:endParaRPr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 anchor="b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4292E"/>
                          </a:solidFill>
                        </a:rPr>
                        <a:t>z-score</a:t>
                      </a:r>
                      <a:endParaRPr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 anchor="b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4292E"/>
                          </a:solidFill>
                        </a:rPr>
                        <a:t>p-value</a:t>
                      </a:r>
                      <a:endParaRPr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63500" marL="63500" anchor="b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4292E"/>
                          </a:solidFill>
                        </a:rPr>
                        <a:t>Difference of Mean Slope</a:t>
                      </a:r>
                      <a:endParaRPr b="1"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4292E"/>
                          </a:solidFill>
                        </a:rPr>
                        <a:t>4.23</a:t>
                      </a:r>
                      <a:endParaRPr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4292E"/>
                          </a:solidFill>
                        </a:rPr>
                        <a:t>(</a:t>
                      </a:r>
                      <a:r>
                        <a:rPr lang="en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4.228,4.236</a:t>
                      </a:r>
                      <a:r>
                        <a:rPr lang="en" sz="900">
                          <a:solidFill>
                            <a:srgbClr val="24292E"/>
                          </a:solidFill>
                        </a:rPr>
                        <a:t>)</a:t>
                      </a:r>
                      <a:endParaRPr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4292E"/>
                          </a:solidFill>
                        </a:rPr>
                        <a:t>2751..27</a:t>
                      </a:r>
                      <a:endParaRPr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4292E"/>
                          </a:solidFill>
                        </a:rPr>
                        <a:t>0.0</a:t>
                      </a:r>
                      <a:endParaRPr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4292E"/>
                          </a:solidFill>
                        </a:rPr>
                        <a:t>Difference of Pearson r</a:t>
                      </a:r>
                      <a:endParaRPr b="1"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4292E"/>
                          </a:solidFill>
                        </a:rPr>
                        <a:t>0.2814</a:t>
                      </a:r>
                      <a:endParaRPr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4292E"/>
                          </a:solidFill>
                        </a:rPr>
                        <a:t>(</a:t>
                      </a:r>
                      <a:r>
                        <a:rPr lang="en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0.281, 0.282</a:t>
                      </a:r>
                      <a:r>
                        <a:rPr lang="en" sz="900">
                          <a:solidFill>
                            <a:srgbClr val="24292E"/>
                          </a:solidFill>
                        </a:rPr>
                        <a:t>)</a:t>
                      </a:r>
                      <a:endParaRPr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4292E"/>
                          </a:solidFill>
                        </a:rPr>
                        <a:t>4285.0</a:t>
                      </a:r>
                      <a:endParaRPr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4292E"/>
                          </a:solidFill>
                        </a:rPr>
                        <a:t>0.0</a:t>
                      </a:r>
                      <a:endParaRPr sz="900">
                        <a:solidFill>
                          <a:srgbClr val="24292E"/>
                        </a:solidFill>
                      </a:endParaRPr>
                    </a:p>
                  </a:txBody>
                  <a:tcPr marT="63500" marB="63500" marR="127000" marL="127000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Comparing Rates of CKD Among Those with Public Insurance and Those with No Insurance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6"/>
          <p:cNvPicPr preferRelativeResize="0"/>
          <p:nvPr/>
        </p:nvPicPr>
        <p:blipFill rotWithShape="1">
          <a:blip r:embed="rId3">
            <a:alphaModFix/>
          </a:blip>
          <a:srcRect b="0" l="0" r="1642" t="2619"/>
          <a:stretch/>
        </p:blipFill>
        <p:spPr>
          <a:xfrm>
            <a:off x="3047650" y="0"/>
            <a:ext cx="60963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Seniors Living Alone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7"/>
          <p:cNvPicPr preferRelativeResize="0"/>
          <p:nvPr/>
        </p:nvPicPr>
        <p:blipFill rotWithShape="1">
          <a:blip r:embed="rId3">
            <a:alphaModFix/>
          </a:blip>
          <a:srcRect b="5710" l="6852" r="9374" t="8415"/>
          <a:stretch/>
        </p:blipFill>
        <p:spPr>
          <a:xfrm>
            <a:off x="3061600" y="0"/>
            <a:ext cx="608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Combined Impact of Poverty and Sex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census data predict hyperlocal prevalence of chronic kidney disease?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84100" y="307975"/>
            <a:ext cx="24798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Chronic Kidney Disease?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381100" y="307975"/>
            <a:ext cx="26274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 million Americans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$31 billion in annual treatment costs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89,000 deaths per year</a:t>
            </a:r>
            <a:endParaRPr/>
          </a:p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6208875" y="307975"/>
            <a:ext cx="26274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prevented and easily managed if caught in early stages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 to find affordable and effective modes of prevention</a:t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 rot="5401820">
            <a:off x="1240642" y="4150527"/>
            <a:ext cx="566700" cy="4908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500 Cities: Local Data for Better Living</a:t>
            </a:r>
            <a:r>
              <a:rPr lang="en"/>
              <a:t> (Centers for Disease Control)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CSV with census-tract level data on chronic disease, poor health indicator, and preventative behavior rates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5-year American Community Survey </a:t>
            </a:r>
            <a:r>
              <a:rPr lang="en"/>
              <a:t>(U.S. Census Bureau)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Pulled data on </a:t>
            </a:r>
            <a:r>
              <a:rPr lang="en"/>
              <a:t>more than 256 demographic features from Census Bureau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28,004 census tracts (observations) from 500 largest cities in the U.S.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 Cities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Limited to 1 target variable and 9 features: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7 prevention measures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2 unhealthy behaviors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Paired down to census tract-level data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Pivoted from long to wide data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Extracted Tract ID from UniqueID column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Converted to numeric and categorical (state and city) data types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Imputed missing data with the variable mean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Cleaning: American Community Survey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>
                <a:solidFill>
                  <a:schemeClr val="dk1"/>
                </a:solidFill>
              </a:rPr>
              <a:t>Dropped two empty columns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Converted negative numbers to NaN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Dropped all columns missing more than 80% of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Brought number of features to 237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Imputed missing values with variable mean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Combined datasets on Tract IDs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>
                <a:solidFill>
                  <a:schemeClr val="dk1"/>
                </a:solidFill>
              </a:rPr>
              <a:t>Dropped all duplicate rows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Final dataset: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>
                <a:solidFill>
                  <a:schemeClr val="dk1"/>
                </a:solidFill>
              </a:rPr>
              <a:t>27,408 observations and 252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9"/>
          <p:cNvCxnSpPr/>
          <p:nvPr/>
        </p:nvCxnSpPr>
        <p:spPr>
          <a:xfrm>
            <a:off x="3634400" y="3018200"/>
            <a:ext cx="4917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 rot="5400000">
            <a:off x="3490500" y="1634850"/>
            <a:ext cx="2163000" cy="18738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 rot="5400000">
            <a:off x="3396600" y="1556850"/>
            <a:ext cx="2350800" cy="2036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3143950" y="2333550"/>
            <a:ext cx="2703900" cy="48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0" l="2588" r="2588" t="0"/>
          <a:stretch/>
        </p:blipFill>
        <p:spPr>
          <a:xfrm>
            <a:off x="3047650" y="0"/>
            <a:ext cx="6096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Important Features for Exploration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