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62" r:id="rId3"/>
    <p:sldId id="263" r:id="rId4"/>
    <p:sldId id="265" r:id="rId5"/>
    <p:sldId id="264" r:id="rId6"/>
    <p:sldId id="258" r:id="rId7"/>
    <p:sldId id="266" r:id="rId8"/>
    <p:sldId id="259" r:id="rId9"/>
    <p:sldId id="272" r:id="rId10"/>
    <p:sldId id="260" r:id="rId11"/>
    <p:sldId id="270" r:id="rId12"/>
    <p:sldId id="273" r:id="rId13"/>
    <p:sldId id="268" r:id="rId14"/>
    <p:sldId id="269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40"/>
    <p:restoredTop sz="90244"/>
  </p:normalViewPr>
  <p:slideViewPr>
    <p:cSldViewPr snapToGrid="0" snapToObjects="1" showGuides="1">
      <p:cViewPr varScale="1">
        <p:scale>
          <a:sx n="124" d="100"/>
          <a:sy n="124" d="100"/>
        </p:scale>
        <p:origin x="1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DD098-F353-6D48-93CF-D135A6984C36}" type="datetimeFigureOut">
              <a:rPr lang="en-GB" smtClean="0"/>
              <a:t>08/09/2018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7A9F2-9656-B144-99EF-E2FADF08E6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53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3600">
                <a:latin typeface="Raleway" panose="020B0503030101060003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Raleway" panose="020B05030301010600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220F-C219-9D45-8D8C-575BE46D4966}" type="datetimeFigureOut">
              <a:rPr lang="en-GB" smtClean="0"/>
              <a:t>08/09/2018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02E-11DD-CC4C-997D-B4F0081E72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23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220F-C219-9D45-8D8C-575BE46D4966}" type="datetimeFigureOut">
              <a:rPr lang="en-GB" smtClean="0"/>
              <a:t>08/09/2018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02E-11DD-CC4C-997D-B4F0081E72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46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220F-C219-9D45-8D8C-575BE46D4966}" type="datetimeFigureOut">
              <a:rPr lang="en-GB" smtClean="0"/>
              <a:t>08/09/2018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02E-11DD-CC4C-997D-B4F0081E72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006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220F-C219-9D45-8D8C-575BE46D4966}" type="datetimeFigureOut">
              <a:rPr lang="en-GB" smtClean="0"/>
              <a:t>08/09/2018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02E-11DD-CC4C-997D-B4F0081E72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31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220F-C219-9D45-8D8C-575BE46D4966}" type="datetimeFigureOut">
              <a:rPr lang="en-GB" smtClean="0"/>
              <a:t>08/09/2018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02E-11DD-CC4C-997D-B4F0081E72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62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220F-C219-9D45-8D8C-575BE46D4966}" type="datetimeFigureOut">
              <a:rPr lang="en-GB" smtClean="0"/>
              <a:t>08/09/2018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02E-11DD-CC4C-997D-B4F0081E72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92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220F-C219-9D45-8D8C-575BE46D4966}" type="datetimeFigureOut">
              <a:rPr lang="en-GB" smtClean="0"/>
              <a:t>08/09/2018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02E-11DD-CC4C-997D-B4F0081E72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23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220F-C219-9D45-8D8C-575BE46D4966}" type="datetimeFigureOut">
              <a:rPr lang="en-GB" smtClean="0"/>
              <a:t>08/09/2018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02E-11DD-CC4C-997D-B4F0081E72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53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220F-C219-9D45-8D8C-575BE46D4966}" type="datetimeFigureOut">
              <a:rPr lang="en-GB" smtClean="0"/>
              <a:t>08/09/2018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02E-11DD-CC4C-997D-B4F0081E72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53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220F-C219-9D45-8D8C-575BE46D4966}" type="datetimeFigureOut">
              <a:rPr lang="en-GB" smtClean="0"/>
              <a:t>08/09/2018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02E-11DD-CC4C-997D-B4F0081E72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69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220F-C219-9D45-8D8C-575BE46D4966}" type="datetimeFigureOut">
              <a:rPr lang="en-GB" smtClean="0"/>
              <a:t>08/09/2018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02E-11DD-CC4C-997D-B4F0081E72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1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4C40220F-C219-9D45-8D8C-575BE46D4966}" type="datetimeFigureOut">
              <a:rPr lang="en-GB" smtClean="0"/>
              <a:pPr/>
              <a:t>08/09/2018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6E0B802E-11DD-CC4C-997D-B4F0081E72C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18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Raleway" panose="020B05030301010600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5CC3-A626-EE44-BE05-7D9D385FB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256622"/>
            <a:ext cx="7924800" cy="1773237"/>
          </a:xfrm>
        </p:spPr>
        <p:txBody>
          <a:bodyPr/>
          <a:lstStyle/>
          <a:p>
            <a:r>
              <a:rPr lang="en-US" b="1" dirty="0"/>
              <a:t>Color-based</a:t>
            </a:r>
            <a:r>
              <a:rPr lang="en-GB" b="1" dirty="0"/>
              <a:t> Image Segmentation</a:t>
            </a:r>
            <a:br>
              <a:rPr lang="en-GB" b="1" dirty="0"/>
            </a:br>
            <a:r>
              <a:rPr lang="en-GB" b="1" dirty="0"/>
              <a:t>using Parallel K-means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473F-77D3-6E47-A5FE-6781AB7DF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0" y="3293167"/>
            <a:ext cx="4610100" cy="2616855"/>
          </a:xfrm>
        </p:spPr>
        <p:txBody>
          <a:bodyPr anchor="ctr">
            <a:normAutofit/>
          </a:bodyPr>
          <a:lstStyle/>
          <a:p>
            <a:pPr algn="l"/>
            <a:r>
              <a:rPr lang="en-GB" b="1" dirty="0"/>
              <a:t>Gabriele Mirando</a:t>
            </a:r>
          </a:p>
          <a:p>
            <a:pPr algn="l"/>
            <a:r>
              <a:rPr lang="en-GB" sz="2000" dirty="0"/>
              <a:t>Advanced Computer Architecture</a:t>
            </a:r>
          </a:p>
          <a:p>
            <a:pPr algn="l">
              <a:lnSpc>
                <a:spcPct val="100000"/>
              </a:lnSpc>
            </a:pPr>
            <a:r>
              <a:rPr lang="en-GB" sz="2000" dirty="0"/>
              <a:t>Computer Science and Multimedia </a:t>
            </a:r>
            <a:endParaRPr lang="en-GB" sz="100" dirty="0"/>
          </a:p>
          <a:p>
            <a:pPr algn="l">
              <a:lnSpc>
                <a:spcPct val="100000"/>
              </a:lnSpc>
            </a:pPr>
            <a:r>
              <a:rPr lang="en-GB" sz="2000" dirty="0"/>
              <a:t>University of Pavia</a:t>
            </a:r>
          </a:p>
          <a:p>
            <a:pPr algn="l">
              <a:lnSpc>
                <a:spcPct val="100000"/>
              </a:lnSpc>
            </a:pPr>
            <a:r>
              <a:rPr lang="en-GB" sz="2000" dirty="0"/>
              <a:t>A.Y. 2017/2018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9BD975-3068-C642-97FB-C02AC854B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3389537"/>
            <a:ext cx="2476500" cy="237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99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71CE-E98F-F345-AE61-0D9C5BF7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Performance on a Local Machine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CFB0C17-1290-B34C-A49B-0AA81F13AF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362666"/>
              </p:ext>
            </p:extLst>
          </p:nvPr>
        </p:nvGraphicFramePr>
        <p:xfrm>
          <a:off x="729127" y="3327815"/>
          <a:ext cx="7629061" cy="260829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88068">
                  <a:extLst>
                    <a:ext uri="{9D8B030D-6E8A-4147-A177-3AD203B41FA5}">
                      <a16:colId xmlns:a16="http://schemas.microsoft.com/office/drawing/2014/main" val="1420078668"/>
                    </a:ext>
                  </a:extLst>
                </a:gridCol>
                <a:gridCol w="1049515">
                  <a:extLst>
                    <a:ext uri="{9D8B030D-6E8A-4147-A177-3AD203B41FA5}">
                      <a16:colId xmlns:a16="http://schemas.microsoft.com/office/drawing/2014/main" val="1787126409"/>
                    </a:ext>
                  </a:extLst>
                </a:gridCol>
                <a:gridCol w="808659">
                  <a:extLst>
                    <a:ext uri="{9D8B030D-6E8A-4147-A177-3AD203B41FA5}">
                      <a16:colId xmlns:a16="http://schemas.microsoft.com/office/drawing/2014/main" val="2960723334"/>
                    </a:ext>
                  </a:extLst>
                </a:gridCol>
                <a:gridCol w="840581">
                  <a:extLst>
                    <a:ext uri="{9D8B030D-6E8A-4147-A177-3AD203B41FA5}">
                      <a16:colId xmlns:a16="http://schemas.microsoft.com/office/drawing/2014/main" val="943052916"/>
                    </a:ext>
                  </a:extLst>
                </a:gridCol>
                <a:gridCol w="840581">
                  <a:extLst>
                    <a:ext uri="{9D8B030D-6E8A-4147-A177-3AD203B41FA5}">
                      <a16:colId xmlns:a16="http://schemas.microsoft.com/office/drawing/2014/main" val="2769679430"/>
                    </a:ext>
                  </a:extLst>
                </a:gridCol>
                <a:gridCol w="840581">
                  <a:extLst>
                    <a:ext uri="{9D8B030D-6E8A-4147-A177-3AD203B41FA5}">
                      <a16:colId xmlns:a16="http://schemas.microsoft.com/office/drawing/2014/main" val="4124277010"/>
                    </a:ext>
                  </a:extLst>
                </a:gridCol>
                <a:gridCol w="925701">
                  <a:extLst>
                    <a:ext uri="{9D8B030D-6E8A-4147-A177-3AD203B41FA5}">
                      <a16:colId xmlns:a16="http://schemas.microsoft.com/office/drawing/2014/main" val="2351239992"/>
                    </a:ext>
                  </a:extLst>
                </a:gridCol>
                <a:gridCol w="935375">
                  <a:extLst>
                    <a:ext uri="{9D8B030D-6E8A-4147-A177-3AD203B41FA5}">
                      <a16:colId xmlns:a16="http://schemas.microsoft.com/office/drawing/2014/main" val="655934223"/>
                    </a:ext>
                  </a:extLst>
                </a:gridCol>
              </a:tblGrid>
              <a:tr h="7743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Threads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K=4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K=8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K=16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K=32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K=64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K=128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K=256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984708"/>
                  </a:ext>
                </a:extLst>
              </a:tr>
              <a:tr h="6113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1.612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1.753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1.797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1.819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1.847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1.857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1.858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1310652"/>
                  </a:ext>
                </a:extLst>
              </a:tr>
              <a:tr h="6113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1.912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1.929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1.943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1.955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1.966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1.983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2.000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1146199"/>
                  </a:ext>
                </a:extLst>
              </a:tr>
              <a:tr h="6113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2.062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2.098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2.120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2.148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2.198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2.207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2.210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9582873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211883-3834-B24E-9715-BED38B237494}"/>
              </a:ext>
            </a:extLst>
          </p:cNvPr>
          <p:cNvSpPr txBox="1">
            <a:spLocks/>
          </p:cNvSpPr>
          <p:nvPr/>
        </p:nvSpPr>
        <p:spPr>
          <a:xfrm>
            <a:off x="628649" y="1825625"/>
            <a:ext cx="7886701" cy="1502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The first machine utilized to test the performance of parallel implementation was equipped with an Intel Core i5@2.00GHz with 2 cores and 4  threads</a:t>
            </a:r>
          </a:p>
        </p:txBody>
      </p:sp>
    </p:spTree>
    <p:extLst>
      <p:ext uri="{BB962C8B-B14F-4D97-AF65-F5344CB8AC3E}">
        <p14:creationId xmlns:p14="http://schemas.microsoft.com/office/powerpoint/2010/main" val="206086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71CE-E98F-F345-AE61-0D9C5BF7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Performance on a Local Machine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087CAE-18A1-3846-9FAE-F55DD704945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553326"/>
            <a:ext cx="0" cy="362102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69FBBA-7B5A-E64E-83DC-4D37ED382725}"/>
              </a:ext>
            </a:extLst>
          </p:cNvPr>
          <p:cNvSpPr txBox="1">
            <a:spLocks/>
          </p:cNvSpPr>
          <p:nvPr/>
        </p:nvSpPr>
        <p:spPr>
          <a:xfrm>
            <a:off x="628650" y="1825626"/>
            <a:ext cx="7886700" cy="647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The speedup is close to linear using 2 threads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107C20-F82E-C04D-98DE-63162E6229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2" t="1753" r="1313" b="1536"/>
          <a:stretch/>
        </p:blipFill>
        <p:spPr>
          <a:xfrm>
            <a:off x="714373" y="2624766"/>
            <a:ext cx="7658101" cy="350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203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71CE-E98F-F345-AE61-0D9C5BF7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Performance on a Local Machine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CFB0C17-1290-B34C-A49B-0AA81F13AF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6801340"/>
              </p:ext>
            </p:extLst>
          </p:nvPr>
        </p:nvGraphicFramePr>
        <p:xfrm>
          <a:off x="771991" y="3327815"/>
          <a:ext cx="7547551" cy="260829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73238">
                  <a:extLst>
                    <a:ext uri="{9D8B030D-6E8A-4147-A177-3AD203B41FA5}">
                      <a16:colId xmlns:a16="http://schemas.microsoft.com/office/drawing/2014/main" val="1420078668"/>
                    </a:ext>
                  </a:extLst>
                </a:gridCol>
                <a:gridCol w="1038302">
                  <a:extLst>
                    <a:ext uri="{9D8B030D-6E8A-4147-A177-3AD203B41FA5}">
                      <a16:colId xmlns:a16="http://schemas.microsoft.com/office/drawing/2014/main" val="1787126409"/>
                    </a:ext>
                  </a:extLst>
                </a:gridCol>
                <a:gridCol w="800019">
                  <a:extLst>
                    <a:ext uri="{9D8B030D-6E8A-4147-A177-3AD203B41FA5}">
                      <a16:colId xmlns:a16="http://schemas.microsoft.com/office/drawing/2014/main" val="2960723334"/>
                    </a:ext>
                  </a:extLst>
                </a:gridCol>
                <a:gridCol w="831600">
                  <a:extLst>
                    <a:ext uri="{9D8B030D-6E8A-4147-A177-3AD203B41FA5}">
                      <a16:colId xmlns:a16="http://schemas.microsoft.com/office/drawing/2014/main" val="943052916"/>
                    </a:ext>
                  </a:extLst>
                </a:gridCol>
                <a:gridCol w="831600">
                  <a:extLst>
                    <a:ext uri="{9D8B030D-6E8A-4147-A177-3AD203B41FA5}">
                      <a16:colId xmlns:a16="http://schemas.microsoft.com/office/drawing/2014/main" val="2769679430"/>
                    </a:ext>
                  </a:extLst>
                </a:gridCol>
                <a:gridCol w="831600">
                  <a:extLst>
                    <a:ext uri="{9D8B030D-6E8A-4147-A177-3AD203B41FA5}">
                      <a16:colId xmlns:a16="http://schemas.microsoft.com/office/drawing/2014/main" val="4124277010"/>
                    </a:ext>
                  </a:extLst>
                </a:gridCol>
                <a:gridCol w="915811">
                  <a:extLst>
                    <a:ext uri="{9D8B030D-6E8A-4147-A177-3AD203B41FA5}">
                      <a16:colId xmlns:a16="http://schemas.microsoft.com/office/drawing/2014/main" val="2351239992"/>
                    </a:ext>
                  </a:extLst>
                </a:gridCol>
                <a:gridCol w="925381">
                  <a:extLst>
                    <a:ext uri="{9D8B030D-6E8A-4147-A177-3AD203B41FA5}">
                      <a16:colId xmlns:a16="http://schemas.microsoft.com/office/drawing/2014/main" val="655934223"/>
                    </a:ext>
                  </a:extLst>
                </a:gridCol>
              </a:tblGrid>
              <a:tr h="7743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Threads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K=4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K=8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K=16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K=32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K=64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K=128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K=256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984708"/>
                  </a:ext>
                </a:extLst>
              </a:tr>
              <a:tr h="6113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7.57%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6.89%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3.69%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2.35%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0.89%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0.29%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0.19%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1310652"/>
                  </a:ext>
                </a:extLst>
              </a:tr>
              <a:tr h="6113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9.54%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8.61%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3.43%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1.47%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0.82%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0.42%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0.38%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1146199"/>
                  </a:ext>
                </a:extLst>
              </a:tr>
              <a:tr h="6113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10.50%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6.03%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3.46%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1.51%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0.99%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0.51%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0.60%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9582873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211883-3834-B24E-9715-BED38B237494}"/>
              </a:ext>
            </a:extLst>
          </p:cNvPr>
          <p:cNvSpPr txBox="1">
            <a:spLocks/>
          </p:cNvSpPr>
          <p:nvPr/>
        </p:nvSpPr>
        <p:spPr>
          <a:xfrm>
            <a:off x="628649" y="1825625"/>
            <a:ext cx="7886701" cy="1502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The percentage increase of the speedup obtained by parallelizing the centers update step is higher when a small number of cluster is specified </a:t>
            </a:r>
          </a:p>
        </p:txBody>
      </p:sp>
    </p:spTree>
    <p:extLst>
      <p:ext uri="{BB962C8B-B14F-4D97-AF65-F5344CB8AC3E}">
        <p14:creationId xmlns:p14="http://schemas.microsoft.com/office/powerpoint/2010/main" val="3012501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71CE-E98F-F345-AE61-0D9C5BF7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Performance on Google Cloud Platform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9097E9-E6ED-F140-8402-0ABB102C1FE3}"/>
              </a:ext>
            </a:extLst>
          </p:cNvPr>
          <p:cNvSpPr txBox="1">
            <a:spLocks/>
          </p:cNvSpPr>
          <p:nvPr/>
        </p:nvSpPr>
        <p:spPr>
          <a:xfrm>
            <a:off x="628649" y="1825625"/>
            <a:ext cx="7886701" cy="1171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When increasing over 12 the number of vCPU, the speedup starts to have an irregular behavior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1282ABF-4E42-E544-9C82-3673DEE79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49" t="2364" r="1268" b="1737"/>
          <a:stretch/>
        </p:blipFill>
        <p:spPr>
          <a:xfrm>
            <a:off x="681040" y="2997200"/>
            <a:ext cx="7672387" cy="3154364"/>
          </a:xfrm>
        </p:spPr>
      </p:pic>
    </p:spTree>
    <p:extLst>
      <p:ext uri="{BB962C8B-B14F-4D97-AF65-F5344CB8AC3E}">
        <p14:creationId xmlns:p14="http://schemas.microsoft.com/office/powerpoint/2010/main" val="2657177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71CE-E98F-F345-AE61-0D9C5BF7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Performance on Google Cloud Platform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B84C43-7776-254C-B51A-EBAC207FC1E4}"/>
              </a:ext>
            </a:extLst>
          </p:cNvPr>
          <p:cNvSpPr txBox="1">
            <a:spLocks/>
          </p:cNvSpPr>
          <p:nvPr/>
        </p:nvSpPr>
        <p:spPr>
          <a:xfrm>
            <a:off x="628649" y="1825625"/>
            <a:ext cx="7886701" cy="10890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A drop in the efficiency of the parallel program is visible when more than twelve vCPU are used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</a:t>
            </a:r>
            <a:endParaRPr lang="en-US" sz="26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24124C5-7368-EA43-99DB-70E2CACDD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31" t="2441" r="1086" b="879"/>
          <a:stretch/>
        </p:blipFill>
        <p:spPr>
          <a:xfrm>
            <a:off x="664366" y="2963858"/>
            <a:ext cx="7672388" cy="3143251"/>
          </a:xfrm>
        </p:spPr>
      </p:pic>
    </p:spTree>
    <p:extLst>
      <p:ext uri="{BB962C8B-B14F-4D97-AF65-F5344CB8AC3E}">
        <p14:creationId xmlns:p14="http://schemas.microsoft.com/office/powerpoint/2010/main" val="665764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71CE-E98F-F345-AE61-0D9C5BF7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8476-D1AD-FA42-A787-08BB9DA9C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100" dirty="0"/>
              <a:t>Parallel Computing can be used to increase the performance of the k-means clustering algorithm</a:t>
            </a:r>
          </a:p>
          <a:p>
            <a:pPr marL="0" indent="0">
              <a:lnSpc>
                <a:spcPct val="120000"/>
              </a:lnSpc>
              <a:buNone/>
            </a:pPr>
            <a:endParaRPr lang="en-US" sz="9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3100" dirty="0"/>
              <a:t>K-means algorithm is inherently characterized by an high level of data parallelism and so it is easy to obtain a remarkable speedup using OpenMP</a:t>
            </a:r>
          </a:p>
          <a:p>
            <a:pPr marL="0" indent="0">
              <a:lnSpc>
                <a:spcPct val="120000"/>
              </a:lnSpc>
              <a:buNone/>
            </a:pPr>
            <a:endParaRPr lang="en-US" sz="9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3100" dirty="0"/>
              <a:t>Using a GPGPU programming API, like CUDA, would have made it possible to achieve an even better results</a:t>
            </a:r>
          </a:p>
        </p:txBody>
      </p:sp>
    </p:spTree>
    <p:extLst>
      <p:ext uri="{BB962C8B-B14F-4D97-AF65-F5344CB8AC3E}">
        <p14:creationId xmlns:p14="http://schemas.microsoft.com/office/powerpoint/2010/main" val="279458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5E1F3-A724-6C4A-A46D-869DA0EB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Analysis of the Serial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4A7989-3A29-E046-A692-01792DB97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852" y="1724435"/>
            <a:ext cx="3567276" cy="455424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3FA0FE-A1ED-0645-81C2-A9CBEFCD76ED}"/>
              </a:ext>
            </a:extLst>
          </p:cNvPr>
          <p:cNvSpPr txBox="1">
            <a:spLocks/>
          </p:cNvSpPr>
          <p:nvPr/>
        </p:nvSpPr>
        <p:spPr>
          <a:xfrm>
            <a:off x="628650" y="1837767"/>
            <a:ext cx="3943350" cy="3731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Given a digital image and an integer number K, using the k-means clustering algorithm it is possible to divide the image pixels into K groups, such that pixels in the same group are similar in terms of color </a:t>
            </a:r>
          </a:p>
        </p:txBody>
      </p:sp>
    </p:spTree>
    <p:extLst>
      <p:ext uri="{BB962C8B-B14F-4D97-AF65-F5344CB8AC3E}">
        <p14:creationId xmlns:p14="http://schemas.microsoft.com/office/powerpoint/2010/main" val="1550463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5E1F3-A724-6C4A-A46D-869DA0EB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Analysis of the Serial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96D3A5-985D-3E44-AA5B-95ADEAA87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60" y="2865453"/>
            <a:ext cx="2427733" cy="1618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BCAFBB-BE1D-6A45-84E2-45728D0994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544" y="2875026"/>
            <a:ext cx="2428072" cy="161848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1F0C817-07E3-4E42-A17E-601BF1C78923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67650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In the segmented image, K different regions of pixels of similar color are distinguishable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49D2A8-4E8F-3544-B8C2-B85CD75B73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167" y="2875026"/>
            <a:ext cx="2431138" cy="16184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BC0350-4598-7745-8D65-B21FED6279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12" y="4553712"/>
            <a:ext cx="2428072" cy="16184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B4A8B0-E20E-2545-B63A-8963187552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544" y="4563285"/>
            <a:ext cx="2428072" cy="16184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EEA3C4-2DA3-3647-8162-3291E7CF337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167" y="4572858"/>
            <a:ext cx="2428072" cy="16184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2A0DCB-F36C-7045-9DDD-12FA8B019F20}"/>
              </a:ext>
            </a:extLst>
          </p:cNvPr>
          <p:cNvSpPr txBox="1"/>
          <p:nvPr/>
        </p:nvSpPr>
        <p:spPr>
          <a:xfrm>
            <a:off x="609600" y="4132005"/>
            <a:ext cx="1571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Original image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631D45-2C39-584B-8FC8-0C15BBBCBA88}"/>
              </a:ext>
            </a:extLst>
          </p:cNvPr>
          <p:cNvSpPr txBox="1"/>
          <p:nvPr/>
        </p:nvSpPr>
        <p:spPr>
          <a:xfrm>
            <a:off x="3198612" y="4158477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 =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79C04B-A774-714C-A820-2E7E768422C7}"/>
              </a:ext>
            </a:extLst>
          </p:cNvPr>
          <p:cNvSpPr txBox="1"/>
          <p:nvPr/>
        </p:nvSpPr>
        <p:spPr>
          <a:xfrm>
            <a:off x="607514" y="5813917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 = 16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045510-D08E-0C41-A7C3-BCF0B290BE56}"/>
              </a:ext>
            </a:extLst>
          </p:cNvPr>
          <p:cNvSpPr txBox="1"/>
          <p:nvPr/>
        </p:nvSpPr>
        <p:spPr>
          <a:xfrm>
            <a:off x="3198612" y="5823490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 = 32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E82F5A-FA4D-B849-BD3A-E141D74F7419}"/>
              </a:ext>
            </a:extLst>
          </p:cNvPr>
          <p:cNvSpPr txBox="1"/>
          <p:nvPr/>
        </p:nvSpPr>
        <p:spPr>
          <a:xfrm>
            <a:off x="5741168" y="4148654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 = 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918A35-9E3C-664E-97C5-E43227281523}"/>
              </a:ext>
            </a:extLst>
          </p:cNvPr>
          <p:cNvSpPr txBox="1"/>
          <p:nvPr/>
        </p:nvSpPr>
        <p:spPr>
          <a:xfrm>
            <a:off x="5771937" y="5843454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 = 64</a:t>
            </a:r>
          </a:p>
        </p:txBody>
      </p:sp>
    </p:spTree>
    <p:extLst>
      <p:ext uri="{BB962C8B-B14F-4D97-AF65-F5344CB8AC3E}">
        <p14:creationId xmlns:p14="http://schemas.microsoft.com/office/powerpoint/2010/main" val="1002563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5E1F3-A724-6C4A-A46D-869DA0EB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Analysis of the Serial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4733E9-F123-AB4D-945F-0F6E3231956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878136"/>
            <a:ext cx="0" cy="329184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529BF7-99DE-0343-9A62-D2A8BF5CF343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67650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Increasing the number of clusters K, the execution time of the algorithm increases 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3A0943-1DA7-8C49-BC75-467DDF5E36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0" t="1677"/>
          <a:stretch/>
        </p:blipFill>
        <p:spPr>
          <a:xfrm>
            <a:off x="633179" y="3028012"/>
            <a:ext cx="7727742" cy="323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67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5E1F3-A724-6C4A-A46D-869DA0EB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Analysis of the Serial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A5714C-C121-3E44-AE48-4C325B26B7B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563344"/>
            <a:ext cx="0" cy="361188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E50AB99-5FE8-094C-9498-7883793794C3}"/>
              </a:ext>
            </a:extLst>
          </p:cNvPr>
          <p:cNvSpPr txBox="1">
            <a:spLocks/>
          </p:cNvSpPr>
          <p:nvPr/>
        </p:nvSpPr>
        <p:spPr>
          <a:xfrm>
            <a:off x="628650" y="1825626"/>
            <a:ext cx="7867650" cy="602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… and the Sum of Squared Errors decreases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9991D8-CA19-4245-B41E-20259033C4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2" t="1104"/>
          <a:stretch/>
        </p:blipFill>
        <p:spPr>
          <a:xfrm>
            <a:off x="700634" y="2585803"/>
            <a:ext cx="7723682" cy="356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0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71CE-E98F-F345-AE61-0D9C5BF7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Study of the Available Parallelism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C7730B3-CB29-0E46-AE4A-2F596D9EC4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884148"/>
              </p:ext>
            </p:extLst>
          </p:nvPr>
        </p:nvGraphicFramePr>
        <p:xfrm>
          <a:off x="750686" y="2953112"/>
          <a:ext cx="7448931" cy="308118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90466">
                  <a:extLst>
                    <a:ext uri="{9D8B030D-6E8A-4147-A177-3AD203B41FA5}">
                      <a16:colId xmlns:a16="http://schemas.microsoft.com/office/drawing/2014/main" val="3404792054"/>
                    </a:ext>
                  </a:extLst>
                </a:gridCol>
                <a:gridCol w="789566">
                  <a:extLst>
                    <a:ext uri="{9D8B030D-6E8A-4147-A177-3AD203B41FA5}">
                      <a16:colId xmlns:a16="http://schemas.microsoft.com/office/drawing/2014/main" val="1109674659"/>
                    </a:ext>
                  </a:extLst>
                </a:gridCol>
                <a:gridCol w="789566">
                  <a:extLst>
                    <a:ext uri="{9D8B030D-6E8A-4147-A177-3AD203B41FA5}">
                      <a16:colId xmlns:a16="http://schemas.microsoft.com/office/drawing/2014/main" val="367519559"/>
                    </a:ext>
                  </a:extLst>
                </a:gridCol>
                <a:gridCol w="820733">
                  <a:extLst>
                    <a:ext uri="{9D8B030D-6E8A-4147-A177-3AD203B41FA5}">
                      <a16:colId xmlns:a16="http://schemas.microsoft.com/office/drawing/2014/main" val="4282856346"/>
                    </a:ext>
                  </a:extLst>
                </a:gridCol>
                <a:gridCol w="820733">
                  <a:extLst>
                    <a:ext uri="{9D8B030D-6E8A-4147-A177-3AD203B41FA5}">
                      <a16:colId xmlns:a16="http://schemas.microsoft.com/office/drawing/2014/main" val="3466520470"/>
                    </a:ext>
                  </a:extLst>
                </a:gridCol>
                <a:gridCol w="820733">
                  <a:extLst>
                    <a:ext uri="{9D8B030D-6E8A-4147-A177-3AD203B41FA5}">
                      <a16:colId xmlns:a16="http://schemas.microsoft.com/office/drawing/2014/main" val="3897487279"/>
                    </a:ext>
                  </a:extLst>
                </a:gridCol>
                <a:gridCol w="903845">
                  <a:extLst>
                    <a:ext uri="{9D8B030D-6E8A-4147-A177-3AD203B41FA5}">
                      <a16:colId xmlns:a16="http://schemas.microsoft.com/office/drawing/2014/main" val="392934535"/>
                    </a:ext>
                  </a:extLst>
                </a:gridCol>
                <a:gridCol w="913289">
                  <a:extLst>
                    <a:ext uri="{9D8B030D-6E8A-4147-A177-3AD203B41FA5}">
                      <a16:colId xmlns:a16="http://schemas.microsoft.com/office/drawing/2014/main" val="1461758353"/>
                    </a:ext>
                  </a:extLst>
                </a:gridCol>
              </a:tblGrid>
              <a:tr h="5921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K=4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K=8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K=16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K=32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K=64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K=128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K=256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207416"/>
                  </a:ext>
                </a:extLst>
              </a:tr>
              <a:tr h="4674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init_centers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3179035"/>
                  </a:ext>
                </a:extLst>
              </a:tr>
              <a:tr h="4674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assign_pixels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79.2%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87.7%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92.6%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96.4%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98.1%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99.1%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99.5%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0256559"/>
                  </a:ext>
                </a:extLst>
              </a:tr>
              <a:tr h="6190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update_centers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18.9%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12.3%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7.3%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3.6%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1.9%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0.9%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0.5%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822976"/>
                  </a:ext>
                </a:extLst>
              </a:tr>
              <a:tr h="4674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compute_sse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0311031"/>
                  </a:ext>
                </a:extLst>
              </a:tr>
              <a:tr h="4674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update_data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1.9%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0.1%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9414744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EB2F9B-982D-3640-B559-F13B21B7F217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67650" cy="962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Using </a:t>
            </a:r>
            <a:r>
              <a:rPr lang="en-US" sz="2600" i="1" dirty="0"/>
              <a:t>gprof </a:t>
            </a:r>
            <a:r>
              <a:rPr lang="en-US" sz="2600" dirty="0"/>
              <a:t>it is possible to see the percentage of running time required by each step of k-means  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2090502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71CE-E98F-F345-AE61-0D9C5BF7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Study of the Available Parallelism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E69D1F-8940-6E4D-8D80-EB8475536BF7}"/>
              </a:ext>
            </a:extLst>
          </p:cNvPr>
          <p:cNvSpPr txBox="1">
            <a:spLocks/>
          </p:cNvSpPr>
          <p:nvPr/>
        </p:nvSpPr>
        <p:spPr>
          <a:xfrm>
            <a:off x="628649" y="1825625"/>
            <a:ext cx="7886701" cy="962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Amdahl’s Law estimates the speedup that can be reached just by parallelizing the pixels assignment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015387D-CFD1-174D-A7CD-4C6174AF50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3" t="2704" r="2103" b="1039"/>
          <a:stretch/>
        </p:blipFill>
        <p:spPr>
          <a:xfrm>
            <a:off x="749507" y="2923107"/>
            <a:ext cx="7644984" cy="331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20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71CE-E98F-F345-AE61-0D9C5BF7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The parallel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8476-D1AD-FA42-A787-08BB9DA9C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099283"/>
            <a:ext cx="7886700" cy="95394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The </a:t>
            </a:r>
            <a:r>
              <a:rPr lang="en-US" sz="2600" i="1" dirty="0"/>
              <a:t>static</a:t>
            </a:r>
            <a:r>
              <a:rPr lang="en-US" sz="2600" dirty="0"/>
              <a:t> approach is more effective because the work distribution across threads is well balanced 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6F33BD-B442-2E44-AE17-FD2653FD1BA3}"/>
              </a:ext>
            </a:extLst>
          </p:cNvPr>
          <p:cNvSpPr txBox="1">
            <a:spLocks/>
          </p:cNvSpPr>
          <p:nvPr/>
        </p:nvSpPr>
        <p:spPr>
          <a:xfrm>
            <a:off x="628650" y="1846204"/>
            <a:ext cx="7886701" cy="13167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To parallelize the pixels assignment of each pixel to the closest cluster, a </a:t>
            </a:r>
            <a:r>
              <a:rPr lang="en-US" sz="2600" i="1" dirty="0"/>
              <a:t>parallel for</a:t>
            </a:r>
            <a:r>
              <a:rPr lang="en-US" sz="2600" dirty="0"/>
              <a:t> work-sharing construct is used</a:t>
            </a:r>
            <a:endParaRPr lang="en-US" sz="2600" i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8A57DA-0D10-1943-AB09-60B873A48192}"/>
              </a:ext>
            </a:extLst>
          </p:cNvPr>
          <p:cNvSpPr txBox="1">
            <a:spLocks/>
          </p:cNvSpPr>
          <p:nvPr/>
        </p:nvSpPr>
        <p:spPr>
          <a:xfrm>
            <a:off x="628650" y="3318440"/>
            <a:ext cx="6190938" cy="1625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>
                <a:solidFill>
                  <a:schemeClr val="accent1"/>
                </a:solidFill>
              </a:rPr>
              <a:t>#pragma omp parallel for schedule(static) private(…) </a:t>
            </a: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chemeClr val="accent1"/>
                </a:solidFill>
              </a:rPr>
              <a:t>for (px = 0; px &lt; n_px; px++) {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1"/>
                </a:solidFill>
              </a:rPr>
              <a:t>    …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863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71CE-E98F-F345-AE61-0D9C5BF7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The parallel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8476-D1AD-FA42-A787-08BB9DA9C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855464"/>
            <a:ext cx="7886700" cy="131673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The </a:t>
            </a:r>
            <a:r>
              <a:rPr lang="en-US" sz="2600" i="1" dirty="0"/>
              <a:t>reduction</a:t>
            </a:r>
            <a:r>
              <a:rPr lang="en-US" sz="2600" dirty="0"/>
              <a:t> clause allows to protect the update operations of the clusters centers using an efficient synchronization technique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6F33BD-B442-2E44-AE17-FD2653FD1BA3}"/>
              </a:ext>
            </a:extLst>
          </p:cNvPr>
          <p:cNvSpPr txBox="1">
            <a:spLocks/>
          </p:cNvSpPr>
          <p:nvPr/>
        </p:nvSpPr>
        <p:spPr>
          <a:xfrm>
            <a:off x="628650" y="1846205"/>
            <a:ext cx="7886701" cy="10169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Updating the clusters centers from multiple threads leads to race conditions</a:t>
            </a:r>
            <a:endParaRPr lang="en-US" sz="2600" i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8A57DA-0D10-1943-AB09-60B873A48192}"/>
              </a:ext>
            </a:extLst>
          </p:cNvPr>
          <p:cNvSpPr txBox="1">
            <a:spLocks/>
          </p:cNvSpPr>
          <p:nvPr/>
        </p:nvSpPr>
        <p:spPr>
          <a:xfrm>
            <a:off x="628650" y="3046628"/>
            <a:ext cx="8005684" cy="1625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>
                <a:solidFill>
                  <a:schemeClr val="accent1"/>
                </a:solidFill>
              </a:rPr>
              <a:t>#pragma omp parallel for private(…) reduction(+:centers[..],counts[..])</a:t>
            </a: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chemeClr val="accent1"/>
                </a:solidFill>
              </a:rPr>
              <a:t>for (px = 0; px &lt; n_px; px++) {</a:t>
            </a: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chemeClr val="accent1"/>
                </a:solidFill>
              </a:rPr>
              <a:t>    …</a:t>
            </a: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chemeClr val="accent1"/>
                </a:solidFill>
              </a:rPr>
              <a:t>}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450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1066</TotalTime>
  <Words>703</Words>
  <Application>Microsoft Macintosh PowerPoint</Application>
  <PresentationFormat>On-screen Show (4:3)</PresentationFormat>
  <Paragraphs>167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Open Sans</vt:lpstr>
      <vt:lpstr>Raleway</vt:lpstr>
      <vt:lpstr>Office Theme</vt:lpstr>
      <vt:lpstr>Color-based Image Segmentation using Parallel K-means Clustering</vt:lpstr>
      <vt:lpstr>Analysis of the Serial Algorithm</vt:lpstr>
      <vt:lpstr>Analysis of the Serial Algorithm</vt:lpstr>
      <vt:lpstr>Analysis of the Serial Algorithm</vt:lpstr>
      <vt:lpstr>Analysis of the Serial Algorithm</vt:lpstr>
      <vt:lpstr>Study of the Available Parallelism</vt:lpstr>
      <vt:lpstr>Study of the Available Parallelism</vt:lpstr>
      <vt:lpstr>The parallel implementation</vt:lpstr>
      <vt:lpstr>The parallel implementation</vt:lpstr>
      <vt:lpstr>Performance on a Local Machine</vt:lpstr>
      <vt:lpstr>Performance on a Local Machine</vt:lpstr>
      <vt:lpstr>Performance on a Local Machine</vt:lpstr>
      <vt:lpstr>Performance on Google Cloud Platform</vt:lpstr>
      <vt:lpstr>Performance on Google Cloud Platform</vt:lpstr>
      <vt:lpstr>Conclusions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2D-DRIVEN 3D OBJECT DETECTION IN RGB-D IMAGES </dc:title>
  <dc:creator>Gabriele Mirando</dc:creator>
  <cp:lastModifiedBy>Gabriele Mirando</cp:lastModifiedBy>
  <cp:revision>87</cp:revision>
  <dcterms:created xsi:type="dcterms:W3CDTF">2018-08-27T13:26:37Z</dcterms:created>
  <dcterms:modified xsi:type="dcterms:W3CDTF">2018-09-08T10:13:05Z</dcterms:modified>
</cp:coreProperties>
</file>