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62" r:id="rId3"/>
    <p:sldId id="274" r:id="rId4"/>
    <p:sldId id="263" r:id="rId5"/>
    <p:sldId id="265" r:id="rId6"/>
    <p:sldId id="258" r:id="rId7"/>
    <p:sldId id="266" r:id="rId8"/>
    <p:sldId id="275" r:id="rId9"/>
    <p:sldId id="272" r:id="rId10"/>
    <p:sldId id="260" r:id="rId11"/>
    <p:sldId id="270" r:id="rId12"/>
    <p:sldId id="273" r:id="rId13"/>
    <p:sldId id="268" r:id="rId14"/>
    <p:sldId id="269" r:id="rId15"/>
    <p:sldId id="26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56" userDrawn="1">
          <p15:clr>
            <a:srgbClr val="A4A3A4"/>
          </p15:clr>
        </p15:guide>
        <p15:guide id="2" orient="horz" pos="3888" userDrawn="1">
          <p15:clr>
            <a:srgbClr val="A4A3A4"/>
          </p15:clr>
        </p15:guide>
        <p15:guide id="3" orient="horz" pos="1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3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51"/>
    <p:restoredTop sz="96341"/>
  </p:normalViewPr>
  <p:slideViewPr>
    <p:cSldViewPr snapToGrid="0" snapToObjects="1" showGuides="1">
      <p:cViewPr varScale="1">
        <p:scale>
          <a:sx n="113" d="100"/>
          <a:sy n="113" d="100"/>
        </p:scale>
        <p:origin x="1512" y="184"/>
      </p:cViewPr>
      <p:guideLst>
        <p:guide pos="456"/>
        <p:guide orient="horz" pos="3888"/>
        <p:guide orient="horz" pos="11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DD098-F353-6D48-93CF-D135A6984C36}" type="datetimeFigureOut">
              <a:rPr lang="en-GB" smtClean="0"/>
              <a:t>16/09/2018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67A9F2-9656-B144-99EF-E2FADF08E6C3}" type="slidenum">
              <a:rPr lang="en-GB" smtClean="0"/>
              <a:t>‹#›</a:t>
            </a:fld>
            <a:endParaRPr lang="en-GB"/>
          </a:p>
        </p:txBody>
      </p:sp>
    </p:spTree>
    <p:extLst>
      <p:ext uri="{BB962C8B-B14F-4D97-AF65-F5344CB8AC3E}">
        <p14:creationId xmlns:p14="http://schemas.microsoft.com/office/powerpoint/2010/main" val="277753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p:cNvSpPr>
            <a:spLocks noGrp="1"/>
          </p:cNvSpPr>
          <p:nvPr>
            <p:ph type="sldNum" sz="quarter" idx="5"/>
          </p:nvPr>
        </p:nvSpPr>
        <p:spPr/>
        <p:txBody>
          <a:bodyPr/>
          <a:lstStyle/>
          <a:p>
            <a:fld id="{0667A9F2-9656-B144-99EF-E2FADF08E6C3}" type="slidenum">
              <a:rPr lang="en-GB" smtClean="0"/>
              <a:t>1</a:t>
            </a:fld>
            <a:endParaRPr lang="en-GB"/>
          </a:p>
        </p:txBody>
      </p:sp>
    </p:spTree>
    <p:extLst>
      <p:ext uri="{BB962C8B-B14F-4D97-AF65-F5344CB8AC3E}">
        <p14:creationId xmlns:p14="http://schemas.microsoft.com/office/powerpoint/2010/main" val="300211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Open Sans" panose="020B0606030504020204" pitchFamily="34" charset="0"/>
                <a:ea typeface="Open Sans" panose="020B0606030504020204" pitchFamily="34" charset="0"/>
                <a:cs typeface="Open Sans" panose="020B0606030504020204" pitchFamily="34" charset="0"/>
              </a:rPr>
              <a:t>Clustering is a very common problem in Data Analysis. It’s the task of partitioning a set of objects into groups, that are called clusters, in such a way that objects in the same cluster are more similar to each other than to those in other clusters. K-Means is the standard algorithm used to solve the Clustering problem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Open Sans" panose="020B0606030504020204" pitchFamily="34" charset="0"/>
                <a:ea typeface="Open Sans" panose="020B0606030504020204" pitchFamily="34" charset="0"/>
                <a:cs typeface="Open Sans" panose="020B0606030504020204" pitchFamily="34" charset="0"/>
              </a:rPr>
              <a:t>and has  a wide range of applications. I chose Image Segmentation among K-means applications since it is one of the most relevant topics in Digital Image Analysis and Computer Vision. Image Segmentation is the task of dividing the image into its constituent objects. For this purpose, the K-means algorithm can be used to cluster the pixels of the image on the basis of their color. </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p:cNvSpPr>
            <a:spLocks noGrp="1"/>
          </p:cNvSpPr>
          <p:nvPr>
            <p:ph type="sldNum" sz="quarter" idx="5"/>
          </p:nvPr>
        </p:nvSpPr>
        <p:spPr/>
        <p:txBody>
          <a:bodyPr/>
          <a:lstStyle/>
          <a:p>
            <a:fld id="{0667A9F2-9656-B144-99EF-E2FADF08E6C3}" type="slidenum">
              <a:rPr lang="en-GB" smtClean="0"/>
              <a:t>2</a:t>
            </a:fld>
            <a:endParaRPr lang="en-GB"/>
          </a:p>
        </p:txBody>
      </p:sp>
    </p:spTree>
    <p:extLst>
      <p:ext uri="{BB962C8B-B14F-4D97-AF65-F5344CB8AC3E}">
        <p14:creationId xmlns:p14="http://schemas.microsoft.com/office/powerpoint/2010/main" val="3874132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Open Sans" panose="020B0606030504020204" pitchFamily="34" charset="0"/>
                <a:ea typeface="Open Sans" panose="020B0606030504020204" pitchFamily="34" charset="0"/>
                <a:cs typeface="Open Sans" panose="020B0606030504020204" pitchFamily="34" charset="0"/>
              </a:rPr>
              <a:t>Color-based Image Segmentation using K-means Clustering</a:t>
            </a:r>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Given a digital image and an integer number K, using the k-means clustering algorithm it is possible to divide the image pixels into K clusters on the basis of the pixels color. </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The steps of the algorithm are quite simple:</a:t>
            </a: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First step is the </a:t>
            </a:r>
            <a:r>
              <a:rPr lang="en-US" sz="1400" b="1" dirty="0">
                <a:latin typeface="Open Sans" panose="020B0606030504020204" pitchFamily="34" charset="0"/>
                <a:ea typeface="Open Sans" panose="020B0606030504020204" pitchFamily="34" charset="0"/>
                <a:cs typeface="Open Sans" panose="020B0606030504020204" pitchFamily="34" charset="0"/>
              </a:rPr>
              <a:t>initialization of the clusters</a:t>
            </a:r>
            <a:r>
              <a:rPr lang="en-US" sz="1400" dirty="0">
                <a:latin typeface="Open Sans" panose="020B0606030504020204" pitchFamily="34" charset="0"/>
                <a:ea typeface="Open Sans" panose="020B0606030504020204" pitchFamily="34" charset="0"/>
                <a:cs typeface="Open Sans" panose="020B0606030504020204" pitchFamily="34" charset="0"/>
              </a:rPr>
              <a:t>, K pixels are chosen from the image the cluster centers are initialized with the RGB values of those pixels. </a:t>
            </a: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Then there is the </a:t>
            </a:r>
            <a:r>
              <a:rPr lang="en-US" sz="1400" b="1" dirty="0">
                <a:latin typeface="Open Sans" panose="020B0606030504020204" pitchFamily="34" charset="0"/>
                <a:ea typeface="Open Sans" panose="020B0606030504020204" pitchFamily="34" charset="0"/>
                <a:cs typeface="Open Sans" panose="020B0606030504020204" pitchFamily="34" charset="0"/>
              </a:rPr>
              <a:t>pixels assignment </a:t>
            </a:r>
            <a:r>
              <a:rPr lang="en-US" sz="1400" dirty="0">
                <a:latin typeface="Open Sans" panose="020B0606030504020204" pitchFamily="34" charset="0"/>
                <a:ea typeface="Open Sans" panose="020B0606030504020204" pitchFamily="34" charset="0"/>
                <a:cs typeface="Open Sans" panose="020B0606030504020204" pitchFamily="34" charset="0"/>
              </a:rPr>
              <a:t>, where each pixel is assigned to the closest cluster. For each pixel, the squared Euclidean distance to every cluster center is computed and then the pixel is assigned to the cluster with the smaller distance.</a:t>
            </a: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After all the pixels have been assigned, the </a:t>
            </a:r>
            <a:r>
              <a:rPr lang="en-US" sz="1400" b="1" dirty="0">
                <a:latin typeface="Open Sans" panose="020B0606030504020204" pitchFamily="34" charset="0"/>
                <a:ea typeface="Open Sans" panose="020B0606030504020204" pitchFamily="34" charset="0"/>
                <a:cs typeface="Open Sans" panose="020B0606030504020204" pitchFamily="34" charset="0"/>
              </a:rPr>
              <a:t>cluster centers are updated </a:t>
            </a:r>
            <a:r>
              <a:rPr lang="en-US" sz="1400" dirty="0">
                <a:latin typeface="Open Sans" panose="020B0606030504020204" pitchFamily="34" charset="0"/>
                <a:ea typeface="Open Sans" panose="020B0606030504020204" pitchFamily="34" charset="0"/>
                <a:cs typeface="Open Sans" panose="020B0606030504020204" pitchFamily="34" charset="0"/>
              </a:rPr>
              <a:t>by computing the mean of the RGB values of each cluster.</a:t>
            </a: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If none of the pixels changed their cluster </a:t>
            </a:r>
            <a:r>
              <a:rPr lang="en-US" sz="1400" b="1" dirty="0">
                <a:latin typeface="Open Sans" panose="020B0606030504020204" pitchFamily="34" charset="0"/>
                <a:ea typeface="Open Sans" panose="020B0606030504020204" pitchFamily="34" charset="0"/>
                <a:cs typeface="Open Sans" panose="020B0606030504020204" pitchFamily="34" charset="0"/>
              </a:rPr>
              <a:t>the algorithm has converged </a:t>
            </a:r>
            <a:r>
              <a:rPr lang="en-US" sz="1400" dirty="0">
                <a:latin typeface="Open Sans" panose="020B0606030504020204" pitchFamily="34" charset="0"/>
                <a:ea typeface="Open Sans" panose="020B0606030504020204" pitchFamily="34" charset="0"/>
                <a:cs typeface="Open Sans" panose="020B0606030504020204" pitchFamily="34" charset="0"/>
              </a:rPr>
              <a:t>otherwise it goes back to the pixel assignment.</a:t>
            </a: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Finally the </a:t>
            </a:r>
            <a:r>
              <a:rPr lang="en-US" sz="1400" b="1" dirty="0">
                <a:latin typeface="Open Sans" panose="020B0606030504020204" pitchFamily="34" charset="0"/>
                <a:ea typeface="Open Sans" panose="020B0606030504020204" pitchFamily="34" charset="0"/>
                <a:cs typeface="Open Sans" panose="020B0606030504020204" pitchFamily="34" charset="0"/>
              </a:rPr>
              <a:t>initial image is updated</a:t>
            </a:r>
            <a:r>
              <a:rPr lang="en-US" sz="1400" dirty="0">
                <a:latin typeface="Open Sans" panose="020B0606030504020204" pitchFamily="34" charset="0"/>
                <a:ea typeface="Open Sans" panose="020B0606030504020204" pitchFamily="34" charset="0"/>
                <a:cs typeface="Open Sans" panose="020B0606030504020204" pitchFamily="34" charset="0"/>
              </a:rPr>
              <a:t>, each pixel RGB values are replaced with the ones of their cluster centers.</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p:cNvSpPr>
            <a:spLocks noGrp="1"/>
          </p:cNvSpPr>
          <p:nvPr>
            <p:ph type="sldNum" sz="quarter" idx="5"/>
          </p:nvPr>
        </p:nvSpPr>
        <p:spPr/>
        <p:txBody>
          <a:bodyPr/>
          <a:lstStyle/>
          <a:p>
            <a:fld id="{0667A9F2-9656-B144-99EF-E2FADF08E6C3}" type="slidenum">
              <a:rPr lang="en-GB" smtClean="0"/>
              <a:t>3</a:t>
            </a:fld>
            <a:endParaRPr lang="en-GB"/>
          </a:p>
        </p:txBody>
      </p:sp>
    </p:spTree>
    <p:extLst>
      <p:ext uri="{BB962C8B-B14F-4D97-AF65-F5344CB8AC3E}">
        <p14:creationId xmlns:p14="http://schemas.microsoft.com/office/powerpoint/2010/main" val="203117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67A9F2-9656-B144-99EF-E2FADF08E6C3}" type="slidenum">
              <a:rPr lang="en-GB" smtClean="0"/>
              <a:t>4</a:t>
            </a:fld>
            <a:endParaRPr lang="en-GB"/>
          </a:p>
        </p:txBody>
      </p:sp>
    </p:spTree>
    <p:extLst>
      <p:ext uri="{BB962C8B-B14F-4D97-AF65-F5344CB8AC3E}">
        <p14:creationId xmlns:p14="http://schemas.microsoft.com/office/powerpoint/2010/main" val="364127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67A9F2-9656-B144-99EF-E2FADF08E6C3}" type="slidenum">
              <a:rPr lang="en-GB" smtClean="0"/>
              <a:t>15</a:t>
            </a:fld>
            <a:endParaRPr lang="en-GB"/>
          </a:p>
        </p:txBody>
      </p:sp>
    </p:spTree>
    <p:extLst>
      <p:ext uri="{BB962C8B-B14F-4D97-AF65-F5344CB8AC3E}">
        <p14:creationId xmlns:p14="http://schemas.microsoft.com/office/powerpoint/2010/main" val="3452556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ctr">
            <a:normAutofit/>
          </a:bodyPr>
          <a:lstStyle>
            <a:lvl1pPr algn="ctr">
              <a:defRPr sz="3600">
                <a:latin typeface="Raleway" panose="020B0503030101060003" pitchFamily="34" charset="77"/>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Raleway" panose="020B05030301010600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C40220F-C219-9D45-8D8C-575BE46D4966}" type="datetimeFigureOut">
              <a:rPr lang="en-GB" smtClean="0"/>
              <a:t>16/09/2018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349723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0220F-C219-9D45-8D8C-575BE46D4966}" type="datetimeFigureOut">
              <a:rPr lang="en-GB" smtClean="0"/>
              <a:t>16/09/2018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2337466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0220F-C219-9D45-8D8C-575BE46D4966}" type="datetimeFigureOut">
              <a:rPr lang="en-GB" smtClean="0"/>
              <a:t>16/09/2018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248400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40220F-C219-9D45-8D8C-575BE46D4966}" type="datetimeFigureOut">
              <a:rPr lang="en-GB" smtClean="0"/>
              <a:t>16/09/2018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163031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40220F-C219-9D45-8D8C-575BE46D4966}" type="datetimeFigureOut">
              <a:rPr lang="en-GB" smtClean="0"/>
              <a:t>16/09/2018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221562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40220F-C219-9D45-8D8C-575BE46D4966}" type="datetimeFigureOut">
              <a:rPr lang="en-GB" smtClean="0"/>
              <a:t>16/09/2018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51792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0220F-C219-9D45-8D8C-575BE46D4966}" type="datetimeFigureOut">
              <a:rPr lang="en-GB" smtClean="0"/>
              <a:t>16/09/2018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378422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40220F-C219-9D45-8D8C-575BE46D4966}" type="datetimeFigureOut">
              <a:rPr lang="en-GB" smtClean="0"/>
              <a:t>16/09/2018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157153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0220F-C219-9D45-8D8C-575BE46D4966}" type="datetimeFigureOut">
              <a:rPr lang="en-GB" smtClean="0"/>
              <a:t>16/09/2018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384653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40220F-C219-9D45-8D8C-575BE46D4966}" type="datetimeFigureOut">
              <a:rPr lang="en-GB" smtClean="0"/>
              <a:t>16/09/2018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260269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40220F-C219-9D45-8D8C-575BE46D4966}" type="datetimeFigureOut">
              <a:rPr lang="en-GB" smtClean="0"/>
              <a:t>16/09/2018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347219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4C40220F-C219-9D45-8D8C-575BE46D4966}" type="datetimeFigureOut">
              <a:rPr lang="en-GB" smtClean="0"/>
              <a:pPr/>
              <a:t>16/09/2018</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6E0B802E-11DD-CC4C-997D-B4F0081E72C3}" type="slidenum">
              <a:rPr lang="en-GB" smtClean="0"/>
              <a:pPr/>
              <a:t>‹#›</a:t>
            </a:fld>
            <a:endParaRPr lang="en-GB" dirty="0"/>
          </a:p>
        </p:txBody>
      </p:sp>
    </p:spTree>
    <p:extLst>
      <p:ext uri="{BB962C8B-B14F-4D97-AF65-F5344CB8AC3E}">
        <p14:creationId xmlns:p14="http://schemas.microsoft.com/office/powerpoint/2010/main" val="2372184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3200" kern="1200">
          <a:solidFill>
            <a:schemeClr val="tx1"/>
          </a:solidFill>
          <a:latin typeface="Raleway" panose="020B0503030101060003"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5CC3-A626-EE44-BE05-7D9D385FB98A}"/>
              </a:ext>
            </a:extLst>
          </p:cNvPr>
          <p:cNvSpPr>
            <a:spLocks noGrp="1"/>
          </p:cNvSpPr>
          <p:nvPr>
            <p:ph type="ctrTitle"/>
          </p:nvPr>
        </p:nvSpPr>
        <p:spPr>
          <a:xfrm>
            <a:off x="609600" y="1256622"/>
            <a:ext cx="7924800" cy="1773237"/>
          </a:xfrm>
        </p:spPr>
        <p:txBody>
          <a:bodyPr/>
          <a:lstStyle/>
          <a:p>
            <a:r>
              <a:rPr lang="en-US" b="1" dirty="0"/>
              <a:t>Color-based</a:t>
            </a:r>
            <a:r>
              <a:rPr lang="en-GB" b="1" dirty="0"/>
              <a:t> Image Segmentation</a:t>
            </a:r>
            <a:br>
              <a:rPr lang="en-GB" b="1" dirty="0"/>
            </a:br>
            <a:r>
              <a:rPr lang="en-GB" b="1" dirty="0"/>
              <a:t>using Parallel K-means Clustering</a:t>
            </a:r>
          </a:p>
        </p:txBody>
      </p:sp>
      <p:sp>
        <p:nvSpPr>
          <p:cNvPr id="3" name="Subtitle 2">
            <a:extLst>
              <a:ext uri="{FF2B5EF4-FFF2-40B4-BE49-F238E27FC236}">
                <a16:creationId xmlns:a16="http://schemas.microsoft.com/office/drawing/2014/main" id="{C635473F-77D3-6E47-A5FE-6781AB7DFB2A}"/>
              </a:ext>
            </a:extLst>
          </p:cNvPr>
          <p:cNvSpPr>
            <a:spLocks noGrp="1"/>
          </p:cNvSpPr>
          <p:nvPr>
            <p:ph type="subTitle" idx="1"/>
          </p:nvPr>
        </p:nvSpPr>
        <p:spPr>
          <a:xfrm>
            <a:off x="3810000" y="3293167"/>
            <a:ext cx="4610100" cy="2616855"/>
          </a:xfrm>
        </p:spPr>
        <p:txBody>
          <a:bodyPr anchor="ctr">
            <a:normAutofit/>
          </a:bodyPr>
          <a:lstStyle/>
          <a:p>
            <a:pPr algn="l"/>
            <a:r>
              <a:rPr lang="en-GB" b="1" dirty="0"/>
              <a:t>Gabriele Mirando</a:t>
            </a:r>
          </a:p>
          <a:p>
            <a:pPr algn="l"/>
            <a:r>
              <a:rPr lang="en-GB" sz="2000" dirty="0"/>
              <a:t>Advanced Computer Architecture</a:t>
            </a:r>
          </a:p>
          <a:p>
            <a:pPr algn="l">
              <a:lnSpc>
                <a:spcPct val="100000"/>
              </a:lnSpc>
            </a:pPr>
            <a:r>
              <a:rPr lang="en-GB" sz="2000" dirty="0"/>
              <a:t>Computer Science and Multimedia </a:t>
            </a:r>
            <a:endParaRPr lang="en-GB" sz="100" dirty="0"/>
          </a:p>
          <a:p>
            <a:pPr algn="l">
              <a:lnSpc>
                <a:spcPct val="100000"/>
              </a:lnSpc>
            </a:pPr>
            <a:r>
              <a:rPr lang="en-GB" sz="2000" dirty="0"/>
              <a:t>University of Pavia</a:t>
            </a:r>
          </a:p>
          <a:p>
            <a:pPr algn="l">
              <a:lnSpc>
                <a:spcPct val="100000"/>
              </a:lnSpc>
            </a:pPr>
            <a:r>
              <a:rPr lang="en-GB" sz="2000" dirty="0"/>
              <a:t>A.Y. 2017/2018</a:t>
            </a:r>
          </a:p>
        </p:txBody>
      </p:sp>
      <p:pic>
        <p:nvPicPr>
          <p:cNvPr id="7" name="Picture 6">
            <a:extLst>
              <a:ext uri="{FF2B5EF4-FFF2-40B4-BE49-F238E27FC236}">
                <a16:creationId xmlns:a16="http://schemas.microsoft.com/office/drawing/2014/main" id="{BC9BD975-3068-C642-97FB-C02AC854B173}"/>
              </a:ext>
            </a:extLst>
          </p:cNvPr>
          <p:cNvPicPr>
            <a:picLocks noChangeAspect="1"/>
          </p:cNvPicPr>
          <p:nvPr/>
        </p:nvPicPr>
        <p:blipFill>
          <a:blip r:embed="rId3"/>
          <a:stretch>
            <a:fillRect/>
          </a:stretch>
        </p:blipFill>
        <p:spPr>
          <a:xfrm>
            <a:off x="971550" y="3389537"/>
            <a:ext cx="2476500" cy="2373313"/>
          </a:xfrm>
          <a:prstGeom prst="rect">
            <a:avLst/>
          </a:prstGeom>
        </p:spPr>
      </p:pic>
    </p:spTree>
    <p:extLst>
      <p:ext uri="{BB962C8B-B14F-4D97-AF65-F5344CB8AC3E}">
        <p14:creationId xmlns:p14="http://schemas.microsoft.com/office/powerpoint/2010/main" val="2817999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Performance on a Local Machine</a:t>
            </a:r>
          </a:p>
        </p:txBody>
      </p:sp>
      <p:graphicFrame>
        <p:nvGraphicFramePr>
          <p:cNvPr id="5" name="Content Placeholder 4">
            <a:extLst>
              <a:ext uri="{FF2B5EF4-FFF2-40B4-BE49-F238E27FC236}">
                <a16:creationId xmlns:a16="http://schemas.microsoft.com/office/drawing/2014/main" id="{5CFB0C17-1290-B34C-A49B-0AA81F13AFD9}"/>
              </a:ext>
            </a:extLst>
          </p:cNvPr>
          <p:cNvGraphicFramePr>
            <a:graphicFrameLocks noGrp="1"/>
          </p:cNvGraphicFramePr>
          <p:nvPr>
            <p:ph idx="1"/>
            <p:extLst>
              <p:ext uri="{D42A27DB-BD31-4B8C-83A1-F6EECF244321}">
                <p14:modId xmlns:p14="http://schemas.microsoft.com/office/powerpoint/2010/main" val="1046362666"/>
              </p:ext>
            </p:extLst>
          </p:nvPr>
        </p:nvGraphicFramePr>
        <p:xfrm>
          <a:off x="729127" y="3327815"/>
          <a:ext cx="7629061" cy="2608290"/>
        </p:xfrm>
        <a:graphic>
          <a:graphicData uri="http://schemas.openxmlformats.org/drawingml/2006/table">
            <a:tbl>
              <a:tblPr firstRow="1" firstCol="1" bandRow="1">
                <a:tableStyleId>{5940675A-B579-460E-94D1-54222C63F5DA}</a:tableStyleId>
              </a:tblPr>
              <a:tblGrid>
                <a:gridCol w="1388068">
                  <a:extLst>
                    <a:ext uri="{9D8B030D-6E8A-4147-A177-3AD203B41FA5}">
                      <a16:colId xmlns:a16="http://schemas.microsoft.com/office/drawing/2014/main" val="1420078668"/>
                    </a:ext>
                  </a:extLst>
                </a:gridCol>
                <a:gridCol w="1049515">
                  <a:extLst>
                    <a:ext uri="{9D8B030D-6E8A-4147-A177-3AD203B41FA5}">
                      <a16:colId xmlns:a16="http://schemas.microsoft.com/office/drawing/2014/main" val="1787126409"/>
                    </a:ext>
                  </a:extLst>
                </a:gridCol>
                <a:gridCol w="808659">
                  <a:extLst>
                    <a:ext uri="{9D8B030D-6E8A-4147-A177-3AD203B41FA5}">
                      <a16:colId xmlns:a16="http://schemas.microsoft.com/office/drawing/2014/main" val="2960723334"/>
                    </a:ext>
                  </a:extLst>
                </a:gridCol>
                <a:gridCol w="840581">
                  <a:extLst>
                    <a:ext uri="{9D8B030D-6E8A-4147-A177-3AD203B41FA5}">
                      <a16:colId xmlns:a16="http://schemas.microsoft.com/office/drawing/2014/main" val="943052916"/>
                    </a:ext>
                  </a:extLst>
                </a:gridCol>
                <a:gridCol w="840581">
                  <a:extLst>
                    <a:ext uri="{9D8B030D-6E8A-4147-A177-3AD203B41FA5}">
                      <a16:colId xmlns:a16="http://schemas.microsoft.com/office/drawing/2014/main" val="2769679430"/>
                    </a:ext>
                  </a:extLst>
                </a:gridCol>
                <a:gridCol w="840581">
                  <a:extLst>
                    <a:ext uri="{9D8B030D-6E8A-4147-A177-3AD203B41FA5}">
                      <a16:colId xmlns:a16="http://schemas.microsoft.com/office/drawing/2014/main" val="4124277010"/>
                    </a:ext>
                  </a:extLst>
                </a:gridCol>
                <a:gridCol w="925701">
                  <a:extLst>
                    <a:ext uri="{9D8B030D-6E8A-4147-A177-3AD203B41FA5}">
                      <a16:colId xmlns:a16="http://schemas.microsoft.com/office/drawing/2014/main" val="2351239992"/>
                    </a:ext>
                  </a:extLst>
                </a:gridCol>
                <a:gridCol w="935375">
                  <a:extLst>
                    <a:ext uri="{9D8B030D-6E8A-4147-A177-3AD203B41FA5}">
                      <a16:colId xmlns:a16="http://schemas.microsoft.com/office/drawing/2014/main" val="655934223"/>
                    </a:ext>
                  </a:extLst>
                </a:gridCol>
              </a:tblGrid>
              <a:tr h="774336">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Threads</a:t>
                      </a:r>
                    </a:p>
                  </a:txBody>
                  <a:tcPr marL="68580" marR="68580" marT="0" marB="0" anchor="ctr">
                    <a:solidFill>
                      <a:schemeClr val="accent1">
                        <a:lumMod val="40000"/>
                        <a:lumOff val="6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K=4</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K=8</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K=16</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K=32</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K=64</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K=128</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K=256</a:t>
                      </a:r>
                    </a:p>
                  </a:txBody>
                  <a:tcPr marL="68580" marR="68580" marT="0" marB="0" anchor="ctr">
                    <a:solidFill>
                      <a:schemeClr val="accent1">
                        <a:lumMod val="20000"/>
                        <a:lumOff val="80000"/>
                      </a:schemeClr>
                    </a:solidFill>
                  </a:tcPr>
                </a:tc>
                <a:extLst>
                  <a:ext uri="{0D108BD9-81ED-4DB2-BD59-A6C34878D82A}">
                    <a16:rowId xmlns:a16="http://schemas.microsoft.com/office/drawing/2014/main" val="2536984708"/>
                  </a:ext>
                </a:extLst>
              </a:tr>
              <a:tr h="611318">
                <a:tc>
                  <a:txBody>
                    <a:bodyPr/>
                    <a:lstStyle/>
                    <a:p>
                      <a:pPr marL="0" marR="0" algn="ctr">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2</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1.612</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1.753</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1.797</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1.819</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1.847</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1.857</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1.858</a:t>
                      </a:r>
                    </a:p>
                  </a:txBody>
                  <a:tcPr marL="68580" marR="68580" marT="0" marB="0" anchor="ctr"/>
                </a:tc>
                <a:extLst>
                  <a:ext uri="{0D108BD9-81ED-4DB2-BD59-A6C34878D82A}">
                    <a16:rowId xmlns:a16="http://schemas.microsoft.com/office/drawing/2014/main" val="791310652"/>
                  </a:ext>
                </a:extLst>
              </a:tr>
              <a:tr h="611318">
                <a:tc>
                  <a:txBody>
                    <a:bodyPr/>
                    <a:lstStyle/>
                    <a:p>
                      <a:pPr marL="0" marR="0" algn="ctr">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3</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1.912</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1.929</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1.943</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1.955</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1.966</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1.983</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2.000</a:t>
                      </a:r>
                    </a:p>
                  </a:txBody>
                  <a:tcPr marL="68580" marR="68580" marT="0" marB="0" anchor="ctr"/>
                </a:tc>
                <a:extLst>
                  <a:ext uri="{0D108BD9-81ED-4DB2-BD59-A6C34878D82A}">
                    <a16:rowId xmlns:a16="http://schemas.microsoft.com/office/drawing/2014/main" val="4101146199"/>
                  </a:ext>
                </a:extLst>
              </a:tr>
              <a:tr h="611318">
                <a:tc>
                  <a:txBody>
                    <a:bodyPr/>
                    <a:lstStyle/>
                    <a:p>
                      <a:pPr marL="0" marR="0" algn="ctr">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4</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2.062</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2.098</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2.120</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2.148</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2.198</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2.207</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2.210</a:t>
                      </a:r>
                    </a:p>
                  </a:txBody>
                  <a:tcPr marL="68580" marR="68580" marT="0" marB="0" anchor="ctr"/>
                </a:tc>
                <a:extLst>
                  <a:ext uri="{0D108BD9-81ED-4DB2-BD59-A6C34878D82A}">
                    <a16:rowId xmlns:a16="http://schemas.microsoft.com/office/drawing/2014/main" val="4069582873"/>
                  </a:ext>
                </a:extLst>
              </a:tr>
            </a:tbl>
          </a:graphicData>
        </a:graphic>
      </p:graphicFrame>
      <p:sp>
        <p:nvSpPr>
          <p:cNvPr id="6" name="Content Placeholder 2">
            <a:extLst>
              <a:ext uri="{FF2B5EF4-FFF2-40B4-BE49-F238E27FC236}">
                <a16:creationId xmlns:a16="http://schemas.microsoft.com/office/drawing/2014/main" id="{39211883-3834-B24E-9715-BED38B237494}"/>
              </a:ext>
            </a:extLst>
          </p:cNvPr>
          <p:cNvSpPr txBox="1">
            <a:spLocks/>
          </p:cNvSpPr>
          <p:nvPr/>
        </p:nvSpPr>
        <p:spPr>
          <a:xfrm>
            <a:off x="628649" y="1825625"/>
            <a:ext cx="7886701" cy="15021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The first machine utilized to test the performance of parallel implementation was equipped with an Intel Core i5@2.00GHz with 2 cores and 4 threads</a:t>
            </a:r>
          </a:p>
        </p:txBody>
      </p:sp>
    </p:spTree>
    <p:extLst>
      <p:ext uri="{BB962C8B-B14F-4D97-AF65-F5344CB8AC3E}">
        <p14:creationId xmlns:p14="http://schemas.microsoft.com/office/powerpoint/2010/main" val="20608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Performance on a Local Machine</a:t>
            </a:r>
          </a:p>
        </p:txBody>
      </p:sp>
      <p:pic>
        <p:nvPicPr>
          <p:cNvPr id="4" name="Content Placeholder 3">
            <a:extLst>
              <a:ext uri="{FF2B5EF4-FFF2-40B4-BE49-F238E27FC236}">
                <a16:creationId xmlns:a16="http://schemas.microsoft.com/office/drawing/2014/main" id="{54087CAE-18A1-3846-9FAE-F55DD704945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8650" y="2553326"/>
            <a:ext cx="0" cy="3621024"/>
          </a:xfrm>
          <a:prstGeom prst="rect">
            <a:avLst/>
          </a:prstGeom>
        </p:spPr>
      </p:pic>
      <p:sp>
        <p:nvSpPr>
          <p:cNvPr id="5" name="Content Placeholder 2">
            <a:extLst>
              <a:ext uri="{FF2B5EF4-FFF2-40B4-BE49-F238E27FC236}">
                <a16:creationId xmlns:a16="http://schemas.microsoft.com/office/drawing/2014/main" id="{B969FBBA-7B5A-E64E-83DC-4D37ED382725}"/>
              </a:ext>
            </a:extLst>
          </p:cNvPr>
          <p:cNvSpPr txBox="1">
            <a:spLocks/>
          </p:cNvSpPr>
          <p:nvPr/>
        </p:nvSpPr>
        <p:spPr>
          <a:xfrm>
            <a:off x="628650" y="1825626"/>
            <a:ext cx="7886700" cy="6477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The speedup is close to linear using 2 threads</a:t>
            </a:r>
          </a:p>
        </p:txBody>
      </p:sp>
      <p:pic>
        <p:nvPicPr>
          <p:cNvPr id="7" name="Picture 6">
            <a:extLst>
              <a:ext uri="{FF2B5EF4-FFF2-40B4-BE49-F238E27FC236}">
                <a16:creationId xmlns:a16="http://schemas.microsoft.com/office/drawing/2014/main" id="{23107C20-F82E-C04D-98DE-63162E6229A0}"/>
              </a:ext>
            </a:extLst>
          </p:cNvPr>
          <p:cNvPicPr>
            <a:picLocks noChangeAspect="1"/>
          </p:cNvPicPr>
          <p:nvPr/>
        </p:nvPicPr>
        <p:blipFill rotWithShape="1">
          <a:blip r:embed="rId3"/>
          <a:srcRect l="1272" t="1753" r="1313" b="1536"/>
          <a:stretch/>
        </p:blipFill>
        <p:spPr>
          <a:xfrm>
            <a:off x="714373" y="2624766"/>
            <a:ext cx="7658101" cy="3500437"/>
          </a:xfrm>
          <a:prstGeom prst="rect">
            <a:avLst/>
          </a:prstGeom>
        </p:spPr>
      </p:pic>
    </p:spTree>
    <p:extLst>
      <p:ext uri="{BB962C8B-B14F-4D97-AF65-F5344CB8AC3E}">
        <p14:creationId xmlns:p14="http://schemas.microsoft.com/office/powerpoint/2010/main" val="83820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Performance on a Local Machine</a:t>
            </a:r>
          </a:p>
        </p:txBody>
      </p:sp>
      <p:graphicFrame>
        <p:nvGraphicFramePr>
          <p:cNvPr id="5" name="Content Placeholder 4">
            <a:extLst>
              <a:ext uri="{FF2B5EF4-FFF2-40B4-BE49-F238E27FC236}">
                <a16:creationId xmlns:a16="http://schemas.microsoft.com/office/drawing/2014/main" id="{5CFB0C17-1290-B34C-A49B-0AA81F13AFD9}"/>
              </a:ext>
            </a:extLst>
          </p:cNvPr>
          <p:cNvGraphicFramePr>
            <a:graphicFrameLocks noGrp="1"/>
          </p:cNvGraphicFramePr>
          <p:nvPr>
            <p:ph idx="1"/>
            <p:extLst>
              <p:ext uri="{D42A27DB-BD31-4B8C-83A1-F6EECF244321}">
                <p14:modId xmlns:p14="http://schemas.microsoft.com/office/powerpoint/2010/main" val="4176801340"/>
              </p:ext>
            </p:extLst>
          </p:nvPr>
        </p:nvGraphicFramePr>
        <p:xfrm>
          <a:off x="771991" y="3327815"/>
          <a:ext cx="7547551" cy="2608290"/>
        </p:xfrm>
        <a:graphic>
          <a:graphicData uri="http://schemas.openxmlformats.org/drawingml/2006/table">
            <a:tbl>
              <a:tblPr firstRow="1" firstCol="1" bandRow="1">
                <a:tableStyleId>{5940675A-B579-460E-94D1-54222C63F5DA}</a:tableStyleId>
              </a:tblPr>
              <a:tblGrid>
                <a:gridCol w="1373238">
                  <a:extLst>
                    <a:ext uri="{9D8B030D-6E8A-4147-A177-3AD203B41FA5}">
                      <a16:colId xmlns:a16="http://schemas.microsoft.com/office/drawing/2014/main" val="1420078668"/>
                    </a:ext>
                  </a:extLst>
                </a:gridCol>
                <a:gridCol w="1038302">
                  <a:extLst>
                    <a:ext uri="{9D8B030D-6E8A-4147-A177-3AD203B41FA5}">
                      <a16:colId xmlns:a16="http://schemas.microsoft.com/office/drawing/2014/main" val="1787126409"/>
                    </a:ext>
                  </a:extLst>
                </a:gridCol>
                <a:gridCol w="800019">
                  <a:extLst>
                    <a:ext uri="{9D8B030D-6E8A-4147-A177-3AD203B41FA5}">
                      <a16:colId xmlns:a16="http://schemas.microsoft.com/office/drawing/2014/main" val="2960723334"/>
                    </a:ext>
                  </a:extLst>
                </a:gridCol>
                <a:gridCol w="831600">
                  <a:extLst>
                    <a:ext uri="{9D8B030D-6E8A-4147-A177-3AD203B41FA5}">
                      <a16:colId xmlns:a16="http://schemas.microsoft.com/office/drawing/2014/main" val="943052916"/>
                    </a:ext>
                  </a:extLst>
                </a:gridCol>
                <a:gridCol w="831600">
                  <a:extLst>
                    <a:ext uri="{9D8B030D-6E8A-4147-A177-3AD203B41FA5}">
                      <a16:colId xmlns:a16="http://schemas.microsoft.com/office/drawing/2014/main" val="2769679430"/>
                    </a:ext>
                  </a:extLst>
                </a:gridCol>
                <a:gridCol w="831600">
                  <a:extLst>
                    <a:ext uri="{9D8B030D-6E8A-4147-A177-3AD203B41FA5}">
                      <a16:colId xmlns:a16="http://schemas.microsoft.com/office/drawing/2014/main" val="4124277010"/>
                    </a:ext>
                  </a:extLst>
                </a:gridCol>
                <a:gridCol w="915811">
                  <a:extLst>
                    <a:ext uri="{9D8B030D-6E8A-4147-A177-3AD203B41FA5}">
                      <a16:colId xmlns:a16="http://schemas.microsoft.com/office/drawing/2014/main" val="2351239992"/>
                    </a:ext>
                  </a:extLst>
                </a:gridCol>
                <a:gridCol w="925381">
                  <a:extLst>
                    <a:ext uri="{9D8B030D-6E8A-4147-A177-3AD203B41FA5}">
                      <a16:colId xmlns:a16="http://schemas.microsoft.com/office/drawing/2014/main" val="655934223"/>
                    </a:ext>
                  </a:extLst>
                </a:gridCol>
              </a:tblGrid>
              <a:tr h="774336">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Threads</a:t>
                      </a:r>
                    </a:p>
                  </a:txBody>
                  <a:tcPr marL="68580" marR="68580" marT="0" marB="0" anchor="ctr">
                    <a:solidFill>
                      <a:schemeClr val="accent1">
                        <a:lumMod val="40000"/>
                        <a:lumOff val="6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K=4</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K=8</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K=16</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K=32</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K=64</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K=128</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K=256</a:t>
                      </a:r>
                    </a:p>
                  </a:txBody>
                  <a:tcPr marL="68580" marR="68580" marT="0" marB="0" anchor="ctr">
                    <a:solidFill>
                      <a:schemeClr val="accent1">
                        <a:lumMod val="20000"/>
                        <a:lumOff val="80000"/>
                      </a:schemeClr>
                    </a:solidFill>
                  </a:tcPr>
                </a:tc>
                <a:extLst>
                  <a:ext uri="{0D108BD9-81ED-4DB2-BD59-A6C34878D82A}">
                    <a16:rowId xmlns:a16="http://schemas.microsoft.com/office/drawing/2014/main" val="2536984708"/>
                  </a:ext>
                </a:extLst>
              </a:tr>
              <a:tr h="611318">
                <a:tc>
                  <a:txBody>
                    <a:bodyPr/>
                    <a:lstStyle/>
                    <a:p>
                      <a:pPr marL="0" marR="0" algn="ctr">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2</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7.57%</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6.89%</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3.69%</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2.35%</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0.89%</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0.29%</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0.19%</a:t>
                      </a:r>
                    </a:p>
                  </a:txBody>
                  <a:tcPr marL="68580" marR="68580" marT="0" marB="0" anchor="ctr"/>
                </a:tc>
                <a:extLst>
                  <a:ext uri="{0D108BD9-81ED-4DB2-BD59-A6C34878D82A}">
                    <a16:rowId xmlns:a16="http://schemas.microsoft.com/office/drawing/2014/main" val="791310652"/>
                  </a:ext>
                </a:extLst>
              </a:tr>
              <a:tr h="611318">
                <a:tc>
                  <a:txBody>
                    <a:bodyPr/>
                    <a:lstStyle/>
                    <a:p>
                      <a:pPr marL="0" marR="0" algn="ctr">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3</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9.54%</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8.61%</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3.43%</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1.47%</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0.82%</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0.42%</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0.38%</a:t>
                      </a:r>
                    </a:p>
                  </a:txBody>
                  <a:tcPr marL="68580" marR="68580" marT="0" marB="0" anchor="ctr"/>
                </a:tc>
                <a:extLst>
                  <a:ext uri="{0D108BD9-81ED-4DB2-BD59-A6C34878D82A}">
                    <a16:rowId xmlns:a16="http://schemas.microsoft.com/office/drawing/2014/main" val="4101146199"/>
                  </a:ext>
                </a:extLst>
              </a:tr>
              <a:tr h="611318">
                <a:tc>
                  <a:txBody>
                    <a:bodyPr/>
                    <a:lstStyle/>
                    <a:p>
                      <a:pPr marL="0" marR="0" algn="ctr">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4</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10.50%</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6.03%</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3.46%</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1.51%</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0.99%</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0.51%</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0.60%</a:t>
                      </a:r>
                    </a:p>
                  </a:txBody>
                  <a:tcPr marL="68580" marR="68580" marT="0" marB="0" anchor="ctr"/>
                </a:tc>
                <a:extLst>
                  <a:ext uri="{0D108BD9-81ED-4DB2-BD59-A6C34878D82A}">
                    <a16:rowId xmlns:a16="http://schemas.microsoft.com/office/drawing/2014/main" val="4069582873"/>
                  </a:ext>
                </a:extLst>
              </a:tr>
            </a:tbl>
          </a:graphicData>
        </a:graphic>
      </p:graphicFrame>
      <p:sp>
        <p:nvSpPr>
          <p:cNvPr id="6" name="Content Placeholder 2">
            <a:extLst>
              <a:ext uri="{FF2B5EF4-FFF2-40B4-BE49-F238E27FC236}">
                <a16:creationId xmlns:a16="http://schemas.microsoft.com/office/drawing/2014/main" id="{39211883-3834-B24E-9715-BED38B237494}"/>
              </a:ext>
            </a:extLst>
          </p:cNvPr>
          <p:cNvSpPr txBox="1">
            <a:spLocks/>
          </p:cNvSpPr>
          <p:nvPr/>
        </p:nvSpPr>
        <p:spPr>
          <a:xfrm>
            <a:off x="628649" y="1825625"/>
            <a:ext cx="7886701" cy="15021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Parallelizing the centers update step produces an increase in the speedup that is higher when a smaller number of cluster is specified </a:t>
            </a:r>
          </a:p>
        </p:txBody>
      </p:sp>
    </p:spTree>
    <p:extLst>
      <p:ext uri="{BB962C8B-B14F-4D97-AF65-F5344CB8AC3E}">
        <p14:creationId xmlns:p14="http://schemas.microsoft.com/office/powerpoint/2010/main" val="301250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Performance on Google Cloud Platform</a:t>
            </a:r>
          </a:p>
        </p:txBody>
      </p:sp>
      <p:sp>
        <p:nvSpPr>
          <p:cNvPr id="5" name="Content Placeholder 2">
            <a:extLst>
              <a:ext uri="{FF2B5EF4-FFF2-40B4-BE49-F238E27FC236}">
                <a16:creationId xmlns:a16="http://schemas.microsoft.com/office/drawing/2014/main" id="{639097E9-E6ED-F140-8402-0ABB102C1FE3}"/>
              </a:ext>
            </a:extLst>
          </p:cNvPr>
          <p:cNvSpPr txBox="1">
            <a:spLocks/>
          </p:cNvSpPr>
          <p:nvPr/>
        </p:nvSpPr>
        <p:spPr>
          <a:xfrm>
            <a:off x="628649" y="1825625"/>
            <a:ext cx="7886701" cy="1171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When increasing over 12 the number of vCPU, the speedup started to have an irregular behavior</a:t>
            </a:r>
          </a:p>
        </p:txBody>
      </p:sp>
      <p:pic>
        <p:nvPicPr>
          <p:cNvPr id="9" name="Content Placeholder 8">
            <a:extLst>
              <a:ext uri="{FF2B5EF4-FFF2-40B4-BE49-F238E27FC236}">
                <a16:creationId xmlns:a16="http://schemas.microsoft.com/office/drawing/2014/main" id="{A1282ABF-4E42-E544-9C82-3673DEE79553}"/>
              </a:ext>
            </a:extLst>
          </p:cNvPr>
          <p:cNvPicPr>
            <a:picLocks noGrp="1" noChangeAspect="1"/>
          </p:cNvPicPr>
          <p:nvPr>
            <p:ph idx="1"/>
          </p:nvPr>
        </p:nvPicPr>
        <p:blipFill rotWithShape="1">
          <a:blip r:embed="rId2"/>
          <a:srcRect l="1449" t="2364" r="1268" b="1737"/>
          <a:stretch/>
        </p:blipFill>
        <p:spPr>
          <a:xfrm>
            <a:off x="681040" y="2997200"/>
            <a:ext cx="7672387" cy="3154364"/>
          </a:xfrm>
        </p:spPr>
      </p:pic>
    </p:spTree>
    <p:extLst>
      <p:ext uri="{BB962C8B-B14F-4D97-AF65-F5344CB8AC3E}">
        <p14:creationId xmlns:p14="http://schemas.microsoft.com/office/powerpoint/2010/main" val="2657177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Performance on Google Cloud Platform</a:t>
            </a:r>
          </a:p>
        </p:txBody>
      </p:sp>
      <p:sp>
        <p:nvSpPr>
          <p:cNvPr id="5" name="Content Placeholder 2">
            <a:extLst>
              <a:ext uri="{FF2B5EF4-FFF2-40B4-BE49-F238E27FC236}">
                <a16:creationId xmlns:a16="http://schemas.microsoft.com/office/drawing/2014/main" id="{B4B84C43-7776-254C-B51A-EBAC207FC1E4}"/>
              </a:ext>
            </a:extLst>
          </p:cNvPr>
          <p:cNvSpPr txBox="1">
            <a:spLocks/>
          </p:cNvSpPr>
          <p:nvPr/>
        </p:nvSpPr>
        <p:spPr>
          <a:xfrm>
            <a:off x="628649" y="1825625"/>
            <a:ext cx="7886701" cy="1174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A drop in the efficiency of the parallel program is visible when more than twelve vCPU are used   </a:t>
            </a:r>
          </a:p>
          <a:p>
            <a:pPr marL="0" indent="0">
              <a:lnSpc>
                <a:spcPct val="100000"/>
              </a:lnSpc>
              <a:buNone/>
            </a:pPr>
            <a:r>
              <a:rPr lang="en-US" dirty="0"/>
              <a:t> </a:t>
            </a:r>
            <a:endParaRPr lang="en-US" sz="2600" dirty="0"/>
          </a:p>
        </p:txBody>
      </p:sp>
      <p:pic>
        <p:nvPicPr>
          <p:cNvPr id="9" name="Content Placeholder 8">
            <a:extLst>
              <a:ext uri="{FF2B5EF4-FFF2-40B4-BE49-F238E27FC236}">
                <a16:creationId xmlns:a16="http://schemas.microsoft.com/office/drawing/2014/main" id="{B24124C5-7368-EA43-99DB-70E2CACDD494}"/>
              </a:ext>
            </a:extLst>
          </p:cNvPr>
          <p:cNvPicPr>
            <a:picLocks noGrp="1" noChangeAspect="1"/>
          </p:cNvPicPr>
          <p:nvPr>
            <p:ph idx="1"/>
          </p:nvPr>
        </p:nvPicPr>
        <p:blipFill rotWithShape="1">
          <a:blip r:embed="rId2"/>
          <a:srcRect l="1631" t="2441" r="1086" b="879"/>
          <a:stretch/>
        </p:blipFill>
        <p:spPr>
          <a:xfrm>
            <a:off x="664366" y="3000434"/>
            <a:ext cx="7672388" cy="3143251"/>
          </a:xfrm>
        </p:spPr>
      </p:pic>
    </p:spTree>
    <p:extLst>
      <p:ext uri="{BB962C8B-B14F-4D97-AF65-F5344CB8AC3E}">
        <p14:creationId xmlns:p14="http://schemas.microsoft.com/office/powerpoint/2010/main" val="665764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Conclusions</a:t>
            </a:r>
          </a:p>
        </p:txBody>
      </p:sp>
      <p:sp>
        <p:nvSpPr>
          <p:cNvPr id="3" name="Content Placeholder 2">
            <a:extLst>
              <a:ext uri="{FF2B5EF4-FFF2-40B4-BE49-F238E27FC236}">
                <a16:creationId xmlns:a16="http://schemas.microsoft.com/office/drawing/2014/main" id="{14D98476-D1AD-FA42-A787-08BB9DA9CF56}"/>
              </a:ext>
            </a:extLst>
          </p:cNvPr>
          <p:cNvSpPr>
            <a:spLocks noGrp="1"/>
          </p:cNvSpPr>
          <p:nvPr>
            <p:ph idx="1"/>
          </p:nvPr>
        </p:nvSpPr>
        <p:spPr/>
        <p:txBody>
          <a:bodyPr>
            <a:normAutofit fontScale="85000" lnSpcReduction="10000"/>
          </a:bodyPr>
          <a:lstStyle/>
          <a:p>
            <a:pPr marL="0" indent="0">
              <a:lnSpc>
                <a:spcPct val="110000"/>
              </a:lnSpc>
              <a:buNone/>
            </a:pPr>
            <a:r>
              <a:rPr lang="en-US" sz="3100" dirty="0"/>
              <a:t>Parallel Computing can be used to increase the performance of the k-means clustering algorithm</a:t>
            </a:r>
          </a:p>
          <a:p>
            <a:pPr marL="0" indent="0">
              <a:lnSpc>
                <a:spcPct val="120000"/>
              </a:lnSpc>
              <a:buNone/>
            </a:pPr>
            <a:endParaRPr lang="en-US" sz="900" dirty="0"/>
          </a:p>
          <a:p>
            <a:pPr marL="0" indent="0">
              <a:lnSpc>
                <a:spcPct val="110000"/>
              </a:lnSpc>
              <a:buNone/>
            </a:pPr>
            <a:r>
              <a:rPr lang="en-US" sz="3100" dirty="0"/>
              <a:t>K-means algorithm is inherently characterized by an high level of data parallelism</a:t>
            </a:r>
            <a:r>
              <a:rPr lang="en-US" sz="3100" b="1" dirty="0"/>
              <a:t> </a:t>
            </a:r>
            <a:r>
              <a:rPr lang="en-US" sz="3100" dirty="0"/>
              <a:t>and so it is easy to obtain a remarkable speedup using OpenMP</a:t>
            </a:r>
          </a:p>
          <a:p>
            <a:pPr marL="0" indent="0">
              <a:lnSpc>
                <a:spcPct val="120000"/>
              </a:lnSpc>
              <a:buNone/>
            </a:pPr>
            <a:endParaRPr lang="en-US" sz="900" dirty="0"/>
          </a:p>
          <a:p>
            <a:pPr marL="0" indent="0">
              <a:lnSpc>
                <a:spcPct val="110000"/>
              </a:lnSpc>
              <a:buNone/>
            </a:pPr>
            <a:r>
              <a:rPr lang="en-US" sz="3100" dirty="0"/>
              <a:t>Using a GPGPU programming API, like CUDA, would have made it possible to achieve an even better results</a:t>
            </a:r>
          </a:p>
        </p:txBody>
      </p:sp>
    </p:spTree>
    <p:extLst>
      <p:ext uri="{BB962C8B-B14F-4D97-AF65-F5344CB8AC3E}">
        <p14:creationId xmlns:p14="http://schemas.microsoft.com/office/powerpoint/2010/main" val="279458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E1F3-A724-6C4A-A46D-869DA0EBB9E5}"/>
              </a:ext>
            </a:extLst>
          </p:cNvPr>
          <p:cNvSpPr>
            <a:spLocks noGrp="1"/>
          </p:cNvSpPr>
          <p:nvPr>
            <p:ph type="title"/>
          </p:nvPr>
        </p:nvSpPr>
        <p:spPr/>
        <p:txBody>
          <a:bodyPr/>
          <a:lstStyle/>
          <a:p>
            <a:pPr algn="l"/>
            <a:r>
              <a:rPr lang="en-US" b="1" dirty="0"/>
              <a:t>Analysis of the Serial Algorithm</a:t>
            </a:r>
          </a:p>
        </p:txBody>
      </p:sp>
      <p:sp>
        <p:nvSpPr>
          <p:cNvPr id="6" name="Content Placeholder 5">
            <a:extLst>
              <a:ext uri="{FF2B5EF4-FFF2-40B4-BE49-F238E27FC236}">
                <a16:creationId xmlns:a16="http://schemas.microsoft.com/office/drawing/2014/main" id="{8B617718-D835-F946-80BB-58C619C22BC0}"/>
              </a:ext>
            </a:extLst>
          </p:cNvPr>
          <p:cNvSpPr>
            <a:spLocks noGrp="1"/>
          </p:cNvSpPr>
          <p:nvPr>
            <p:ph idx="1"/>
          </p:nvPr>
        </p:nvSpPr>
        <p:spPr>
          <a:xfrm>
            <a:off x="628650" y="1825625"/>
            <a:ext cx="7886700" cy="4351338"/>
          </a:xfrm>
        </p:spPr>
        <p:txBody>
          <a:bodyPr>
            <a:normAutofit/>
          </a:bodyPr>
          <a:lstStyle/>
          <a:p>
            <a:pPr marL="0" indent="0">
              <a:lnSpc>
                <a:spcPct val="100000"/>
              </a:lnSpc>
              <a:buNone/>
            </a:pPr>
            <a:r>
              <a:rPr lang="en-US" sz="2600" dirty="0"/>
              <a:t>K-means algorithm is the standard solution used in scientific and industrial applications to solve the clustering problem</a:t>
            </a:r>
          </a:p>
          <a:p>
            <a:pPr marL="0" indent="0">
              <a:lnSpc>
                <a:spcPct val="100000"/>
              </a:lnSpc>
              <a:buNone/>
            </a:pPr>
            <a:endParaRPr lang="en-US" sz="900" dirty="0"/>
          </a:p>
          <a:p>
            <a:pPr marL="0" indent="0">
              <a:lnSpc>
                <a:spcPct val="100000"/>
              </a:lnSpc>
              <a:buNone/>
            </a:pPr>
            <a:r>
              <a:rPr lang="en-US" sz="2600" dirty="0"/>
              <a:t>Given a digital image and an integer number K, the k-means clustering algorithm can be used to partition the image pixels into K groups, in such a way that pixels in the same group are similar in terms of color </a:t>
            </a:r>
          </a:p>
        </p:txBody>
      </p:sp>
    </p:spTree>
    <p:extLst>
      <p:ext uri="{BB962C8B-B14F-4D97-AF65-F5344CB8AC3E}">
        <p14:creationId xmlns:p14="http://schemas.microsoft.com/office/powerpoint/2010/main" val="1550463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E1F3-A724-6C4A-A46D-869DA0EBB9E5}"/>
              </a:ext>
            </a:extLst>
          </p:cNvPr>
          <p:cNvSpPr>
            <a:spLocks noGrp="1"/>
          </p:cNvSpPr>
          <p:nvPr>
            <p:ph type="title"/>
          </p:nvPr>
        </p:nvSpPr>
        <p:spPr/>
        <p:txBody>
          <a:bodyPr/>
          <a:lstStyle/>
          <a:p>
            <a:pPr algn="l"/>
            <a:r>
              <a:rPr lang="en-US" b="1" dirty="0"/>
              <a:t>Analysis of the Serial Algorithm</a:t>
            </a:r>
          </a:p>
        </p:txBody>
      </p:sp>
      <p:sp>
        <p:nvSpPr>
          <p:cNvPr id="3" name="TextBox 2">
            <a:extLst>
              <a:ext uri="{FF2B5EF4-FFF2-40B4-BE49-F238E27FC236}">
                <a16:creationId xmlns:a16="http://schemas.microsoft.com/office/drawing/2014/main" id="{A4D8B677-822B-FF4D-8ECC-826368A1DD69}"/>
              </a:ext>
            </a:extLst>
          </p:cNvPr>
          <p:cNvSpPr txBox="1"/>
          <p:nvPr/>
        </p:nvSpPr>
        <p:spPr>
          <a:xfrm>
            <a:off x="729990" y="1825120"/>
            <a:ext cx="646480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Clusters Initialization</a:t>
            </a:r>
            <a:r>
              <a:rPr lang="en-US" sz="1600" dirty="0">
                <a:latin typeface="Open Sans" panose="020B0606030504020204" pitchFamily="34" charset="0"/>
                <a:ea typeface="Open Sans" panose="020B0606030504020204" pitchFamily="34" charset="0"/>
                <a:cs typeface="Open Sans" panose="020B0606030504020204" pitchFamily="34" charset="0"/>
              </a:rPr>
              <a:t>: K pixels are randomly picked from the initial image and set as clusters centers</a:t>
            </a:r>
          </a:p>
        </p:txBody>
      </p:sp>
      <p:sp>
        <p:nvSpPr>
          <p:cNvPr id="5" name="TextBox 4">
            <a:extLst>
              <a:ext uri="{FF2B5EF4-FFF2-40B4-BE49-F238E27FC236}">
                <a16:creationId xmlns:a16="http://schemas.microsoft.com/office/drawing/2014/main" id="{A948E210-9E2A-BD4B-B665-3E95AB400D32}"/>
              </a:ext>
            </a:extLst>
          </p:cNvPr>
          <p:cNvSpPr txBox="1"/>
          <p:nvPr/>
        </p:nvSpPr>
        <p:spPr>
          <a:xfrm>
            <a:off x="730405" y="2655966"/>
            <a:ext cx="646397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Pixels Assignment</a:t>
            </a:r>
            <a:r>
              <a:rPr lang="en-US" sz="1600" dirty="0">
                <a:latin typeface="Open Sans" panose="020B0606030504020204" pitchFamily="34" charset="0"/>
                <a:ea typeface="Open Sans" panose="020B0606030504020204" pitchFamily="34" charset="0"/>
                <a:cs typeface="Open Sans" panose="020B0606030504020204" pitchFamily="34" charset="0"/>
              </a:rPr>
              <a:t>: each pixel is assigned to its closest cluster, i.e. the cluster for which the squared Euclidean distance is the lowest</a:t>
            </a:r>
          </a:p>
        </p:txBody>
      </p:sp>
      <p:sp>
        <p:nvSpPr>
          <p:cNvPr id="6" name="TextBox 5">
            <a:extLst>
              <a:ext uri="{FF2B5EF4-FFF2-40B4-BE49-F238E27FC236}">
                <a16:creationId xmlns:a16="http://schemas.microsoft.com/office/drawing/2014/main" id="{0AFD7030-209D-914C-9B6E-619812ACAEA4}"/>
              </a:ext>
            </a:extLst>
          </p:cNvPr>
          <p:cNvSpPr txBox="1"/>
          <p:nvPr/>
        </p:nvSpPr>
        <p:spPr>
          <a:xfrm>
            <a:off x="729990" y="3486812"/>
            <a:ext cx="646480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Centers Update</a:t>
            </a:r>
            <a:r>
              <a:rPr lang="en-US" sz="1600" dirty="0">
                <a:latin typeface="Open Sans" panose="020B0606030504020204" pitchFamily="34" charset="0"/>
                <a:ea typeface="Open Sans" panose="020B0606030504020204" pitchFamily="34" charset="0"/>
                <a:cs typeface="Open Sans" panose="020B0606030504020204" pitchFamily="34" charset="0"/>
              </a:rPr>
              <a:t>: the clusters centers are updated by computing the mean of the pixels belonging to each cluster</a:t>
            </a:r>
          </a:p>
        </p:txBody>
      </p:sp>
      <p:sp>
        <p:nvSpPr>
          <p:cNvPr id="7" name="TextBox 6">
            <a:extLst>
              <a:ext uri="{FF2B5EF4-FFF2-40B4-BE49-F238E27FC236}">
                <a16:creationId xmlns:a16="http://schemas.microsoft.com/office/drawing/2014/main" id="{158BCDDA-16A2-C544-97F2-6868DEA5F79C}"/>
              </a:ext>
            </a:extLst>
          </p:cNvPr>
          <p:cNvSpPr txBox="1"/>
          <p:nvPr/>
        </p:nvSpPr>
        <p:spPr>
          <a:xfrm>
            <a:off x="729990" y="5582300"/>
            <a:ext cx="646480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Image Update</a:t>
            </a:r>
            <a:r>
              <a:rPr lang="en-US" sz="1600" dirty="0">
                <a:latin typeface="Open Sans" panose="020B0606030504020204" pitchFamily="34" charset="0"/>
                <a:ea typeface="Open Sans" panose="020B0606030504020204" pitchFamily="34" charset="0"/>
                <a:cs typeface="Open Sans" panose="020B0606030504020204" pitchFamily="34" charset="0"/>
              </a:rPr>
              <a:t>: the RGB values of each pixel of the initial image are replaced with the ones of their cluster center</a:t>
            </a:r>
          </a:p>
        </p:txBody>
      </p:sp>
      <p:sp>
        <p:nvSpPr>
          <p:cNvPr id="10" name="Decision 9">
            <a:extLst>
              <a:ext uri="{FF2B5EF4-FFF2-40B4-BE49-F238E27FC236}">
                <a16:creationId xmlns:a16="http://schemas.microsoft.com/office/drawing/2014/main" id="{02CABD01-8C1C-3449-947B-ADDDB3FAF835}"/>
              </a:ext>
            </a:extLst>
          </p:cNvPr>
          <p:cNvSpPr/>
          <p:nvPr/>
        </p:nvSpPr>
        <p:spPr>
          <a:xfrm>
            <a:off x="2094650" y="4271358"/>
            <a:ext cx="3735488" cy="995422"/>
          </a:xfrm>
          <a:prstGeom prst="flowChartDecision">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Any pixel changed cluster?</a:t>
            </a:r>
          </a:p>
        </p:txBody>
      </p:sp>
      <p:cxnSp>
        <p:nvCxnSpPr>
          <p:cNvPr id="12" name="Straight Arrow Connector 11">
            <a:extLst>
              <a:ext uri="{FF2B5EF4-FFF2-40B4-BE49-F238E27FC236}">
                <a16:creationId xmlns:a16="http://schemas.microsoft.com/office/drawing/2014/main" id="{9189DB51-D5B2-904C-BEE8-138A8D4494D6}"/>
              </a:ext>
            </a:extLst>
          </p:cNvPr>
          <p:cNvCxnSpPr>
            <a:stCxn id="3" idx="2"/>
            <a:endCxn id="5" idx="0"/>
          </p:cNvCxnSpPr>
          <p:nvPr/>
        </p:nvCxnSpPr>
        <p:spPr>
          <a:xfrm>
            <a:off x="3962394" y="2409895"/>
            <a:ext cx="0" cy="246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5EFB006-DCF2-FB46-A2F2-4CEAF2A7458D}"/>
              </a:ext>
            </a:extLst>
          </p:cNvPr>
          <p:cNvCxnSpPr>
            <a:stCxn id="5" idx="2"/>
            <a:endCxn id="6" idx="0"/>
          </p:cNvCxnSpPr>
          <p:nvPr/>
        </p:nvCxnSpPr>
        <p:spPr>
          <a:xfrm>
            <a:off x="3962394" y="3240741"/>
            <a:ext cx="0" cy="246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4DE686C-3016-5342-A349-B7952A5125DA}"/>
              </a:ext>
            </a:extLst>
          </p:cNvPr>
          <p:cNvCxnSpPr>
            <a:cxnSpLocks/>
            <a:stCxn id="6" idx="2"/>
            <a:endCxn id="10" idx="0"/>
          </p:cNvCxnSpPr>
          <p:nvPr/>
        </p:nvCxnSpPr>
        <p:spPr>
          <a:xfrm>
            <a:off x="3962394" y="4071587"/>
            <a:ext cx="0" cy="199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A27D977-C5FB-A844-B90E-87357973B25C}"/>
              </a:ext>
            </a:extLst>
          </p:cNvPr>
          <p:cNvCxnSpPr>
            <a:cxnSpLocks/>
            <a:stCxn id="10" idx="2"/>
            <a:endCxn id="7" idx="0"/>
          </p:cNvCxnSpPr>
          <p:nvPr/>
        </p:nvCxnSpPr>
        <p:spPr>
          <a:xfrm>
            <a:off x="3962394" y="5266780"/>
            <a:ext cx="0" cy="315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F2D0715-933F-174F-B76E-4194CE00221C}"/>
              </a:ext>
            </a:extLst>
          </p:cNvPr>
          <p:cNvCxnSpPr/>
          <p:nvPr/>
        </p:nvCxnSpPr>
        <p:spPr>
          <a:xfrm>
            <a:off x="5830138" y="4769069"/>
            <a:ext cx="1847729"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14ED84C-E849-FB49-B258-B1C04E72F20C}"/>
              </a:ext>
            </a:extLst>
          </p:cNvPr>
          <p:cNvCxnSpPr>
            <a:cxnSpLocks/>
          </p:cNvCxnSpPr>
          <p:nvPr/>
        </p:nvCxnSpPr>
        <p:spPr>
          <a:xfrm flipV="1">
            <a:off x="7677867" y="2948352"/>
            <a:ext cx="0" cy="1820719"/>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0F8C6F9-7E95-1147-A4A8-2BAEF7EA2E7B}"/>
              </a:ext>
            </a:extLst>
          </p:cNvPr>
          <p:cNvCxnSpPr>
            <a:cxnSpLocks/>
          </p:cNvCxnSpPr>
          <p:nvPr/>
        </p:nvCxnSpPr>
        <p:spPr>
          <a:xfrm flipH="1">
            <a:off x="7194383" y="2948352"/>
            <a:ext cx="48306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9940F23E-BFCC-9548-BA15-0F3BD8235697}"/>
              </a:ext>
            </a:extLst>
          </p:cNvPr>
          <p:cNvSpPr txBox="1"/>
          <p:nvPr/>
        </p:nvSpPr>
        <p:spPr>
          <a:xfrm>
            <a:off x="5837493" y="4421832"/>
            <a:ext cx="52086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yes</a:t>
            </a:r>
          </a:p>
        </p:txBody>
      </p:sp>
      <p:sp>
        <p:nvSpPr>
          <p:cNvPr id="30" name="TextBox 29">
            <a:extLst>
              <a:ext uri="{FF2B5EF4-FFF2-40B4-BE49-F238E27FC236}">
                <a16:creationId xmlns:a16="http://schemas.microsoft.com/office/drawing/2014/main" id="{B9FCB292-1058-5B47-ABC5-DB1B0FFE27FD}"/>
              </a:ext>
            </a:extLst>
          </p:cNvPr>
          <p:cNvSpPr txBox="1"/>
          <p:nvPr/>
        </p:nvSpPr>
        <p:spPr>
          <a:xfrm>
            <a:off x="4057101" y="5220448"/>
            <a:ext cx="52086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no</a:t>
            </a:r>
          </a:p>
        </p:txBody>
      </p:sp>
    </p:spTree>
    <p:extLst>
      <p:ext uri="{BB962C8B-B14F-4D97-AF65-F5344CB8AC3E}">
        <p14:creationId xmlns:p14="http://schemas.microsoft.com/office/powerpoint/2010/main" val="163687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E1F3-A724-6C4A-A46D-869DA0EBB9E5}"/>
              </a:ext>
            </a:extLst>
          </p:cNvPr>
          <p:cNvSpPr>
            <a:spLocks noGrp="1"/>
          </p:cNvSpPr>
          <p:nvPr>
            <p:ph type="title"/>
          </p:nvPr>
        </p:nvSpPr>
        <p:spPr/>
        <p:txBody>
          <a:bodyPr/>
          <a:lstStyle/>
          <a:p>
            <a:pPr algn="l"/>
            <a:r>
              <a:rPr lang="en-US" b="1" dirty="0"/>
              <a:t>Analysis of the Serial Algorithm</a:t>
            </a:r>
          </a:p>
        </p:txBody>
      </p:sp>
      <p:pic>
        <p:nvPicPr>
          <p:cNvPr id="4" name="Content Placeholder 3">
            <a:extLst>
              <a:ext uri="{FF2B5EF4-FFF2-40B4-BE49-F238E27FC236}">
                <a16:creationId xmlns:a16="http://schemas.microsoft.com/office/drawing/2014/main" id="{5596D3A5-985D-3E44-AA5B-95ADEAA8715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26546" y="2919784"/>
            <a:ext cx="2427733" cy="1618488"/>
          </a:xfrm>
          <a:prstGeom prst="rect">
            <a:avLst/>
          </a:prstGeom>
        </p:spPr>
      </p:pic>
      <p:pic>
        <p:nvPicPr>
          <p:cNvPr id="5" name="Picture 4">
            <a:extLst>
              <a:ext uri="{FF2B5EF4-FFF2-40B4-BE49-F238E27FC236}">
                <a16:creationId xmlns:a16="http://schemas.microsoft.com/office/drawing/2014/main" id="{5FBCAFBB-BE1D-6A45-84E2-45728D0994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7830" y="2929357"/>
            <a:ext cx="2428072" cy="1618488"/>
          </a:xfrm>
          <a:prstGeom prst="rect">
            <a:avLst/>
          </a:prstGeom>
        </p:spPr>
      </p:pic>
      <p:sp>
        <p:nvSpPr>
          <p:cNvPr id="9" name="Content Placeholder 2">
            <a:extLst>
              <a:ext uri="{FF2B5EF4-FFF2-40B4-BE49-F238E27FC236}">
                <a16:creationId xmlns:a16="http://schemas.microsoft.com/office/drawing/2014/main" id="{C1F0C817-07E3-4E42-A17E-601BF1C78923}"/>
              </a:ext>
            </a:extLst>
          </p:cNvPr>
          <p:cNvSpPr txBox="1">
            <a:spLocks/>
          </p:cNvSpPr>
          <p:nvPr/>
        </p:nvSpPr>
        <p:spPr>
          <a:xfrm>
            <a:off x="628650" y="1837200"/>
            <a:ext cx="7867650" cy="1028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A 640 × 360 JPEG test image has been segmented specifying an increasing number of clusters K</a:t>
            </a:r>
          </a:p>
        </p:txBody>
      </p:sp>
      <p:pic>
        <p:nvPicPr>
          <p:cNvPr id="10" name="Picture 9">
            <a:extLst>
              <a:ext uri="{FF2B5EF4-FFF2-40B4-BE49-F238E27FC236}">
                <a16:creationId xmlns:a16="http://schemas.microsoft.com/office/drawing/2014/main" id="{B649D2A8-4E8F-3544-B8C2-B85CD75B73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49453" y="2929357"/>
            <a:ext cx="2431138" cy="1618488"/>
          </a:xfrm>
          <a:prstGeom prst="rect">
            <a:avLst/>
          </a:prstGeom>
        </p:spPr>
      </p:pic>
      <p:pic>
        <p:nvPicPr>
          <p:cNvPr id="11" name="Picture 10">
            <a:extLst>
              <a:ext uri="{FF2B5EF4-FFF2-40B4-BE49-F238E27FC236}">
                <a16:creationId xmlns:a16="http://schemas.microsoft.com/office/drawing/2014/main" id="{1BBC0350-4598-7745-8D65-B21FED6279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6598" y="4608043"/>
            <a:ext cx="2428072" cy="1618488"/>
          </a:xfrm>
          <a:prstGeom prst="rect">
            <a:avLst/>
          </a:prstGeom>
        </p:spPr>
      </p:pic>
      <p:pic>
        <p:nvPicPr>
          <p:cNvPr id="12" name="Picture 11">
            <a:extLst>
              <a:ext uri="{FF2B5EF4-FFF2-40B4-BE49-F238E27FC236}">
                <a16:creationId xmlns:a16="http://schemas.microsoft.com/office/drawing/2014/main" id="{08B4A8B0-E20E-2545-B63A-89631875529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87830" y="4617616"/>
            <a:ext cx="2428072" cy="1618488"/>
          </a:xfrm>
          <a:prstGeom prst="rect">
            <a:avLst/>
          </a:prstGeom>
        </p:spPr>
      </p:pic>
      <p:pic>
        <p:nvPicPr>
          <p:cNvPr id="13" name="Picture 12">
            <a:extLst>
              <a:ext uri="{FF2B5EF4-FFF2-40B4-BE49-F238E27FC236}">
                <a16:creationId xmlns:a16="http://schemas.microsoft.com/office/drawing/2014/main" id="{FFEEA3C4-2DA3-3647-8162-3291E7CF337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49453" y="4627189"/>
            <a:ext cx="2428072" cy="1618488"/>
          </a:xfrm>
          <a:prstGeom prst="rect">
            <a:avLst/>
          </a:prstGeom>
        </p:spPr>
      </p:pic>
      <p:sp>
        <p:nvSpPr>
          <p:cNvPr id="14" name="TextBox 13">
            <a:extLst>
              <a:ext uri="{FF2B5EF4-FFF2-40B4-BE49-F238E27FC236}">
                <a16:creationId xmlns:a16="http://schemas.microsoft.com/office/drawing/2014/main" id="{7D2A0DCB-F36C-7045-9DDD-12FA8B019F20}"/>
              </a:ext>
            </a:extLst>
          </p:cNvPr>
          <p:cNvSpPr txBox="1"/>
          <p:nvPr/>
        </p:nvSpPr>
        <p:spPr>
          <a:xfrm>
            <a:off x="717886" y="4186336"/>
            <a:ext cx="1571264" cy="338554"/>
          </a:xfrm>
          <a:prstGeom prst="rect">
            <a:avLst/>
          </a:prstGeom>
          <a:noFill/>
        </p:spPr>
        <p:txBody>
          <a:bodyPr wrap="non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Original image</a:t>
            </a:r>
          </a:p>
        </p:txBody>
      </p:sp>
      <p:sp>
        <p:nvSpPr>
          <p:cNvPr id="15" name="TextBox 14">
            <a:extLst>
              <a:ext uri="{FF2B5EF4-FFF2-40B4-BE49-F238E27FC236}">
                <a16:creationId xmlns:a16="http://schemas.microsoft.com/office/drawing/2014/main" id="{50631D45-2C39-584B-8FC8-0C15BBBCBA88}"/>
              </a:ext>
            </a:extLst>
          </p:cNvPr>
          <p:cNvSpPr txBox="1"/>
          <p:nvPr/>
        </p:nvSpPr>
        <p:spPr>
          <a:xfrm>
            <a:off x="3306898" y="4212808"/>
            <a:ext cx="651140" cy="338554"/>
          </a:xfrm>
          <a:prstGeom prst="rect">
            <a:avLst/>
          </a:prstGeom>
          <a:noFill/>
        </p:spPr>
        <p:txBody>
          <a:bodyPr wrap="non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K = 4</a:t>
            </a:r>
          </a:p>
        </p:txBody>
      </p:sp>
      <p:sp>
        <p:nvSpPr>
          <p:cNvPr id="16" name="TextBox 15">
            <a:extLst>
              <a:ext uri="{FF2B5EF4-FFF2-40B4-BE49-F238E27FC236}">
                <a16:creationId xmlns:a16="http://schemas.microsoft.com/office/drawing/2014/main" id="{AB79C04B-A774-714C-A820-2E7E768422C7}"/>
              </a:ext>
            </a:extLst>
          </p:cNvPr>
          <p:cNvSpPr txBox="1"/>
          <p:nvPr/>
        </p:nvSpPr>
        <p:spPr>
          <a:xfrm>
            <a:off x="715800" y="5868248"/>
            <a:ext cx="768159" cy="338554"/>
          </a:xfrm>
          <a:prstGeom prst="rect">
            <a:avLst/>
          </a:prstGeom>
          <a:noFill/>
        </p:spPr>
        <p:txBody>
          <a:bodyPr wrap="non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K = 16</a:t>
            </a:r>
          </a:p>
        </p:txBody>
      </p:sp>
      <p:sp>
        <p:nvSpPr>
          <p:cNvPr id="17" name="TextBox 16">
            <a:extLst>
              <a:ext uri="{FF2B5EF4-FFF2-40B4-BE49-F238E27FC236}">
                <a16:creationId xmlns:a16="http://schemas.microsoft.com/office/drawing/2014/main" id="{4F045510-D08E-0C41-A7C3-BCF0B290BE56}"/>
              </a:ext>
            </a:extLst>
          </p:cNvPr>
          <p:cNvSpPr txBox="1"/>
          <p:nvPr/>
        </p:nvSpPr>
        <p:spPr>
          <a:xfrm>
            <a:off x="3306898" y="5877821"/>
            <a:ext cx="768159" cy="338554"/>
          </a:xfrm>
          <a:prstGeom prst="rect">
            <a:avLst/>
          </a:prstGeom>
          <a:noFill/>
        </p:spPr>
        <p:txBody>
          <a:bodyPr wrap="non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K = 32</a:t>
            </a:r>
          </a:p>
        </p:txBody>
      </p:sp>
      <p:sp>
        <p:nvSpPr>
          <p:cNvPr id="18" name="TextBox 17">
            <a:extLst>
              <a:ext uri="{FF2B5EF4-FFF2-40B4-BE49-F238E27FC236}">
                <a16:creationId xmlns:a16="http://schemas.microsoft.com/office/drawing/2014/main" id="{FAE82F5A-FA4D-B849-BD3A-E141D74F7419}"/>
              </a:ext>
            </a:extLst>
          </p:cNvPr>
          <p:cNvSpPr txBox="1"/>
          <p:nvPr/>
        </p:nvSpPr>
        <p:spPr>
          <a:xfrm>
            <a:off x="5849454" y="4202985"/>
            <a:ext cx="651140" cy="338554"/>
          </a:xfrm>
          <a:prstGeom prst="rect">
            <a:avLst/>
          </a:prstGeom>
          <a:noFill/>
        </p:spPr>
        <p:txBody>
          <a:bodyPr wrap="non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K = 8</a:t>
            </a:r>
          </a:p>
        </p:txBody>
      </p:sp>
      <p:sp>
        <p:nvSpPr>
          <p:cNvPr id="19" name="TextBox 18">
            <a:extLst>
              <a:ext uri="{FF2B5EF4-FFF2-40B4-BE49-F238E27FC236}">
                <a16:creationId xmlns:a16="http://schemas.microsoft.com/office/drawing/2014/main" id="{32918A35-9E3C-664E-97C5-E43227281523}"/>
              </a:ext>
            </a:extLst>
          </p:cNvPr>
          <p:cNvSpPr txBox="1"/>
          <p:nvPr/>
        </p:nvSpPr>
        <p:spPr>
          <a:xfrm>
            <a:off x="5880223" y="5897785"/>
            <a:ext cx="768159" cy="338554"/>
          </a:xfrm>
          <a:prstGeom prst="rect">
            <a:avLst/>
          </a:prstGeom>
          <a:noFill/>
        </p:spPr>
        <p:txBody>
          <a:bodyPr wrap="non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K = 64</a:t>
            </a:r>
          </a:p>
        </p:txBody>
      </p:sp>
    </p:spTree>
    <p:extLst>
      <p:ext uri="{BB962C8B-B14F-4D97-AF65-F5344CB8AC3E}">
        <p14:creationId xmlns:p14="http://schemas.microsoft.com/office/powerpoint/2010/main" val="100256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E1F3-A724-6C4A-A46D-869DA0EBB9E5}"/>
              </a:ext>
            </a:extLst>
          </p:cNvPr>
          <p:cNvSpPr>
            <a:spLocks noGrp="1"/>
          </p:cNvSpPr>
          <p:nvPr>
            <p:ph type="title"/>
          </p:nvPr>
        </p:nvSpPr>
        <p:spPr/>
        <p:txBody>
          <a:bodyPr/>
          <a:lstStyle/>
          <a:p>
            <a:pPr algn="l"/>
            <a:r>
              <a:rPr lang="en-US" b="1" dirty="0"/>
              <a:t>Analysis of the Serial Algorithm</a:t>
            </a:r>
          </a:p>
        </p:txBody>
      </p:sp>
      <p:pic>
        <p:nvPicPr>
          <p:cNvPr id="4" name="Content Placeholder 3">
            <a:extLst>
              <a:ext uri="{FF2B5EF4-FFF2-40B4-BE49-F238E27FC236}">
                <a16:creationId xmlns:a16="http://schemas.microsoft.com/office/drawing/2014/main" id="{324733E9-F123-AB4D-945F-0F6E3231956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8650" y="2878136"/>
            <a:ext cx="0" cy="3291840"/>
          </a:xfrm>
          <a:prstGeom prst="rect">
            <a:avLst/>
          </a:prstGeom>
        </p:spPr>
      </p:pic>
      <p:sp>
        <p:nvSpPr>
          <p:cNvPr id="5" name="Content Placeholder 2">
            <a:extLst>
              <a:ext uri="{FF2B5EF4-FFF2-40B4-BE49-F238E27FC236}">
                <a16:creationId xmlns:a16="http://schemas.microsoft.com/office/drawing/2014/main" id="{54529BF7-99DE-0343-9A62-D2A8BF5CF343}"/>
              </a:ext>
            </a:extLst>
          </p:cNvPr>
          <p:cNvSpPr txBox="1">
            <a:spLocks/>
          </p:cNvSpPr>
          <p:nvPr/>
        </p:nvSpPr>
        <p:spPr>
          <a:xfrm>
            <a:off x="628650" y="1825625"/>
            <a:ext cx="7867650" cy="1052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When increasing the number of clusters K, the execution time of the program increases</a:t>
            </a:r>
          </a:p>
        </p:txBody>
      </p:sp>
      <p:pic>
        <p:nvPicPr>
          <p:cNvPr id="7" name="Picture 6">
            <a:extLst>
              <a:ext uri="{FF2B5EF4-FFF2-40B4-BE49-F238E27FC236}">
                <a16:creationId xmlns:a16="http://schemas.microsoft.com/office/drawing/2014/main" id="{FB3A0943-1DA7-8C49-BC75-467DDF5E368B}"/>
              </a:ext>
            </a:extLst>
          </p:cNvPr>
          <p:cNvPicPr>
            <a:picLocks noChangeAspect="1"/>
          </p:cNvPicPr>
          <p:nvPr/>
        </p:nvPicPr>
        <p:blipFill rotWithShape="1">
          <a:blip r:embed="rId3"/>
          <a:srcRect l="1540" t="1677"/>
          <a:stretch/>
        </p:blipFill>
        <p:spPr>
          <a:xfrm>
            <a:off x="633179" y="3028012"/>
            <a:ext cx="7727742" cy="3234128"/>
          </a:xfrm>
          <a:prstGeom prst="rect">
            <a:avLst/>
          </a:prstGeom>
        </p:spPr>
      </p:pic>
    </p:spTree>
    <p:extLst>
      <p:ext uri="{BB962C8B-B14F-4D97-AF65-F5344CB8AC3E}">
        <p14:creationId xmlns:p14="http://schemas.microsoft.com/office/powerpoint/2010/main" val="138736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Study of the Available Parallelism</a:t>
            </a:r>
          </a:p>
        </p:txBody>
      </p:sp>
      <p:graphicFrame>
        <p:nvGraphicFramePr>
          <p:cNvPr id="6" name="Content Placeholder 5">
            <a:extLst>
              <a:ext uri="{FF2B5EF4-FFF2-40B4-BE49-F238E27FC236}">
                <a16:creationId xmlns:a16="http://schemas.microsoft.com/office/drawing/2014/main" id="{AC7730B3-CB29-0E46-AE4A-2F596D9EC45E}"/>
              </a:ext>
            </a:extLst>
          </p:cNvPr>
          <p:cNvGraphicFramePr>
            <a:graphicFrameLocks noGrp="1"/>
          </p:cNvGraphicFramePr>
          <p:nvPr>
            <p:ph idx="1"/>
            <p:extLst>
              <p:ext uri="{D42A27DB-BD31-4B8C-83A1-F6EECF244321}">
                <p14:modId xmlns:p14="http://schemas.microsoft.com/office/powerpoint/2010/main" val="3182552799"/>
              </p:ext>
            </p:extLst>
          </p:nvPr>
        </p:nvGraphicFramePr>
        <p:xfrm>
          <a:off x="738654" y="3362179"/>
          <a:ext cx="7448931" cy="2460998"/>
        </p:xfrm>
        <a:graphic>
          <a:graphicData uri="http://schemas.openxmlformats.org/drawingml/2006/table">
            <a:tbl>
              <a:tblPr firstRow="1" firstCol="1" bandRow="1">
                <a:tableStyleId>{5940675A-B579-460E-94D1-54222C63F5DA}</a:tableStyleId>
              </a:tblPr>
              <a:tblGrid>
                <a:gridCol w="1590466">
                  <a:extLst>
                    <a:ext uri="{9D8B030D-6E8A-4147-A177-3AD203B41FA5}">
                      <a16:colId xmlns:a16="http://schemas.microsoft.com/office/drawing/2014/main" val="3404792054"/>
                    </a:ext>
                  </a:extLst>
                </a:gridCol>
                <a:gridCol w="789566">
                  <a:extLst>
                    <a:ext uri="{9D8B030D-6E8A-4147-A177-3AD203B41FA5}">
                      <a16:colId xmlns:a16="http://schemas.microsoft.com/office/drawing/2014/main" val="1109674659"/>
                    </a:ext>
                  </a:extLst>
                </a:gridCol>
                <a:gridCol w="789566">
                  <a:extLst>
                    <a:ext uri="{9D8B030D-6E8A-4147-A177-3AD203B41FA5}">
                      <a16:colId xmlns:a16="http://schemas.microsoft.com/office/drawing/2014/main" val="367519559"/>
                    </a:ext>
                  </a:extLst>
                </a:gridCol>
                <a:gridCol w="820733">
                  <a:extLst>
                    <a:ext uri="{9D8B030D-6E8A-4147-A177-3AD203B41FA5}">
                      <a16:colId xmlns:a16="http://schemas.microsoft.com/office/drawing/2014/main" val="4282856346"/>
                    </a:ext>
                  </a:extLst>
                </a:gridCol>
                <a:gridCol w="820733">
                  <a:extLst>
                    <a:ext uri="{9D8B030D-6E8A-4147-A177-3AD203B41FA5}">
                      <a16:colId xmlns:a16="http://schemas.microsoft.com/office/drawing/2014/main" val="3466520470"/>
                    </a:ext>
                  </a:extLst>
                </a:gridCol>
                <a:gridCol w="820733">
                  <a:extLst>
                    <a:ext uri="{9D8B030D-6E8A-4147-A177-3AD203B41FA5}">
                      <a16:colId xmlns:a16="http://schemas.microsoft.com/office/drawing/2014/main" val="3897487279"/>
                    </a:ext>
                  </a:extLst>
                </a:gridCol>
                <a:gridCol w="903845">
                  <a:extLst>
                    <a:ext uri="{9D8B030D-6E8A-4147-A177-3AD203B41FA5}">
                      <a16:colId xmlns:a16="http://schemas.microsoft.com/office/drawing/2014/main" val="392934535"/>
                    </a:ext>
                  </a:extLst>
                </a:gridCol>
                <a:gridCol w="913289">
                  <a:extLst>
                    <a:ext uri="{9D8B030D-6E8A-4147-A177-3AD203B41FA5}">
                      <a16:colId xmlns:a16="http://schemas.microsoft.com/office/drawing/2014/main" val="1461758353"/>
                    </a:ext>
                  </a:extLst>
                </a:gridCol>
              </a:tblGrid>
              <a:tr h="592163">
                <a:tc>
                  <a:txBody>
                    <a:bodyPr/>
                    <a:lstStyle/>
                    <a:p>
                      <a:pPr marL="0" marR="0" algn="just">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 </a:t>
                      </a:r>
                    </a:p>
                  </a:txBody>
                  <a:tcPr marL="68580" marR="68580" marT="0" marB="0">
                    <a:solidFill>
                      <a:schemeClr val="accent1">
                        <a:lumMod val="40000"/>
                        <a:lumOff val="6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K=4</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K=8</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K=16</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K=32</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K=64</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K=128</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K=256</a:t>
                      </a:r>
                    </a:p>
                  </a:txBody>
                  <a:tcPr marL="68580" marR="68580" marT="0" marB="0" anchor="ctr">
                    <a:solidFill>
                      <a:schemeClr val="accent1">
                        <a:lumMod val="20000"/>
                        <a:lumOff val="80000"/>
                      </a:schemeClr>
                    </a:solidFill>
                  </a:tcPr>
                </a:tc>
                <a:extLst>
                  <a:ext uri="{0D108BD9-81ED-4DB2-BD59-A6C34878D82A}">
                    <a16:rowId xmlns:a16="http://schemas.microsoft.com/office/drawing/2014/main" val="1199207416"/>
                  </a:ext>
                </a:extLst>
              </a:tr>
              <a:tr h="467497">
                <a:tc>
                  <a:txBody>
                    <a:bodyPr/>
                    <a:lstStyle/>
                    <a:p>
                      <a:pPr marL="0" marR="0" algn="ctr">
                        <a:spcBef>
                          <a:spcPts val="0"/>
                        </a:spcBef>
                        <a:spcAft>
                          <a:spcPts val="0"/>
                        </a:spcAft>
                      </a:pPr>
                      <a:r>
                        <a:rPr lang="en-US" sz="1400" i="1" dirty="0">
                          <a:effectLst/>
                          <a:latin typeface="Open Sans" panose="020B0606030504020204" pitchFamily="34" charset="0"/>
                          <a:ea typeface="Open Sans" panose="020B0606030504020204" pitchFamily="34" charset="0"/>
                          <a:cs typeface="Open Sans" panose="020B0606030504020204" pitchFamily="34" charset="0"/>
                        </a:rPr>
                        <a:t>init_centers</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extLst>
                  <a:ext uri="{0D108BD9-81ED-4DB2-BD59-A6C34878D82A}">
                    <a16:rowId xmlns:a16="http://schemas.microsoft.com/office/drawing/2014/main" val="1133179035"/>
                  </a:ext>
                </a:extLst>
              </a:tr>
              <a:tr h="467497">
                <a:tc>
                  <a:txBody>
                    <a:bodyPr/>
                    <a:lstStyle/>
                    <a:p>
                      <a:pPr marL="0" marR="0" algn="ctr">
                        <a:spcBef>
                          <a:spcPts val="0"/>
                        </a:spcBef>
                        <a:spcAft>
                          <a:spcPts val="0"/>
                        </a:spcAft>
                      </a:pPr>
                      <a:r>
                        <a:rPr lang="en-US" sz="1400" i="1" dirty="0">
                          <a:effectLst/>
                          <a:latin typeface="Open Sans" panose="020B0606030504020204" pitchFamily="34" charset="0"/>
                          <a:ea typeface="Open Sans" panose="020B0606030504020204" pitchFamily="34" charset="0"/>
                          <a:cs typeface="Open Sans" panose="020B0606030504020204" pitchFamily="34" charset="0"/>
                        </a:rPr>
                        <a:t>assign_pixels</a:t>
                      </a:r>
                    </a:p>
                  </a:txBody>
                  <a:tcPr marL="68580" marR="68580" marT="0" marB="0" anchor="ctr">
                    <a:solidFill>
                      <a:schemeClr val="accent1">
                        <a:lumMod val="40000"/>
                        <a:lumOff val="60000"/>
                      </a:schemeClr>
                    </a:solidFill>
                  </a:tcP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79.2%</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87.7%</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92.6%</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96.4%</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98.1%</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99.1%</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99.5%</a:t>
                      </a:r>
                    </a:p>
                  </a:txBody>
                  <a:tcPr marL="68580" marR="68580" marT="0" marB="0" anchor="ctr"/>
                </a:tc>
                <a:extLst>
                  <a:ext uri="{0D108BD9-81ED-4DB2-BD59-A6C34878D82A}">
                    <a16:rowId xmlns:a16="http://schemas.microsoft.com/office/drawing/2014/main" val="1260256559"/>
                  </a:ext>
                </a:extLst>
              </a:tr>
              <a:tr h="466344">
                <a:tc>
                  <a:txBody>
                    <a:bodyPr/>
                    <a:lstStyle/>
                    <a:p>
                      <a:pPr marL="0" marR="0" algn="ctr">
                        <a:spcBef>
                          <a:spcPts val="0"/>
                        </a:spcBef>
                        <a:spcAft>
                          <a:spcPts val="0"/>
                        </a:spcAft>
                      </a:pPr>
                      <a:r>
                        <a:rPr lang="en-US" sz="1400" i="1" dirty="0">
                          <a:effectLst/>
                          <a:latin typeface="Open Sans" panose="020B0606030504020204" pitchFamily="34" charset="0"/>
                          <a:ea typeface="Open Sans" panose="020B0606030504020204" pitchFamily="34" charset="0"/>
                          <a:cs typeface="Open Sans" panose="020B0606030504020204" pitchFamily="34" charset="0"/>
                        </a:rPr>
                        <a:t>update_centers</a:t>
                      </a:r>
                    </a:p>
                  </a:txBody>
                  <a:tcPr marL="68580" marR="68580" marT="0" marB="0" anchor="ctr">
                    <a:solidFill>
                      <a:schemeClr val="accent1">
                        <a:lumMod val="40000"/>
                        <a:lumOff val="60000"/>
                      </a:schemeClr>
                    </a:solidFill>
                  </a:tcP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18.9%</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12.3%</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7.3%</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3.6%</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1.9%</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0.9%</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0.5%</a:t>
                      </a:r>
                    </a:p>
                  </a:txBody>
                  <a:tcPr marL="68580" marR="68580" marT="0" marB="0" anchor="ctr"/>
                </a:tc>
                <a:extLst>
                  <a:ext uri="{0D108BD9-81ED-4DB2-BD59-A6C34878D82A}">
                    <a16:rowId xmlns:a16="http://schemas.microsoft.com/office/drawing/2014/main" val="287822976"/>
                  </a:ext>
                </a:extLst>
              </a:tr>
              <a:tr h="467497">
                <a:tc>
                  <a:txBody>
                    <a:bodyPr/>
                    <a:lstStyle/>
                    <a:p>
                      <a:pPr marL="0" marR="0" algn="ctr">
                        <a:spcBef>
                          <a:spcPts val="0"/>
                        </a:spcBef>
                        <a:spcAft>
                          <a:spcPts val="0"/>
                        </a:spcAft>
                      </a:pPr>
                      <a:r>
                        <a:rPr lang="en-US" sz="1400" i="1" dirty="0">
                          <a:effectLst/>
                          <a:latin typeface="Open Sans" panose="020B0606030504020204" pitchFamily="34" charset="0"/>
                          <a:ea typeface="Open Sans" panose="020B0606030504020204" pitchFamily="34" charset="0"/>
                          <a:cs typeface="Open Sans" panose="020B0606030504020204" pitchFamily="34" charset="0"/>
                        </a:rPr>
                        <a:t>update_data</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1.9%</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0.1%</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extLst>
                  <a:ext uri="{0D108BD9-81ED-4DB2-BD59-A6C34878D82A}">
                    <a16:rowId xmlns:a16="http://schemas.microsoft.com/office/drawing/2014/main" val="2349414744"/>
                  </a:ext>
                </a:extLst>
              </a:tr>
            </a:tbl>
          </a:graphicData>
        </a:graphic>
      </p:graphicFrame>
      <p:sp>
        <p:nvSpPr>
          <p:cNvPr id="7" name="Content Placeholder 2">
            <a:extLst>
              <a:ext uri="{FF2B5EF4-FFF2-40B4-BE49-F238E27FC236}">
                <a16:creationId xmlns:a16="http://schemas.microsoft.com/office/drawing/2014/main" id="{C8EB2F9B-982D-3640-B559-F13B21B7F217}"/>
              </a:ext>
            </a:extLst>
          </p:cNvPr>
          <p:cNvSpPr txBox="1">
            <a:spLocks/>
          </p:cNvSpPr>
          <p:nvPr/>
        </p:nvSpPr>
        <p:spPr>
          <a:xfrm>
            <a:off x="628650" y="1825625"/>
            <a:ext cx="7867650" cy="15365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Using </a:t>
            </a:r>
            <a:r>
              <a:rPr lang="en-US" sz="2600" i="1" dirty="0"/>
              <a:t>gprof </a:t>
            </a:r>
            <a:r>
              <a:rPr lang="en-US" sz="2600" dirty="0"/>
              <a:t>it was possible to assess the portion of running time required by each step of k-means segmentation algorithm</a:t>
            </a:r>
            <a:endParaRPr lang="en-US" sz="2600" i="1" dirty="0"/>
          </a:p>
        </p:txBody>
      </p:sp>
    </p:spTree>
    <p:extLst>
      <p:ext uri="{BB962C8B-B14F-4D97-AF65-F5344CB8AC3E}">
        <p14:creationId xmlns:p14="http://schemas.microsoft.com/office/powerpoint/2010/main" val="209050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Study of the Available Parallelism</a:t>
            </a:r>
          </a:p>
        </p:txBody>
      </p:sp>
      <p:sp>
        <p:nvSpPr>
          <p:cNvPr id="8" name="Content Placeholder 2">
            <a:extLst>
              <a:ext uri="{FF2B5EF4-FFF2-40B4-BE49-F238E27FC236}">
                <a16:creationId xmlns:a16="http://schemas.microsoft.com/office/drawing/2014/main" id="{F4E69D1F-8940-6E4D-8D80-EB8475536BF7}"/>
              </a:ext>
            </a:extLst>
          </p:cNvPr>
          <p:cNvSpPr txBox="1">
            <a:spLocks/>
          </p:cNvSpPr>
          <p:nvPr/>
        </p:nvSpPr>
        <p:spPr>
          <a:xfrm>
            <a:off x="628649" y="1825625"/>
            <a:ext cx="7886701" cy="962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Amdahl’s Law was used to estimate the speedup obtainable by parallelizing the pixels assignment </a:t>
            </a:r>
          </a:p>
        </p:txBody>
      </p:sp>
      <p:pic>
        <p:nvPicPr>
          <p:cNvPr id="14" name="Picture 13">
            <a:extLst>
              <a:ext uri="{FF2B5EF4-FFF2-40B4-BE49-F238E27FC236}">
                <a16:creationId xmlns:a16="http://schemas.microsoft.com/office/drawing/2014/main" id="{A015387D-CFD1-174D-A7CD-4C6174AF5066}"/>
              </a:ext>
            </a:extLst>
          </p:cNvPr>
          <p:cNvPicPr>
            <a:picLocks noChangeAspect="1"/>
          </p:cNvPicPr>
          <p:nvPr/>
        </p:nvPicPr>
        <p:blipFill rotWithShape="1">
          <a:blip r:embed="rId2"/>
          <a:srcRect l="963" t="2704" r="2103" b="1039"/>
          <a:stretch/>
        </p:blipFill>
        <p:spPr>
          <a:xfrm>
            <a:off x="749507" y="2923107"/>
            <a:ext cx="7644984" cy="3312828"/>
          </a:xfrm>
          <a:prstGeom prst="rect">
            <a:avLst/>
          </a:prstGeom>
        </p:spPr>
      </p:pic>
    </p:spTree>
    <p:extLst>
      <p:ext uri="{BB962C8B-B14F-4D97-AF65-F5344CB8AC3E}">
        <p14:creationId xmlns:p14="http://schemas.microsoft.com/office/powerpoint/2010/main" val="2151820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Parallelizing the Pixels Assignment</a:t>
            </a:r>
          </a:p>
        </p:txBody>
      </p:sp>
      <p:sp>
        <p:nvSpPr>
          <p:cNvPr id="3" name="Content Placeholder 2">
            <a:extLst>
              <a:ext uri="{FF2B5EF4-FFF2-40B4-BE49-F238E27FC236}">
                <a16:creationId xmlns:a16="http://schemas.microsoft.com/office/drawing/2014/main" id="{14D98476-D1AD-FA42-A787-08BB9DA9CF56}"/>
              </a:ext>
            </a:extLst>
          </p:cNvPr>
          <p:cNvSpPr>
            <a:spLocks noGrp="1"/>
          </p:cNvSpPr>
          <p:nvPr>
            <p:ph idx="1"/>
          </p:nvPr>
        </p:nvSpPr>
        <p:spPr>
          <a:xfrm>
            <a:off x="628650" y="5099283"/>
            <a:ext cx="7886700" cy="953946"/>
          </a:xfrm>
        </p:spPr>
        <p:txBody>
          <a:bodyPr>
            <a:normAutofit/>
          </a:bodyPr>
          <a:lstStyle/>
          <a:p>
            <a:pPr marL="0" indent="0">
              <a:lnSpc>
                <a:spcPct val="100000"/>
              </a:lnSpc>
              <a:buNone/>
            </a:pPr>
            <a:r>
              <a:rPr lang="en-US" sz="2600" dirty="0"/>
              <a:t>The </a:t>
            </a:r>
            <a:r>
              <a:rPr lang="en-US" sz="2600" i="1" dirty="0"/>
              <a:t>static</a:t>
            </a:r>
            <a:r>
              <a:rPr lang="en-US" sz="2600" dirty="0"/>
              <a:t> approach is more effective because the work distribution across threads is well balanced </a:t>
            </a:r>
          </a:p>
          <a:p>
            <a:endParaRPr lang="en-US" dirty="0"/>
          </a:p>
        </p:txBody>
      </p:sp>
      <p:sp>
        <p:nvSpPr>
          <p:cNvPr id="4" name="Content Placeholder 2">
            <a:extLst>
              <a:ext uri="{FF2B5EF4-FFF2-40B4-BE49-F238E27FC236}">
                <a16:creationId xmlns:a16="http://schemas.microsoft.com/office/drawing/2014/main" id="{C76F33BD-B442-2E44-AE17-FD2653FD1BA3}"/>
              </a:ext>
            </a:extLst>
          </p:cNvPr>
          <p:cNvSpPr txBox="1">
            <a:spLocks/>
          </p:cNvSpPr>
          <p:nvPr/>
        </p:nvSpPr>
        <p:spPr>
          <a:xfrm>
            <a:off x="628650" y="1846204"/>
            <a:ext cx="7886701" cy="13167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To parallelize the assignment of each pixel to the closest cluster, a </a:t>
            </a:r>
            <a:r>
              <a:rPr lang="en-US" sz="2600" i="1" dirty="0"/>
              <a:t>parallel for</a:t>
            </a:r>
            <a:r>
              <a:rPr lang="en-US" sz="2600" dirty="0"/>
              <a:t> construct with a </a:t>
            </a:r>
            <a:r>
              <a:rPr lang="en-US" sz="2600" i="1" dirty="0"/>
              <a:t>static</a:t>
            </a:r>
            <a:r>
              <a:rPr lang="en-US" sz="2600" dirty="0"/>
              <a:t> scheduling technique has been adopted</a:t>
            </a:r>
            <a:endParaRPr lang="en-US" sz="2600" i="1" dirty="0"/>
          </a:p>
        </p:txBody>
      </p:sp>
      <p:sp>
        <p:nvSpPr>
          <p:cNvPr id="5" name="Content Placeholder 2">
            <a:extLst>
              <a:ext uri="{FF2B5EF4-FFF2-40B4-BE49-F238E27FC236}">
                <a16:creationId xmlns:a16="http://schemas.microsoft.com/office/drawing/2014/main" id="{218A57DA-0D10-1943-AB09-60B873A48192}"/>
              </a:ext>
            </a:extLst>
          </p:cNvPr>
          <p:cNvSpPr txBox="1">
            <a:spLocks/>
          </p:cNvSpPr>
          <p:nvPr/>
        </p:nvSpPr>
        <p:spPr>
          <a:xfrm>
            <a:off x="628650" y="3318440"/>
            <a:ext cx="6190938" cy="16253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1" dirty="0">
                <a:solidFill>
                  <a:schemeClr val="accent1"/>
                </a:solidFill>
              </a:rPr>
              <a:t>#pragma omp parallel for schedule(static) private(…) </a:t>
            </a:r>
            <a:endParaRPr lang="en-US" sz="2000" dirty="0">
              <a:solidFill>
                <a:schemeClr val="accent1"/>
              </a:solidFill>
            </a:endParaRPr>
          </a:p>
          <a:p>
            <a:pPr marL="0" indent="0">
              <a:buNone/>
            </a:pPr>
            <a:r>
              <a:rPr lang="en-US" sz="2000" i="1" dirty="0">
                <a:solidFill>
                  <a:schemeClr val="accent1"/>
                </a:solidFill>
              </a:rPr>
              <a:t>for (px = 0; px &lt; n_px; px++) {</a:t>
            </a:r>
          </a:p>
          <a:p>
            <a:pPr marL="0" indent="0">
              <a:buNone/>
            </a:pPr>
            <a:r>
              <a:rPr lang="en-US" sz="2000" i="1" dirty="0">
                <a:solidFill>
                  <a:schemeClr val="accent1"/>
                </a:solidFill>
              </a:rPr>
              <a:t>    …</a:t>
            </a:r>
          </a:p>
          <a:p>
            <a:pPr marL="0" indent="0">
              <a:buNone/>
            </a:pPr>
            <a:r>
              <a:rPr lang="en-US" sz="2000" i="1" dirty="0">
                <a:solidFill>
                  <a:schemeClr val="accent1"/>
                </a:solidFill>
              </a:rPr>
              <a:t>}</a:t>
            </a:r>
          </a:p>
        </p:txBody>
      </p:sp>
    </p:spTree>
    <p:extLst>
      <p:ext uri="{BB962C8B-B14F-4D97-AF65-F5344CB8AC3E}">
        <p14:creationId xmlns:p14="http://schemas.microsoft.com/office/powerpoint/2010/main" val="13875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Parallelizing the Centers Update</a:t>
            </a:r>
          </a:p>
        </p:txBody>
      </p:sp>
      <p:sp>
        <p:nvSpPr>
          <p:cNvPr id="3" name="Content Placeholder 2">
            <a:extLst>
              <a:ext uri="{FF2B5EF4-FFF2-40B4-BE49-F238E27FC236}">
                <a16:creationId xmlns:a16="http://schemas.microsoft.com/office/drawing/2014/main" id="{14D98476-D1AD-FA42-A787-08BB9DA9CF56}"/>
              </a:ext>
            </a:extLst>
          </p:cNvPr>
          <p:cNvSpPr>
            <a:spLocks noGrp="1"/>
          </p:cNvSpPr>
          <p:nvPr>
            <p:ph idx="1"/>
          </p:nvPr>
        </p:nvSpPr>
        <p:spPr>
          <a:xfrm>
            <a:off x="628650" y="4855464"/>
            <a:ext cx="7886700" cy="1316736"/>
          </a:xfrm>
        </p:spPr>
        <p:txBody>
          <a:bodyPr>
            <a:noAutofit/>
          </a:bodyPr>
          <a:lstStyle/>
          <a:p>
            <a:pPr marL="0" indent="0">
              <a:lnSpc>
                <a:spcPct val="100000"/>
              </a:lnSpc>
              <a:buNone/>
            </a:pPr>
            <a:r>
              <a:rPr lang="en-US" sz="2600" dirty="0"/>
              <a:t>The </a:t>
            </a:r>
            <a:r>
              <a:rPr lang="en-US" sz="2600" i="1" dirty="0"/>
              <a:t>reduction</a:t>
            </a:r>
            <a:r>
              <a:rPr lang="en-US" sz="2600" dirty="0"/>
              <a:t> clause allowed to protect the update computations of the clusters centers using an efficient synchronization technique </a:t>
            </a:r>
          </a:p>
        </p:txBody>
      </p:sp>
      <p:sp>
        <p:nvSpPr>
          <p:cNvPr id="4" name="Content Placeholder 2">
            <a:extLst>
              <a:ext uri="{FF2B5EF4-FFF2-40B4-BE49-F238E27FC236}">
                <a16:creationId xmlns:a16="http://schemas.microsoft.com/office/drawing/2014/main" id="{C76F33BD-B442-2E44-AE17-FD2653FD1BA3}"/>
              </a:ext>
            </a:extLst>
          </p:cNvPr>
          <p:cNvSpPr txBox="1">
            <a:spLocks/>
          </p:cNvSpPr>
          <p:nvPr/>
        </p:nvSpPr>
        <p:spPr>
          <a:xfrm>
            <a:off x="628650" y="1846205"/>
            <a:ext cx="7886701" cy="10169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Updating the clusters centers from multiple threads can lead to race conditions</a:t>
            </a:r>
            <a:endParaRPr lang="en-US" sz="2600" i="1" dirty="0"/>
          </a:p>
        </p:txBody>
      </p:sp>
      <p:sp>
        <p:nvSpPr>
          <p:cNvPr id="5" name="Content Placeholder 2">
            <a:extLst>
              <a:ext uri="{FF2B5EF4-FFF2-40B4-BE49-F238E27FC236}">
                <a16:creationId xmlns:a16="http://schemas.microsoft.com/office/drawing/2014/main" id="{218A57DA-0D10-1943-AB09-60B873A48192}"/>
              </a:ext>
            </a:extLst>
          </p:cNvPr>
          <p:cNvSpPr txBox="1">
            <a:spLocks/>
          </p:cNvSpPr>
          <p:nvPr/>
        </p:nvSpPr>
        <p:spPr>
          <a:xfrm>
            <a:off x="628650" y="3046628"/>
            <a:ext cx="8005684" cy="16253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1" dirty="0">
                <a:solidFill>
                  <a:schemeClr val="accent1"/>
                </a:solidFill>
              </a:rPr>
              <a:t>#pragma omp parallel for private(…) reduction(+:centers[..],counts[..])</a:t>
            </a:r>
            <a:endParaRPr lang="en-US" sz="2000" dirty="0">
              <a:solidFill>
                <a:schemeClr val="accent1"/>
              </a:solidFill>
            </a:endParaRPr>
          </a:p>
          <a:p>
            <a:pPr marL="0" indent="0">
              <a:buNone/>
            </a:pPr>
            <a:r>
              <a:rPr lang="en-US" sz="2000" i="1" dirty="0">
                <a:solidFill>
                  <a:schemeClr val="accent1"/>
                </a:solidFill>
              </a:rPr>
              <a:t>for (px = 0; px &lt; n_px; px++) {</a:t>
            </a:r>
            <a:endParaRPr lang="en-US" sz="2000" dirty="0">
              <a:solidFill>
                <a:schemeClr val="accent1"/>
              </a:solidFill>
            </a:endParaRPr>
          </a:p>
          <a:p>
            <a:pPr marL="0" indent="0">
              <a:buNone/>
            </a:pPr>
            <a:r>
              <a:rPr lang="en-US" sz="2000" i="1" dirty="0">
                <a:solidFill>
                  <a:schemeClr val="accent1"/>
                </a:solidFill>
              </a:rPr>
              <a:t>    …</a:t>
            </a:r>
            <a:endParaRPr lang="en-US" sz="2000" dirty="0">
              <a:solidFill>
                <a:schemeClr val="accent1"/>
              </a:solidFill>
            </a:endParaRPr>
          </a:p>
          <a:p>
            <a:pPr marL="0" indent="0">
              <a:buNone/>
            </a:pPr>
            <a:r>
              <a:rPr lang="en-US" sz="2000" i="1" dirty="0">
                <a:solidFill>
                  <a:schemeClr val="accent1"/>
                </a:solidFill>
              </a:rPr>
              <a:t>}</a:t>
            </a:r>
            <a:endParaRPr lang="en-US" sz="2000" dirty="0">
              <a:solidFill>
                <a:schemeClr val="accent1"/>
              </a:solidFill>
            </a:endParaRPr>
          </a:p>
        </p:txBody>
      </p:sp>
    </p:spTree>
    <p:extLst>
      <p:ext uri="{BB962C8B-B14F-4D97-AF65-F5344CB8AC3E}">
        <p14:creationId xmlns:p14="http://schemas.microsoft.com/office/powerpoint/2010/main" val="2065450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1546</TotalTime>
  <Words>1109</Words>
  <Application>Microsoft Macintosh PowerPoint</Application>
  <PresentationFormat>On-screen Show (4:3)</PresentationFormat>
  <Paragraphs>184</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Open Sans</vt:lpstr>
      <vt:lpstr>Raleway</vt:lpstr>
      <vt:lpstr>Office Theme</vt:lpstr>
      <vt:lpstr>Color-based Image Segmentation using Parallel K-means Clustering</vt:lpstr>
      <vt:lpstr>Analysis of the Serial Algorithm</vt:lpstr>
      <vt:lpstr>Analysis of the Serial Algorithm</vt:lpstr>
      <vt:lpstr>Analysis of the Serial Algorithm</vt:lpstr>
      <vt:lpstr>Analysis of the Serial Algorithm</vt:lpstr>
      <vt:lpstr>Study of the Available Parallelism</vt:lpstr>
      <vt:lpstr>Study of the Available Parallelism</vt:lpstr>
      <vt:lpstr>Parallelizing the Pixels Assignment</vt:lpstr>
      <vt:lpstr>Parallelizing the Centers Update</vt:lpstr>
      <vt:lpstr>Performance on a Local Machine</vt:lpstr>
      <vt:lpstr>Performance on a Local Machine</vt:lpstr>
      <vt:lpstr>Performance on a Local Machine</vt:lpstr>
      <vt:lpstr>Performance on Google Cloud Platform</vt:lpstr>
      <vt:lpstr>Performance on Google Cloud Platform</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2D-DRIVEN 3D OBJECT DETECTION IN RGB-D IMAGES </dc:title>
  <dc:creator>Gabriele Mirando</dc:creator>
  <cp:lastModifiedBy>Gabriele Mirando</cp:lastModifiedBy>
  <cp:revision>120</cp:revision>
  <dcterms:created xsi:type="dcterms:W3CDTF">2018-08-27T13:26:37Z</dcterms:created>
  <dcterms:modified xsi:type="dcterms:W3CDTF">2018-09-16T22:44:02Z</dcterms:modified>
</cp:coreProperties>
</file>