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3" r:id="rId4"/>
    <p:sldId id="265" r:id="rId5"/>
    <p:sldId id="264" r:id="rId6"/>
    <p:sldId id="258" r:id="rId7"/>
    <p:sldId id="266" r:id="rId8"/>
    <p:sldId id="259" r:id="rId9"/>
    <p:sldId id="272" r:id="rId10"/>
    <p:sldId id="260" r:id="rId11"/>
    <p:sldId id="270" r:id="rId12"/>
    <p:sldId id="273" r:id="rId13"/>
    <p:sldId id="268" r:id="rId14"/>
    <p:sldId id="269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pos="5352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2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/>
    <p:restoredTop sz="90244"/>
  </p:normalViewPr>
  <p:slideViewPr>
    <p:cSldViewPr snapToGrid="0" snapToObjects="1" showGuides="1">
      <p:cViewPr>
        <p:scale>
          <a:sx n="90" d="100"/>
          <a:sy n="90" d="100"/>
        </p:scale>
        <p:origin x="2192" y="936"/>
      </p:cViewPr>
      <p:guideLst>
        <p:guide pos="384"/>
        <p:guide pos="5352"/>
        <p:guide orient="horz" pos="1152"/>
        <p:guide orient="horz" pos="3888"/>
        <p:guide pos="2880"/>
        <p:guide orient="horz"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D098-F353-6D48-93CF-D135A6984C3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A9F2-9656-B144-99EF-E2FADF08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5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600">
                <a:latin typeface="Raleway" panose="020B05030301010600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" panose="020B05030301010600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0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31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6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2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3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9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C40220F-C219-9D45-8D8C-575BE46D4966}" type="datetimeFigureOut">
              <a:rPr lang="en-GB" smtClean="0"/>
              <a:pPr/>
              <a:t>07/09/2018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E0B802E-11DD-CC4C-997D-B4F0081E72C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18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5CC3-A626-EE44-BE05-7D9D385F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56622"/>
            <a:ext cx="7924800" cy="1773237"/>
          </a:xfrm>
        </p:spPr>
        <p:txBody>
          <a:bodyPr/>
          <a:lstStyle/>
          <a:p>
            <a:r>
              <a:rPr lang="en-US" b="1" dirty="0"/>
              <a:t>Color-based</a:t>
            </a:r>
            <a:r>
              <a:rPr lang="en-GB" b="1" dirty="0"/>
              <a:t> Image Segmentation</a:t>
            </a:r>
            <a:br>
              <a:rPr lang="en-GB" b="1" dirty="0"/>
            </a:br>
            <a:r>
              <a:rPr lang="en-GB" b="1" dirty="0"/>
              <a:t>using Parallel 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473F-77D3-6E47-A5FE-6781AB7DF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293167"/>
            <a:ext cx="4610100" cy="2616855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Gabriele Mirando</a:t>
            </a:r>
          </a:p>
          <a:p>
            <a:pPr algn="l"/>
            <a:r>
              <a:rPr lang="en-GB" sz="2000" dirty="0"/>
              <a:t>Advanced Computer Architecture</a:t>
            </a:r>
          </a:p>
          <a:p>
            <a:pPr algn="l">
              <a:lnSpc>
                <a:spcPct val="100000"/>
              </a:lnSpc>
            </a:pPr>
            <a:r>
              <a:rPr lang="en-GB" sz="2000" dirty="0"/>
              <a:t>Computer Science and Multimedia </a:t>
            </a:r>
            <a:endParaRPr lang="en-GB" sz="100" dirty="0"/>
          </a:p>
          <a:p>
            <a:pPr algn="l">
              <a:lnSpc>
                <a:spcPct val="100000"/>
              </a:lnSpc>
            </a:pPr>
            <a:r>
              <a:rPr lang="en-GB" sz="2000" dirty="0"/>
              <a:t>University of Pavia</a:t>
            </a:r>
          </a:p>
          <a:p>
            <a:pPr algn="l">
              <a:lnSpc>
                <a:spcPct val="100000"/>
              </a:lnSpc>
            </a:pPr>
            <a:r>
              <a:rPr lang="en-GB" sz="2000" dirty="0"/>
              <a:t>A.Y. 2017/2018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BD975-3068-C642-97FB-C02AC854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89537"/>
            <a:ext cx="2476500" cy="23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9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a Local Machine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FB0C17-1290-B34C-A49B-0AA81F13A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362666"/>
              </p:ext>
            </p:extLst>
          </p:nvPr>
        </p:nvGraphicFramePr>
        <p:xfrm>
          <a:off x="729127" y="3327815"/>
          <a:ext cx="7629061" cy="26082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88068">
                  <a:extLst>
                    <a:ext uri="{9D8B030D-6E8A-4147-A177-3AD203B41FA5}">
                      <a16:colId xmlns:a16="http://schemas.microsoft.com/office/drawing/2014/main" val="1420078668"/>
                    </a:ext>
                  </a:extLst>
                </a:gridCol>
                <a:gridCol w="1049515">
                  <a:extLst>
                    <a:ext uri="{9D8B030D-6E8A-4147-A177-3AD203B41FA5}">
                      <a16:colId xmlns:a16="http://schemas.microsoft.com/office/drawing/2014/main" val="1787126409"/>
                    </a:ext>
                  </a:extLst>
                </a:gridCol>
                <a:gridCol w="808659">
                  <a:extLst>
                    <a:ext uri="{9D8B030D-6E8A-4147-A177-3AD203B41FA5}">
                      <a16:colId xmlns:a16="http://schemas.microsoft.com/office/drawing/2014/main" val="2960723334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943052916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76967943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4124277010"/>
                    </a:ext>
                  </a:extLst>
                </a:gridCol>
                <a:gridCol w="925701">
                  <a:extLst>
                    <a:ext uri="{9D8B030D-6E8A-4147-A177-3AD203B41FA5}">
                      <a16:colId xmlns:a16="http://schemas.microsoft.com/office/drawing/2014/main" val="2351239992"/>
                    </a:ext>
                  </a:extLst>
                </a:gridCol>
                <a:gridCol w="935375">
                  <a:extLst>
                    <a:ext uri="{9D8B030D-6E8A-4147-A177-3AD203B41FA5}">
                      <a16:colId xmlns:a16="http://schemas.microsoft.com/office/drawing/2014/main" val="655934223"/>
                    </a:ext>
                  </a:extLst>
                </a:gridCol>
              </a:tblGrid>
              <a:tr h="774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Threads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K=32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K=64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K=128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K=256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84708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1.612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1.753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1.797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310652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146199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2.207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2.210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95828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211883-3834-B24E-9715-BED38B237494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502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first machine utilized to test the performance of parallel implementation was equipped with an Intel Core i5@2.00GHz with 2 cores and 4  threads</a:t>
            </a:r>
          </a:p>
        </p:txBody>
      </p:sp>
    </p:spTree>
    <p:extLst>
      <p:ext uri="{BB962C8B-B14F-4D97-AF65-F5344CB8AC3E}">
        <p14:creationId xmlns:p14="http://schemas.microsoft.com/office/powerpoint/2010/main" val="20608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a Local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87CAE-18A1-3846-9FAE-F55DD70494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53326"/>
            <a:ext cx="0" cy="36210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69FBBA-7B5A-E64E-83DC-4D37ED382725}"/>
              </a:ext>
            </a:extLst>
          </p:cNvPr>
          <p:cNvSpPr txBox="1">
            <a:spLocks/>
          </p:cNvSpPr>
          <p:nvPr/>
        </p:nvSpPr>
        <p:spPr>
          <a:xfrm>
            <a:off x="628650" y="1825626"/>
            <a:ext cx="7886700" cy="64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speedup is close to linear using 2 threads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07C20-F82E-C04D-98DE-63162E622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" t="1753" r="1313" b="1536"/>
          <a:stretch/>
        </p:blipFill>
        <p:spPr>
          <a:xfrm>
            <a:off x="714373" y="2624766"/>
            <a:ext cx="7658101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a Local Machine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FB0C17-1290-B34C-A49B-0AA81F13A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801340"/>
              </p:ext>
            </p:extLst>
          </p:nvPr>
        </p:nvGraphicFramePr>
        <p:xfrm>
          <a:off x="771991" y="3327815"/>
          <a:ext cx="7547551" cy="26082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3238">
                  <a:extLst>
                    <a:ext uri="{9D8B030D-6E8A-4147-A177-3AD203B41FA5}">
                      <a16:colId xmlns:a16="http://schemas.microsoft.com/office/drawing/2014/main" val="1420078668"/>
                    </a:ext>
                  </a:extLst>
                </a:gridCol>
                <a:gridCol w="1038302">
                  <a:extLst>
                    <a:ext uri="{9D8B030D-6E8A-4147-A177-3AD203B41FA5}">
                      <a16:colId xmlns:a16="http://schemas.microsoft.com/office/drawing/2014/main" val="1787126409"/>
                    </a:ext>
                  </a:extLst>
                </a:gridCol>
                <a:gridCol w="800019">
                  <a:extLst>
                    <a:ext uri="{9D8B030D-6E8A-4147-A177-3AD203B41FA5}">
                      <a16:colId xmlns:a16="http://schemas.microsoft.com/office/drawing/2014/main" val="2960723334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943052916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2769679430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4124277010"/>
                    </a:ext>
                  </a:extLst>
                </a:gridCol>
                <a:gridCol w="915811">
                  <a:extLst>
                    <a:ext uri="{9D8B030D-6E8A-4147-A177-3AD203B41FA5}">
                      <a16:colId xmlns:a16="http://schemas.microsoft.com/office/drawing/2014/main" val="2351239992"/>
                    </a:ext>
                  </a:extLst>
                </a:gridCol>
                <a:gridCol w="925381">
                  <a:extLst>
                    <a:ext uri="{9D8B030D-6E8A-4147-A177-3AD203B41FA5}">
                      <a16:colId xmlns:a16="http://schemas.microsoft.com/office/drawing/2014/main" val="655934223"/>
                    </a:ext>
                  </a:extLst>
                </a:gridCol>
              </a:tblGrid>
              <a:tr h="774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Threads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K=32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K=64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K=128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K=256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84708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7.57%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6.89%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3.69%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2.35%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0.19%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310652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9.54%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8.61%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3.43%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1.47%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146199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10.50%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3.46%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0.60%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95828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211883-3834-B24E-9715-BED38B237494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502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percentage increase of the speedup obtained by parallelizing the centers update step is higher when a small number of cluster is specified </a:t>
            </a:r>
          </a:p>
        </p:txBody>
      </p:sp>
    </p:spTree>
    <p:extLst>
      <p:ext uri="{BB962C8B-B14F-4D97-AF65-F5344CB8AC3E}">
        <p14:creationId xmlns:p14="http://schemas.microsoft.com/office/powerpoint/2010/main" val="301250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Google Cloud Platform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9097E9-E6ED-F140-8402-0ABB102C1FE3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17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When increasing over 12 the number of vCPU, the speedup starts to have an irregular behavior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282ABF-4E42-E544-9C82-3673DEE7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9" t="2364" r="1268" b="1737"/>
          <a:stretch/>
        </p:blipFill>
        <p:spPr>
          <a:xfrm>
            <a:off x="681040" y="2997200"/>
            <a:ext cx="7672387" cy="3154364"/>
          </a:xfrm>
        </p:spPr>
      </p:pic>
    </p:spTree>
    <p:extLst>
      <p:ext uri="{BB962C8B-B14F-4D97-AF65-F5344CB8AC3E}">
        <p14:creationId xmlns:p14="http://schemas.microsoft.com/office/powerpoint/2010/main" val="265717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Google Cloud Platform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84C43-7776-254C-B51A-EBAC207FC1E4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08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 drop in the efficiency of the parallel program is visible when more than twelve vCPU are used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endParaRPr lang="en-US" sz="2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4124C5-7368-EA43-99DB-70E2CACD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1" t="2441" r="1086" b="879"/>
          <a:stretch/>
        </p:blipFill>
        <p:spPr>
          <a:xfrm>
            <a:off x="664366" y="2963858"/>
            <a:ext cx="7672388" cy="3143251"/>
          </a:xfrm>
        </p:spPr>
      </p:pic>
    </p:spTree>
    <p:extLst>
      <p:ext uri="{BB962C8B-B14F-4D97-AF65-F5344CB8AC3E}">
        <p14:creationId xmlns:p14="http://schemas.microsoft.com/office/powerpoint/2010/main" val="66576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A7989-3A29-E046-A692-01792DB97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2" y="1724435"/>
            <a:ext cx="3567276" cy="455424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3FA0FE-A1ED-0645-81C2-A9CBEFCD76ED}"/>
              </a:ext>
            </a:extLst>
          </p:cNvPr>
          <p:cNvSpPr txBox="1">
            <a:spLocks/>
          </p:cNvSpPr>
          <p:nvPr/>
        </p:nvSpPr>
        <p:spPr>
          <a:xfrm>
            <a:off x="628650" y="1837767"/>
            <a:ext cx="3943350" cy="373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Given a digital image and an integer number K, using the k-means clustering algorithm it is possible to divide the image pixels into K groups, such that pixels in the same group are similar in terms of color </a:t>
            </a:r>
          </a:p>
        </p:txBody>
      </p:sp>
    </p:spTree>
    <p:extLst>
      <p:ext uri="{BB962C8B-B14F-4D97-AF65-F5344CB8AC3E}">
        <p14:creationId xmlns:p14="http://schemas.microsoft.com/office/powerpoint/2010/main" val="155046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6D3A5-985D-3E44-AA5B-95ADEAA87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0" y="2865453"/>
            <a:ext cx="2427733" cy="1618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CAFBB-BE1D-6A45-84E2-45728D099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44" y="2875026"/>
            <a:ext cx="2428072" cy="16184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F0C817-07E3-4E42-A17E-601BF1C7892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676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In the segmented image, K different regions of pixels of similar color are distinguishable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49D2A8-4E8F-3544-B8C2-B85CD75B73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7" y="2875026"/>
            <a:ext cx="2431138" cy="1618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C0350-4598-7745-8D65-B21FED6279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2" y="4553712"/>
            <a:ext cx="2428072" cy="1618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4A8B0-E20E-2545-B63A-8963187552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44" y="4563285"/>
            <a:ext cx="2428072" cy="1618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EEA3C4-2DA3-3647-8162-3291E7CF33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7" y="4572858"/>
            <a:ext cx="2428072" cy="1618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A0DCB-F36C-7045-9DDD-12FA8B019F20}"/>
              </a:ext>
            </a:extLst>
          </p:cNvPr>
          <p:cNvSpPr txBox="1"/>
          <p:nvPr/>
        </p:nvSpPr>
        <p:spPr>
          <a:xfrm>
            <a:off x="609600" y="4132005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31D45-2C39-584B-8FC8-0C15BBBCBA88}"/>
              </a:ext>
            </a:extLst>
          </p:cNvPr>
          <p:cNvSpPr txBox="1"/>
          <p:nvPr/>
        </p:nvSpPr>
        <p:spPr>
          <a:xfrm>
            <a:off x="3198612" y="415847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9C04B-A774-714C-A820-2E7E768422C7}"/>
              </a:ext>
            </a:extLst>
          </p:cNvPr>
          <p:cNvSpPr txBox="1"/>
          <p:nvPr/>
        </p:nvSpPr>
        <p:spPr>
          <a:xfrm>
            <a:off x="607514" y="581391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45510-D08E-0C41-A7C3-BCF0B290BE56}"/>
              </a:ext>
            </a:extLst>
          </p:cNvPr>
          <p:cNvSpPr txBox="1"/>
          <p:nvPr/>
        </p:nvSpPr>
        <p:spPr>
          <a:xfrm>
            <a:off x="3198612" y="582349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82F5A-FA4D-B849-BD3A-E141D74F7419}"/>
              </a:ext>
            </a:extLst>
          </p:cNvPr>
          <p:cNvSpPr txBox="1"/>
          <p:nvPr/>
        </p:nvSpPr>
        <p:spPr>
          <a:xfrm>
            <a:off x="5741168" y="4148654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18A35-9E3C-664E-97C5-E43227281523}"/>
              </a:ext>
            </a:extLst>
          </p:cNvPr>
          <p:cNvSpPr txBox="1"/>
          <p:nvPr/>
        </p:nvSpPr>
        <p:spPr>
          <a:xfrm>
            <a:off x="5771937" y="5843454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64</a:t>
            </a:r>
          </a:p>
        </p:txBody>
      </p:sp>
    </p:spTree>
    <p:extLst>
      <p:ext uri="{BB962C8B-B14F-4D97-AF65-F5344CB8AC3E}">
        <p14:creationId xmlns:p14="http://schemas.microsoft.com/office/powerpoint/2010/main" val="100256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4733E9-F123-AB4D-945F-0F6E323195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78136"/>
            <a:ext cx="0" cy="32918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29BF7-99DE-0343-9A62-D2A8BF5CF34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676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Increasing the number of clusters K, the execution time increases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A0943-1DA7-8C49-BC75-467DDF5E3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1677"/>
          <a:stretch/>
        </p:blipFill>
        <p:spPr>
          <a:xfrm>
            <a:off x="633179" y="3028012"/>
            <a:ext cx="7727742" cy="32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A5714C-C121-3E44-AE48-4C325B26B7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63344"/>
            <a:ext cx="0" cy="36118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50AB99-5FE8-094C-9498-7883793794C3}"/>
              </a:ext>
            </a:extLst>
          </p:cNvPr>
          <p:cNvSpPr txBox="1">
            <a:spLocks/>
          </p:cNvSpPr>
          <p:nvPr/>
        </p:nvSpPr>
        <p:spPr>
          <a:xfrm>
            <a:off x="628650" y="1825626"/>
            <a:ext cx="7867650" cy="60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… and the Sum of Squared Errors decreases.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991D8-CA19-4245-B41E-20259033C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2" t="1104"/>
          <a:stretch/>
        </p:blipFill>
        <p:spPr>
          <a:xfrm>
            <a:off x="700634" y="2585803"/>
            <a:ext cx="7723682" cy="35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Study of the Available Parallelism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7730B3-CB29-0E46-AE4A-2F596D9EC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884148"/>
              </p:ext>
            </p:extLst>
          </p:nvPr>
        </p:nvGraphicFramePr>
        <p:xfrm>
          <a:off x="750686" y="2953112"/>
          <a:ext cx="7448931" cy="3081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0466">
                  <a:extLst>
                    <a:ext uri="{9D8B030D-6E8A-4147-A177-3AD203B41FA5}">
                      <a16:colId xmlns:a16="http://schemas.microsoft.com/office/drawing/2014/main" val="3404792054"/>
                    </a:ext>
                  </a:extLst>
                </a:gridCol>
                <a:gridCol w="789566">
                  <a:extLst>
                    <a:ext uri="{9D8B030D-6E8A-4147-A177-3AD203B41FA5}">
                      <a16:colId xmlns:a16="http://schemas.microsoft.com/office/drawing/2014/main" val="1109674659"/>
                    </a:ext>
                  </a:extLst>
                </a:gridCol>
                <a:gridCol w="789566">
                  <a:extLst>
                    <a:ext uri="{9D8B030D-6E8A-4147-A177-3AD203B41FA5}">
                      <a16:colId xmlns:a16="http://schemas.microsoft.com/office/drawing/2014/main" val="367519559"/>
                    </a:ext>
                  </a:extLst>
                </a:gridCol>
                <a:gridCol w="820733">
                  <a:extLst>
                    <a:ext uri="{9D8B030D-6E8A-4147-A177-3AD203B41FA5}">
                      <a16:colId xmlns:a16="http://schemas.microsoft.com/office/drawing/2014/main" val="4282856346"/>
                    </a:ext>
                  </a:extLst>
                </a:gridCol>
                <a:gridCol w="820733">
                  <a:extLst>
                    <a:ext uri="{9D8B030D-6E8A-4147-A177-3AD203B41FA5}">
                      <a16:colId xmlns:a16="http://schemas.microsoft.com/office/drawing/2014/main" val="3466520470"/>
                    </a:ext>
                  </a:extLst>
                </a:gridCol>
                <a:gridCol w="820733">
                  <a:extLst>
                    <a:ext uri="{9D8B030D-6E8A-4147-A177-3AD203B41FA5}">
                      <a16:colId xmlns:a16="http://schemas.microsoft.com/office/drawing/2014/main" val="3897487279"/>
                    </a:ext>
                  </a:extLst>
                </a:gridCol>
                <a:gridCol w="903845">
                  <a:extLst>
                    <a:ext uri="{9D8B030D-6E8A-4147-A177-3AD203B41FA5}">
                      <a16:colId xmlns:a16="http://schemas.microsoft.com/office/drawing/2014/main" val="392934535"/>
                    </a:ext>
                  </a:extLst>
                </a:gridCol>
                <a:gridCol w="913289">
                  <a:extLst>
                    <a:ext uri="{9D8B030D-6E8A-4147-A177-3AD203B41FA5}">
                      <a16:colId xmlns:a16="http://schemas.microsoft.com/office/drawing/2014/main" val="1461758353"/>
                    </a:ext>
                  </a:extLst>
                </a:gridCol>
              </a:tblGrid>
              <a:tr h="592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K=32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K=64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K=128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K=256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207416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init_centers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3179035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assign_pixels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79.2%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87.7%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92.6%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96.4%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98.1%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99.1%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99.5%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256559"/>
                  </a:ext>
                </a:extLst>
              </a:tr>
              <a:tr h="6190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update_centers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12.3%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7.3%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22976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compute_sse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311031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update_data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941474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EB2F9B-982D-3640-B559-F13B21B7F21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67650" cy="96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Using </a:t>
            </a:r>
            <a:r>
              <a:rPr lang="en-US" sz="2600" i="1" dirty="0"/>
              <a:t>gprof </a:t>
            </a:r>
            <a:r>
              <a:rPr lang="en-US" sz="2600" dirty="0"/>
              <a:t>it is possible to see the percentage of running time required by each step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09050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Study of the Available Parallelism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E69D1F-8940-6E4D-8D80-EB8475536BF7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96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Amdahl’s Law estimates the speedup that can be reached just by parallelizing the pixels assignment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5387D-CFD1-174D-A7CD-4C6174AF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" t="2704" r="2103" b="1039"/>
          <a:stretch/>
        </p:blipFill>
        <p:spPr>
          <a:xfrm>
            <a:off x="749507" y="2923107"/>
            <a:ext cx="7644984" cy="33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The parallel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99283"/>
            <a:ext cx="7886700" cy="9539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</a:t>
            </a:r>
            <a:r>
              <a:rPr lang="en-US" sz="2600" i="1" dirty="0"/>
              <a:t>static</a:t>
            </a:r>
            <a:r>
              <a:rPr lang="en-US" sz="2600" dirty="0"/>
              <a:t> approach is used because the work distribution across threads is well balanced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F33BD-B442-2E44-AE17-FD2653FD1BA3}"/>
              </a:ext>
            </a:extLst>
          </p:cNvPr>
          <p:cNvSpPr txBox="1">
            <a:spLocks/>
          </p:cNvSpPr>
          <p:nvPr/>
        </p:nvSpPr>
        <p:spPr>
          <a:xfrm>
            <a:off x="628650" y="1846204"/>
            <a:ext cx="7886701" cy="1316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To parallelize the assignment of each pixel to the closest cluster, a </a:t>
            </a:r>
            <a:r>
              <a:rPr lang="en-US" sz="2600" i="1" dirty="0"/>
              <a:t>parallel for</a:t>
            </a:r>
            <a:r>
              <a:rPr lang="en-US" sz="2600" dirty="0"/>
              <a:t> work-sharing construct is used</a:t>
            </a:r>
            <a:endParaRPr lang="en-US" sz="2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A57DA-0D10-1943-AB09-60B873A48192}"/>
              </a:ext>
            </a:extLst>
          </p:cNvPr>
          <p:cNvSpPr txBox="1">
            <a:spLocks/>
          </p:cNvSpPr>
          <p:nvPr/>
        </p:nvSpPr>
        <p:spPr>
          <a:xfrm>
            <a:off x="628650" y="3318440"/>
            <a:ext cx="6190938" cy="1625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#pragma omp parallel for schedule(static) private(…) 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for (px = 0; px &lt; n_px; px++) {</a:t>
            </a:r>
          </a:p>
          <a:p>
            <a:pPr marL="0" indent="0">
              <a:buNone/>
            </a:pPr>
            <a:r>
              <a:rPr lang="en-US" sz="2000" i="1" dirty="0"/>
              <a:t>    …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6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The parallel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5464"/>
            <a:ext cx="7886700" cy="13167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</a:t>
            </a:r>
            <a:r>
              <a:rPr lang="en-US" sz="2600" i="1" dirty="0"/>
              <a:t>reduction</a:t>
            </a:r>
            <a:r>
              <a:rPr lang="en-US" sz="2600" dirty="0"/>
              <a:t> clause allows to protect the update operations of the clusters centers using an efficient synchronization technique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F33BD-B442-2E44-AE17-FD2653FD1BA3}"/>
              </a:ext>
            </a:extLst>
          </p:cNvPr>
          <p:cNvSpPr txBox="1">
            <a:spLocks/>
          </p:cNvSpPr>
          <p:nvPr/>
        </p:nvSpPr>
        <p:spPr>
          <a:xfrm>
            <a:off x="628650" y="1846205"/>
            <a:ext cx="7886701" cy="1016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Updating the clusters centers from multiple threads leads to race conditions</a:t>
            </a:r>
            <a:endParaRPr lang="en-US" sz="2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A57DA-0D10-1943-AB09-60B873A48192}"/>
              </a:ext>
            </a:extLst>
          </p:cNvPr>
          <p:cNvSpPr txBox="1">
            <a:spLocks/>
          </p:cNvSpPr>
          <p:nvPr/>
        </p:nvSpPr>
        <p:spPr>
          <a:xfrm>
            <a:off x="628650" y="3048617"/>
            <a:ext cx="8005684" cy="1625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#pragma omp parallel for private(…) reduction(+:centers[..],counts[..])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for (px = 0; px &lt; n_px; px++) {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    …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545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639</Words>
  <Application>Microsoft Macintosh PowerPoint</Application>
  <PresentationFormat>On-screen Show (4:3)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Raleway</vt:lpstr>
      <vt:lpstr>Office Theme</vt:lpstr>
      <vt:lpstr>Color-based Image Segmentation using Parallel K-means Clustering</vt:lpstr>
      <vt:lpstr>Analysis of the Serial Algorithm</vt:lpstr>
      <vt:lpstr>Analysis of the Serial Algorithm</vt:lpstr>
      <vt:lpstr>Analysis of the Serial Algorithm</vt:lpstr>
      <vt:lpstr>Analysis of the Serial Algorithm</vt:lpstr>
      <vt:lpstr>Study of the Available Parallelism</vt:lpstr>
      <vt:lpstr>Study of the Available Parallelism</vt:lpstr>
      <vt:lpstr>The parallel implementation</vt:lpstr>
      <vt:lpstr>The parallel implementation</vt:lpstr>
      <vt:lpstr>Performance on a Local Machine</vt:lpstr>
      <vt:lpstr>Performance on a Local Machine</vt:lpstr>
      <vt:lpstr>Performance on a Local Machine</vt:lpstr>
      <vt:lpstr>Performance on Google Cloud Platform</vt:lpstr>
      <vt:lpstr>Performance on Google Cloud Platform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2D-DRIVEN 3D OBJECT DETECTION IN RGB-D IMAGES </dc:title>
  <dc:creator>Gabriele Mirando</dc:creator>
  <cp:lastModifiedBy>Gabriele Mirando</cp:lastModifiedBy>
  <cp:revision>84</cp:revision>
  <dcterms:created xsi:type="dcterms:W3CDTF">2018-08-27T13:26:37Z</dcterms:created>
  <dcterms:modified xsi:type="dcterms:W3CDTF">2018-09-07T14:54:01Z</dcterms:modified>
</cp:coreProperties>
</file>