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0" r:id="rId5"/>
    <p:sldId id="261" r:id="rId6"/>
    <p:sldId id="259" r:id="rId7"/>
    <p:sldId id="276" r:id="rId8"/>
    <p:sldId id="264" r:id="rId9"/>
    <p:sldId id="265" r:id="rId10"/>
    <p:sldId id="267" r:id="rId11"/>
    <p:sldId id="279" r:id="rId12"/>
    <p:sldId id="272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86E9"/>
    <a:srgbClr val="EB9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6"/>
    <p:restoredTop sz="77907"/>
  </p:normalViewPr>
  <p:slideViewPr>
    <p:cSldViewPr snapToGrid="0" snapToObjects="1">
      <p:cViewPr varScale="1">
        <p:scale>
          <a:sx n="113" d="100"/>
          <a:sy n="113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llianchu/warnow/placements/SCAMPP-results/nt78/exp4_cmp/nt78_cmp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llianchu/warnow/placements/SCAMPP-results/nt78/exp4_cmp/nt78_cmp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llianchu/warnow/placements/SCAMPP-results/nt78/exp4_cmp/nt78_cmp_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llianchu/warnow/placements/SCAMPP-results/nt78/exp4_cmp/nt78_cmp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llianchu/warnow/placements/SCAMPP-results/nt78/exp4_cmp/nt78_cmp_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AE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0A-C94E-9A76-7EC770C0F042}"/>
              </c:ext>
            </c:extLst>
          </c:dPt>
          <c:dPt>
            <c:idx val="1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0A-C94E-9A76-7EC770C0F042}"/>
              </c:ext>
            </c:extLst>
          </c:dPt>
          <c:dPt>
            <c:idx val="2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0A-C94E-9A76-7EC770C0F042}"/>
              </c:ext>
            </c:extLst>
          </c:dPt>
          <c:dPt>
            <c:idx val="3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0A-C94E-9A76-7EC770C0F042}"/>
              </c:ext>
            </c:extLst>
          </c:dPt>
          <c:dPt>
            <c:idx val="4"/>
            <c:invertIfNegative val="0"/>
            <c:bubble3D val="0"/>
            <c:spPr>
              <a:solidFill>
                <a:srgbClr val="F2B6C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0A-C94E-9A76-7EC770C0F04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A0A-C94E-9A76-7EC770C0F042}"/>
              </c:ext>
            </c:extLst>
          </c:dPt>
          <c:errBars>
            <c:errBarType val="both"/>
            <c:errValType val="cust"/>
            <c:noEndCap val="0"/>
            <c:plus>
              <c:numRef>
                <c:f>'nt78 (25frag)'!$C$234:$C$238</c:f>
                <c:numCache>
                  <c:formatCode>General</c:formatCode>
                  <c:ptCount val="5"/>
                  <c:pt idx="0">
                    <c:v>1.6808527089384508</c:v>
                  </c:pt>
                  <c:pt idx="1">
                    <c:v>1.1288914271405186</c:v>
                  </c:pt>
                  <c:pt idx="2">
                    <c:v>0.93850564153657579</c:v>
                  </c:pt>
                  <c:pt idx="3">
                    <c:v>0.5647269985706127</c:v>
                  </c:pt>
                  <c:pt idx="4">
                    <c:v>0.17333232669466747</c:v>
                  </c:pt>
                </c:numCache>
              </c:numRef>
            </c:plus>
            <c:minus>
              <c:numRef>
                <c:f>'nt78 (25frag)'!$C$234:$C$238</c:f>
                <c:numCache>
                  <c:formatCode>General</c:formatCode>
                  <c:ptCount val="5"/>
                  <c:pt idx="0">
                    <c:v>1.6808527089384508</c:v>
                  </c:pt>
                  <c:pt idx="1">
                    <c:v>1.1288914271405186</c:v>
                  </c:pt>
                  <c:pt idx="2">
                    <c:v>0.93850564153657579</c:v>
                  </c:pt>
                  <c:pt idx="3">
                    <c:v>0.5647269985706127</c:v>
                  </c:pt>
                  <c:pt idx="4">
                    <c:v>0.17333232669466747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'nt78 (25frag)'!$A$234:$A$238</c:f>
              <c:strCache>
                <c:ptCount val="5"/>
                <c:pt idx="0">
                  <c:v>Method B</c:v>
                </c:pt>
                <c:pt idx="1">
                  <c:v>Method C (10k)</c:v>
                </c:pt>
                <c:pt idx="2">
                  <c:v>Method C (20k)</c:v>
                </c:pt>
                <c:pt idx="3">
                  <c:v>Method C (40k)</c:v>
                </c:pt>
                <c:pt idx="4">
                  <c:v>Method A</c:v>
                </c:pt>
              </c:strCache>
            </c:strRef>
          </c:cat>
          <c:val>
            <c:numRef>
              <c:f>'nt78 (25frag)'!$B$234:$B$238</c:f>
              <c:numCache>
                <c:formatCode>General</c:formatCode>
                <c:ptCount val="5"/>
                <c:pt idx="0">
                  <c:v>23.61</c:v>
                </c:pt>
                <c:pt idx="1">
                  <c:v>14.734999999999999</c:v>
                </c:pt>
                <c:pt idx="2">
                  <c:v>9.1649999999999991</c:v>
                </c:pt>
                <c:pt idx="3">
                  <c:v>3.34</c:v>
                </c:pt>
                <c:pt idx="4">
                  <c:v>1.5349999999999999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0A-C94E-9A76-7EC770C0F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306144"/>
        <c:axId val="1105341824"/>
      </c:barChart>
      <c:catAx>
        <c:axId val="11053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41824"/>
        <c:crosses val="autoZero"/>
        <c:auto val="1"/>
        <c:lblAlgn val="ctr"/>
        <c:lblOffset val="100"/>
        <c:noMultiLvlLbl val="0"/>
      </c:catAx>
      <c:valAx>
        <c:axId val="1105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Delta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0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AE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0F-8241-8A8F-11E65699363C}"/>
              </c:ext>
            </c:extLst>
          </c:dPt>
          <c:dPt>
            <c:idx val="1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0F-8241-8A8F-11E65699363C}"/>
              </c:ext>
            </c:extLst>
          </c:dPt>
          <c:dPt>
            <c:idx val="2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0F-8241-8A8F-11E65699363C}"/>
              </c:ext>
            </c:extLst>
          </c:dPt>
          <c:dPt>
            <c:idx val="3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0F-8241-8A8F-11E65699363C}"/>
              </c:ext>
            </c:extLst>
          </c:dPt>
          <c:dPt>
            <c:idx val="4"/>
            <c:invertIfNegative val="0"/>
            <c:bubble3D val="0"/>
            <c:spPr>
              <a:solidFill>
                <a:srgbClr val="F2B6C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0F-8241-8A8F-11E65699363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30F-8241-8A8F-11E65699363C}"/>
              </c:ext>
            </c:extLst>
          </c:dPt>
          <c:errBars>
            <c:errBarType val="both"/>
            <c:errValType val="cust"/>
            <c:noEndCap val="0"/>
            <c:plus>
              <c:numRef>
                <c:f>'nt78 (25frag)'!$C$208:$C$213</c:f>
                <c:numCache>
                  <c:formatCode>General</c:formatCode>
                  <c:ptCount val="6"/>
                  <c:pt idx="0">
                    <c:v>1.6808527089384508</c:v>
                  </c:pt>
                  <c:pt idx="1">
                    <c:v>1.1288914271405186</c:v>
                  </c:pt>
                  <c:pt idx="2">
                    <c:v>0.93850564153657579</c:v>
                  </c:pt>
                  <c:pt idx="3">
                    <c:v>0.5647269985706127</c:v>
                  </c:pt>
                  <c:pt idx="4">
                    <c:v>0.17333232669466747</c:v>
                  </c:pt>
                  <c:pt idx="5">
                    <c:v>0.14233059768901732</c:v>
                  </c:pt>
                </c:numCache>
              </c:numRef>
            </c:plus>
            <c:minus>
              <c:numRef>
                <c:f>'nt78 (25frag)'!$C$208:$C$213</c:f>
                <c:numCache>
                  <c:formatCode>General</c:formatCode>
                  <c:ptCount val="6"/>
                  <c:pt idx="0">
                    <c:v>1.6808527089384508</c:v>
                  </c:pt>
                  <c:pt idx="1">
                    <c:v>1.1288914271405186</c:v>
                  </c:pt>
                  <c:pt idx="2">
                    <c:v>0.93850564153657579</c:v>
                  </c:pt>
                  <c:pt idx="3">
                    <c:v>0.5647269985706127</c:v>
                  </c:pt>
                  <c:pt idx="4">
                    <c:v>0.17333232669466747</c:v>
                  </c:pt>
                  <c:pt idx="5">
                    <c:v>0.14233059768901732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'nt78 (25frag)'!$A$234:$A$238</c:f>
              <c:strCache>
                <c:ptCount val="5"/>
                <c:pt idx="0">
                  <c:v>Method B</c:v>
                </c:pt>
                <c:pt idx="1">
                  <c:v>Method C (10k)</c:v>
                </c:pt>
                <c:pt idx="2">
                  <c:v>Method C (20k)</c:v>
                </c:pt>
                <c:pt idx="3">
                  <c:v>Method C (40k)</c:v>
                </c:pt>
                <c:pt idx="4">
                  <c:v>Method A</c:v>
                </c:pt>
              </c:strCache>
            </c:strRef>
          </c:cat>
          <c:val>
            <c:numRef>
              <c:f>'nt78 (25frag)'!$B$234:$B$238</c:f>
              <c:numCache>
                <c:formatCode>General</c:formatCode>
                <c:ptCount val="5"/>
                <c:pt idx="0">
                  <c:v>23.61</c:v>
                </c:pt>
                <c:pt idx="1">
                  <c:v>14.734999999999999</c:v>
                </c:pt>
                <c:pt idx="2">
                  <c:v>9.1649999999999991</c:v>
                </c:pt>
                <c:pt idx="3">
                  <c:v>3.34</c:v>
                </c:pt>
                <c:pt idx="4">
                  <c:v>1.5349999999999999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0F-8241-8A8F-11E656993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306144"/>
        <c:axId val="1105341824"/>
      </c:barChart>
      <c:catAx>
        <c:axId val="11053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41824"/>
        <c:crosses val="autoZero"/>
        <c:auto val="1"/>
        <c:lblAlgn val="ctr"/>
        <c:lblOffset val="100"/>
        <c:noMultiLvlLbl val="0"/>
      </c:catAx>
      <c:valAx>
        <c:axId val="1105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Delta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0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AE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4-1E46-B71E-55E43FF0F33D}"/>
              </c:ext>
            </c:extLst>
          </c:dPt>
          <c:dPt>
            <c:idx val="1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4-1E46-B71E-55E43FF0F33D}"/>
              </c:ext>
            </c:extLst>
          </c:dPt>
          <c:dPt>
            <c:idx val="2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4-1E46-B71E-55E43FF0F33D}"/>
              </c:ext>
            </c:extLst>
          </c:dPt>
          <c:dPt>
            <c:idx val="3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4-1E46-B71E-55E43FF0F33D}"/>
              </c:ext>
            </c:extLst>
          </c:dPt>
          <c:dPt>
            <c:idx val="4"/>
            <c:invertIfNegative val="0"/>
            <c:bubble3D val="0"/>
            <c:spPr>
              <a:solidFill>
                <a:srgbClr val="F2B6C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364-1E46-B71E-55E43FF0F3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364-1E46-B71E-55E43FF0F33D}"/>
              </c:ext>
            </c:extLst>
          </c:dPt>
          <c:errBars>
            <c:errBarType val="both"/>
            <c:errValType val="cust"/>
            <c:noEndCap val="0"/>
            <c:plus>
              <c:numRef>
                <c:f>'nt78 (25frag)'!$E$234:$E$238</c:f>
                <c:numCache>
                  <c:formatCode>General</c:formatCode>
                  <c:ptCount val="5"/>
                  <c:pt idx="0">
                    <c:v>2.8485912942731955</c:v>
                  </c:pt>
                  <c:pt idx="1">
                    <c:v>46.488881255650902</c:v>
                  </c:pt>
                  <c:pt idx="2">
                    <c:v>62.51951072349754</c:v>
                  </c:pt>
                  <c:pt idx="3">
                    <c:v>116.86464231372793</c:v>
                  </c:pt>
                  <c:pt idx="4">
                    <c:v>22.67577847943134</c:v>
                  </c:pt>
                </c:numCache>
              </c:numRef>
            </c:plus>
            <c:minus>
              <c:numRef>
                <c:f>'nt78 (25frag)'!$E$234:$E$238</c:f>
                <c:numCache>
                  <c:formatCode>General</c:formatCode>
                  <c:ptCount val="5"/>
                  <c:pt idx="0">
                    <c:v>2.8485912942731955</c:v>
                  </c:pt>
                  <c:pt idx="1">
                    <c:v>46.488881255650902</c:v>
                  </c:pt>
                  <c:pt idx="2">
                    <c:v>62.51951072349754</c:v>
                  </c:pt>
                  <c:pt idx="3">
                    <c:v>116.86464231372793</c:v>
                  </c:pt>
                  <c:pt idx="4">
                    <c:v>22.67577847943134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'nt78 (25frag)'!$A$234:$A$238</c:f>
              <c:strCache>
                <c:ptCount val="5"/>
                <c:pt idx="0">
                  <c:v>pplacer
-SCAMPP</c:v>
                </c:pt>
                <c:pt idx="1">
                  <c:v>pplacer
-SCAMPP
-tax (10k)</c:v>
                </c:pt>
                <c:pt idx="2">
                  <c:v>pplacer
-SCAMPP
-tax (20k)</c:v>
                </c:pt>
                <c:pt idx="3">
                  <c:v>pplacer
-SCAMPP
-tax (40k)</c:v>
                </c:pt>
                <c:pt idx="4">
                  <c:v>pplacer
-taxtastic</c:v>
                </c:pt>
              </c:strCache>
            </c:strRef>
          </c:cat>
          <c:val>
            <c:numRef>
              <c:f>'nt78 (25frag)'!$D$234:$D$238</c:f>
              <c:numCache>
                <c:formatCode>General</c:formatCode>
                <c:ptCount val="5"/>
                <c:pt idx="0">
                  <c:v>11.31</c:v>
                </c:pt>
                <c:pt idx="1">
                  <c:v>130.1</c:v>
                </c:pt>
                <c:pt idx="2">
                  <c:v>239.565</c:v>
                </c:pt>
                <c:pt idx="3">
                  <c:v>486.89</c:v>
                </c:pt>
                <c:pt idx="4">
                  <c:v>248.495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364-1E46-B71E-55E43FF0F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306144"/>
        <c:axId val="1105341824"/>
      </c:barChart>
      <c:catAx>
        <c:axId val="11053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41824"/>
        <c:crosses val="autoZero"/>
        <c:auto val="1"/>
        <c:lblAlgn val="ctr"/>
        <c:lblOffset val="100"/>
        <c:noMultiLvlLbl val="0"/>
      </c:catAx>
      <c:valAx>
        <c:axId val="1105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0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AE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8-7E4F-A031-2804ED3F8D03}"/>
              </c:ext>
            </c:extLst>
          </c:dPt>
          <c:dPt>
            <c:idx val="1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8-7E4F-A031-2804ED3F8D03}"/>
              </c:ext>
            </c:extLst>
          </c:dPt>
          <c:dPt>
            <c:idx val="2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8-7E4F-A031-2804ED3F8D03}"/>
              </c:ext>
            </c:extLst>
          </c:dPt>
          <c:dPt>
            <c:idx val="3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8-7E4F-A031-2804ED3F8D03}"/>
              </c:ext>
            </c:extLst>
          </c:dPt>
          <c:dPt>
            <c:idx val="4"/>
            <c:invertIfNegative val="0"/>
            <c:bubble3D val="0"/>
            <c:spPr>
              <a:solidFill>
                <a:srgbClr val="F2B6C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8-7E4F-A031-2804ED3F8D0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8-7E4F-A031-2804ED3F8D03}"/>
              </c:ext>
            </c:extLst>
          </c:dPt>
          <c:errBars>
            <c:errBarType val="both"/>
            <c:errValType val="cust"/>
            <c:noEndCap val="0"/>
            <c:plus>
              <c:numRef>
                <c:f>'nt78 (25frag)'!$C$234:$C$238</c:f>
                <c:numCache>
                  <c:formatCode>General</c:formatCode>
                  <c:ptCount val="5"/>
                  <c:pt idx="0">
                    <c:v>1.6808527089384508</c:v>
                  </c:pt>
                  <c:pt idx="1">
                    <c:v>1.1288914271405186</c:v>
                  </c:pt>
                  <c:pt idx="2">
                    <c:v>0.93850564153657579</c:v>
                  </c:pt>
                  <c:pt idx="3">
                    <c:v>0.5647269985706127</c:v>
                  </c:pt>
                  <c:pt idx="4">
                    <c:v>0.17333232669466747</c:v>
                  </c:pt>
                </c:numCache>
              </c:numRef>
            </c:plus>
            <c:minus>
              <c:numRef>
                <c:f>'nt78 (25frag)'!$C$234:$C$238</c:f>
                <c:numCache>
                  <c:formatCode>General</c:formatCode>
                  <c:ptCount val="5"/>
                  <c:pt idx="0">
                    <c:v>1.6808527089384508</c:v>
                  </c:pt>
                  <c:pt idx="1">
                    <c:v>1.1288914271405186</c:v>
                  </c:pt>
                  <c:pt idx="2">
                    <c:v>0.93850564153657579</c:v>
                  </c:pt>
                  <c:pt idx="3">
                    <c:v>0.5647269985706127</c:v>
                  </c:pt>
                  <c:pt idx="4">
                    <c:v>0.17333232669466747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'nt78 (25frag)'!$A$234:$A$238</c:f>
              <c:strCache>
                <c:ptCount val="5"/>
                <c:pt idx="0">
                  <c:v>Method B</c:v>
                </c:pt>
                <c:pt idx="1">
                  <c:v>Method C (10k)</c:v>
                </c:pt>
                <c:pt idx="2">
                  <c:v>Method C (20k)</c:v>
                </c:pt>
                <c:pt idx="3">
                  <c:v>Method C (40k)</c:v>
                </c:pt>
                <c:pt idx="4">
                  <c:v>Method A</c:v>
                </c:pt>
              </c:strCache>
            </c:strRef>
          </c:cat>
          <c:val>
            <c:numRef>
              <c:f>'nt78 (25frag)'!$B$234:$B$238</c:f>
              <c:numCache>
                <c:formatCode>General</c:formatCode>
                <c:ptCount val="5"/>
                <c:pt idx="0">
                  <c:v>23.61</c:v>
                </c:pt>
                <c:pt idx="1">
                  <c:v>14.734999999999999</c:v>
                </c:pt>
                <c:pt idx="2">
                  <c:v>9.1649999999999991</c:v>
                </c:pt>
                <c:pt idx="3">
                  <c:v>3.34</c:v>
                </c:pt>
                <c:pt idx="4">
                  <c:v>1.5349999999999999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8E8-7E4F-A031-2804ED3F8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306144"/>
        <c:axId val="1105341824"/>
      </c:barChart>
      <c:catAx>
        <c:axId val="11053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41824"/>
        <c:crosses val="autoZero"/>
        <c:auto val="1"/>
        <c:lblAlgn val="ctr"/>
        <c:lblOffset val="100"/>
        <c:noMultiLvlLbl val="0"/>
      </c:catAx>
      <c:valAx>
        <c:axId val="1105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Delta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0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AE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A1-C744-A774-54C929A13B28}"/>
              </c:ext>
            </c:extLst>
          </c:dPt>
          <c:dPt>
            <c:idx val="1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A1-C744-A774-54C929A13B28}"/>
              </c:ext>
            </c:extLst>
          </c:dPt>
          <c:dPt>
            <c:idx val="2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A1-C744-A774-54C929A13B28}"/>
              </c:ext>
            </c:extLst>
          </c:dPt>
          <c:dPt>
            <c:idx val="3"/>
            <c:invertIfNegative val="0"/>
            <c:bubble3D val="0"/>
            <c:spPr>
              <a:solidFill>
                <a:srgbClr val="E0C4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A1-C744-A774-54C929A13B28}"/>
              </c:ext>
            </c:extLst>
          </c:dPt>
          <c:dPt>
            <c:idx val="4"/>
            <c:invertIfNegative val="0"/>
            <c:bubble3D val="0"/>
            <c:spPr>
              <a:solidFill>
                <a:srgbClr val="F2B6C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A1-C744-A774-54C929A13B2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A1-C744-A774-54C929A13B28}"/>
              </c:ext>
            </c:extLst>
          </c:dPt>
          <c:errBars>
            <c:errBarType val="both"/>
            <c:errValType val="cust"/>
            <c:noEndCap val="0"/>
            <c:plus>
              <c:numRef>
                <c:f>'nt78 (25frag)'!$E$234:$E$238</c:f>
                <c:numCache>
                  <c:formatCode>General</c:formatCode>
                  <c:ptCount val="5"/>
                  <c:pt idx="0">
                    <c:v>2.8485912942731955</c:v>
                  </c:pt>
                  <c:pt idx="1">
                    <c:v>46.488881255650902</c:v>
                  </c:pt>
                  <c:pt idx="2">
                    <c:v>62.51951072349754</c:v>
                  </c:pt>
                  <c:pt idx="3">
                    <c:v>116.86464231372793</c:v>
                  </c:pt>
                  <c:pt idx="4">
                    <c:v>22.67577847943134</c:v>
                  </c:pt>
                </c:numCache>
              </c:numRef>
            </c:plus>
            <c:minus>
              <c:numRef>
                <c:f>'nt78 (25frag)'!$E$234:$E$238</c:f>
                <c:numCache>
                  <c:formatCode>General</c:formatCode>
                  <c:ptCount val="5"/>
                  <c:pt idx="0">
                    <c:v>2.8485912942731955</c:v>
                  </c:pt>
                  <c:pt idx="1">
                    <c:v>46.488881255650902</c:v>
                  </c:pt>
                  <c:pt idx="2">
                    <c:v>62.51951072349754</c:v>
                  </c:pt>
                  <c:pt idx="3">
                    <c:v>116.86464231372793</c:v>
                  </c:pt>
                  <c:pt idx="4">
                    <c:v>22.67577847943134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'nt78 (25frag)'!$A$234:$A$238</c:f>
              <c:strCache>
                <c:ptCount val="5"/>
                <c:pt idx="0">
                  <c:v>Method B</c:v>
                </c:pt>
                <c:pt idx="1">
                  <c:v>Method C (10k)</c:v>
                </c:pt>
                <c:pt idx="2">
                  <c:v>Method C (20k)</c:v>
                </c:pt>
                <c:pt idx="3">
                  <c:v>Method C (40k)</c:v>
                </c:pt>
                <c:pt idx="4">
                  <c:v>Method A</c:v>
                </c:pt>
              </c:strCache>
            </c:strRef>
          </c:cat>
          <c:val>
            <c:numRef>
              <c:f>'nt78 (25frag)'!$D$234:$D$238</c:f>
              <c:numCache>
                <c:formatCode>General</c:formatCode>
                <c:ptCount val="5"/>
                <c:pt idx="0">
                  <c:v>11.31</c:v>
                </c:pt>
                <c:pt idx="1">
                  <c:v>130.1</c:v>
                </c:pt>
                <c:pt idx="2">
                  <c:v>239.565</c:v>
                </c:pt>
                <c:pt idx="3">
                  <c:v>486.89</c:v>
                </c:pt>
                <c:pt idx="4">
                  <c:v>248.495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6A1-C744-A774-54C929A13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306144"/>
        <c:axId val="1105341824"/>
      </c:barChart>
      <c:catAx>
        <c:axId val="11053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41824"/>
        <c:crosses val="autoZero"/>
        <c:auto val="1"/>
        <c:lblAlgn val="ctr"/>
        <c:lblOffset val="100"/>
        <c:noMultiLvlLbl val="0"/>
      </c:catAx>
      <c:valAx>
        <c:axId val="11053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30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C4AA4-CB04-6D4E-8025-7F1903EA79B3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96762-1377-6D44-ADC7-A309FC2C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9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this figure </a:t>
            </a:r>
          </a:p>
          <a:p>
            <a:r>
              <a:rPr lang="en-US" dirty="0"/>
              <a:t>Just delta error</a:t>
            </a:r>
          </a:p>
          <a:p>
            <a:r>
              <a:rPr lang="en-US" dirty="0"/>
              <a:t>Where </a:t>
            </a:r>
            <a:r>
              <a:rPr lang="en-US" dirty="0" err="1"/>
              <a:t>pplace</a:t>
            </a:r>
            <a:r>
              <a:rPr lang="en-US" dirty="0"/>
              <a:t>-scamp-tax is method c with different parameters</a:t>
            </a:r>
          </a:p>
          <a:p>
            <a:endParaRPr lang="en-US" dirty="0"/>
          </a:p>
          <a:p>
            <a:r>
              <a:rPr lang="en-US" dirty="0" err="1"/>
              <a:t>Pplacer</a:t>
            </a:r>
            <a:r>
              <a:rPr lang="en-US" dirty="0"/>
              <a:t>-SCAMPP is method B</a:t>
            </a:r>
          </a:p>
          <a:p>
            <a:r>
              <a:rPr lang="en-US" dirty="0" err="1"/>
              <a:t>Pplacer-taxtastic</a:t>
            </a:r>
            <a:r>
              <a:rPr lang="en-US" dirty="0"/>
              <a:t> is method 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this figure </a:t>
            </a:r>
          </a:p>
          <a:p>
            <a:r>
              <a:rPr lang="en-US" dirty="0"/>
              <a:t>Just delta error</a:t>
            </a:r>
          </a:p>
          <a:p>
            <a:r>
              <a:rPr lang="en-US" dirty="0"/>
              <a:t>Where </a:t>
            </a:r>
            <a:r>
              <a:rPr lang="en-US" dirty="0" err="1"/>
              <a:t>pplace</a:t>
            </a:r>
            <a:r>
              <a:rPr lang="en-US" dirty="0"/>
              <a:t>-scamp-tax is method c with different parameters</a:t>
            </a:r>
          </a:p>
          <a:p>
            <a:endParaRPr lang="en-US" dirty="0"/>
          </a:p>
          <a:p>
            <a:r>
              <a:rPr lang="en-US" dirty="0" err="1"/>
              <a:t>Pplacer</a:t>
            </a:r>
            <a:r>
              <a:rPr lang="en-US" dirty="0"/>
              <a:t>-SCAMPP is method B</a:t>
            </a:r>
          </a:p>
          <a:p>
            <a:r>
              <a:rPr lang="en-US" dirty="0" err="1"/>
              <a:t>Pplacer-taxtastic</a:t>
            </a:r>
            <a:r>
              <a:rPr lang="en-US" dirty="0"/>
              <a:t> is method 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this figure </a:t>
            </a:r>
          </a:p>
          <a:p>
            <a:r>
              <a:rPr lang="en-US" dirty="0"/>
              <a:t>Just delta error</a:t>
            </a:r>
          </a:p>
          <a:p>
            <a:r>
              <a:rPr lang="en-US" dirty="0"/>
              <a:t>Where </a:t>
            </a:r>
            <a:r>
              <a:rPr lang="en-US" dirty="0" err="1"/>
              <a:t>pplace</a:t>
            </a:r>
            <a:r>
              <a:rPr lang="en-US" dirty="0"/>
              <a:t>-scamp-tax is method c with different parameters</a:t>
            </a:r>
          </a:p>
          <a:p>
            <a:endParaRPr lang="en-US" dirty="0"/>
          </a:p>
          <a:p>
            <a:r>
              <a:rPr lang="en-US" dirty="0" err="1"/>
              <a:t>Pplacer</a:t>
            </a:r>
            <a:r>
              <a:rPr lang="en-US" dirty="0"/>
              <a:t>-SCAMPP is method B</a:t>
            </a:r>
          </a:p>
          <a:p>
            <a:r>
              <a:rPr lang="en-US" dirty="0" err="1"/>
              <a:t>Pplacer-taxtastic</a:t>
            </a:r>
            <a:r>
              <a:rPr lang="en-US" dirty="0"/>
              <a:t> is method 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evolutionary relationships define how you and </a:t>
            </a:r>
            <a:r>
              <a:rPr lang="en-US" dirty="0" err="1"/>
              <a:t>i</a:t>
            </a:r>
            <a:r>
              <a:rPr lang="en-US" dirty="0"/>
              <a:t> are related and how related we are to other animals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start off talking about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</a:t>
            </a:r>
            <a:r>
              <a:rPr lang="en-US" dirty="0" err="1"/>
              <a:t>i</a:t>
            </a:r>
            <a:r>
              <a:rPr lang="en-US" dirty="0"/>
              <a:t> have a premise for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A: If you want to think about why, well the number of possible organisms we need to compare with grows very large. So we run into some numerical problems. </a:t>
            </a:r>
          </a:p>
          <a:p>
            <a:endParaRPr lang="en-US" dirty="0"/>
          </a:p>
          <a:p>
            <a:r>
              <a:rPr lang="en-US" dirty="0"/>
              <a:t>Method B: So to explore this a bit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can place into larger trees than Method A, and we can place more.</a:t>
            </a:r>
          </a:p>
          <a:p>
            <a:endParaRPr lang="en-US" dirty="0"/>
          </a:p>
          <a:p>
            <a:r>
              <a:rPr lang="en-US" dirty="0"/>
              <a:t>Red and blue, combine them to purple.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this figure </a:t>
            </a:r>
          </a:p>
          <a:p>
            <a:r>
              <a:rPr lang="en-US" dirty="0"/>
              <a:t>Just delta error</a:t>
            </a:r>
          </a:p>
          <a:p>
            <a:r>
              <a:rPr lang="en-US" dirty="0"/>
              <a:t>Where </a:t>
            </a:r>
            <a:r>
              <a:rPr lang="en-US" dirty="0" err="1"/>
              <a:t>pplace</a:t>
            </a:r>
            <a:r>
              <a:rPr lang="en-US" dirty="0"/>
              <a:t>-scamp-tax is method c with different parameters</a:t>
            </a:r>
          </a:p>
          <a:p>
            <a:endParaRPr lang="en-US" dirty="0"/>
          </a:p>
          <a:p>
            <a:r>
              <a:rPr lang="en-US" dirty="0" err="1"/>
              <a:t>Pplacer</a:t>
            </a:r>
            <a:r>
              <a:rPr lang="en-US" dirty="0"/>
              <a:t>-SCAMPP is method B</a:t>
            </a:r>
          </a:p>
          <a:p>
            <a:r>
              <a:rPr lang="en-US" dirty="0" err="1"/>
              <a:t>Pplacer-taxtastic</a:t>
            </a:r>
            <a:r>
              <a:rPr lang="en-US" dirty="0"/>
              <a:t> is method 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96762-1377-6D44-ADC7-A309FC2CC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733-4417-4D11-CAEA-ACABC061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8B792-3046-3EC3-3283-0BE32CF3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B128-592F-DB4C-D216-EE3AB1A3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6A25-6480-1C47-99B2-D7EB5AC160F6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58BE-2ABB-7E68-B373-43632C08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F398-A78E-A002-8D46-F3567DBE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F145-AB9A-3D91-35FD-93601FBA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188B1-B9ED-D888-0CF6-B9889B026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935F-D41F-3EF5-88F0-2ABD29E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3D4C-1092-3F47-BA12-482C1A23BEB6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067C-4B64-BF78-10A2-38BFB143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E8A0-C7AD-D00F-900C-0C384D9D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FE897-2FAC-7921-BC6A-3DB259631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3EA49-62B3-60DC-BD2A-C047DE945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C794-AF7F-D5EF-2C9B-262DA17A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572-6263-EE42-8815-B1939826DE00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354A-05C9-34CA-9ADA-560F5780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9406-4233-54A5-75FC-BF748571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F245-8A2C-A667-C433-48B39F3D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ECE2-E5FC-148E-3D47-5A2EEC96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E540-9362-E6C9-B6F3-FF297FE0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B30F-4EA5-6948-BD6E-531DF6C4D0EB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5C83-AABA-3689-5790-789997DA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D56E-2340-F5B4-9501-D98B1E6B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E4B2-6FDE-945F-810B-2AFCC7E6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67A7-87AA-3AC1-D571-E5A9D742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9A28-0A5A-6A52-5BBC-75C41E6B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F44-46D1-4344-ADC5-9D4EF10EC2D2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DF4C-22E4-1022-1A8A-88708ED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90C0-3F32-328A-C820-70C0BBE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C386-01DA-E9F0-A238-7B466C61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1AA4-75E7-C9AC-AB9E-29208841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C0DE-C21C-7F67-E642-882A70AE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E860-4DD6-FAEE-C471-21809579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390C-5E56-5142-859F-8DBEBB38F455}" type="datetime1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93627-117F-4952-BA3A-261F5DBE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964A-FA32-D793-56B1-50C5EBF6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B7A-0013-6B0C-9CD4-78AADD81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4D57-7885-9352-2778-5821CBFB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42D1-A3A5-FEB4-6E57-A3847F205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81D8A-6062-0E83-D19F-52BCE76A7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F63E6-A62D-683A-2B82-6AA2CD34A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2C7E4-21CA-CCF0-6B8F-16567A49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886-A0EA-B24B-9BD1-659E0FA47D3C}" type="datetime1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9F9E2-4A07-1785-FD0D-D1042F02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1F135-7DCA-B258-CBED-A9BB8DF4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78B1-02DE-FB8F-368A-0351D90C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73EF8-5BDB-D759-739A-A95A5389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792D-9F16-1A47-BBCC-77BEFB65E878}" type="datetime1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AF4EC-8575-FEF7-6B35-75F310C5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970ED-9503-721A-2FE3-AA04C208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409E8-1640-B640-B4FA-59104B69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6178-3A43-4F4B-8C47-86FDE3389AE8}" type="datetime1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D7A3B-167F-F20E-A73F-9877213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7099-486B-DB23-DCF5-0A74A020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ADF1-636E-D4E1-CE93-3F179D4D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CAD9-DF1D-AE71-0B20-6A80BC14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7FF3B-5D5A-6F23-BEF0-053520CF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ED72C-3C16-5CA4-D5C2-230CA31C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C09B-D8B5-F541-8DEE-F5653A6052F5}" type="datetime1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34A4-9E93-7D54-908E-1838584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6B00-4B42-FEAE-B76B-1ECD87F4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6A9A-F915-EF39-32A8-D3132A09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8C54B-FF6C-2CA8-549B-CC2944604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1AEFE-00CD-A1FD-FC02-480833A2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9BD4-263B-9551-79BD-C804461D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4C96-0202-BC4F-BF60-DA367A535A88}" type="datetime1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FACD-5913-19D1-00DD-7EC072D6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0E39-D0E8-1FC4-CCD1-7028EE11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84935-2EF7-554E-5E10-667C750D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1113-A4C4-5948-11A6-242EAFA14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34E4F-3028-44DC-61FF-44848DC51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3430-BACB-DA45-97F0-DA9BF4941EA8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62E7-806D-227C-27C0-379613023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1F6C-5049-80F6-2D50-D93F7F2D8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F7FA-74B4-8D4D-9B6E-1214E6B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30C-6705-8005-AD16-08B4C456A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19" y="1122363"/>
            <a:ext cx="11008426" cy="2387600"/>
          </a:xfrm>
        </p:spPr>
        <p:txBody>
          <a:bodyPr/>
          <a:lstStyle/>
          <a:p>
            <a:r>
              <a:rPr lang="en-US" dirty="0"/>
              <a:t>Placing Sequences Into Large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B7DC4-978E-6439-58A0-43A490A66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RECOMB Satellites: Scientific Communications</a:t>
            </a:r>
          </a:p>
          <a:p>
            <a:r>
              <a:rPr lang="en-US" dirty="0"/>
              <a:t>Gillian Chu</a:t>
            </a:r>
          </a:p>
          <a:p>
            <a:r>
              <a:rPr lang="en-US" dirty="0"/>
              <a:t>05-21-22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11F41-00C5-DF84-7402-3B301489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8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38F4-D39B-8B08-CBBF-D4CBCDD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AAFB24-B111-4970-043D-603C610E80F4}"/>
              </a:ext>
            </a:extLst>
          </p:cNvPr>
          <p:cNvGrpSpPr/>
          <p:nvPr/>
        </p:nvGrpSpPr>
        <p:grpSpPr>
          <a:xfrm>
            <a:off x="4385953" y="1318809"/>
            <a:ext cx="3420093" cy="1981201"/>
            <a:chOff x="4349468" y="3261495"/>
            <a:chExt cx="3420093" cy="19812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BBBD1A-403A-932A-A156-45B6C514E330}"/>
                </a:ext>
              </a:extLst>
            </p:cNvPr>
            <p:cNvSpPr/>
            <p:nvPr/>
          </p:nvSpPr>
          <p:spPr>
            <a:xfrm>
              <a:off x="4349468" y="3261495"/>
              <a:ext cx="3420093" cy="1981201"/>
            </a:xfrm>
            <a:prstGeom prst="rect">
              <a:avLst/>
            </a:prstGeom>
            <a:solidFill>
              <a:srgbClr val="BD86E9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5DD32F-E811-E6DF-A035-B6360225623A}"/>
                </a:ext>
              </a:extLst>
            </p:cNvPr>
            <p:cNvSpPr txBox="1"/>
            <p:nvPr/>
          </p:nvSpPr>
          <p:spPr>
            <a:xfrm>
              <a:off x="5288951" y="3375792"/>
              <a:ext cx="159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Method 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1FAA39-BFB6-6F0C-863E-3351E246074B}"/>
                </a:ext>
              </a:extLst>
            </p:cNvPr>
            <p:cNvSpPr/>
            <p:nvPr/>
          </p:nvSpPr>
          <p:spPr>
            <a:xfrm>
              <a:off x="4539471" y="3933368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/>
                <a:t>Low error and very fast 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/>
                <a:t>Find a smaller tree to place into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C6166D-42F0-BA39-DBA4-9F5A04FC481B}"/>
              </a:ext>
            </a:extLst>
          </p:cNvPr>
          <p:cNvGrpSpPr/>
          <p:nvPr/>
        </p:nvGrpSpPr>
        <p:grpSpPr>
          <a:xfrm>
            <a:off x="496118" y="1318808"/>
            <a:ext cx="3420093" cy="1981200"/>
            <a:chOff x="1006377" y="4647442"/>
            <a:chExt cx="3420093" cy="1981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5BA58-9A18-0FD8-C9A2-FBD0A0089B78}"/>
                </a:ext>
              </a:extLst>
            </p:cNvPr>
            <p:cNvSpPr/>
            <p:nvPr/>
          </p:nvSpPr>
          <p:spPr>
            <a:xfrm>
              <a:off x="1006377" y="4647442"/>
              <a:ext cx="3420093" cy="1981200"/>
            </a:xfrm>
            <a:prstGeom prst="rect">
              <a:avLst/>
            </a:prstGeom>
            <a:solidFill>
              <a:srgbClr val="EB96B5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5059CF-689A-A7D5-526A-B5247DED5952}"/>
                </a:ext>
              </a:extLst>
            </p:cNvPr>
            <p:cNvSpPr txBox="1"/>
            <p:nvPr/>
          </p:nvSpPr>
          <p:spPr>
            <a:xfrm>
              <a:off x="1496768" y="4815058"/>
              <a:ext cx="2692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A’ (most accurate)</a:t>
              </a:r>
            </a:p>
            <a:p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7BC074-7F97-F859-FCE1-78A3A77B18B5}"/>
                </a:ext>
              </a:extLst>
            </p:cNvPr>
            <p:cNvSpPr/>
            <p:nvPr/>
          </p:nvSpPr>
          <p:spPr>
            <a:xfrm>
              <a:off x="1200346" y="5314876"/>
              <a:ext cx="30836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Runs with </a:t>
              </a:r>
              <a:r>
                <a:rPr lang="en-US" b="1" dirty="0"/>
                <a:t>low error </a:t>
              </a:r>
              <a:r>
                <a:rPr lang="en-US" dirty="0"/>
                <a:t>on trees with &gt; 5,000 but is </a:t>
              </a:r>
              <a:r>
                <a:rPr lang="en-US" b="1" dirty="0"/>
                <a:t>very slow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302A5C-2DF3-6DBD-9DFE-46A6EBE2D88A}"/>
              </a:ext>
            </a:extLst>
          </p:cNvPr>
          <p:cNvGrpSpPr/>
          <p:nvPr/>
        </p:nvGrpSpPr>
        <p:grpSpPr>
          <a:xfrm>
            <a:off x="8275789" y="1318809"/>
            <a:ext cx="3420093" cy="1981200"/>
            <a:chOff x="7715004" y="2658327"/>
            <a:chExt cx="3420093" cy="19840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E0A0B2-65DF-5047-1246-FF3C19A173BB}"/>
                </a:ext>
              </a:extLst>
            </p:cNvPr>
            <p:cNvSpPr/>
            <p:nvPr/>
          </p:nvSpPr>
          <p:spPr>
            <a:xfrm>
              <a:off x="7715004" y="2658327"/>
              <a:ext cx="3420093" cy="1984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E00AB9-0778-224B-7806-DFDE3CE863D3}"/>
                </a:ext>
              </a:extLst>
            </p:cNvPr>
            <p:cNvSpPr txBox="1"/>
            <p:nvPr/>
          </p:nvSpPr>
          <p:spPr>
            <a:xfrm>
              <a:off x="8599472" y="2834659"/>
              <a:ext cx="1651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B (fast)</a:t>
              </a:r>
            </a:p>
            <a:p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0EFA32-D268-4FE2-2BC0-0D268040947D}"/>
                </a:ext>
              </a:extLst>
            </p:cNvPr>
            <p:cNvSpPr/>
            <p:nvPr/>
          </p:nvSpPr>
          <p:spPr>
            <a:xfrm>
              <a:off x="7857504" y="3317568"/>
              <a:ext cx="3083624" cy="924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/>
                <a:t>Faster but high error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/>
                <a:t>Find a smaller tree to place into</a:t>
              </a:r>
            </a:p>
          </p:txBody>
        </p:sp>
      </p:grp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53B74394-715B-6BBC-25C8-89A0378CF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5704" y="4853382"/>
            <a:ext cx="641919" cy="641919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4073300F-7FEF-5B0F-AD1E-8B788568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3352" y="4853382"/>
            <a:ext cx="641919" cy="64191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6BE3D7-E8F9-7575-2C41-1008C21B050B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2505271" y="5174342"/>
            <a:ext cx="1610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030390B2-9235-4292-47AF-A35AF908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6160" y="4321512"/>
            <a:ext cx="407382" cy="407382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4F67592B-068A-26DA-C051-8C8FFBFD4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2048" y="4321512"/>
            <a:ext cx="407382" cy="40738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82674-F06B-D59F-7122-E6DCC8D76B2B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4109430" y="4525203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0576F5-5D48-92E3-F1BF-443EEB78406C}"/>
              </a:ext>
            </a:extLst>
          </p:cNvPr>
          <p:cNvCxnSpPr>
            <a:cxnSpLocks/>
          </p:cNvCxnSpPr>
          <p:nvPr/>
        </p:nvCxnSpPr>
        <p:spPr>
          <a:xfrm>
            <a:off x="4501653" y="4525203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0623CA28-4E4E-F476-2D89-04B9142CB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5291" y="4350682"/>
            <a:ext cx="407382" cy="407382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F58F9548-45FD-F1AB-DCFB-6AF46F1A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179" y="4350682"/>
            <a:ext cx="407382" cy="40738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E5C336-8B8A-ECD7-876E-E5AC7EFAF15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638561" y="4554373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435365-D7C8-F17A-5298-ED971D0167C6}"/>
              </a:ext>
            </a:extLst>
          </p:cNvPr>
          <p:cNvCxnSpPr>
            <a:cxnSpLocks/>
          </p:cNvCxnSpPr>
          <p:nvPr/>
        </p:nvCxnSpPr>
        <p:spPr>
          <a:xfrm>
            <a:off x="2125787" y="4563228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0517E2B2-7A57-0432-BEA6-1EDCB02D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686704" y="3982122"/>
            <a:ext cx="229777" cy="229777"/>
          </a:xfrm>
          <a:prstGeom prst="rect">
            <a:avLst/>
          </a:prstGeom>
        </p:spPr>
      </p:pic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7A208F5F-F200-3E7A-C694-E2913180B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55459" y="3972221"/>
            <a:ext cx="229777" cy="22977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2C3080-3DA1-D3F7-8407-B1A05CDCB4E7}"/>
              </a:ext>
            </a:extLst>
          </p:cNvPr>
          <p:cNvCxnSpPr>
            <a:cxnSpLocks/>
            <a:stCxn id="43" idx="1"/>
          </p:cNvCxnSpPr>
          <p:nvPr/>
        </p:nvCxnSpPr>
        <p:spPr>
          <a:xfrm>
            <a:off x="1085236" y="4087110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FA3533-08F9-54F8-EB68-5F66CDC64BD9}"/>
              </a:ext>
            </a:extLst>
          </p:cNvPr>
          <p:cNvCxnSpPr>
            <a:cxnSpLocks/>
          </p:cNvCxnSpPr>
          <p:nvPr/>
        </p:nvCxnSpPr>
        <p:spPr>
          <a:xfrm>
            <a:off x="1380226" y="4097011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77981E42-FED0-A62E-A561-5961CAA0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71593" y="3977343"/>
            <a:ext cx="229777" cy="229777"/>
          </a:xfrm>
          <a:prstGeom prst="rect">
            <a:avLst/>
          </a:prstGeom>
        </p:spPr>
      </p:pic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BAFFEB1C-7F03-B869-6480-F834A88B8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140348" y="3967442"/>
            <a:ext cx="229777" cy="22977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626317-18BC-B80A-7542-07E7617FDE42}"/>
              </a:ext>
            </a:extLst>
          </p:cNvPr>
          <p:cNvCxnSpPr>
            <a:cxnSpLocks/>
            <a:stCxn id="47" idx="1"/>
          </p:cNvCxnSpPr>
          <p:nvPr/>
        </p:nvCxnSpPr>
        <p:spPr>
          <a:xfrm>
            <a:off x="2370125" y="4082331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4FEE7E-F75B-2E02-E587-12E249E8832A}"/>
              </a:ext>
            </a:extLst>
          </p:cNvPr>
          <p:cNvCxnSpPr>
            <a:cxnSpLocks/>
          </p:cNvCxnSpPr>
          <p:nvPr/>
        </p:nvCxnSpPr>
        <p:spPr>
          <a:xfrm>
            <a:off x="2665115" y="4092232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4D0FF67F-450E-7118-83F1-7243CDFD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83275" y="3993334"/>
            <a:ext cx="229777" cy="229777"/>
          </a:xfrm>
          <a:prstGeom prst="rect">
            <a:avLst/>
          </a:prstGeom>
        </p:spPr>
      </p:pic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536ECCF2-7206-D2ED-D2A4-0AF6AD4B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352030" y="3983433"/>
            <a:ext cx="229777" cy="22977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004BE1-70EC-0CB7-08E1-74C7A554411B}"/>
              </a:ext>
            </a:extLst>
          </p:cNvPr>
          <p:cNvCxnSpPr>
            <a:cxnSpLocks/>
            <a:stCxn id="51" idx="1"/>
          </p:cNvCxnSpPr>
          <p:nvPr/>
        </p:nvCxnSpPr>
        <p:spPr>
          <a:xfrm>
            <a:off x="3581807" y="4098322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5188A8-0C3F-3278-F5E9-21906279F2D3}"/>
              </a:ext>
            </a:extLst>
          </p:cNvPr>
          <p:cNvCxnSpPr>
            <a:cxnSpLocks/>
          </p:cNvCxnSpPr>
          <p:nvPr/>
        </p:nvCxnSpPr>
        <p:spPr>
          <a:xfrm>
            <a:off x="3876797" y="4108223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F8E5DA32-DA43-8CD6-8E68-5C005EC6C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502230" y="3996952"/>
            <a:ext cx="229777" cy="229777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F970FA59-E3C5-4706-01AE-2CE31F0D3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670985" y="3987051"/>
            <a:ext cx="229777" cy="22977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C28799-EF1D-FAB1-9157-AECB6AA3D2D7}"/>
              </a:ext>
            </a:extLst>
          </p:cNvPr>
          <p:cNvCxnSpPr>
            <a:cxnSpLocks/>
            <a:stCxn id="55" idx="1"/>
          </p:cNvCxnSpPr>
          <p:nvPr/>
        </p:nvCxnSpPr>
        <p:spPr>
          <a:xfrm>
            <a:off x="4900762" y="4101940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81FD18-070F-1453-0C88-B7420E23213E}"/>
              </a:ext>
            </a:extLst>
          </p:cNvPr>
          <p:cNvCxnSpPr>
            <a:cxnSpLocks/>
          </p:cNvCxnSpPr>
          <p:nvPr/>
        </p:nvCxnSpPr>
        <p:spPr>
          <a:xfrm>
            <a:off x="5195752" y="4111841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 with solid fill">
            <a:extLst>
              <a:ext uri="{FF2B5EF4-FFF2-40B4-BE49-F238E27FC236}">
                <a16:creationId xmlns:a16="http://schemas.microsoft.com/office/drawing/2014/main" id="{3F6CDA90-2FB7-4F71-C2BC-AC742D52E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8619" y="4655975"/>
            <a:ext cx="641919" cy="641919"/>
          </a:xfrm>
          <a:prstGeom prst="rect">
            <a:avLst/>
          </a:prstGeom>
        </p:spPr>
      </p:pic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BD8991B2-4745-3395-BDBE-16C4AC1C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620" y="4655975"/>
            <a:ext cx="641919" cy="641919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CE661F-C77D-369F-6E13-69FD8D65243E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7980539" y="4976935"/>
            <a:ext cx="90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 with solid fill">
            <a:extLst>
              <a:ext uri="{FF2B5EF4-FFF2-40B4-BE49-F238E27FC236}">
                <a16:creationId xmlns:a16="http://schemas.microsoft.com/office/drawing/2014/main" id="{4A7CC527-9B99-E7DE-1ECB-AE7D07C4B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075" y="4124105"/>
            <a:ext cx="407382" cy="407382"/>
          </a:xfrm>
          <a:prstGeom prst="rect">
            <a:avLst/>
          </a:prstGeom>
        </p:spPr>
      </p:pic>
      <p:pic>
        <p:nvPicPr>
          <p:cNvPr id="71" name="Graphic 70" descr="User with solid fill">
            <a:extLst>
              <a:ext uri="{FF2B5EF4-FFF2-40B4-BE49-F238E27FC236}">
                <a16:creationId xmlns:a16="http://schemas.microsoft.com/office/drawing/2014/main" id="{14908806-EB24-EC9C-F721-6D210009F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4963" y="4124105"/>
            <a:ext cx="407382" cy="407382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5239C2B-E0F3-6FC2-53B7-9CD9AE88B7F5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8882345" y="4327796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820806-55E4-2984-BE66-4F7752084684}"/>
              </a:ext>
            </a:extLst>
          </p:cNvPr>
          <p:cNvCxnSpPr>
            <a:cxnSpLocks/>
          </p:cNvCxnSpPr>
          <p:nvPr/>
        </p:nvCxnSpPr>
        <p:spPr>
          <a:xfrm>
            <a:off x="9274568" y="4327796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User with solid fill">
            <a:extLst>
              <a:ext uri="{FF2B5EF4-FFF2-40B4-BE49-F238E27FC236}">
                <a16:creationId xmlns:a16="http://schemas.microsoft.com/office/drawing/2014/main" id="{2BD69CEE-413E-4121-D7E0-1956C83D3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0559" y="4153275"/>
            <a:ext cx="407382" cy="407382"/>
          </a:xfrm>
          <a:prstGeom prst="rect">
            <a:avLst/>
          </a:prstGeom>
        </p:spPr>
      </p:pic>
      <p:pic>
        <p:nvPicPr>
          <p:cNvPr id="75" name="Graphic 74" descr="User with solid fill">
            <a:extLst>
              <a:ext uri="{FF2B5EF4-FFF2-40B4-BE49-F238E27FC236}">
                <a16:creationId xmlns:a16="http://schemas.microsoft.com/office/drawing/2014/main" id="{2F34BA5B-ED9E-2981-C018-C589949F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6447" y="4153275"/>
            <a:ext cx="407382" cy="40738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7260344-EEE9-EAA6-1BB0-B3C3E845A744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7113829" y="4356966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F74FAC-A9C7-3264-8634-9D1CF309DB12}"/>
              </a:ext>
            </a:extLst>
          </p:cNvPr>
          <p:cNvCxnSpPr>
            <a:cxnSpLocks/>
          </p:cNvCxnSpPr>
          <p:nvPr/>
        </p:nvCxnSpPr>
        <p:spPr>
          <a:xfrm>
            <a:off x="7601055" y="4365821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2A174C-ABE8-0157-1062-22F33C50D45A}"/>
              </a:ext>
            </a:extLst>
          </p:cNvPr>
          <p:cNvSpPr txBox="1"/>
          <p:nvPr/>
        </p:nvSpPr>
        <p:spPr>
          <a:xfrm>
            <a:off x="2505271" y="5339766"/>
            <a:ext cx="174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Higher accuracy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Takes longer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1A6EA8-93C0-31BD-8129-B2AE20D25F83}"/>
              </a:ext>
            </a:extLst>
          </p:cNvPr>
          <p:cNvSpPr txBox="1"/>
          <p:nvPr/>
        </p:nvSpPr>
        <p:spPr>
          <a:xfrm>
            <a:off x="7601134" y="5339766"/>
            <a:ext cx="1919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Lower accuracy</a:t>
            </a:r>
          </a:p>
          <a:p>
            <a:pPr marL="285750" indent="-285750">
              <a:buFontTx/>
              <a:buChar char="-"/>
            </a:pPr>
            <a:r>
              <a:rPr lang="en-US" dirty="0"/>
              <a:t>Faster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295D4199-ADE1-8292-B5DB-294CC7101CC3}"/>
              </a:ext>
            </a:extLst>
          </p:cNvPr>
          <p:cNvSpPr/>
          <p:nvPr/>
        </p:nvSpPr>
        <p:spPr>
          <a:xfrm>
            <a:off x="3887828" y="2050293"/>
            <a:ext cx="627851" cy="58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270AA6E5-7E6A-4EC1-3BED-283191DBB800}"/>
              </a:ext>
            </a:extLst>
          </p:cNvPr>
          <p:cNvSpPr/>
          <p:nvPr/>
        </p:nvSpPr>
        <p:spPr>
          <a:xfrm rot="10800000">
            <a:off x="7659579" y="2115770"/>
            <a:ext cx="649523" cy="516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38F4-D39B-8B08-CBBF-D4CBCDD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11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AAFB24-B111-4970-043D-603C610E80F4}"/>
              </a:ext>
            </a:extLst>
          </p:cNvPr>
          <p:cNvGrpSpPr/>
          <p:nvPr/>
        </p:nvGrpSpPr>
        <p:grpSpPr>
          <a:xfrm>
            <a:off x="4385953" y="1318809"/>
            <a:ext cx="3420093" cy="1981201"/>
            <a:chOff x="4349468" y="3261495"/>
            <a:chExt cx="3420093" cy="19812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BBBD1A-403A-932A-A156-45B6C514E330}"/>
                </a:ext>
              </a:extLst>
            </p:cNvPr>
            <p:cNvSpPr/>
            <p:nvPr/>
          </p:nvSpPr>
          <p:spPr>
            <a:xfrm>
              <a:off x="4349468" y="3261495"/>
              <a:ext cx="3420093" cy="1981201"/>
            </a:xfrm>
            <a:prstGeom prst="rect">
              <a:avLst/>
            </a:prstGeom>
            <a:solidFill>
              <a:srgbClr val="BD86E9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5DD32F-E811-E6DF-A035-B6360225623A}"/>
                </a:ext>
              </a:extLst>
            </p:cNvPr>
            <p:cNvSpPr txBox="1"/>
            <p:nvPr/>
          </p:nvSpPr>
          <p:spPr>
            <a:xfrm>
              <a:off x="5288951" y="3375792"/>
              <a:ext cx="159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Method 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1FAA39-BFB6-6F0C-863E-3351E246074B}"/>
                </a:ext>
              </a:extLst>
            </p:cNvPr>
            <p:cNvSpPr/>
            <p:nvPr/>
          </p:nvSpPr>
          <p:spPr>
            <a:xfrm>
              <a:off x="4539471" y="3933368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/>
                <a:t>Low error and very fast 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/>
                <a:t>Find a smaller tree to place into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C6166D-42F0-BA39-DBA4-9F5A04FC481B}"/>
              </a:ext>
            </a:extLst>
          </p:cNvPr>
          <p:cNvGrpSpPr/>
          <p:nvPr/>
        </p:nvGrpSpPr>
        <p:grpSpPr>
          <a:xfrm>
            <a:off x="496118" y="1318808"/>
            <a:ext cx="3420093" cy="1981200"/>
            <a:chOff x="1006377" y="4647442"/>
            <a:chExt cx="3420093" cy="1981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5BA58-9A18-0FD8-C9A2-FBD0A0089B78}"/>
                </a:ext>
              </a:extLst>
            </p:cNvPr>
            <p:cNvSpPr/>
            <p:nvPr/>
          </p:nvSpPr>
          <p:spPr>
            <a:xfrm>
              <a:off x="1006377" y="4647442"/>
              <a:ext cx="3420093" cy="1981200"/>
            </a:xfrm>
            <a:prstGeom prst="rect">
              <a:avLst/>
            </a:prstGeom>
            <a:solidFill>
              <a:srgbClr val="EB96B5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5059CF-689A-A7D5-526A-B5247DED5952}"/>
                </a:ext>
              </a:extLst>
            </p:cNvPr>
            <p:cNvSpPr txBox="1"/>
            <p:nvPr/>
          </p:nvSpPr>
          <p:spPr>
            <a:xfrm>
              <a:off x="1496768" y="4815058"/>
              <a:ext cx="2692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A’ (most accurate)</a:t>
              </a:r>
            </a:p>
            <a:p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7BC074-7F97-F859-FCE1-78A3A77B18B5}"/>
                </a:ext>
              </a:extLst>
            </p:cNvPr>
            <p:cNvSpPr/>
            <p:nvPr/>
          </p:nvSpPr>
          <p:spPr>
            <a:xfrm>
              <a:off x="1200346" y="5314876"/>
              <a:ext cx="30836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Runs with </a:t>
              </a:r>
              <a:r>
                <a:rPr lang="en-US" b="1" dirty="0"/>
                <a:t>low error </a:t>
              </a:r>
              <a:r>
                <a:rPr lang="en-US" dirty="0"/>
                <a:t>on trees with &gt; 5,000 but is </a:t>
              </a:r>
              <a:r>
                <a:rPr lang="en-US" b="1" dirty="0"/>
                <a:t>very slow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302A5C-2DF3-6DBD-9DFE-46A6EBE2D88A}"/>
              </a:ext>
            </a:extLst>
          </p:cNvPr>
          <p:cNvGrpSpPr/>
          <p:nvPr/>
        </p:nvGrpSpPr>
        <p:grpSpPr>
          <a:xfrm>
            <a:off x="8275789" y="1318809"/>
            <a:ext cx="3420093" cy="1981200"/>
            <a:chOff x="7715004" y="2658327"/>
            <a:chExt cx="3420093" cy="19840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E0A0B2-65DF-5047-1246-FF3C19A173BB}"/>
                </a:ext>
              </a:extLst>
            </p:cNvPr>
            <p:cNvSpPr/>
            <p:nvPr/>
          </p:nvSpPr>
          <p:spPr>
            <a:xfrm>
              <a:off x="7715004" y="2658327"/>
              <a:ext cx="3420093" cy="1984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E00AB9-0778-224B-7806-DFDE3CE863D3}"/>
                </a:ext>
              </a:extLst>
            </p:cNvPr>
            <p:cNvSpPr txBox="1"/>
            <p:nvPr/>
          </p:nvSpPr>
          <p:spPr>
            <a:xfrm>
              <a:off x="8599472" y="2834659"/>
              <a:ext cx="1651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B (fast)</a:t>
              </a:r>
            </a:p>
            <a:p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0EFA32-D268-4FE2-2BC0-0D268040947D}"/>
                </a:ext>
              </a:extLst>
            </p:cNvPr>
            <p:cNvSpPr/>
            <p:nvPr/>
          </p:nvSpPr>
          <p:spPr>
            <a:xfrm>
              <a:off x="7857504" y="3317568"/>
              <a:ext cx="3083624" cy="924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/>
                <a:t>Faster but high error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/>
                <a:t>Find a smaller tree to place into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5633671-42BD-5430-C4AA-AAF0F240E655}"/>
              </a:ext>
            </a:extLst>
          </p:cNvPr>
          <p:cNvSpPr/>
          <p:nvPr/>
        </p:nvSpPr>
        <p:spPr>
          <a:xfrm>
            <a:off x="3887828" y="2050293"/>
            <a:ext cx="627851" cy="58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99698AD-D8C4-8045-2A92-85B6FA85F5E2}"/>
              </a:ext>
            </a:extLst>
          </p:cNvPr>
          <p:cNvSpPr/>
          <p:nvPr/>
        </p:nvSpPr>
        <p:spPr>
          <a:xfrm rot="10800000">
            <a:off x="7659579" y="2115770"/>
            <a:ext cx="649523" cy="516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8499F4-F942-FB42-B4D4-C7F178B5E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105981"/>
              </p:ext>
            </p:extLst>
          </p:nvPr>
        </p:nvGraphicFramePr>
        <p:xfrm>
          <a:off x="2206164" y="3512988"/>
          <a:ext cx="7344236" cy="284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305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Conclusions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43A7E-C3C6-CDA9-A17D-3D02ADF613DE}"/>
              </a:ext>
            </a:extLst>
          </p:cNvPr>
          <p:cNvSpPr/>
          <p:nvPr/>
        </p:nvSpPr>
        <p:spPr>
          <a:xfrm>
            <a:off x="2814828" y="2592774"/>
            <a:ext cx="6562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able to quickly and accurately place new organisms into the tree of life!</a:t>
            </a:r>
          </a:p>
          <a:p>
            <a:endParaRPr lang="en-US" dirty="0"/>
          </a:p>
          <a:p>
            <a:r>
              <a:rPr lang="en-US" dirty="0"/>
              <a:t>This helps us: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Identify new organisms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different organism communities (e.g. pond)</a:t>
            </a:r>
          </a:p>
          <a:p>
            <a:pPr marL="285750" indent="-285750">
              <a:buFontTx/>
              <a:buChar char="-"/>
            </a:pPr>
            <a:r>
              <a:rPr lang="en-US" dirty="0"/>
              <a:t>Build and update large trees – like the tree of life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E4CC-E690-C6E9-1B48-27AF5359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38F4-D39B-8B08-CBBF-D4CBCDD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D653E16-4E27-BA6F-0FCF-BF4D96E448E5}"/>
              </a:ext>
            </a:extLst>
          </p:cNvPr>
          <p:cNvGraphicFramePr>
            <a:graphicFrameLocks/>
          </p:cNvGraphicFramePr>
          <p:nvPr/>
        </p:nvGraphicFramePr>
        <p:xfrm>
          <a:off x="5099659" y="1524001"/>
          <a:ext cx="6074016" cy="219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8698EF9-BC13-69BE-6290-F539D46687E8}"/>
              </a:ext>
            </a:extLst>
          </p:cNvPr>
          <p:cNvGraphicFramePr>
            <a:graphicFrameLocks/>
          </p:cNvGraphicFramePr>
          <p:nvPr/>
        </p:nvGraphicFramePr>
        <p:xfrm>
          <a:off x="5099659" y="3716867"/>
          <a:ext cx="6074016" cy="219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5785B37-EEC4-7913-1A7D-EBE7C7E0F40D}"/>
              </a:ext>
            </a:extLst>
          </p:cNvPr>
          <p:cNvGrpSpPr/>
          <p:nvPr/>
        </p:nvGrpSpPr>
        <p:grpSpPr>
          <a:xfrm>
            <a:off x="496117" y="2549571"/>
            <a:ext cx="3420093" cy="1734582"/>
            <a:chOff x="4349467" y="3126220"/>
            <a:chExt cx="3420093" cy="17345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0AD760-AEE9-21B4-BC16-64450418DCD1}"/>
                </a:ext>
              </a:extLst>
            </p:cNvPr>
            <p:cNvSpPr/>
            <p:nvPr/>
          </p:nvSpPr>
          <p:spPr>
            <a:xfrm>
              <a:off x="4349467" y="3126220"/>
              <a:ext cx="3420093" cy="1734582"/>
            </a:xfrm>
            <a:prstGeom prst="rect">
              <a:avLst/>
            </a:prstGeom>
            <a:solidFill>
              <a:srgbClr val="BD86E9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C05A8F-0EF9-BB74-D40E-D01BEA0AB1AA}"/>
                </a:ext>
              </a:extLst>
            </p:cNvPr>
            <p:cNvSpPr txBox="1"/>
            <p:nvPr/>
          </p:nvSpPr>
          <p:spPr>
            <a:xfrm>
              <a:off x="5288951" y="3375792"/>
              <a:ext cx="159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Method 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426D14-0052-08BC-1CD5-32B8C554E710}"/>
                </a:ext>
              </a:extLst>
            </p:cNvPr>
            <p:cNvSpPr/>
            <p:nvPr/>
          </p:nvSpPr>
          <p:spPr>
            <a:xfrm>
              <a:off x="4539471" y="3933368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Achieves high accuracy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Achieves speed by finding a smaller tree to place into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97C3A8-6371-3423-9D72-3458BAAD067C}"/>
              </a:ext>
            </a:extLst>
          </p:cNvPr>
          <p:cNvGrpSpPr/>
          <p:nvPr/>
        </p:nvGrpSpPr>
        <p:grpSpPr>
          <a:xfrm>
            <a:off x="496118" y="1318809"/>
            <a:ext cx="3420093" cy="1063147"/>
            <a:chOff x="1006377" y="4647443"/>
            <a:chExt cx="3420093" cy="106314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D59F334-12E5-E088-8C87-395DBE197B84}"/>
                </a:ext>
              </a:extLst>
            </p:cNvPr>
            <p:cNvSpPr/>
            <p:nvPr/>
          </p:nvSpPr>
          <p:spPr>
            <a:xfrm>
              <a:off x="1006377" y="4647443"/>
              <a:ext cx="3420093" cy="1063147"/>
            </a:xfrm>
            <a:prstGeom prst="rect">
              <a:avLst/>
            </a:prstGeom>
            <a:solidFill>
              <a:srgbClr val="EB96B5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D8F8E7-2EB1-883C-9EF1-3E8C8FD18BA5}"/>
                </a:ext>
              </a:extLst>
            </p:cNvPr>
            <p:cNvSpPr txBox="1"/>
            <p:nvPr/>
          </p:nvSpPr>
          <p:spPr>
            <a:xfrm>
              <a:off x="1496768" y="4815058"/>
              <a:ext cx="2692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A’ (most accurate)</a:t>
              </a:r>
            </a:p>
            <a:p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A139A2A-170D-362A-D7F8-6DE79040744F}"/>
                </a:ext>
              </a:extLst>
            </p:cNvPr>
            <p:cNvSpPr/>
            <p:nvPr/>
          </p:nvSpPr>
          <p:spPr>
            <a:xfrm>
              <a:off x="1194594" y="5192225"/>
              <a:ext cx="30836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Runs on trees with &gt; 5,000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DDD12B-14CC-6B8D-C3A8-7408ECC6D877}"/>
              </a:ext>
            </a:extLst>
          </p:cNvPr>
          <p:cNvGrpSpPr/>
          <p:nvPr/>
        </p:nvGrpSpPr>
        <p:grpSpPr>
          <a:xfrm>
            <a:off x="496117" y="4451768"/>
            <a:ext cx="3420093" cy="1734581"/>
            <a:chOff x="7715004" y="2658326"/>
            <a:chExt cx="3420093" cy="17345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1AC873-51B6-FD56-529E-BA5F55076A2A}"/>
                </a:ext>
              </a:extLst>
            </p:cNvPr>
            <p:cNvSpPr/>
            <p:nvPr/>
          </p:nvSpPr>
          <p:spPr>
            <a:xfrm>
              <a:off x="7715004" y="2658326"/>
              <a:ext cx="3420093" cy="17345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8B2F76-C671-3E64-43A5-A1732AB51910}"/>
                </a:ext>
              </a:extLst>
            </p:cNvPr>
            <p:cNvSpPr txBox="1"/>
            <p:nvPr/>
          </p:nvSpPr>
          <p:spPr>
            <a:xfrm>
              <a:off x="8599472" y="2834659"/>
              <a:ext cx="1651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B (fast)</a:t>
              </a:r>
            </a:p>
            <a:p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62F7014-6927-C809-6433-1EE941D2F8D1}"/>
                </a:ext>
              </a:extLst>
            </p:cNvPr>
            <p:cNvSpPr/>
            <p:nvPr/>
          </p:nvSpPr>
          <p:spPr>
            <a:xfrm>
              <a:off x="7857504" y="3317568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Does not have as high accuracy as Method A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Fast!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72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38F4-D39B-8B08-CBBF-D4CBCDD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14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5785B37-EEC4-7913-1A7D-EBE7C7E0F40D}"/>
              </a:ext>
            </a:extLst>
          </p:cNvPr>
          <p:cNvGrpSpPr/>
          <p:nvPr/>
        </p:nvGrpSpPr>
        <p:grpSpPr>
          <a:xfrm>
            <a:off x="496117" y="2549571"/>
            <a:ext cx="3420093" cy="1734582"/>
            <a:chOff x="4349467" y="3126220"/>
            <a:chExt cx="3420093" cy="17345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0AD760-AEE9-21B4-BC16-64450418DCD1}"/>
                </a:ext>
              </a:extLst>
            </p:cNvPr>
            <p:cNvSpPr/>
            <p:nvPr/>
          </p:nvSpPr>
          <p:spPr>
            <a:xfrm>
              <a:off x="4349467" y="3126220"/>
              <a:ext cx="3420093" cy="1734582"/>
            </a:xfrm>
            <a:prstGeom prst="rect">
              <a:avLst/>
            </a:prstGeom>
            <a:solidFill>
              <a:srgbClr val="BD86E9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C05A8F-0EF9-BB74-D40E-D01BEA0AB1AA}"/>
                </a:ext>
              </a:extLst>
            </p:cNvPr>
            <p:cNvSpPr txBox="1"/>
            <p:nvPr/>
          </p:nvSpPr>
          <p:spPr>
            <a:xfrm>
              <a:off x="5288951" y="3375792"/>
              <a:ext cx="159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Method 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426D14-0052-08BC-1CD5-32B8C554E710}"/>
                </a:ext>
              </a:extLst>
            </p:cNvPr>
            <p:cNvSpPr/>
            <p:nvPr/>
          </p:nvSpPr>
          <p:spPr>
            <a:xfrm>
              <a:off x="4539471" y="3933368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Achieves high accuracy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Achieves speed by finding a smaller tree to place into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97C3A8-6371-3423-9D72-3458BAAD067C}"/>
              </a:ext>
            </a:extLst>
          </p:cNvPr>
          <p:cNvGrpSpPr/>
          <p:nvPr/>
        </p:nvGrpSpPr>
        <p:grpSpPr>
          <a:xfrm>
            <a:off x="496118" y="1318809"/>
            <a:ext cx="3420093" cy="1063147"/>
            <a:chOff x="1006377" y="4647443"/>
            <a:chExt cx="3420093" cy="106314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D59F334-12E5-E088-8C87-395DBE197B84}"/>
                </a:ext>
              </a:extLst>
            </p:cNvPr>
            <p:cNvSpPr/>
            <p:nvPr/>
          </p:nvSpPr>
          <p:spPr>
            <a:xfrm>
              <a:off x="1006377" y="4647443"/>
              <a:ext cx="3420093" cy="1063147"/>
            </a:xfrm>
            <a:prstGeom prst="rect">
              <a:avLst/>
            </a:prstGeom>
            <a:solidFill>
              <a:srgbClr val="EB96B5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D8F8E7-2EB1-883C-9EF1-3E8C8FD18BA5}"/>
                </a:ext>
              </a:extLst>
            </p:cNvPr>
            <p:cNvSpPr txBox="1"/>
            <p:nvPr/>
          </p:nvSpPr>
          <p:spPr>
            <a:xfrm>
              <a:off x="1496768" y="4815058"/>
              <a:ext cx="2692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A’ (most accurate)</a:t>
              </a:r>
            </a:p>
            <a:p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A139A2A-170D-362A-D7F8-6DE79040744F}"/>
                </a:ext>
              </a:extLst>
            </p:cNvPr>
            <p:cNvSpPr/>
            <p:nvPr/>
          </p:nvSpPr>
          <p:spPr>
            <a:xfrm>
              <a:off x="1194594" y="5192225"/>
              <a:ext cx="30836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Runs on trees with &gt; 5,000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DDD12B-14CC-6B8D-C3A8-7408ECC6D877}"/>
              </a:ext>
            </a:extLst>
          </p:cNvPr>
          <p:cNvGrpSpPr/>
          <p:nvPr/>
        </p:nvGrpSpPr>
        <p:grpSpPr>
          <a:xfrm>
            <a:off x="496117" y="4451768"/>
            <a:ext cx="3420093" cy="1734581"/>
            <a:chOff x="7715004" y="2658326"/>
            <a:chExt cx="3420093" cy="17345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1AC873-51B6-FD56-529E-BA5F55076A2A}"/>
                </a:ext>
              </a:extLst>
            </p:cNvPr>
            <p:cNvSpPr/>
            <p:nvPr/>
          </p:nvSpPr>
          <p:spPr>
            <a:xfrm>
              <a:off x="7715004" y="2658326"/>
              <a:ext cx="3420093" cy="17345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8B2F76-C671-3E64-43A5-A1732AB51910}"/>
                </a:ext>
              </a:extLst>
            </p:cNvPr>
            <p:cNvSpPr txBox="1"/>
            <p:nvPr/>
          </p:nvSpPr>
          <p:spPr>
            <a:xfrm>
              <a:off x="8599472" y="2834659"/>
              <a:ext cx="1651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B (fast)</a:t>
              </a:r>
            </a:p>
            <a:p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62F7014-6927-C809-6433-1EE941D2F8D1}"/>
                </a:ext>
              </a:extLst>
            </p:cNvPr>
            <p:cNvSpPr/>
            <p:nvPr/>
          </p:nvSpPr>
          <p:spPr>
            <a:xfrm>
              <a:off x="7857504" y="3317568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Does not have as high accuracy as Method A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Fast!</a:t>
              </a:r>
            </a:p>
          </p:txBody>
        </p:sp>
      </p:grp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AE8499F4-F942-FB42-B4D4-C7F178B5E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14727"/>
              </p:ext>
            </p:extLst>
          </p:nvPr>
        </p:nvGraphicFramePr>
        <p:xfrm>
          <a:off x="4707443" y="1290209"/>
          <a:ext cx="6798436" cy="2443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919A15EF-0FA1-6644-846D-82CA30186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443200"/>
              </p:ext>
            </p:extLst>
          </p:nvPr>
        </p:nvGraphicFramePr>
        <p:xfrm>
          <a:off x="4707442" y="3733798"/>
          <a:ext cx="6798436" cy="2300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32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43A7E-C3C6-CDA9-A17D-3D02ADF613DE}"/>
              </a:ext>
            </a:extLst>
          </p:cNvPr>
          <p:cNvSpPr/>
          <p:nvPr/>
        </p:nvSpPr>
        <p:spPr>
          <a:xfrm>
            <a:off x="2814828" y="2828835"/>
            <a:ext cx="6562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“Nothing in biology makes sense except in the light of evolution” </a:t>
            </a:r>
          </a:p>
          <a:p>
            <a:endParaRPr lang="en-US" dirty="0"/>
          </a:p>
          <a:p>
            <a:r>
              <a:rPr lang="en-US" dirty="0"/>
              <a:t>– Theodosius Dobzhansky, 1973 essay in the American Biology Teacher, vol. 35, pp 125-129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E4CC-E690-C6E9-1B48-27AF5359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Evolutionary Relationships Summarized in a Tree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406FB32-1B2D-5C11-A575-780012FC6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6548" y="457869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CB877-75BF-C849-36A5-C2A7497325F6}"/>
              </a:ext>
            </a:extLst>
          </p:cNvPr>
          <p:cNvSpPr txBox="1"/>
          <p:nvPr/>
        </p:nvSpPr>
        <p:spPr>
          <a:xfrm>
            <a:off x="7231573" y="549606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(Me)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4638CCD-8A13-5C21-373E-2EE95FA7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604" y="3800537"/>
            <a:ext cx="641919" cy="64191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9704977-D9FF-55AE-4A4D-C8631E7B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252" y="3800537"/>
            <a:ext cx="641919" cy="641919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00E669B-DF1A-B762-648D-C0E65C031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986" y="3886608"/>
            <a:ext cx="655513" cy="6555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AE336A-2BA2-7687-E0AE-3775D3F7CAC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824171" y="4121497"/>
            <a:ext cx="1610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49FABA-3E01-674F-7F5B-5096AE10A333}"/>
              </a:ext>
            </a:extLst>
          </p:cNvPr>
          <p:cNvCxnSpPr>
            <a:endCxn id="3" idx="0"/>
          </p:cNvCxnSpPr>
          <p:nvPr/>
        </p:nvCxnSpPr>
        <p:spPr>
          <a:xfrm>
            <a:off x="7563748" y="412149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Monkey with solid fill">
            <a:extLst>
              <a:ext uri="{FF2B5EF4-FFF2-40B4-BE49-F238E27FC236}">
                <a16:creationId xmlns:a16="http://schemas.microsoft.com/office/drawing/2014/main" id="{0E89C0AD-83BE-461F-51BF-21BC1F9A2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8450" y="3865826"/>
            <a:ext cx="868202" cy="868202"/>
          </a:xfrm>
          <a:prstGeom prst="rect">
            <a:avLst/>
          </a:prstGeom>
        </p:spPr>
      </p:pic>
      <p:pic>
        <p:nvPicPr>
          <p:cNvPr id="23" name="Graphic 22" descr="Germ with solid fill">
            <a:extLst>
              <a:ext uri="{FF2B5EF4-FFF2-40B4-BE49-F238E27FC236}">
                <a16:creationId xmlns:a16="http://schemas.microsoft.com/office/drawing/2014/main" id="{031F5BBC-80C8-2E15-C28F-CC5A7391D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2326" y="4084921"/>
            <a:ext cx="457200" cy="457200"/>
          </a:xfrm>
          <a:prstGeom prst="rect">
            <a:avLst/>
          </a:prstGeom>
        </p:spPr>
      </p:pic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C70E70E7-F453-7DF1-F724-A15FDE0F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060" y="3268667"/>
            <a:ext cx="407382" cy="407382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C2E14073-940D-A405-7199-603B7858C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948" y="3268667"/>
            <a:ext cx="407382" cy="40738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8D1224-EDEB-8E02-12FA-524F3D83F203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8428330" y="3472358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E043C3-1D78-3594-0194-949527BE1F88}"/>
              </a:ext>
            </a:extLst>
          </p:cNvPr>
          <p:cNvCxnSpPr>
            <a:cxnSpLocks/>
          </p:cNvCxnSpPr>
          <p:nvPr/>
        </p:nvCxnSpPr>
        <p:spPr>
          <a:xfrm>
            <a:off x="8820553" y="3472358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6AA08463-2975-B1BD-7EEE-A9324E9E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4191" y="3297837"/>
            <a:ext cx="407382" cy="407382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50E98577-25CA-A1C4-296F-D2DB0FBA4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079" y="3297837"/>
            <a:ext cx="407382" cy="40738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AE8022-E710-9C7F-C302-69A010B0B3B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5957461" y="3501528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4894D2-A98F-6C0C-384E-E7B0B90E4016}"/>
              </a:ext>
            </a:extLst>
          </p:cNvPr>
          <p:cNvCxnSpPr>
            <a:cxnSpLocks/>
          </p:cNvCxnSpPr>
          <p:nvPr/>
        </p:nvCxnSpPr>
        <p:spPr>
          <a:xfrm>
            <a:off x="6444687" y="3510383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C905BE-F265-DC76-7324-3A954C8921E4}"/>
              </a:ext>
            </a:extLst>
          </p:cNvPr>
          <p:cNvSpPr txBox="1"/>
          <p:nvPr/>
        </p:nvSpPr>
        <p:spPr>
          <a:xfrm>
            <a:off x="7457705" y="26540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9F8D7B-E10C-2FBE-2AAE-6CB6ABD42EF2}"/>
              </a:ext>
            </a:extLst>
          </p:cNvPr>
          <p:cNvCxnSpPr>
            <a:stCxn id="21" idx="0"/>
          </p:cNvCxnSpPr>
          <p:nvPr/>
        </p:nvCxnSpPr>
        <p:spPr>
          <a:xfrm flipV="1">
            <a:off x="4462551" y="2654077"/>
            <a:ext cx="0" cy="121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901D48-2287-D96B-02B4-B08A0F9C3A50}"/>
              </a:ext>
            </a:extLst>
          </p:cNvPr>
          <p:cNvCxnSpPr>
            <a:endCxn id="39" idx="0"/>
          </p:cNvCxnSpPr>
          <p:nvPr/>
        </p:nvCxnSpPr>
        <p:spPr>
          <a:xfrm>
            <a:off x="4462551" y="2654077"/>
            <a:ext cx="31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A05A66-1D6E-A981-3447-04BB53FAE07A}"/>
              </a:ext>
            </a:extLst>
          </p:cNvPr>
          <p:cNvCxnSpPr/>
          <p:nvPr/>
        </p:nvCxnSpPr>
        <p:spPr>
          <a:xfrm flipV="1">
            <a:off x="10889673" y="2143277"/>
            <a:ext cx="0" cy="284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7EF594-58BA-832C-53FE-79607FC031B7}"/>
              </a:ext>
            </a:extLst>
          </p:cNvPr>
          <p:cNvSpPr txBox="1"/>
          <p:nvPr/>
        </p:nvSpPr>
        <p:spPr>
          <a:xfrm>
            <a:off x="10303615" y="516993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Millions of</a:t>
            </a:r>
          </a:p>
          <a:p>
            <a:r>
              <a:rPr lang="en-US" dirty="0"/>
              <a:t>Years ago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D9877F-7E01-98EA-F850-372490F5EEDC}"/>
              </a:ext>
            </a:extLst>
          </p:cNvPr>
          <p:cNvCxnSpPr>
            <a:cxnSpLocks/>
          </p:cNvCxnSpPr>
          <p:nvPr/>
        </p:nvCxnSpPr>
        <p:spPr>
          <a:xfrm flipV="1">
            <a:off x="2790625" y="2159053"/>
            <a:ext cx="0" cy="182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CE834E-834E-6D47-3BF9-B5A814DD20B5}"/>
              </a:ext>
            </a:extLst>
          </p:cNvPr>
          <p:cNvCxnSpPr/>
          <p:nvPr/>
        </p:nvCxnSpPr>
        <p:spPr>
          <a:xfrm>
            <a:off x="2769992" y="2159053"/>
            <a:ext cx="31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8F66AF-867E-DE40-FCF3-BDDD0C8DC814}"/>
              </a:ext>
            </a:extLst>
          </p:cNvPr>
          <p:cNvSpPr txBox="1"/>
          <p:nvPr/>
        </p:nvSpPr>
        <p:spPr>
          <a:xfrm>
            <a:off x="6460099" y="19154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4EEC46-82C2-9B0C-6B78-B98BA7410F9F}"/>
              </a:ext>
            </a:extLst>
          </p:cNvPr>
          <p:cNvCxnSpPr>
            <a:cxnSpLocks/>
          </p:cNvCxnSpPr>
          <p:nvPr/>
        </p:nvCxnSpPr>
        <p:spPr>
          <a:xfrm flipV="1">
            <a:off x="1509913" y="1812689"/>
            <a:ext cx="0" cy="211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149B85-D2F1-8367-0401-2A8A92916A0A}"/>
              </a:ext>
            </a:extLst>
          </p:cNvPr>
          <p:cNvCxnSpPr>
            <a:cxnSpLocks/>
          </p:cNvCxnSpPr>
          <p:nvPr/>
        </p:nvCxnSpPr>
        <p:spPr>
          <a:xfrm>
            <a:off x="1509913" y="1812689"/>
            <a:ext cx="3579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E5EBA13-31BA-C1B3-2184-BD0543565C77}"/>
              </a:ext>
            </a:extLst>
          </p:cNvPr>
          <p:cNvSpPr txBox="1"/>
          <p:nvPr/>
        </p:nvSpPr>
        <p:spPr>
          <a:xfrm>
            <a:off x="5503230" y="15926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EFC30B-BD18-620F-6349-E10DCD5EB0D4}"/>
              </a:ext>
            </a:extLst>
          </p:cNvPr>
          <p:cNvSpPr txBox="1"/>
          <p:nvPr/>
        </p:nvSpPr>
        <p:spPr>
          <a:xfrm>
            <a:off x="2857742" y="5169932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of Life</a:t>
            </a:r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9DB77EF9-3843-DBDD-C8FF-8D5836F0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46" grpId="0"/>
      <p:bldP spid="56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Relationships Between Organisms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Graphic 2" descr="Acorn with solid fill">
            <a:extLst>
              <a:ext uri="{FF2B5EF4-FFF2-40B4-BE49-F238E27FC236}">
                <a16:creationId xmlns:a16="http://schemas.microsoft.com/office/drawing/2014/main" id="{0FAC6AA3-8E77-A88E-AF19-68FBD886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2628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Germ outline">
            <a:extLst>
              <a:ext uri="{FF2B5EF4-FFF2-40B4-BE49-F238E27FC236}">
                <a16:creationId xmlns:a16="http://schemas.microsoft.com/office/drawing/2014/main" id="{F48EFD9C-6A52-3222-F271-8CE884B28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3827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Germ outline">
            <a:extLst>
              <a:ext uri="{FF2B5EF4-FFF2-40B4-BE49-F238E27FC236}">
                <a16:creationId xmlns:a16="http://schemas.microsoft.com/office/drawing/2014/main" id="{CF6C3929-40D9-49B1-CC69-00000A1FF0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9319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Germ with solid fill">
            <a:extLst>
              <a:ext uri="{FF2B5EF4-FFF2-40B4-BE49-F238E27FC236}">
                <a16:creationId xmlns:a16="http://schemas.microsoft.com/office/drawing/2014/main" id="{0B1D1D3D-4A41-CACF-7578-16A1440C8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09282" y="29718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62B0A1-5FF2-A893-B838-31DCF2FE6E29}"/>
              </a:ext>
            </a:extLst>
          </p:cNvPr>
          <p:cNvSpPr txBox="1"/>
          <p:nvPr/>
        </p:nvSpPr>
        <p:spPr>
          <a:xfrm>
            <a:off x="4409282" y="1990815"/>
            <a:ext cx="35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organism (sequence of letters)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E1AF8-0AD4-77BD-95DD-8A99B15E4B0B}"/>
              </a:ext>
            </a:extLst>
          </p:cNvPr>
          <p:cNvSpPr txBox="1"/>
          <p:nvPr/>
        </p:nvSpPr>
        <p:spPr>
          <a:xfrm>
            <a:off x="1457623" y="4519344"/>
            <a:ext cx="479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it closest to?</a:t>
            </a:r>
          </a:p>
          <a:p>
            <a:r>
              <a:rPr lang="en-US" dirty="0"/>
              <a:t>How related is it to everything we’ve seen so far?</a:t>
            </a:r>
          </a:p>
          <a:p>
            <a:r>
              <a:rPr lang="en-US" dirty="0"/>
              <a:t>We call this “placing” into the tree of life.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D1D4F-3BEC-ED69-8948-2ADF0508596F}"/>
              </a:ext>
            </a:extLst>
          </p:cNvPr>
          <p:cNvSpPr txBox="1"/>
          <p:nvPr/>
        </p:nvSpPr>
        <p:spPr>
          <a:xfrm>
            <a:off x="801482" y="1277404"/>
            <a:ext cx="109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a pond, scoop out a bucket of water and then try to identify what new organisms are in your bucket of water.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7071119-7782-F72B-D699-569E02E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Problems in Placing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FCAC8-BFE0-08FF-EC13-AA3F772A144F}"/>
              </a:ext>
            </a:extLst>
          </p:cNvPr>
          <p:cNvSpPr txBox="1"/>
          <p:nvPr/>
        </p:nvSpPr>
        <p:spPr>
          <a:xfrm>
            <a:off x="1045029" y="1487522"/>
            <a:ext cx="7703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tree gets large, placing new organisms into our tree becomes difficult. 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D89F7-22FC-974A-F944-86D3EAFE3275}"/>
              </a:ext>
            </a:extLst>
          </p:cNvPr>
          <p:cNvSpPr/>
          <p:nvPr/>
        </p:nvSpPr>
        <p:spPr>
          <a:xfrm>
            <a:off x="2185069" y="2658325"/>
            <a:ext cx="3420093" cy="2044303"/>
          </a:xfrm>
          <a:prstGeom prst="rect">
            <a:avLst/>
          </a:prstGeom>
          <a:solidFill>
            <a:srgbClr val="EB96B5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04465-5FDF-BF09-3BA3-EDF2A38485E0}"/>
              </a:ext>
            </a:extLst>
          </p:cNvPr>
          <p:cNvSpPr/>
          <p:nvPr/>
        </p:nvSpPr>
        <p:spPr>
          <a:xfrm>
            <a:off x="2331534" y="3423523"/>
            <a:ext cx="3083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Fails on trees with &gt; 5,000 due to some estimation problems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DFA82-8AE7-3A02-ED51-A96FD90799F3}"/>
              </a:ext>
            </a:extLst>
          </p:cNvPr>
          <p:cNvSpPr txBox="1"/>
          <p:nvPr/>
        </p:nvSpPr>
        <p:spPr>
          <a:xfrm>
            <a:off x="2655475" y="2860157"/>
            <a:ext cx="2643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A (most accurate)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08C7B-28B5-ED08-9592-B3104B758B9D}"/>
              </a:ext>
            </a:extLst>
          </p:cNvPr>
          <p:cNvSpPr txBox="1"/>
          <p:nvPr/>
        </p:nvSpPr>
        <p:spPr>
          <a:xfrm>
            <a:off x="8270925" y="2848283"/>
            <a:ext cx="165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B (fast)</a:t>
            </a:r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F09A2F2-7AFF-0FDD-4BCB-DAFC9DA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5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931-CC35-B1F2-437E-6A49726F6A48}"/>
              </a:ext>
            </a:extLst>
          </p:cNvPr>
          <p:cNvSpPr/>
          <p:nvPr/>
        </p:nvSpPr>
        <p:spPr>
          <a:xfrm>
            <a:off x="7527083" y="2658325"/>
            <a:ext cx="3420093" cy="3269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9FFA7-44C6-30FC-B06E-064894A3CA76}"/>
              </a:ext>
            </a:extLst>
          </p:cNvPr>
          <p:cNvSpPr txBox="1"/>
          <p:nvPr/>
        </p:nvSpPr>
        <p:spPr>
          <a:xfrm>
            <a:off x="8270925" y="2848283"/>
            <a:ext cx="165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B (fast)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DF0686-8ADE-F41D-F3B6-EBC53ED0D1ED}"/>
              </a:ext>
            </a:extLst>
          </p:cNvPr>
          <p:cNvSpPr/>
          <p:nvPr/>
        </p:nvSpPr>
        <p:spPr>
          <a:xfrm>
            <a:off x="7695317" y="3423523"/>
            <a:ext cx="3083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Does not have as high accuracy as Method A</a:t>
            </a:r>
          </a:p>
          <a:p>
            <a:pPr marL="285750" indent="-285750">
              <a:buFontTx/>
              <a:buChar char="-"/>
            </a:pPr>
            <a:r>
              <a:rPr lang="en-US" dirty="0"/>
              <a:t>Achieves speed by finding a smaller tree to place into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place into a smaller tree: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Faster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Lower accuracy</a:t>
            </a:r>
          </a:p>
        </p:txBody>
      </p:sp>
    </p:spTree>
    <p:extLst>
      <p:ext uri="{BB962C8B-B14F-4D97-AF65-F5344CB8AC3E}">
        <p14:creationId xmlns:p14="http://schemas.microsoft.com/office/powerpoint/2010/main" val="39123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9" grpId="0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Speed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Up Placements with Shortcuts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406FB32-1B2D-5C11-A575-780012FC6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060" y="115542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CB877-75BF-C849-36A5-C2A7497325F6}"/>
              </a:ext>
            </a:extLst>
          </p:cNvPr>
          <p:cNvSpPr txBox="1"/>
          <p:nvPr/>
        </p:nvSpPr>
        <p:spPr>
          <a:xfrm>
            <a:off x="9422008" y="201186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(Me)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4638CCD-8A13-5C21-373E-2EE95FA7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604" y="3800537"/>
            <a:ext cx="641919" cy="64191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9704977-D9FF-55AE-4A4D-C8631E7B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252" y="3800537"/>
            <a:ext cx="641919" cy="641919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00E669B-DF1A-B762-648D-C0E65C031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986" y="3886608"/>
            <a:ext cx="655513" cy="6555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AE336A-2BA2-7687-E0AE-3775D3F7CAC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824171" y="4121497"/>
            <a:ext cx="1610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Monkey with solid fill">
            <a:extLst>
              <a:ext uri="{FF2B5EF4-FFF2-40B4-BE49-F238E27FC236}">
                <a16:creationId xmlns:a16="http://schemas.microsoft.com/office/drawing/2014/main" id="{0E89C0AD-83BE-461F-51BF-21BC1F9A2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8450" y="3865826"/>
            <a:ext cx="868202" cy="868202"/>
          </a:xfrm>
          <a:prstGeom prst="rect">
            <a:avLst/>
          </a:prstGeom>
        </p:spPr>
      </p:pic>
      <p:pic>
        <p:nvPicPr>
          <p:cNvPr id="23" name="Graphic 22" descr="Germ with solid fill">
            <a:extLst>
              <a:ext uri="{FF2B5EF4-FFF2-40B4-BE49-F238E27FC236}">
                <a16:creationId xmlns:a16="http://schemas.microsoft.com/office/drawing/2014/main" id="{031F5BBC-80C8-2E15-C28F-CC5A7391D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2326" y="4084921"/>
            <a:ext cx="457200" cy="457200"/>
          </a:xfrm>
          <a:prstGeom prst="rect">
            <a:avLst/>
          </a:prstGeom>
        </p:spPr>
      </p:pic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C70E70E7-F453-7DF1-F724-A15FDE0F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060" y="3268667"/>
            <a:ext cx="407382" cy="407382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C2E14073-940D-A405-7199-603B7858C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948" y="3268667"/>
            <a:ext cx="407382" cy="40738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8D1224-EDEB-8E02-12FA-524F3D83F203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8428330" y="3472358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E043C3-1D78-3594-0194-949527BE1F88}"/>
              </a:ext>
            </a:extLst>
          </p:cNvPr>
          <p:cNvCxnSpPr>
            <a:cxnSpLocks/>
          </p:cNvCxnSpPr>
          <p:nvPr/>
        </p:nvCxnSpPr>
        <p:spPr>
          <a:xfrm>
            <a:off x="8820553" y="3472358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6AA08463-2975-B1BD-7EEE-A9324E9E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4191" y="3297837"/>
            <a:ext cx="407382" cy="407382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50E98577-25CA-A1C4-296F-D2DB0FBA4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079" y="3297837"/>
            <a:ext cx="407382" cy="40738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AE8022-E710-9C7F-C302-69A010B0B3B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5957461" y="3501528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4894D2-A98F-6C0C-384E-E7B0B90E4016}"/>
              </a:ext>
            </a:extLst>
          </p:cNvPr>
          <p:cNvCxnSpPr>
            <a:cxnSpLocks/>
          </p:cNvCxnSpPr>
          <p:nvPr/>
        </p:nvCxnSpPr>
        <p:spPr>
          <a:xfrm>
            <a:off x="6444687" y="3510383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C905BE-F265-DC76-7324-3A954C8921E4}"/>
              </a:ext>
            </a:extLst>
          </p:cNvPr>
          <p:cNvSpPr txBox="1"/>
          <p:nvPr/>
        </p:nvSpPr>
        <p:spPr>
          <a:xfrm>
            <a:off x="7457705" y="26540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9F8D7B-E10C-2FBE-2AAE-6CB6ABD42EF2}"/>
              </a:ext>
            </a:extLst>
          </p:cNvPr>
          <p:cNvCxnSpPr>
            <a:stCxn id="21" idx="0"/>
          </p:cNvCxnSpPr>
          <p:nvPr/>
        </p:nvCxnSpPr>
        <p:spPr>
          <a:xfrm flipV="1">
            <a:off x="4462551" y="2654077"/>
            <a:ext cx="0" cy="121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901D48-2287-D96B-02B4-B08A0F9C3A50}"/>
              </a:ext>
            </a:extLst>
          </p:cNvPr>
          <p:cNvCxnSpPr>
            <a:endCxn id="39" idx="0"/>
          </p:cNvCxnSpPr>
          <p:nvPr/>
        </p:nvCxnSpPr>
        <p:spPr>
          <a:xfrm>
            <a:off x="4462551" y="2654077"/>
            <a:ext cx="31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A05A66-1D6E-A981-3447-04BB53FAE07A}"/>
              </a:ext>
            </a:extLst>
          </p:cNvPr>
          <p:cNvCxnSpPr/>
          <p:nvPr/>
        </p:nvCxnSpPr>
        <p:spPr>
          <a:xfrm flipV="1">
            <a:off x="10889673" y="2143277"/>
            <a:ext cx="0" cy="284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7EF594-58BA-832C-53FE-79607FC031B7}"/>
              </a:ext>
            </a:extLst>
          </p:cNvPr>
          <p:cNvSpPr txBox="1"/>
          <p:nvPr/>
        </p:nvSpPr>
        <p:spPr>
          <a:xfrm>
            <a:off x="10303615" y="516993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Millions of</a:t>
            </a:r>
          </a:p>
          <a:p>
            <a:r>
              <a:rPr lang="en-US" dirty="0"/>
              <a:t>Years ago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D9877F-7E01-98EA-F850-372490F5EEDC}"/>
              </a:ext>
            </a:extLst>
          </p:cNvPr>
          <p:cNvCxnSpPr>
            <a:cxnSpLocks/>
          </p:cNvCxnSpPr>
          <p:nvPr/>
        </p:nvCxnSpPr>
        <p:spPr>
          <a:xfrm flipV="1">
            <a:off x="2790625" y="2159053"/>
            <a:ext cx="0" cy="182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CE834E-834E-6D47-3BF9-B5A814DD20B5}"/>
              </a:ext>
            </a:extLst>
          </p:cNvPr>
          <p:cNvCxnSpPr/>
          <p:nvPr/>
        </p:nvCxnSpPr>
        <p:spPr>
          <a:xfrm>
            <a:off x="2769992" y="2159053"/>
            <a:ext cx="31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8F66AF-867E-DE40-FCF3-BDDD0C8DC814}"/>
              </a:ext>
            </a:extLst>
          </p:cNvPr>
          <p:cNvSpPr txBox="1"/>
          <p:nvPr/>
        </p:nvSpPr>
        <p:spPr>
          <a:xfrm>
            <a:off x="6460099" y="19154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4EEC46-82C2-9B0C-6B78-B98BA7410F9F}"/>
              </a:ext>
            </a:extLst>
          </p:cNvPr>
          <p:cNvCxnSpPr>
            <a:cxnSpLocks/>
          </p:cNvCxnSpPr>
          <p:nvPr/>
        </p:nvCxnSpPr>
        <p:spPr>
          <a:xfrm flipV="1">
            <a:off x="1509913" y="1812689"/>
            <a:ext cx="0" cy="211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149B85-D2F1-8367-0401-2A8A92916A0A}"/>
              </a:ext>
            </a:extLst>
          </p:cNvPr>
          <p:cNvCxnSpPr>
            <a:cxnSpLocks/>
          </p:cNvCxnSpPr>
          <p:nvPr/>
        </p:nvCxnSpPr>
        <p:spPr>
          <a:xfrm>
            <a:off x="1509913" y="1812689"/>
            <a:ext cx="3579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E5EBA13-31BA-C1B3-2184-BD0543565C77}"/>
              </a:ext>
            </a:extLst>
          </p:cNvPr>
          <p:cNvSpPr txBox="1"/>
          <p:nvPr/>
        </p:nvSpPr>
        <p:spPr>
          <a:xfrm>
            <a:off x="5503230" y="15926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EFC30B-BD18-620F-6349-E10DCD5EB0D4}"/>
              </a:ext>
            </a:extLst>
          </p:cNvPr>
          <p:cNvSpPr txBox="1"/>
          <p:nvPr/>
        </p:nvSpPr>
        <p:spPr>
          <a:xfrm>
            <a:off x="2690034" y="507124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of Life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2EAA8E-2F8A-5C85-E112-D60AEF0B49CC}"/>
              </a:ext>
            </a:extLst>
          </p:cNvPr>
          <p:cNvSpPr txBox="1"/>
          <p:nvPr/>
        </p:nvSpPr>
        <p:spPr>
          <a:xfrm>
            <a:off x="907481" y="5870043"/>
            <a:ext cx="1037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placing me into a tree describing all organisms, we can use shortcuts:</a:t>
            </a:r>
          </a:p>
          <a:p>
            <a:r>
              <a:rPr lang="en-US" dirty="0"/>
              <a:t>1. I’m a human, 2. we can use my last name. Use this to narrow down which family tree, then place me.</a:t>
            </a:r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9DB77EF9-3843-DBDD-C8FF-8D5836F0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6</a:t>
            </a:fld>
            <a:endParaRPr lang="en-US"/>
          </a:p>
        </p:txBody>
      </p:sp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059F4EB5-80B8-46ED-EE58-397DF71F9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05604" y="2929277"/>
            <a:ext cx="229777" cy="229777"/>
          </a:xfrm>
          <a:prstGeom prst="rect">
            <a:avLst/>
          </a:prstGeom>
        </p:spPr>
      </p:pic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BA5644A4-4C10-75D5-3BAA-F739D7C6A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174359" y="2919376"/>
            <a:ext cx="229777" cy="22977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D2FA95-19D1-DE14-6C5C-7F7F324286B2}"/>
              </a:ext>
            </a:extLst>
          </p:cNvPr>
          <p:cNvCxnSpPr>
            <a:cxnSpLocks/>
            <a:stCxn id="42" idx="1"/>
          </p:cNvCxnSpPr>
          <p:nvPr/>
        </p:nvCxnSpPr>
        <p:spPr>
          <a:xfrm>
            <a:off x="5404136" y="3034265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DC4F2B-A6F0-1EB8-1504-213DC5D6C191}"/>
              </a:ext>
            </a:extLst>
          </p:cNvPr>
          <p:cNvCxnSpPr>
            <a:cxnSpLocks/>
          </p:cNvCxnSpPr>
          <p:nvPr/>
        </p:nvCxnSpPr>
        <p:spPr>
          <a:xfrm>
            <a:off x="5699126" y="3044166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C580FE2-2F0F-574C-C789-929F8BF9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90493" y="2924498"/>
            <a:ext cx="229777" cy="229777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261C226E-5172-BD00-8501-3DB7A478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459248" y="2914597"/>
            <a:ext cx="229777" cy="229777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C32582-11F8-7156-7288-B8B1DEB18297}"/>
              </a:ext>
            </a:extLst>
          </p:cNvPr>
          <p:cNvCxnSpPr>
            <a:cxnSpLocks/>
            <a:stCxn id="55" idx="1"/>
          </p:cNvCxnSpPr>
          <p:nvPr/>
        </p:nvCxnSpPr>
        <p:spPr>
          <a:xfrm>
            <a:off x="6689025" y="3029486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9005D8-A540-FA3B-E366-E5F9407C436F}"/>
              </a:ext>
            </a:extLst>
          </p:cNvPr>
          <p:cNvCxnSpPr>
            <a:cxnSpLocks/>
          </p:cNvCxnSpPr>
          <p:nvPr/>
        </p:nvCxnSpPr>
        <p:spPr>
          <a:xfrm>
            <a:off x="6984015" y="3039387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23C333CA-85BE-1D4C-407F-04E2CAF3D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502175" y="2940489"/>
            <a:ext cx="229777" cy="229777"/>
          </a:xfrm>
          <a:prstGeom prst="rect">
            <a:avLst/>
          </a:prstGeom>
        </p:spPr>
      </p:pic>
      <p:pic>
        <p:nvPicPr>
          <p:cNvPr id="66" name="Graphic 65" descr="User with solid fill">
            <a:extLst>
              <a:ext uri="{FF2B5EF4-FFF2-40B4-BE49-F238E27FC236}">
                <a16:creationId xmlns:a16="http://schemas.microsoft.com/office/drawing/2014/main" id="{CDEF8187-AA2E-617E-2320-70F6168B1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70930" y="2930588"/>
            <a:ext cx="229777" cy="22977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042C15-8669-8A7D-2034-AF6C8DF24770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900707" y="3045477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A4A7AC-EB6A-D87B-6AA1-B3662DD11BF3}"/>
              </a:ext>
            </a:extLst>
          </p:cNvPr>
          <p:cNvCxnSpPr>
            <a:cxnSpLocks/>
          </p:cNvCxnSpPr>
          <p:nvPr/>
        </p:nvCxnSpPr>
        <p:spPr>
          <a:xfrm>
            <a:off x="8195697" y="3055378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User with solid fill">
            <a:extLst>
              <a:ext uri="{FF2B5EF4-FFF2-40B4-BE49-F238E27FC236}">
                <a16:creationId xmlns:a16="http://schemas.microsoft.com/office/drawing/2014/main" id="{BE5017B0-4A7D-5CD0-9450-624D5B78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821130" y="2944107"/>
            <a:ext cx="229777" cy="229777"/>
          </a:xfrm>
          <a:prstGeom prst="rect">
            <a:avLst/>
          </a:prstGeom>
        </p:spPr>
      </p:pic>
      <p:pic>
        <p:nvPicPr>
          <p:cNvPr id="70" name="Graphic 69" descr="User with solid fill">
            <a:extLst>
              <a:ext uri="{FF2B5EF4-FFF2-40B4-BE49-F238E27FC236}">
                <a16:creationId xmlns:a16="http://schemas.microsoft.com/office/drawing/2014/main" id="{B759F56F-D80A-63F9-5109-8F07233F5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989885" y="2934206"/>
            <a:ext cx="229777" cy="22977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C1DA54-F73F-481E-9810-B2F6092E1C13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9219662" y="3049095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5919F5-305C-4F94-F26C-73BB5FDFC2C0}"/>
              </a:ext>
            </a:extLst>
          </p:cNvPr>
          <p:cNvCxnSpPr>
            <a:cxnSpLocks/>
          </p:cNvCxnSpPr>
          <p:nvPr/>
        </p:nvCxnSpPr>
        <p:spPr>
          <a:xfrm>
            <a:off x="9514652" y="3058996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Speed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Up Placements with Shortcuts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406FB32-1B2D-5C11-A575-780012FC6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060" y="115542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CB877-75BF-C849-36A5-C2A7497325F6}"/>
              </a:ext>
            </a:extLst>
          </p:cNvPr>
          <p:cNvSpPr txBox="1"/>
          <p:nvPr/>
        </p:nvSpPr>
        <p:spPr>
          <a:xfrm>
            <a:off x="9422008" y="201186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(Me)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4638CCD-8A13-5C21-373E-2EE95FA7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604" y="3800537"/>
            <a:ext cx="641919" cy="64191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9704977-D9FF-55AE-4A4D-C8631E7B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252" y="3800537"/>
            <a:ext cx="641919" cy="641919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00E669B-DF1A-B762-648D-C0E65C031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986" y="3886608"/>
            <a:ext cx="655513" cy="6555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AE336A-2BA2-7687-E0AE-3775D3F7CAC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824171" y="4121497"/>
            <a:ext cx="1610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Monkey with solid fill">
            <a:extLst>
              <a:ext uri="{FF2B5EF4-FFF2-40B4-BE49-F238E27FC236}">
                <a16:creationId xmlns:a16="http://schemas.microsoft.com/office/drawing/2014/main" id="{0E89C0AD-83BE-461F-51BF-21BC1F9A2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8450" y="3865826"/>
            <a:ext cx="868202" cy="868202"/>
          </a:xfrm>
          <a:prstGeom prst="rect">
            <a:avLst/>
          </a:prstGeom>
        </p:spPr>
      </p:pic>
      <p:pic>
        <p:nvPicPr>
          <p:cNvPr id="23" name="Graphic 22" descr="Germ with solid fill">
            <a:extLst>
              <a:ext uri="{FF2B5EF4-FFF2-40B4-BE49-F238E27FC236}">
                <a16:creationId xmlns:a16="http://schemas.microsoft.com/office/drawing/2014/main" id="{031F5BBC-80C8-2E15-C28F-CC5A7391D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2326" y="4084921"/>
            <a:ext cx="457200" cy="457200"/>
          </a:xfrm>
          <a:prstGeom prst="rect">
            <a:avLst/>
          </a:prstGeom>
        </p:spPr>
      </p:pic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C70E70E7-F453-7DF1-F724-A15FDE0F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060" y="3268667"/>
            <a:ext cx="407382" cy="407382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C2E14073-940D-A405-7199-603B7858C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948" y="3268667"/>
            <a:ext cx="407382" cy="40738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8D1224-EDEB-8E02-12FA-524F3D83F203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8428330" y="3472358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E043C3-1D78-3594-0194-949527BE1F88}"/>
              </a:ext>
            </a:extLst>
          </p:cNvPr>
          <p:cNvCxnSpPr>
            <a:cxnSpLocks/>
          </p:cNvCxnSpPr>
          <p:nvPr/>
        </p:nvCxnSpPr>
        <p:spPr>
          <a:xfrm>
            <a:off x="8820553" y="3472358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6AA08463-2975-B1BD-7EEE-A9324E9E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4191" y="3297837"/>
            <a:ext cx="407382" cy="407382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50E98577-25CA-A1C4-296F-D2DB0FBA4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079" y="3297837"/>
            <a:ext cx="407382" cy="40738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AE8022-E710-9C7F-C302-69A010B0B3B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5957461" y="3501528"/>
            <a:ext cx="86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4894D2-A98F-6C0C-384E-E7B0B90E4016}"/>
              </a:ext>
            </a:extLst>
          </p:cNvPr>
          <p:cNvCxnSpPr>
            <a:cxnSpLocks/>
          </p:cNvCxnSpPr>
          <p:nvPr/>
        </p:nvCxnSpPr>
        <p:spPr>
          <a:xfrm>
            <a:off x="6444687" y="3510383"/>
            <a:ext cx="0" cy="2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C905BE-F265-DC76-7324-3A954C8921E4}"/>
              </a:ext>
            </a:extLst>
          </p:cNvPr>
          <p:cNvSpPr txBox="1"/>
          <p:nvPr/>
        </p:nvSpPr>
        <p:spPr>
          <a:xfrm>
            <a:off x="7457705" y="26540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9F8D7B-E10C-2FBE-2AAE-6CB6ABD42EF2}"/>
              </a:ext>
            </a:extLst>
          </p:cNvPr>
          <p:cNvCxnSpPr>
            <a:stCxn id="21" idx="0"/>
          </p:cNvCxnSpPr>
          <p:nvPr/>
        </p:nvCxnSpPr>
        <p:spPr>
          <a:xfrm flipV="1">
            <a:off x="4462551" y="2654077"/>
            <a:ext cx="0" cy="121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901D48-2287-D96B-02B4-B08A0F9C3A50}"/>
              </a:ext>
            </a:extLst>
          </p:cNvPr>
          <p:cNvCxnSpPr>
            <a:endCxn id="39" idx="0"/>
          </p:cNvCxnSpPr>
          <p:nvPr/>
        </p:nvCxnSpPr>
        <p:spPr>
          <a:xfrm>
            <a:off x="4462551" y="2654077"/>
            <a:ext cx="31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A05A66-1D6E-A981-3447-04BB53FAE07A}"/>
              </a:ext>
            </a:extLst>
          </p:cNvPr>
          <p:cNvCxnSpPr/>
          <p:nvPr/>
        </p:nvCxnSpPr>
        <p:spPr>
          <a:xfrm flipV="1">
            <a:off x="10889673" y="2143277"/>
            <a:ext cx="0" cy="284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7EF594-58BA-832C-53FE-79607FC031B7}"/>
              </a:ext>
            </a:extLst>
          </p:cNvPr>
          <p:cNvSpPr txBox="1"/>
          <p:nvPr/>
        </p:nvSpPr>
        <p:spPr>
          <a:xfrm>
            <a:off x="10303615" y="5169932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Millions of</a:t>
            </a:r>
          </a:p>
          <a:p>
            <a:r>
              <a:rPr lang="en-US" dirty="0"/>
              <a:t>Years ago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D9877F-7E01-98EA-F850-372490F5EEDC}"/>
              </a:ext>
            </a:extLst>
          </p:cNvPr>
          <p:cNvCxnSpPr>
            <a:cxnSpLocks/>
          </p:cNvCxnSpPr>
          <p:nvPr/>
        </p:nvCxnSpPr>
        <p:spPr>
          <a:xfrm flipV="1">
            <a:off x="2790625" y="2159053"/>
            <a:ext cx="0" cy="182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CE834E-834E-6D47-3BF9-B5A814DD20B5}"/>
              </a:ext>
            </a:extLst>
          </p:cNvPr>
          <p:cNvCxnSpPr/>
          <p:nvPr/>
        </p:nvCxnSpPr>
        <p:spPr>
          <a:xfrm>
            <a:off x="2769992" y="2159053"/>
            <a:ext cx="316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8F66AF-867E-DE40-FCF3-BDDD0C8DC814}"/>
              </a:ext>
            </a:extLst>
          </p:cNvPr>
          <p:cNvSpPr txBox="1"/>
          <p:nvPr/>
        </p:nvSpPr>
        <p:spPr>
          <a:xfrm>
            <a:off x="6460099" y="19154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4EEC46-82C2-9B0C-6B78-B98BA7410F9F}"/>
              </a:ext>
            </a:extLst>
          </p:cNvPr>
          <p:cNvCxnSpPr>
            <a:cxnSpLocks/>
          </p:cNvCxnSpPr>
          <p:nvPr/>
        </p:nvCxnSpPr>
        <p:spPr>
          <a:xfrm flipV="1">
            <a:off x="1509913" y="1812689"/>
            <a:ext cx="0" cy="211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149B85-D2F1-8367-0401-2A8A92916A0A}"/>
              </a:ext>
            </a:extLst>
          </p:cNvPr>
          <p:cNvCxnSpPr>
            <a:cxnSpLocks/>
          </p:cNvCxnSpPr>
          <p:nvPr/>
        </p:nvCxnSpPr>
        <p:spPr>
          <a:xfrm>
            <a:off x="1509913" y="1812689"/>
            <a:ext cx="3579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E5EBA13-31BA-C1B3-2184-BD0543565C77}"/>
              </a:ext>
            </a:extLst>
          </p:cNvPr>
          <p:cNvSpPr txBox="1"/>
          <p:nvPr/>
        </p:nvSpPr>
        <p:spPr>
          <a:xfrm>
            <a:off x="5503230" y="15926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EFC30B-BD18-620F-6349-E10DCD5EB0D4}"/>
              </a:ext>
            </a:extLst>
          </p:cNvPr>
          <p:cNvSpPr txBox="1"/>
          <p:nvPr/>
        </p:nvSpPr>
        <p:spPr>
          <a:xfrm>
            <a:off x="2690034" y="507124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of Life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2EAA8E-2F8A-5C85-E112-D60AEF0B49CC}"/>
              </a:ext>
            </a:extLst>
          </p:cNvPr>
          <p:cNvSpPr txBox="1"/>
          <p:nvPr/>
        </p:nvSpPr>
        <p:spPr>
          <a:xfrm>
            <a:off x="907481" y="5870043"/>
            <a:ext cx="1037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placing me into a tree describing all organisms, we can use shortcuts:</a:t>
            </a:r>
          </a:p>
          <a:p>
            <a:r>
              <a:rPr lang="en-US" dirty="0"/>
              <a:t>1. I’m a human, 2. we can use my last name. Use this to narrow down which family tree, then place me.</a:t>
            </a:r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9DB77EF9-3843-DBDD-C8FF-8D5836F0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7</a:t>
            </a:fld>
            <a:endParaRPr lang="en-US"/>
          </a:p>
        </p:txBody>
      </p: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0EF52A20-BF7B-91D5-36CC-A3883F8A0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05604" y="2929277"/>
            <a:ext cx="229777" cy="229777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0AC72735-EFC4-36DD-6398-AE09EA9C5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174359" y="2919376"/>
            <a:ext cx="229777" cy="22977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0FAA64-7797-8A14-9252-60523193D3ED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5404136" y="3034265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72DBF8-CCDD-91DC-567C-3DF1B21B8540}"/>
              </a:ext>
            </a:extLst>
          </p:cNvPr>
          <p:cNvCxnSpPr>
            <a:cxnSpLocks/>
          </p:cNvCxnSpPr>
          <p:nvPr/>
        </p:nvCxnSpPr>
        <p:spPr>
          <a:xfrm>
            <a:off x="5699126" y="3044166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BBE4D2C3-BD29-B28F-286A-79DA2FCDF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90493" y="2924498"/>
            <a:ext cx="229777" cy="229777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DCD28B51-F66B-C455-935B-E332007F0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459248" y="2914597"/>
            <a:ext cx="229777" cy="2297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328BAE-298F-80C9-4F9F-39F4A37C889B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6689025" y="3029486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AAD30E-C653-4FA8-F0C2-15838FC61BDF}"/>
              </a:ext>
            </a:extLst>
          </p:cNvPr>
          <p:cNvCxnSpPr>
            <a:cxnSpLocks/>
          </p:cNvCxnSpPr>
          <p:nvPr/>
        </p:nvCxnSpPr>
        <p:spPr>
          <a:xfrm>
            <a:off x="6984015" y="3039387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D2CCAE4-E650-E4C0-3722-34575593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502175" y="2940489"/>
            <a:ext cx="229777" cy="229777"/>
          </a:xfrm>
          <a:prstGeom prst="rect">
            <a:avLst/>
          </a:prstGeom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D2B54F02-4CF5-0184-3E22-C39612C08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70930" y="2930588"/>
            <a:ext cx="229777" cy="22977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9293A4-991C-CB99-0F04-F73D957DEC98}"/>
              </a:ext>
            </a:extLst>
          </p:cNvPr>
          <p:cNvCxnSpPr>
            <a:cxnSpLocks/>
            <a:stCxn id="52" idx="1"/>
          </p:cNvCxnSpPr>
          <p:nvPr/>
        </p:nvCxnSpPr>
        <p:spPr>
          <a:xfrm>
            <a:off x="7900707" y="3045477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22791A-1698-9C29-A943-60B28AA9F8DB}"/>
              </a:ext>
            </a:extLst>
          </p:cNvPr>
          <p:cNvCxnSpPr>
            <a:cxnSpLocks/>
          </p:cNvCxnSpPr>
          <p:nvPr/>
        </p:nvCxnSpPr>
        <p:spPr>
          <a:xfrm>
            <a:off x="8195697" y="3055378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 with solid fill">
            <a:extLst>
              <a:ext uri="{FF2B5EF4-FFF2-40B4-BE49-F238E27FC236}">
                <a16:creationId xmlns:a16="http://schemas.microsoft.com/office/drawing/2014/main" id="{57A53D54-5ACC-89E7-53BD-438232785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821130" y="2944107"/>
            <a:ext cx="229777" cy="229777"/>
          </a:xfrm>
          <a:prstGeom prst="rect">
            <a:avLst/>
          </a:prstGeom>
        </p:spPr>
      </p:pic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37BF9456-AA95-E295-DC59-B75675B65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989885" y="2934206"/>
            <a:ext cx="229777" cy="22977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4D4AAA-01B0-2060-BF60-99F0DE2B9722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9219662" y="3049095"/>
            <a:ext cx="553325" cy="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E51048-1E4A-D4D8-0364-F3EDDBEC9898}"/>
              </a:ext>
            </a:extLst>
          </p:cNvPr>
          <p:cNvCxnSpPr>
            <a:cxnSpLocks/>
          </p:cNvCxnSpPr>
          <p:nvPr/>
        </p:nvCxnSpPr>
        <p:spPr>
          <a:xfrm>
            <a:off x="9514652" y="3058996"/>
            <a:ext cx="0" cy="1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684267A-33E8-6E09-104E-FAFD1CFEAFC4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7629388" y="2196528"/>
            <a:ext cx="1792621" cy="22459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7F9F87E-CCB0-11B9-534D-D222A63AF1C7}"/>
              </a:ext>
            </a:extLst>
          </p:cNvPr>
          <p:cNvSpPr/>
          <p:nvPr/>
        </p:nvSpPr>
        <p:spPr>
          <a:xfrm>
            <a:off x="2185069" y="2658326"/>
            <a:ext cx="3420093" cy="1873196"/>
          </a:xfrm>
          <a:prstGeom prst="rect">
            <a:avLst/>
          </a:prstGeom>
          <a:solidFill>
            <a:srgbClr val="EB96B5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64FEF-C014-7855-7AAB-2849E41C7D57}"/>
              </a:ext>
            </a:extLst>
          </p:cNvPr>
          <p:cNvSpPr/>
          <p:nvPr/>
        </p:nvSpPr>
        <p:spPr>
          <a:xfrm>
            <a:off x="2191936" y="4665716"/>
            <a:ext cx="3420093" cy="1261820"/>
          </a:xfrm>
          <a:prstGeom prst="rect">
            <a:avLst/>
          </a:prstGeom>
          <a:solidFill>
            <a:srgbClr val="EB96B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D2358799-3830-F1CC-A2B0-0E72566AC560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Problems in Placing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FCAC8-BFE0-08FF-EC13-AA3F772A144F}"/>
              </a:ext>
            </a:extLst>
          </p:cNvPr>
          <p:cNvSpPr txBox="1"/>
          <p:nvPr/>
        </p:nvSpPr>
        <p:spPr>
          <a:xfrm>
            <a:off x="1056904" y="1995055"/>
            <a:ext cx="911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tree gets really large placing new genetic information into our tree becomes difficult.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A04465-5FDF-BF09-3BA3-EDF2A38485E0}"/>
              </a:ext>
            </a:extLst>
          </p:cNvPr>
          <p:cNvSpPr/>
          <p:nvPr/>
        </p:nvSpPr>
        <p:spPr>
          <a:xfrm>
            <a:off x="2331534" y="3423523"/>
            <a:ext cx="3083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Fails on trees with &gt; 5,000 due to some estimation problems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DFA82-8AE7-3A02-ED51-A96FD90799F3}"/>
              </a:ext>
            </a:extLst>
          </p:cNvPr>
          <p:cNvSpPr txBox="1"/>
          <p:nvPr/>
        </p:nvSpPr>
        <p:spPr>
          <a:xfrm>
            <a:off x="2655475" y="2860157"/>
            <a:ext cx="2643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A (most accurate)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5DE6E-986A-943B-BEA5-0863079AD701}"/>
              </a:ext>
            </a:extLst>
          </p:cNvPr>
          <p:cNvSpPr txBox="1"/>
          <p:nvPr/>
        </p:nvSpPr>
        <p:spPr>
          <a:xfrm>
            <a:off x="2655475" y="4805619"/>
            <a:ext cx="26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A’ (most accurate)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91863-1581-FBA0-75FD-006D7B8091B4}"/>
              </a:ext>
            </a:extLst>
          </p:cNvPr>
          <p:cNvSpPr/>
          <p:nvPr/>
        </p:nvSpPr>
        <p:spPr>
          <a:xfrm>
            <a:off x="2353301" y="5182786"/>
            <a:ext cx="30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Runs on trees with &gt; 5,000 but is very slow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B3A3E-8470-0823-BE2A-803321E6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2E8DC3-8FB3-159E-20EC-EA9E69A2D22E}"/>
              </a:ext>
            </a:extLst>
          </p:cNvPr>
          <p:cNvGrpSpPr/>
          <p:nvPr/>
        </p:nvGrpSpPr>
        <p:grpSpPr>
          <a:xfrm>
            <a:off x="6747062" y="2658326"/>
            <a:ext cx="3420093" cy="3269211"/>
            <a:chOff x="7715004" y="2658326"/>
            <a:chExt cx="3420093" cy="32692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A02D2C-61DA-DF28-70A5-34FEBB0D2458}"/>
                </a:ext>
              </a:extLst>
            </p:cNvPr>
            <p:cNvSpPr/>
            <p:nvPr/>
          </p:nvSpPr>
          <p:spPr>
            <a:xfrm>
              <a:off x="7715004" y="2658326"/>
              <a:ext cx="3420093" cy="3269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2490CF-4053-9918-0031-2B9322A33237}"/>
                </a:ext>
              </a:extLst>
            </p:cNvPr>
            <p:cNvSpPr txBox="1"/>
            <p:nvPr/>
          </p:nvSpPr>
          <p:spPr>
            <a:xfrm>
              <a:off x="8599472" y="2834659"/>
              <a:ext cx="1651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B (fast)</a:t>
              </a:r>
            </a:p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117651-0D07-13BA-EBA7-9DD95525A1B5}"/>
                </a:ext>
              </a:extLst>
            </p:cNvPr>
            <p:cNvSpPr/>
            <p:nvPr/>
          </p:nvSpPr>
          <p:spPr>
            <a:xfrm>
              <a:off x="7857504" y="3317568"/>
              <a:ext cx="308362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Achieves speed-up by finding a smaller tree to place into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If we place into a smaller tree: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/>
                <a:t>Faster but high error</a:t>
              </a:r>
            </a:p>
          </p:txBody>
        </p:sp>
      </p:grpSp>
      <p:sp>
        <p:nvSpPr>
          <p:cNvPr id="30" name="Down Arrow 29">
            <a:extLst>
              <a:ext uri="{FF2B5EF4-FFF2-40B4-BE49-F238E27FC236}">
                <a16:creationId xmlns:a16="http://schemas.microsoft.com/office/drawing/2014/main" id="{9A8D28AA-E1E9-3437-F34F-3C3A603E87E3}"/>
              </a:ext>
            </a:extLst>
          </p:cNvPr>
          <p:cNvSpPr/>
          <p:nvPr/>
        </p:nvSpPr>
        <p:spPr>
          <a:xfrm>
            <a:off x="3757402" y="4390091"/>
            <a:ext cx="275422" cy="481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B2F490-0018-30B2-C693-49B44C788865}"/>
              </a:ext>
            </a:extLst>
          </p:cNvPr>
          <p:cNvGrpSpPr/>
          <p:nvPr/>
        </p:nvGrpSpPr>
        <p:grpSpPr>
          <a:xfrm>
            <a:off x="999510" y="2640053"/>
            <a:ext cx="3420093" cy="1873196"/>
            <a:chOff x="999510" y="2640053"/>
            <a:chExt cx="3420093" cy="18731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14BA8D-F69B-96A2-52EB-92CD61917CBD}"/>
                </a:ext>
              </a:extLst>
            </p:cNvPr>
            <p:cNvSpPr/>
            <p:nvPr/>
          </p:nvSpPr>
          <p:spPr>
            <a:xfrm>
              <a:off x="999510" y="2640053"/>
              <a:ext cx="3420093" cy="1873196"/>
            </a:xfrm>
            <a:prstGeom prst="rect">
              <a:avLst/>
            </a:prstGeom>
            <a:solidFill>
              <a:srgbClr val="EB96B5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A04465-5FDF-BF09-3BA3-EDF2A38485E0}"/>
                </a:ext>
              </a:extLst>
            </p:cNvPr>
            <p:cNvSpPr/>
            <p:nvPr/>
          </p:nvSpPr>
          <p:spPr>
            <a:xfrm>
              <a:off x="1203369" y="3409899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Fails on trees with &gt; 5,000 due to problems with estimation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7DFA82-8AE7-3A02-ED51-A96FD90799F3}"/>
                </a:ext>
              </a:extLst>
            </p:cNvPr>
            <p:cNvSpPr txBox="1"/>
            <p:nvPr/>
          </p:nvSpPr>
          <p:spPr>
            <a:xfrm>
              <a:off x="1527310" y="2846533"/>
              <a:ext cx="2643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A (most accurate)</a:t>
              </a:r>
            </a:p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EDBFE0-C216-05EB-85E6-FFF60173EE87}"/>
              </a:ext>
            </a:extLst>
          </p:cNvPr>
          <p:cNvGrpSpPr/>
          <p:nvPr/>
        </p:nvGrpSpPr>
        <p:grpSpPr>
          <a:xfrm>
            <a:off x="7715004" y="2658326"/>
            <a:ext cx="3420093" cy="3269211"/>
            <a:chOff x="7715004" y="2658326"/>
            <a:chExt cx="3420093" cy="32692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11376D-8EA5-410E-727A-603138F16E54}"/>
                </a:ext>
              </a:extLst>
            </p:cNvPr>
            <p:cNvSpPr/>
            <p:nvPr/>
          </p:nvSpPr>
          <p:spPr>
            <a:xfrm>
              <a:off x="7715004" y="2658326"/>
              <a:ext cx="3420093" cy="3269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08C7B-28B5-ED08-9592-B3104B758B9D}"/>
                </a:ext>
              </a:extLst>
            </p:cNvPr>
            <p:cNvSpPr txBox="1"/>
            <p:nvPr/>
          </p:nvSpPr>
          <p:spPr>
            <a:xfrm>
              <a:off x="8599472" y="2834659"/>
              <a:ext cx="1651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B (fast)</a:t>
              </a:r>
            </a:p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5883E6-03E1-8898-2B65-CC2817E6E816}"/>
                </a:ext>
              </a:extLst>
            </p:cNvPr>
            <p:cNvSpPr/>
            <p:nvPr/>
          </p:nvSpPr>
          <p:spPr>
            <a:xfrm>
              <a:off x="7857504" y="3317568"/>
              <a:ext cx="308362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Achieves speed-up by finding a smaller tree to place into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If we place into a smaller tree: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/>
                <a:t>Faster but high error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E4FE6E-3194-3A87-3AEE-6F832CE0264C}"/>
              </a:ext>
            </a:extLst>
          </p:cNvPr>
          <p:cNvGrpSpPr/>
          <p:nvPr/>
        </p:nvGrpSpPr>
        <p:grpSpPr>
          <a:xfrm>
            <a:off x="1006377" y="4647443"/>
            <a:ext cx="3420093" cy="1435618"/>
            <a:chOff x="1006377" y="4647443"/>
            <a:chExt cx="3420093" cy="14356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61E99F-ECA9-194B-6B03-EEA12C027DCA}"/>
                </a:ext>
              </a:extLst>
            </p:cNvPr>
            <p:cNvSpPr/>
            <p:nvPr/>
          </p:nvSpPr>
          <p:spPr>
            <a:xfrm>
              <a:off x="1006377" y="4647443"/>
              <a:ext cx="3420093" cy="1435618"/>
            </a:xfrm>
            <a:prstGeom prst="rect">
              <a:avLst/>
            </a:prstGeom>
            <a:solidFill>
              <a:srgbClr val="EB96B5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DB2B3A-FEC7-5753-2718-772E5286B74B}"/>
                </a:ext>
              </a:extLst>
            </p:cNvPr>
            <p:cNvSpPr txBox="1"/>
            <p:nvPr/>
          </p:nvSpPr>
          <p:spPr>
            <a:xfrm>
              <a:off x="1496768" y="4815058"/>
              <a:ext cx="2692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Method A’ (most accurate)</a:t>
              </a:r>
            </a:p>
            <a:p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4EAE92-F3F8-53C0-280D-89D8C79BF6FA}"/>
                </a:ext>
              </a:extLst>
            </p:cNvPr>
            <p:cNvSpPr/>
            <p:nvPr/>
          </p:nvSpPr>
          <p:spPr>
            <a:xfrm>
              <a:off x="1194594" y="5192225"/>
              <a:ext cx="30836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- Very accurate but very slow on large trees</a:t>
              </a:r>
            </a:p>
          </p:txBody>
        </p:sp>
      </p:grpSp>
      <p:sp>
        <p:nvSpPr>
          <p:cNvPr id="4" name="Google Shape;497;p36">
            <a:extLst>
              <a:ext uri="{FF2B5EF4-FFF2-40B4-BE49-F238E27FC236}">
                <a16:creationId xmlns:a16="http://schemas.microsoft.com/office/drawing/2014/main" id="{A855908D-CB36-8DC1-FEE2-28D44D9CFD4C}"/>
              </a:ext>
            </a:extLst>
          </p:cNvPr>
          <p:cNvSpPr/>
          <p:nvPr/>
        </p:nvSpPr>
        <p:spPr>
          <a:xfrm rot="10800000" flipH="1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FCAC8-BFE0-08FF-EC13-AA3F772A144F}"/>
              </a:ext>
            </a:extLst>
          </p:cNvPr>
          <p:cNvSpPr txBox="1"/>
          <p:nvPr/>
        </p:nvSpPr>
        <p:spPr>
          <a:xfrm>
            <a:off x="1056904" y="1995055"/>
            <a:ext cx="911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tree gets really large placing new genetic information into our tree becomes difficult.</a:t>
            </a:r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0C4A80-0655-7A91-E471-8B6C5036FED3}"/>
              </a:ext>
            </a:extLst>
          </p:cNvPr>
          <p:cNvGrpSpPr/>
          <p:nvPr/>
        </p:nvGrpSpPr>
        <p:grpSpPr>
          <a:xfrm>
            <a:off x="4349468" y="3261495"/>
            <a:ext cx="3420093" cy="1981201"/>
            <a:chOff x="4349468" y="3261495"/>
            <a:chExt cx="3420093" cy="1981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FCC129-26EA-AA1B-5533-4AC02B72F490}"/>
                </a:ext>
              </a:extLst>
            </p:cNvPr>
            <p:cNvSpPr/>
            <p:nvPr/>
          </p:nvSpPr>
          <p:spPr>
            <a:xfrm>
              <a:off x="4349468" y="3261495"/>
              <a:ext cx="3420093" cy="1981201"/>
            </a:xfrm>
            <a:prstGeom prst="rect">
              <a:avLst/>
            </a:prstGeom>
            <a:solidFill>
              <a:srgbClr val="BD86E9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AFC67-E4AE-01DC-915B-5B909BCE83AE}"/>
                </a:ext>
              </a:extLst>
            </p:cNvPr>
            <p:cNvSpPr txBox="1"/>
            <p:nvPr/>
          </p:nvSpPr>
          <p:spPr>
            <a:xfrm>
              <a:off x="5288951" y="3375792"/>
              <a:ext cx="159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Method 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C0EF2F-6549-0A1F-5F44-AE3B243E6A5D}"/>
                </a:ext>
              </a:extLst>
            </p:cNvPr>
            <p:cNvSpPr/>
            <p:nvPr/>
          </p:nvSpPr>
          <p:spPr>
            <a:xfrm>
              <a:off x="4539471" y="3933368"/>
              <a:ext cx="30836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Achieves </a:t>
              </a:r>
              <a:r>
                <a:rPr lang="en-US" b="1" dirty="0"/>
                <a:t>high accuracy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Achieves speed by finding a smaller tree to place into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38F4-D39B-8B08-CBBF-D4CBCDD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F7FA-74B4-8D4D-9B6E-1214E6BCDC96}" type="slidenum">
              <a:rPr lang="en-US" smtClean="0"/>
              <a:t>9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A1E59D4-ED94-D7CB-382E-95ADF4BA4015}"/>
              </a:ext>
            </a:extLst>
          </p:cNvPr>
          <p:cNvSpPr/>
          <p:nvPr/>
        </p:nvSpPr>
        <p:spPr>
          <a:xfrm rot="20041687">
            <a:off x="4163011" y="4866107"/>
            <a:ext cx="536372" cy="2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52D4A9C-17D5-1F71-5272-68A2E7CB7A4C}"/>
              </a:ext>
            </a:extLst>
          </p:cNvPr>
          <p:cNvSpPr/>
          <p:nvPr/>
        </p:nvSpPr>
        <p:spPr>
          <a:xfrm rot="11709866">
            <a:off x="7327242" y="3841320"/>
            <a:ext cx="536372" cy="2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98;p13">
            <a:extLst>
              <a:ext uri="{FF2B5EF4-FFF2-40B4-BE49-F238E27FC236}">
                <a16:creationId xmlns:a16="http://schemas.microsoft.com/office/drawing/2014/main" id="{248B593F-D773-3162-418D-527FB0FB3F33}"/>
              </a:ext>
            </a:extLst>
          </p:cNvPr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 Method Combining Accuracy and Scalability</a:t>
            </a:r>
            <a:endParaRPr sz="2400" b="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CE2538B3-D34F-5B9E-8C2B-618DC5DD96E8}"/>
              </a:ext>
            </a:extLst>
          </p:cNvPr>
          <p:cNvSpPr/>
          <p:nvPr/>
        </p:nvSpPr>
        <p:spPr>
          <a:xfrm>
            <a:off x="2544896" y="4333229"/>
            <a:ext cx="275422" cy="481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1001</Words>
  <Application>Microsoft Macintosh PowerPoint</Application>
  <PresentationFormat>Widescreen</PresentationFormat>
  <Paragraphs>187</Paragraphs>
  <Slides>14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Placing Sequences Into Large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Placing New  </dc:title>
  <dc:creator>Chu, Gillian</dc:creator>
  <cp:lastModifiedBy>Chu, Gillian</cp:lastModifiedBy>
  <cp:revision>35</cp:revision>
  <dcterms:created xsi:type="dcterms:W3CDTF">2022-05-21T07:39:55Z</dcterms:created>
  <dcterms:modified xsi:type="dcterms:W3CDTF">2022-05-21T21:28:26Z</dcterms:modified>
</cp:coreProperties>
</file>