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8" r:id="rId2"/>
    <p:sldId id="265" r:id="rId3"/>
    <p:sldId id="264" r:id="rId4"/>
    <p:sldId id="259" r:id="rId5"/>
    <p:sldId id="266" r:id="rId6"/>
    <p:sldId id="267" r:id="rId7"/>
    <p:sldId id="262" r:id="rId8"/>
    <p:sldId id="263" r:id="rId9"/>
    <p:sldId id="268"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10"/>
  </p:normalViewPr>
  <p:slideViewPr>
    <p:cSldViewPr snapToGrid="0" snapToObjects="1">
      <p:cViewPr varScale="1">
        <p:scale>
          <a:sx n="69" d="100"/>
          <a:sy n="69" d="100"/>
        </p:scale>
        <p:origin x="79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234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313401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667809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527612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919767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858742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43AF28E-33D3-754D-497A-C91CE7606B73}"/>
              </a:ext>
            </a:extLst>
          </p:cNvPr>
          <p:cNvGrpSpPr/>
          <p:nvPr/>
        </p:nvGrpSpPr>
        <p:grpSpPr>
          <a:xfrm>
            <a:off x="-60" y="-3096"/>
            <a:ext cx="14630460" cy="8232696"/>
            <a:chOff x="-60" y="-3096"/>
            <a:chExt cx="14630460" cy="8232696"/>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0" y="-3096"/>
              <a:ext cx="14630400" cy="8232696"/>
            </a:xfrm>
            <a:prstGeom prst="rect">
              <a:avLst/>
            </a:prstGeom>
            <a:solidFill>
              <a:srgbClr val="0A081B">
                <a:alpha val="75000"/>
              </a:srgbClr>
            </a:solidFill>
            <a:ln/>
          </p:spPr>
          <p:txBody>
            <a:bodyPr/>
            <a:lstStyle/>
            <a:p>
              <a:endParaRPr lang="en-US"/>
            </a:p>
          </p:txBody>
        </p:sp>
      </p:grpSp>
      <p:pic>
        <p:nvPicPr>
          <p:cNvPr id="13" name="Image 0" descr="preencoded.png"/>
          <p:cNvPicPr>
            <a:picLocks noChangeAspect="1"/>
          </p:cNvPicPr>
          <p:nvPr/>
        </p:nvPicPr>
        <p:blipFill>
          <a:blip r:embed="rId4"/>
          <a:stretch>
            <a:fillRect/>
          </a:stretch>
        </p:blipFill>
        <p:spPr>
          <a:xfrm>
            <a:off x="0" y="0"/>
            <a:ext cx="14630400" cy="8229600"/>
          </a:xfrm>
          <a:prstGeom prst="rect">
            <a:avLst/>
          </a:prstGeom>
        </p:spPr>
      </p:pic>
      <p:pic>
        <p:nvPicPr>
          <p:cNvPr id="34" name="Image 0" descr="preencoded.png">
            <a:extLst>
              <a:ext uri="{FF2B5EF4-FFF2-40B4-BE49-F238E27FC236}">
                <a16:creationId xmlns:a16="http://schemas.microsoft.com/office/drawing/2014/main" id="{9AF7E062-DB19-80C2-2621-FBD2519190BD}"/>
              </a:ext>
            </a:extLst>
          </p:cNvPr>
          <p:cNvPicPr>
            <a:picLocks noChangeAspect="1"/>
          </p:cNvPicPr>
          <p:nvPr/>
        </p:nvPicPr>
        <p:blipFill>
          <a:blip r:embed="rId4"/>
          <a:stretch>
            <a:fillRect/>
          </a:stretch>
        </p:blipFill>
        <p:spPr>
          <a:xfrm>
            <a:off x="-7680" y="122663"/>
            <a:ext cx="14630400" cy="8229600"/>
          </a:xfrm>
          <a:prstGeom prst="rect">
            <a:avLst/>
          </a:prstGeom>
        </p:spPr>
      </p:pic>
      <p:sp>
        <p:nvSpPr>
          <p:cNvPr id="36" name="Text 1">
            <a:extLst>
              <a:ext uri="{FF2B5EF4-FFF2-40B4-BE49-F238E27FC236}">
                <a16:creationId xmlns:a16="http://schemas.microsoft.com/office/drawing/2014/main" id="{A50A47FA-F07A-5E15-715A-63BECF8F8A78}"/>
              </a:ext>
            </a:extLst>
          </p:cNvPr>
          <p:cNvSpPr/>
          <p:nvPr/>
        </p:nvSpPr>
        <p:spPr>
          <a:xfrm>
            <a:off x="7680" y="881791"/>
            <a:ext cx="8521744" cy="2874645"/>
          </a:xfrm>
          <a:prstGeom prst="rect">
            <a:avLst/>
          </a:prstGeom>
          <a:noFill/>
          <a:ln/>
        </p:spPr>
        <p:txBody>
          <a:bodyPr wrap="square" rtlCol="0" anchor="t"/>
          <a:lstStyle/>
          <a:p>
            <a:pPr marL="0" indent="0" algn="ctr">
              <a:lnSpc>
                <a:spcPts val="7545"/>
              </a:lnSpc>
              <a:buNone/>
            </a:pPr>
            <a:r>
              <a:rPr lang="en-US" sz="6036" b="1" dirty="0">
                <a:solidFill>
                  <a:srgbClr val="F0FCFF"/>
                </a:solidFill>
                <a:latin typeface="Spline Sans" pitchFamily="34" charset="0"/>
                <a:ea typeface="Spline Sans" pitchFamily="34" charset="-122"/>
                <a:cs typeface="Spline Sans" pitchFamily="34" charset="-120"/>
              </a:rPr>
              <a:t>Phishing Attacks and Social Engineering</a:t>
            </a:r>
            <a:endParaRPr lang="en-US" sz="6036" dirty="0"/>
          </a:p>
        </p:txBody>
      </p:sp>
      <p:sp>
        <p:nvSpPr>
          <p:cNvPr id="37" name="Text 2">
            <a:extLst>
              <a:ext uri="{FF2B5EF4-FFF2-40B4-BE49-F238E27FC236}">
                <a16:creationId xmlns:a16="http://schemas.microsoft.com/office/drawing/2014/main" id="{AF6877CD-D480-C598-C620-34FDC8F4E152}"/>
              </a:ext>
            </a:extLst>
          </p:cNvPr>
          <p:cNvSpPr/>
          <p:nvPr/>
        </p:nvSpPr>
        <p:spPr>
          <a:xfrm>
            <a:off x="914669" y="4057477"/>
            <a:ext cx="6188598" cy="2755832"/>
          </a:xfrm>
          <a:prstGeom prst="rect">
            <a:avLst/>
          </a:prstGeom>
          <a:noFill/>
          <a:ln/>
        </p:spPr>
        <p:txBody>
          <a:bodyPr wrap="square" rtlCol="0" anchor="t"/>
          <a:lstStyle/>
          <a:p>
            <a:pPr marL="0" indent="0" algn="ctr">
              <a:lnSpc>
                <a:spcPts val="2799"/>
              </a:lnSpc>
              <a:buNone/>
            </a:pPr>
            <a:r>
              <a:rPr lang="en-US" sz="1750" dirty="0">
                <a:solidFill>
                  <a:srgbClr val="E0E4E6"/>
                </a:solidFill>
                <a:latin typeface="Barlow" pitchFamily="34" charset="0"/>
                <a:ea typeface="Barlow" pitchFamily="34" charset="-122"/>
                <a:cs typeface="Barlow" pitchFamily="34" charset="-120"/>
              </a:rPr>
              <a:t> Phishing attacks and social engineering schemes pose a grave cybersecurity threat worldwide, threatening individuals and businesses by compromising their sensitive data. This report delves into the intricacies of malware and social engineering activities, elucidating how attackers trick and persuade victims into believing their lies.</a:t>
            </a:r>
            <a:endParaRPr lang="en-US" sz="1750" dirty="0"/>
          </a:p>
        </p:txBody>
      </p:sp>
      <p:pic>
        <p:nvPicPr>
          <p:cNvPr id="40" name="Picture 39" descr="A cartoon of men holding credit card and running away from a cellphone&#10;&#10;Description automatically generated">
            <a:extLst>
              <a:ext uri="{FF2B5EF4-FFF2-40B4-BE49-F238E27FC236}">
                <a16:creationId xmlns:a16="http://schemas.microsoft.com/office/drawing/2014/main" id="{068F8403-2AA2-E501-4724-75CBA05DF542}"/>
              </a:ext>
            </a:extLst>
          </p:cNvPr>
          <p:cNvPicPr>
            <a:picLocks noChangeAspect="1"/>
          </p:cNvPicPr>
          <p:nvPr/>
        </p:nvPicPr>
        <p:blipFill>
          <a:blip r:embed="rId5"/>
          <a:stretch>
            <a:fillRect/>
          </a:stretch>
        </p:blipFill>
        <p:spPr>
          <a:xfrm>
            <a:off x="5854273" y="1268801"/>
            <a:ext cx="9890506" cy="5577353"/>
          </a:xfrm>
          <a:prstGeom prst="rect">
            <a:avLst/>
          </a:prstGeom>
        </p:spPr>
      </p:pic>
      <p:sp>
        <p:nvSpPr>
          <p:cNvPr id="41" name="Title 1">
            <a:extLst>
              <a:ext uri="{FF2B5EF4-FFF2-40B4-BE49-F238E27FC236}">
                <a16:creationId xmlns:a16="http://schemas.microsoft.com/office/drawing/2014/main" id="{761B7754-C639-5E92-D9AA-F2006EB9D416}"/>
              </a:ext>
            </a:extLst>
          </p:cNvPr>
          <p:cNvSpPr txBox="1">
            <a:spLocks/>
          </p:cNvSpPr>
          <p:nvPr/>
        </p:nvSpPr>
        <p:spPr>
          <a:xfrm>
            <a:off x="12536912" y="7413334"/>
            <a:ext cx="2357637" cy="690506"/>
          </a:xfrm>
          <a:prstGeom prst="rect">
            <a:avLst/>
          </a:prstGeom>
        </p:spPr>
        <p:txBody>
          <a:bodyPr vert="horz" lIns="91440" tIns="45720" rIns="91440" bIns="45720" rtlCol="0" anchor="b">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i="1" dirty="0">
                <a:solidFill>
                  <a:schemeClr val="bg1"/>
                </a:solidFill>
                <a:latin typeface="Calibri" panose="020F0502020204030204" pitchFamily="34" charset="0"/>
                <a:cs typeface="Calibri" panose="020F0502020204030204" pitchFamily="34" charset="0"/>
              </a:rPr>
              <a:t>IT22083678</a:t>
            </a:r>
            <a:br>
              <a:rPr lang="en-US" sz="4800" b="1" i="1" dirty="0">
                <a:solidFill>
                  <a:schemeClr val="bg1"/>
                </a:solidFill>
                <a:latin typeface="Calibri" panose="020F0502020204030204" pitchFamily="34" charset="0"/>
                <a:cs typeface="Calibri" panose="020F0502020204030204" pitchFamily="34" charset="0"/>
              </a:rPr>
            </a:br>
            <a:r>
              <a:rPr lang="en-US" sz="4800" b="1" i="1" dirty="0">
                <a:solidFill>
                  <a:schemeClr val="bg1"/>
                </a:solidFill>
                <a:latin typeface="Calibri" panose="020F0502020204030204" pitchFamily="34" charset="0"/>
                <a:cs typeface="Calibri" panose="020F0502020204030204" pitchFamily="34" charset="0"/>
              </a:rPr>
              <a:t>SAHAN H.P.T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43AF28E-33D3-754D-497A-C91CE7606B73}"/>
              </a:ext>
            </a:extLst>
          </p:cNvPr>
          <p:cNvGrpSpPr/>
          <p:nvPr/>
        </p:nvGrpSpPr>
        <p:grpSpPr>
          <a:xfrm>
            <a:off x="-60" y="-3096"/>
            <a:ext cx="14630460" cy="8232696"/>
            <a:chOff x="-60" y="-3096"/>
            <a:chExt cx="14630460" cy="8232696"/>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0" y="-3096"/>
              <a:ext cx="14630400" cy="8232696"/>
            </a:xfrm>
            <a:prstGeom prst="rect">
              <a:avLst/>
            </a:prstGeom>
            <a:solidFill>
              <a:srgbClr val="0A081B">
                <a:alpha val="75000"/>
              </a:srgbClr>
            </a:solidFill>
            <a:ln/>
          </p:spPr>
          <p:txBody>
            <a:bodyPr/>
            <a:lstStyle/>
            <a:p>
              <a:endParaRPr lang="en-US"/>
            </a:p>
          </p:txBody>
        </p:sp>
      </p:grpSp>
      <p:pic>
        <p:nvPicPr>
          <p:cNvPr id="13" name="Image 0" descr="preencoded.png"/>
          <p:cNvPicPr>
            <a:picLocks noChangeAspect="1"/>
          </p:cNvPicPr>
          <p:nvPr/>
        </p:nvPicPr>
        <p:blipFill>
          <a:blip r:embed="rId4"/>
          <a:stretch>
            <a:fillRect/>
          </a:stretch>
        </p:blipFill>
        <p:spPr>
          <a:xfrm>
            <a:off x="0" y="0"/>
            <a:ext cx="14630400" cy="8229600"/>
          </a:xfrm>
          <a:prstGeom prst="rect">
            <a:avLst/>
          </a:prstGeom>
        </p:spPr>
      </p:pic>
      <p:sp>
        <p:nvSpPr>
          <p:cNvPr id="14" name="Text 1"/>
          <p:cNvSpPr/>
          <p:nvPr/>
        </p:nvSpPr>
        <p:spPr>
          <a:xfrm>
            <a:off x="1906072" y="466487"/>
            <a:ext cx="7160538" cy="1059894"/>
          </a:xfrm>
          <a:prstGeom prst="rect">
            <a:avLst/>
          </a:prstGeom>
          <a:noFill/>
          <a:ln/>
        </p:spPr>
        <p:txBody>
          <a:bodyPr wrap="square" rtlCol="0" anchor="t"/>
          <a:lstStyle/>
          <a:p>
            <a:pPr marL="0" indent="0" algn="ctr">
              <a:lnSpc>
                <a:spcPts val="4173"/>
              </a:lnSpc>
              <a:buNone/>
            </a:pPr>
            <a:r>
              <a:rPr lang="en-US" sz="3338" b="1" dirty="0">
                <a:solidFill>
                  <a:srgbClr val="F0FCFF"/>
                </a:solidFill>
                <a:latin typeface="Spline Sans" pitchFamily="34" charset="0"/>
                <a:ea typeface="Spline Sans" pitchFamily="34" charset="-122"/>
                <a:cs typeface="Spline Sans" pitchFamily="34" charset="-120"/>
              </a:rPr>
              <a:t>The Evolution of Phishing and Social Engineering Attacks</a:t>
            </a:r>
            <a:endParaRPr lang="en-US" sz="3338" dirty="0"/>
          </a:p>
        </p:txBody>
      </p:sp>
      <p:sp>
        <p:nvSpPr>
          <p:cNvPr id="15" name="Shape 2"/>
          <p:cNvSpPr/>
          <p:nvPr/>
        </p:nvSpPr>
        <p:spPr>
          <a:xfrm>
            <a:off x="2149793" y="1780699"/>
            <a:ext cx="21193" cy="5982414"/>
          </a:xfrm>
          <a:prstGeom prst="rect">
            <a:avLst/>
          </a:prstGeom>
          <a:solidFill>
            <a:srgbClr val="302E41"/>
          </a:solidFill>
          <a:ln/>
        </p:spPr>
        <p:txBody>
          <a:bodyPr/>
          <a:lstStyle/>
          <a:p>
            <a:endParaRPr lang="en-US"/>
          </a:p>
        </p:txBody>
      </p:sp>
      <p:sp>
        <p:nvSpPr>
          <p:cNvPr id="16" name="Shape 3"/>
          <p:cNvSpPr/>
          <p:nvPr/>
        </p:nvSpPr>
        <p:spPr>
          <a:xfrm>
            <a:off x="2351127" y="2093238"/>
            <a:ext cx="593527" cy="21193"/>
          </a:xfrm>
          <a:prstGeom prst="rect">
            <a:avLst/>
          </a:prstGeom>
          <a:solidFill>
            <a:srgbClr val="16FFBB"/>
          </a:solidFill>
          <a:ln/>
        </p:spPr>
        <p:txBody>
          <a:bodyPr/>
          <a:lstStyle/>
          <a:p>
            <a:endParaRPr lang="en-US"/>
          </a:p>
        </p:txBody>
      </p:sp>
      <p:sp>
        <p:nvSpPr>
          <p:cNvPr id="17" name="Shape 4"/>
          <p:cNvSpPr/>
          <p:nvPr/>
        </p:nvSpPr>
        <p:spPr>
          <a:xfrm>
            <a:off x="1969651" y="1913215"/>
            <a:ext cx="381476" cy="381476"/>
          </a:xfrm>
          <a:prstGeom prst="roundRect">
            <a:avLst>
              <a:gd name="adj" fmla="val 80023"/>
            </a:avLst>
          </a:prstGeom>
          <a:solidFill>
            <a:srgbClr val="0A081B"/>
          </a:solidFill>
          <a:ln w="15240">
            <a:solidFill>
              <a:srgbClr val="E0E4E6"/>
            </a:solidFill>
            <a:prstDash val="solid"/>
          </a:ln>
        </p:spPr>
        <p:txBody>
          <a:bodyPr/>
          <a:lstStyle/>
          <a:p>
            <a:endParaRPr lang="en-US"/>
          </a:p>
        </p:txBody>
      </p:sp>
      <p:sp>
        <p:nvSpPr>
          <p:cNvPr id="18" name="Text 5"/>
          <p:cNvSpPr/>
          <p:nvPr/>
        </p:nvSpPr>
        <p:spPr>
          <a:xfrm>
            <a:off x="2105382" y="1944886"/>
            <a:ext cx="110014" cy="318016"/>
          </a:xfrm>
          <a:prstGeom prst="rect">
            <a:avLst/>
          </a:prstGeom>
          <a:noFill/>
          <a:ln/>
        </p:spPr>
        <p:txBody>
          <a:bodyPr wrap="none" rtlCol="0" anchor="t"/>
          <a:lstStyle/>
          <a:p>
            <a:pPr marL="0" indent="0" algn="ctr">
              <a:lnSpc>
                <a:spcPts val="2504"/>
              </a:lnSpc>
              <a:buNone/>
            </a:pPr>
            <a:r>
              <a:rPr lang="en-US" sz="2003" b="1" dirty="0">
                <a:solidFill>
                  <a:srgbClr val="16FFBB"/>
                </a:solidFill>
                <a:latin typeface="Spline Sans" pitchFamily="34" charset="0"/>
                <a:ea typeface="Spline Sans" pitchFamily="34" charset="-122"/>
                <a:cs typeface="Spline Sans" pitchFamily="34" charset="-120"/>
              </a:rPr>
              <a:t>1</a:t>
            </a:r>
            <a:endParaRPr lang="en-US" sz="2003" dirty="0"/>
          </a:p>
        </p:txBody>
      </p:sp>
      <p:sp>
        <p:nvSpPr>
          <p:cNvPr id="19" name="Text 6"/>
          <p:cNvSpPr/>
          <p:nvPr/>
        </p:nvSpPr>
        <p:spPr>
          <a:xfrm>
            <a:off x="3093125" y="1950244"/>
            <a:ext cx="2994422" cy="265033"/>
          </a:xfrm>
          <a:prstGeom prst="rect">
            <a:avLst/>
          </a:prstGeom>
          <a:noFill/>
          <a:ln/>
        </p:spPr>
        <p:txBody>
          <a:bodyPr wrap="none" rtlCol="0" anchor="t"/>
          <a:lstStyle/>
          <a:p>
            <a:pPr marL="0" indent="0" algn="l">
              <a:lnSpc>
                <a:spcPts val="2087"/>
              </a:lnSpc>
              <a:buNone/>
            </a:pPr>
            <a:r>
              <a:rPr lang="en-US" sz="1669" b="1" dirty="0">
                <a:solidFill>
                  <a:srgbClr val="16FFBB"/>
                </a:solidFill>
                <a:latin typeface="Spline Sans" pitchFamily="34" charset="0"/>
                <a:ea typeface="Spline Sans" pitchFamily="34" charset="-122"/>
                <a:cs typeface="Spline Sans" pitchFamily="34" charset="-120"/>
              </a:rPr>
              <a:t>Early Phishing Attacks (1990s)</a:t>
            </a:r>
            <a:endParaRPr lang="en-US" sz="1669" dirty="0"/>
          </a:p>
        </p:txBody>
      </p:sp>
      <p:sp>
        <p:nvSpPr>
          <p:cNvPr id="20" name="Text 7"/>
          <p:cNvSpPr/>
          <p:nvPr/>
        </p:nvSpPr>
        <p:spPr>
          <a:xfrm>
            <a:off x="3093125" y="2316956"/>
            <a:ext cx="5973485" cy="1356122"/>
          </a:xfrm>
          <a:prstGeom prst="rect">
            <a:avLst/>
          </a:prstGeom>
          <a:noFill/>
          <a:ln/>
        </p:spPr>
        <p:txBody>
          <a:bodyPr wrap="square" rtlCol="0" anchor="t"/>
          <a:lstStyle/>
          <a:p>
            <a:pPr marL="0" indent="0" algn="l">
              <a:lnSpc>
                <a:spcPts val="2137"/>
              </a:lnSpc>
              <a:buNone/>
            </a:pPr>
            <a:r>
              <a:rPr lang="en-US" sz="1335" dirty="0">
                <a:solidFill>
                  <a:srgbClr val="E0E4E6"/>
                </a:solidFill>
                <a:latin typeface="Barlow" pitchFamily="34" charset="0"/>
                <a:ea typeface="Barlow" pitchFamily="34" charset="-122"/>
                <a:cs typeface="Barlow" pitchFamily="34" charset="-120"/>
              </a:rPr>
              <a:t>The earliest form of phishing attacks involved social engineering techniques that tricked vulnerable users into submitting private or sensitive information to fraudsters posing as trusted entities. These attacks typically came in the form of emails claiming to be from large companies or organizations, requesting the victim to confirm their personal or financial details.</a:t>
            </a:r>
            <a:endParaRPr lang="en-US" sz="1335" dirty="0"/>
          </a:p>
        </p:txBody>
      </p:sp>
      <p:sp>
        <p:nvSpPr>
          <p:cNvPr id="21" name="Shape 8"/>
          <p:cNvSpPr/>
          <p:nvPr/>
        </p:nvSpPr>
        <p:spPr>
          <a:xfrm>
            <a:off x="2351127" y="4324707"/>
            <a:ext cx="593527" cy="21193"/>
          </a:xfrm>
          <a:prstGeom prst="rect">
            <a:avLst/>
          </a:prstGeom>
          <a:solidFill>
            <a:srgbClr val="29DDDA"/>
          </a:solidFill>
          <a:ln/>
        </p:spPr>
        <p:txBody>
          <a:bodyPr/>
          <a:lstStyle/>
          <a:p>
            <a:endParaRPr lang="en-US"/>
          </a:p>
        </p:txBody>
      </p:sp>
      <p:sp>
        <p:nvSpPr>
          <p:cNvPr id="22" name="Shape 9"/>
          <p:cNvSpPr/>
          <p:nvPr/>
        </p:nvSpPr>
        <p:spPr>
          <a:xfrm>
            <a:off x="1969651" y="4144685"/>
            <a:ext cx="381476" cy="381476"/>
          </a:xfrm>
          <a:prstGeom prst="roundRect">
            <a:avLst>
              <a:gd name="adj" fmla="val 80023"/>
            </a:avLst>
          </a:prstGeom>
          <a:solidFill>
            <a:srgbClr val="0A081B"/>
          </a:solidFill>
          <a:ln w="15240">
            <a:solidFill>
              <a:srgbClr val="E0E4E6"/>
            </a:solidFill>
            <a:prstDash val="solid"/>
          </a:ln>
        </p:spPr>
        <p:txBody>
          <a:bodyPr/>
          <a:lstStyle/>
          <a:p>
            <a:endParaRPr lang="en-US"/>
          </a:p>
        </p:txBody>
      </p:sp>
      <p:sp>
        <p:nvSpPr>
          <p:cNvPr id="23" name="Text 10"/>
          <p:cNvSpPr/>
          <p:nvPr/>
        </p:nvSpPr>
        <p:spPr>
          <a:xfrm>
            <a:off x="2089666" y="4176355"/>
            <a:ext cx="141446" cy="318016"/>
          </a:xfrm>
          <a:prstGeom prst="rect">
            <a:avLst/>
          </a:prstGeom>
          <a:noFill/>
          <a:ln/>
        </p:spPr>
        <p:txBody>
          <a:bodyPr wrap="none" rtlCol="0" anchor="t"/>
          <a:lstStyle/>
          <a:p>
            <a:pPr marL="0" indent="0" algn="ctr">
              <a:lnSpc>
                <a:spcPts val="2504"/>
              </a:lnSpc>
              <a:buNone/>
            </a:pPr>
            <a:r>
              <a:rPr lang="en-US" sz="2003" b="1" dirty="0">
                <a:solidFill>
                  <a:srgbClr val="29DDDA"/>
                </a:solidFill>
                <a:latin typeface="Spline Sans" pitchFamily="34" charset="0"/>
                <a:ea typeface="Spline Sans" pitchFamily="34" charset="-122"/>
                <a:cs typeface="Spline Sans" pitchFamily="34" charset="-120"/>
              </a:rPr>
              <a:t>2</a:t>
            </a:r>
            <a:endParaRPr lang="en-US" sz="2003" dirty="0"/>
          </a:p>
        </p:txBody>
      </p:sp>
      <p:sp>
        <p:nvSpPr>
          <p:cNvPr id="24" name="Text 11"/>
          <p:cNvSpPr/>
          <p:nvPr/>
        </p:nvSpPr>
        <p:spPr>
          <a:xfrm>
            <a:off x="3093125" y="4181713"/>
            <a:ext cx="3993237" cy="265033"/>
          </a:xfrm>
          <a:prstGeom prst="rect">
            <a:avLst/>
          </a:prstGeom>
          <a:noFill/>
          <a:ln/>
        </p:spPr>
        <p:txBody>
          <a:bodyPr wrap="none" rtlCol="0" anchor="t"/>
          <a:lstStyle/>
          <a:p>
            <a:pPr marL="0" indent="0" algn="l">
              <a:lnSpc>
                <a:spcPts val="2087"/>
              </a:lnSpc>
              <a:buNone/>
            </a:pPr>
            <a:r>
              <a:rPr lang="en-US" sz="1669" b="1" dirty="0">
                <a:solidFill>
                  <a:srgbClr val="29DDDA"/>
                </a:solidFill>
                <a:latin typeface="Spline Sans" pitchFamily="34" charset="0"/>
                <a:ea typeface="Spline Sans" pitchFamily="34" charset="-122"/>
                <a:cs typeface="Spline Sans" pitchFamily="34" charset="-120"/>
              </a:rPr>
              <a:t>Refinement and Expansion (Early 2000s)</a:t>
            </a:r>
            <a:endParaRPr lang="en-US" sz="1669" dirty="0"/>
          </a:p>
        </p:txBody>
      </p:sp>
      <p:sp>
        <p:nvSpPr>
          <p:cNvPr id="25" name="Text 12"/>
          <p:cNvSpPr/>
          <p:nvPr/>
        </p:nvSpPr>
        <p:spPr>
          <a:xfrm>
            <a:off x="3093125" y="4548426"/>
            <a:ext cx="5973485" cy="1084898"/>
          </a:xfrm>
          <a:prstGeom prst="rect">
            <a:avLst/>
          </a:prstGeom>
          <a:noFill/>
          <a:ln/>
        </p:spPr>
        <p:txBody>
          <a:bodyPr wrap="square" rtlCol="0" anchor="t"/>
          <a:lstStyle/>
          <a:p>
            <a:pPr marL="0" indent="0" algn="l">
              <a:lnSpc>
                <a:spcPts val="2137"/>
              </a:lnSpc>
              <a:buNone/>
            </a:pPr>
            <a:r>
              <a:rPr lang="en-US" sz="1335" dirty="0">
                <a:solidFill>
                  <a:srgbClr val="E0E4E6"/>
                </a:solidFill>
                <a:latin typeface="Barlow" pitchFamily="34" charset="0"/>
                <a:ea typeface="Barlow" pitchFamily="34" charset="-122"/>
                <a:cs typeface="Barlow" pitchFamily="34" charset="-120"/>
              </a:rPr>
              <a:t>The term "phishing" was coined in 1996, and the first recorded use of the term occurred in 1997. Phishing attacks became more widespread, with the complexity of the attacks increasing to target victims on online banking and e-commerce platforms.</a:t>
            </a:r>
            <a:endParaRPr lang="en-US" sz="1335" dirty="0"/>
          </a:p>
        </p:txBody>
      </p:sp>
      <p:sp>
        <p:nvSpPr>
          <p:cNvPr id="26" name="Shape 13"/>
          <p:cNvSpPr/>
          <p:nvPr/>
        </p:nvSpPr>
        <p:spPr>
          <a:xfrm>
            <a:off x="2351127" y="6284952"/>
            <a:ext cx="593527" cy="21193"/>
          </a:xfrm>
          <a:prstGeom prst="rect">
            <a:avLst/>
          </a:prstGeom>
          <a:solidFill>
            <a:srgbClr val="37A7E7"/>
          </a:solidFill>
          <a:ln/>
        </p:spPr>
        <p:txBody>
          <a:bodyPr/>
          <a:lstStyle/>
          <a:p>
            <a:endParaRPr lang="en-US"/>
          </a:p>
        </p:txBody>
      </p:sp>
      <p:sp>
        <p:nvSpPr>
          <p:cNvPr id="27" name="Shape 14"/>
          <p:cNvSpPr/>
          <p:nvPr/>
        </p:nvSpPr>
        <p:spPr>
          <a:xfrm>
            <a:off x="1969651" y="6104930"/>
            <a:ext cx="381476" cy="381476"/>
          </a:xfrm>
          <a:prstGeom prst="roundRect">
            <a:avLst>
              <a:gd name="adj" fmla="val 80023"/>
            </a:avLst>
          </a:prstGeom>
          <a:solidFill>
            <a:srgbClr val="0A081B"/>
          </a:solidFill>
          <a:ln w="15240">
            <a:solidFill>
              <a:srgbClr val="E0E4E6"/>
            </a:solidFill>
            <a:prstDash val="solid"/>
          </a:ln>
        </p:spPr>
        <p:txBody>
          <a:bodyPr/>
          <a:lstStyle/>
          <a:p>
            <a:endParaRPr lang="en-US"/>
          </a:p>
        </p:txBody>
      </p:sp>
      <p:sp>
        <p:nvSpPr>
          <p:cNvPr id="28" name="Text 15"/>
          <p:cNvSpPr/>
          <p:nvPr/>
        </p:nvSpPr>
        <p:spPr>
          <a:xfrm>
            <a:off x="2085856" y="6136600"/>
            <a:ext cx="148947" cy="318016"/>
          </a:xfrm>
          <a:prstGeom prst="rect">
            <a:avLst/>
          </a:prstGeom>
          <a:noFill/>
          <a:ln/>
        </p:spPr>
        <p:txBody>
          <a:bodyPr wrap="none" rtlCol="0" anchor="t"/>
          <a:lstStyle/>
          <a:p>
            <a:pPr marL="0" indent="0" algn="ctr">
              <a:lnSpc>
                <a:spcPts val="2504"/>
              </a:lnSpc>
              <a:buNone/>
            </a:pPr>
            <a:r>
              <a:rPr lang="en-US" sz="2003" b="1" dirty="0">
                <a:solidFill>
                  <a:srgbClr val="37A7E7"/>
                </a:solidFill>
                <a:latin typeface="Spline Sans" pitchFamily="34" charset="0"/>
                <a:ea typeface="Spline Sans" pitchFamily="34" charset="-122"/>
                <a:cs typeface="Spline Sans" pitchFamily="34" charset="-120"/>
              </a:rPr>
              <a:t>3</a:t>
            </a:r>
            <a:endParaRPr lang="en-US" sz="2003" dirty="0"/>
          </a:p>
        </p:txBody>
      </p:sp>
      <p:sp>
        <p:nvSpPr>
          <p:cNvPr id="29" name="Text 16"/>
          <p:cNvSpPr/>
          <p:nvPr/>
        </p:nvSpPr>
        <p:spPr>
          <a:xfrm>
            <a:off x="3093125" y="6141958"/>
            <a:ext cx="4556641" cy="265033"/>
          </a:xfrm>
          <a:prstGeom prst="rect">
            <a:avLst/>
          </a:prstGeom>
          <a:noFill/>
          <a:ln/>
        </p:spPr>
        <p:txBody>
          <a:bodyPr wrap="none" rtlCol="0" anchor="t"/>
          <a:lstStyle/>
          <a:p>
            <a:pPr marL="0" indent="0" algn="l">
              <a:lnSpc>
                <a:spcPts val="2087"/>
              </a:lnSpc>
              <a:buNone/>
            </a:pPr>
            <a:r>
              <a:rPr lang="en-US" sz="1669" b="1" dirty="0">
                <a:solidFill>
                  <a:srgbClr val="37A7E7"/>
                </a:solidFill>
                <a:latin typeface="Spline Sans" pitchFamily="34" charset="0"/>
                <a:ea typeface="Spline Sans" pitchFamily="34" charset="-122"/>
                <a:cs typeface="Spline Sans" pitchFamily="34" charset="-120"/>
              </a:rPr>
              <a:t>Targeted Phishing and Spear Phishing (2009s)</a:t>
            </a:r>
            <a:endParaRPr lang="en-US" sz="1669" dirty="0"/>
          </a:p>
        </p:txBody>
      </p:sp>
      <p:sp>
        <p:nvSpPr>
          <p:cNvPr id="30" name="Text 17"/>
          <p:cNvSpPr/>
          <p:nvPr/>
        </p:nvSpPr>
        <p:spPr>
          <a:xfrm>
            <a:off x="3093125" y="6508671"/>
            <a:ext cx="5973485" cy="1084898"/>
          </a:xfrm>
          <a:prstGeom prst="rect">
            <a:avLst/>
          </a:prstGeom>
          <a:noFill/>
          <a:ln/>
        </p:spPr>
        <p:txBody>
          <a:bodyPr wrap="square" rtlCol="0" anchor="t"/>
          <a:lstStyle/>
          <a:p>
            <a:pPr marL="0" indent="0" algn="l">
              <a:lnSpc>
                <a:spcPts val="2137"/>
              </a:lnSpc>
              <a:buNone/>
            </a:pPr>
            <a:r>
              <a:rPr lang="en-US" sz="1335" dirty="0">
                <a:solidFill>
                  <a:srgbClr val="E0E4E6"/>
                </a:solidFill>
                <a:latin typeface="Barlow" pitchFamily="34" charset="0"/>
                <a:ea typeface="Barlow" pitchFamily="34" charset="-122"/>
                <a:cs typeface="Barlow" pitchFamily="34" charset="-120"/>
              </a:rPr>
              <a:t>Phishing strategies became more targeted, with the emergence of spear phishing attacks. Attackers invested significant time in researching their victims, crafting highly personalized and convincing emails that tricked users into providing their credentials.</a:t>
            </a:r>
            <a:endParaRPr lang="en-US" sz="1335" dirty="0"/>
          </a:p>
        </p:txBody>
      </p:sp>
      <p:pic>
        <p:nvPicPr>
          <p:cNvPr id="5" name="Picture 4">
            <a:extLst>
              <a:ext uri="{FF2B5EF4-FFF2-40B4-BE49-F238E27FC236}">
                <a16:creationId xmlns:a16="http://schemas.microsoft.com/office/drawing/2014/main" id="{A3828C8B-B42C-98C2-D9B3-3A5D22F8F06A}"/>
              </a:ext>
            </a:extLst>
          </p:cNvPr>
          <p:cNvPicPr>
            <a:picLocks noChangeAspect="1"/>
          </p:cNvPicPr>
          <p:nvPr/>
        </p:nvPicPr>
        <p:blipFill>
          <a:blip r:embed="rId5"/>
          <a:stretch>
            <a:fillRect/>
          </a:stretch>
        </p:blipFill>
        <p:spPr>
          <a:xfrm>
            <a:off x="8817282" y="2247424"/>
            <a:ext cx="5681161" cy="4956263"/>
          </a:xfrm>
          <a:prstGeom prst="rect">
            <a:avLst/>
          </a:prstGeom>
        </p:spPr>
      </p:pic>
    </p:spTree>
    <p:extLst>
      <p:ext uri="{BB962C8B-B14F-4D97-AF65-F5344CB8AC3E}">
        <p14:creationId xmlns:p14="http://schemas.microsoft.com/office/powerpoint/2010/main" val="1934085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43AF28E-33D3-754D-497A-C91CE7606B73}"/>
              </a:ext>
            </a:extLst>
          </p:cNvPr>
          <p:cNvGrpSpPr/>
          <p:nvPr/>
        </p:nvGrpSpPr>
        <p:grpSpPr>
          <a:xfrm>
            <a:off x="-60" y="-3096"/>
            <a:ext cx="14630460" cy="8232696"/>
            <a:chOff x="-60" y="-3096"/>
            <a:chExt cx="14630460" cy="8232696"/>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0" y="-3096"/>
              <a:ext cx="14630400" cy="8232696"/>
            </a:xfrm>
            <a:prstGeom prst="rect">
              <a:avLst/>
            </a:prstGeom>
            <a:solidFill>
              <a:srgbClr val="0A081B">
                <a:alpha val="75000"/>
              </a:srgbClr>
            </a:solidFill>
            <a:ln/>
          </p:spPr>
          <p:txBody>
            <a:bodyPr/>
            <a:lstStyle/>
            <a:p>
              <a:endParaRPr lang="en-US"/>
            </a:p>
          </p:txBody>
        </p:sp>
      </p:grpSp>
      <p:sp>
        <p:nvSpPr>
          <p:cNvPr id="4" name="Text 1"/>
          <p:cNvSpPr/>
          <p:nvPr/>
        </p:nvSpPr>
        <p:spPr>
          <a:xfrm>
            <a:off x="2981444" y="564475"/>
            <a:ext cx="8667393" cy="1282779"/>
          </a:xfrm>
          <a:prstGeom prst="rect">
            <a:avLst/>
          </a:prstGeom>
          <a:noFill/>
          <a:ln/>
        </p:spPr>
        <p:txBody>
          <a:bodyPr wrap="square" rtlCol="0" anchor="t"/>
          <a:lstStyle/>
          <a:p>
            <a:pPr marL="0" indent="0" algn="ctr">
              <a:lnSpc>
                <a:spcPts val="5051"/>
              </a:lnSpc>
              <a:buNone/>
            </a:pPr>
            <a:r>
              <a:rPr lang="en-US" sz="4041" b="1" dirty="0">
                <a:solidFill>
                  <a:srgbClr val="F0FCFF"/>
                </a:solidFill>
                <a:latin typeface="Spline Sans" pitchFamily="34" charset="0"/>
                <a:ea typeface="Spline Sans" pitchFamily="34" charset="-122"/>
                <a:cs typeface="Spline Sans" pitchFamily="34" charset="-120"/>
              </a:rPr>
              <a:t>The Types of Phishing Attacks and Social Engineering Techniques</a:t>
            </a:r>
            <a:endParaRPr lang="en-US" sz="4041" dirty="0"/>
          </a:p>
        </p:txBody>
      </p:sp>
      <p:sp>
        <p:nvSpPr>
          <p:cNvPr id="5" name="Text 2"/>
          <p:cNvSpPr/>
          <p:nvPr/>
        </p:nvSpPr>
        <p:spPr>
          <a:xfrm>
            <a:off x="2981444" y="2360414"/>
            <a:ext cx="2554962" cy="320635"/>
          </a:xfrm>
          <a:prstGeom prst="rect">
            <a:avLst/>
          </a:prstGeom>
          <a:noFill/>
          <a:ln/>
        </p:spPr>
        <p:txBody>
          <a:bodyPr wrap="none" rtlCol="0" anchor="t"/>
          <a:lstStyle/>
          <a:p>
            <a:pPr marL="0" indent="0">
              <a:lnSpc>
                <a:spcPts val="2526"/>
              </a:lnSpc>
              <a:buNone/>
            </a:pPr>
            <a:r>
              <a:rPr lang="en-US" sz="2020" b="1" dirty="0">
                <a:solidFill>
                  <a:srgbClr val="F0FCFF"/>
                </a:solidFill>
                <a:latin typeface="Spline Sans" pitchFamily="34" charset="0"/>
                <a:ea typeface="Spline Sans" pitchFamily="34" charset="-122"/>
                <a:cs typeface="Spline Sans" pitchFamily="34" charset="-120"/>
              </a:rPr>
              <a:t>Email Phishing</a:t>
            </a:r>
            <a:endParaRPr lang="en-US" sz="2020" dirty="0"/>
          </a:p>
        </p:txBody>
      </p:sp>
      <p:sp>
        <p:nvSpPr>
          <p:cNvPr id="6" name="Text 3"/>
          <p:cNvSpPr/>
          <p:nvPr/>
        </p:nvSpPr>
        <p:spPr>
          <a:xfrm>
            <a:off x="2981444" y="2886313"/>
            <a:ext cx="2554962" cy="4597241"/>
          </a:xfrm>
          <a:prstGeom prst="rect">
            <a:avLst/>
          </a:prstGeom>
          <a:noFill/>
          <a:ln/>
        </p:spPr>
        <p:txBody>
          <a:bodyPr wrap="square" rtlCol="0" anchor="t"/>
          <a:lstStyle/>
          <a:p>
            <a:pPr marL="0" indent="0">
              <a:lnSpc>
                <a:spcPts val="2586"/>
              </a:lnSpc>
              <a:buNone/>
            </a:pPr>
            <a:r>
              <a:rPr lang="en-US" sz="1616" dirty="0">
                <a:solidFill>
                  <a:srgbClr val="E0E4E6"/>
                </a:solidFill>
                <a:latin typeface="Barlow" pitchFamily="34" charset="0"/>
                <a:ea typeface="Barlow" pitchFamily="34" charset="-122"/>
                <a:cs typeface="Barlow" pitchFamily="34" charset="-120"/>
              </a:rPr>
              <a:t>Email phishing is one of the most prevalent and widespread types of phishing attacks. Cybercriminals create fraudulent emails that appear to be from legitimate organizations, such as banks, online retailers, or service providers, in an attempt to trick victims into revealing sensitive information or clicking on malicious links.</a:t>
            </a:r>
            <a:endParaRPr lang="en-US" sz="1616" dirty="0"/>
          </a:p>
        </p:txBody>
      </p:sp>
      <p:sp>
        <p:nvSpPr>
          <p:cNvPr id="7" name="Text 4"/>
          <p:cNvSpPr/>
          <p:nvPr/>
        </p:nvSpPr>
        <p:spPr>
          <a:xfrm>
            <a:off x="6044803" y="2360414"/>
            <a:ext cx="2554962" cy="320635"/>
          </a:xfrm>
          <a:prstGeom prst="rect">
            <a:avLst/>
          </a:prstGeom>
          <a:noFill/>
          <a:ln/>
        </p:spPr>
        <p:txBody>
          <a:bodyPr wrap="none" rtlCol="0" anchor="t"/>
          <a:lstStyle/>
          <a:p>
            <a:pPr marL="0" indent="0">
              <a:lnSpc>
                <a:spcPts val="2526"/>
              </a:lnSpc>
              <a:buNone/>
            </a:pPr>
            <a:r>
              <a:rPr lang="en-US" sz="2020" b="1" dirty="0">
                <a:solidFill>
                  <a:srgbClr val="F0FCFF"/>
                </a:solidFill>
                <a:latin typeface="Spline Sans" pitchFamily="34" charset="0"/>
                <a:ea typeface="Spline Sans" pitchFamily="34" charset="-122"/>
                <a:cs typeface="Spline Sans" pitchFamily="34" charset="-120"/>
              </a:rPr>
              <a:t>Spear Phishing</a:t>
            </a:r>
            <a:endParaRPr lang="en-US" sz="2020" dirty="0"/>
          </a:p>
        </p:txBody>
      </p:sp>
      <p:sp>
        <p:nvSpPr>
          <p:cNvPr id="8" name="Text 5"/>
          <p:cNvSpPr/>
          <p:nvPr/>
        </p:nvSpPr>
        <p:spPr>
          <a:xfrm>
            <a:off x="6044803" y="2886313"/>
            <a:ext cx="2554962" cy="3612118"/>
          </a:xfrm>
          <a:prstGeom prst="rect">
            <a:avLst/>
          </a:prstGeom>
          <a:noFill/>
          <a:ln/>
        </p:spPr>
        <p:txBody>
          <a:bodyPr wrap="square" rtlCol="0" anchor="t"/>
          <a:lstStyle/>
          <a:p>
            <a:pPr marL="0" indent="0">
              <a:lnSpc>
                <a:spcPts val="2586"/>
              </a:lnSpc>
              <a:buNone/>
            </a:pPr>
            <a:r>
              <a:rPr lang="en-US" sz="1616" dirty="0">
                <a:solidFill>
                  <a:srgbClr val="E0E4E6"/>
                </a:solidFill>
                <a:latin typeface="Barlow" pitchFamily="34" charset="0"/>
                <a:ea typeface="Barlow" pitchFamily="34" charset="-122"/>
                <a:cs typeface="Barlow" pitchFamily="34" charset="-120"/>
              </a:rPr>
              <a:t>Spear phishing is a targeted phishing attack that focuses on specific individuals or organizations. Attackers gather extensive information about the target, including their job, interests, and even personal details, to craft highly personalized and convincing phishing emails or messages.</a:t>
            </a:r>
            <a:endParaRPr lang="en-US" sz="1616" dirty="0"/>
          </a:p>
        </p:txBody>
      </p:sp>
      <p:sp>
        <p:nvSpPr>
          <p:cNvPr id="9" name="Text 6"/>
          <p:cNvSpPr/>
          <p:nvPr/>
        </p:nvSpPr>
        <p:spPr>
          <a:xfrm>
            <a:off x="9108162" y="2360414"/>
            <a:ext cx="2554962" cy="641271"/>
          </a:xfrm>
          <a:prstGeom prst="rect">
            <a:avLst/>
          </a:prstGeom>
          <a:noFill/>
          <a:ln/>
        </p:spPr>
        <p:txBody>
          <a:bodyPr wrap="square" rtlCol="0" anchor="t"/>
          <a:lstStyle/>
          <a:p>
            <a:pPr marL="0" indent="0">
              <a:lnSpc>
                <a:spcPts val="2526"/>
              </a:lnSpc>
              <a:buNone/>
            </a:pPr>
            <a:r>
              <a:rPr lang="en-US" sz="2020" b="1" dirty="0">
                <a:solidFill>
                  <a:srgbClr val="F0FCFF"/>
                </a:solidFill>
                <a:latin typeface="Spline Sans" pitchFamily="34" charset="0"/>
                <a:ea typeface="Spline Sans" pitchFamily="34" charset="-122"/>
                <a:cs typeface="Spline Sans" pitchFamily="34" charset="-120"/>
              </a:rPr>
              <a:t>Smishing and Vishing</a:t>
            </a:r>
            <a:endParaRPr lang="en-US" sz="2020" dirty="0"/>
          </a:p>
        </p:txBody>
      </p:sp>
      <p:sp>
        <p:nvSpPr>
          <p:cNvPr id="10" name="Text 7"/>
          <p:cNvSpPr/>
          <p:nvPr/>
        </p:nvSpPr>
        <p:spPr>
          <a:xfrm>
            <a:off x="9108162" y="3206948"/>
            <a:ext cx="2554962" cy="3940492"/>
          </a:xfrm>
          <a:prstGeom prst="rect">
            <a:avLst/>
          </a:prstGeom>
          <a:noFill/>
          <a:ln/>
        </p:spPr>
        <p:txBody>
          <a:bodyPr wrap="square" rtlCol="0" anchor="t"/>
          <a:lstStyle/>
          <a:p>
            <a:pPr marL="0" indent="0">
              <a:lnSpc>
                <a:spcPts val="2586"/>
              </a:lnSpc>
              <a:buNone/>
            </a:pPr>
            <a:r>
              <a:rPr lang="en-US" sz="1616" dirty="0">
                <a:solidFill>
                  <a:srgbClr val="E0E4E6"/>
                </a:solidFill>
                <a:latin typeface="Barlow" pitchFamily="34" charset="0"/>
                <a:ea typeface="Barlow" pitchFamily="34" charset="-122"/>
                <a:cs typeface="Barlow" pitchFamily="34" charset="-120"/>
              </a:rPr>
              <a:t>Smishing, or SMS phishing, involves the use of text messages or SMS to trick victims into providing login credentials or visiting a malicious website. Vishing, or voice phishing, uses fake phone calls or voice messages to obtain sensitive information or trick victims into transferring funds.</a:t>
            </a:r>
            <a:endParaRPr lang="en-US" sz="1616" dirty="0"/>
          </a:p>
        </p:txBody>
      </p:sp>
    </p:spTree>
    <p:extLst>
      <p:ext uri="{BB962C8B-B14F-4D97-AF65-F5344CB8AC3E}">
        <p14:creationId xmlns:p14="http://schemas.microsoft.com/office/powerpoint/2010/main" val="2529185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743"/>
          </a:xfrm>
          <a:prstGeom prst="rect">
            <a:avLst/>
          </a:prstGeom>
          <a:solidFill>
            <a:srgbClr val="0A081B">
              <a:alpha val="75000"/>
            </a:srgbClr>
          </a:solidFill>
          <a:ln/>
        </p:spPr>
        <p:txBody>
          <a:bodyPr/>
          <a:lstStyle/>
          <a:p>
            <a:endParaRPr lang="en-US"/>
          </a:p>
        </p:txBody>
      </p:sp>
      <p:sp>
        <p:nvSpPr>
          <p:cNvPr id="4" name="Text 1"/>
          <p:cNvSpPr/>
          <p:nvPr/>
        </p:nvSpPr>
        <p:spPr>
          <a:xfrm>
            <a:off x="3021806" y="559237"/>
            <a:ext cx="8586668" cy="1270873"/>
          </a:xfrm>
          <a:prstGeom prst="rect">
            <a:avLst/>
          </a:prstGeom>
          <a:noFill/>
          <a:ln/>
        </p:spPr>
        <p:txBody>
          <a:bodyPr wrap="square" rtlCol="0" anchor="t"/>
          <a:lstStyle/>
          <a:p>
            <a:pPr marL="0" indent="0" algn="ctr">
              <a:lnSpc>
                <a:spcPts val="5004"/>
              </a:lnSpc>
              <a:buNone/>
            </a:pPr>
            <a:r>
              <a:rPr lang="en-US" sz="4003" b="1" dirty="0">
                <a:solidFill>
                  <a:srgbClr val="F0FCFF"/>
                </a:solidFill>
                <a:latin typeface="Spline Sans" pitchFamily="34" charset="0"/>
                <a:ea typeface="Spline Sans" pitchFamily="34" charset="-122"/>
                <a:cs typeface="Spline Sans" pitchFamily="34" charset="-120"/>
              </a:rPr>
              <a:t>Social Engineering Techniques: Exploiting Human Vulnerabilities</a:t>
            </a:r>
            <a:endParaRPr lang="en-US" sz="4003" dirty="0"/>
          </a:p>
        </p:txBody>
      </p:sp>
      <p:sp>
        <p:nvSpPr>
          <p:cNvPr id="5" name="Shape 2"/>
          <p:cNvSpPr/>
          <p:nvPr/>
        </p:nvSpPr>
        <p:spPr>
          <a:xfrm>
            <a:off x="3021806" y="2395657"/>
            <a:ext cx="457557" cy="457557"/>
          </a:xfrm>
          <a:prstGeom prst="roundRect">
            <a:avLst>
              <a:gd name="adj" fmla="val 80004"/>
            </a:avLst>
          </a:prstGeom>
          <a:solidFill>
            <a:srgbClr val="0A081B"/>
          </a:solidFill>
          <a:ln w="22860">
            <a:solidFill>
              <a:srgbClr val="E0E4E6"/>
            </a:solidFill>
            <a:prstDash val="solid"/>
          </a:ln>
        </p:spPr>
        <p:txBody>
          <a:bodyPr/>
          <a:lstStyle/>
          <a:p>
            <a:endParaRPr lang="en-US"/>
          </a:p>
        </p:txBody>
      </p:sp>
      <p:sp>
        <p:nvSpPr>
          <p:cNvPr id="6" name="Text 3"/>
          <p:cNvSpPr/>
          <p:nvPr/>
        </p:nvSpPr>
        <p:spPr>
          <a:xfrm>
            <a:off x="3184565" y="2433757"/>
            <a:ext cx="131921" cy="381238"/>
          </a:xfrm>
          <a:prstGeom prst="rect">
            <a:avLst/>
          </a:prstGeom>
          <a:noFill/>
          <a:ln/>
        </p:spPr>
        <p:txBody>
          <a:bodyPr wrap="none" rtlCol="0" anchor="t"/>
          <a:lstStyle/>
          <a:p>
            <a:pPr marL="0" indent="0" algn="ctr">
              <a:lnSpc>
                <a:spcPts val="3002"/>
              </a:lnSpc>
              <a:buNone/>
            </a:pPr>
            <a:r>
              <a:rPr lang="en-US" sz="2402" b="1" dirty="0">
                <a:solidFill>
                  <a:srgbClr val="16FFBB"/>
                </a:solidFill>
                <a:latin typeface="Spline Sans" pitchFamily="34" charset="0"/>
                <a:ea typeface="Spline Sans" pitchFamily="34" charset="-122"/>
                <a:cs typeface="Spline Sans" pitchFamily="34" charset="-120"/>
              </a:rPr>
              <a:t>1</a:t>
            </a:r>
            <a:endParaRPr lang="en-US" sz="2402" dirty="0"/>
          </a:p>
        </p:txBody>
      </p:sp>
      <p:sp>
        <p:nvSpPr>
          <p:cNvPr id="7" name="Text 4"/>
          <p:cNvSpPr/>
          <p:nvPr/>
        </p:nvSpPr>
        <p:spPr>
          <a:xfrm>
            <a:off x="3682722" y="2465546"/>
            <a:ext cx="3530798" cy="635318"/>
          </a:xfrm>
          <a:prstGeom prst="rect">
            <a:avLst/>
          </a:prstGeom>
          <a:noFill/>
          <a:ln/>
        </p:spPr>
        <p:txBody>
          <a:bodyPr wrap="square" rtlCol="0" anchor="t"/>
          <a:lstStyle/>
          <a:p>
            <a:pPr marL="0" indent="0">
              <a:lnSpc>
                <a:spcPts val="2502"/>
              </a:lnSpc>
              <a:buNone/>
            </a:pPr>
            <a:r>
              <a:rPr lang="en-US" sz="2002" b="1" dirty="0">
                <a:solidFill>
                  <a:srgbClr val="16FFBB"/>
                </a:solidFill>
                <a:latin typeface="Spline Sans" pitchFamily="34" charset="0"/>
                <a:ea typeface="Spline Sans" pitchFamily="34" charset="-122"/>
                <a:cs typeface="Spline Sans" pitchFamily="34" charset="-120"/>
              </a:rPr>
              <a:t>Trust and Authority Exploitation</a:t>
            </a:r>
            <a:endParaRPr lang="en-US" sz="2002" dirty="0"/>
          </a:p>
        </p:txBody>
      </p:sp>
      <p:sp>
        <p:nvSpPr>
          <p:cNvPr id="8" name="Text 5"/>
          <p:cNvSpPr/>
          <p:nvPr/>
        </p:nvSpPr>
        <p:spPr>
          <a:xfrm>
            <a:off x="3682722" y="3222784"/>
            <a:ext cx="3530798" cy="1626394"/>
          </a:xfrm>
          <a:prstGeom prst="rect">
            <a:avLst/>
          </a:prstGeom>
          <a:noFill/>
          <a:ln/>
        </p:spPr>
        <p:txBody>
          <a:bodyPr wrap="square" rtlCol="0" anchor="t"/>
          <a:lstStyle/>
          <a:p>
            <a:pPr marL="0" indent="0">
              <a:lnSpc>
                <a:spcPts val="2562"/>
              </a:lnSpc>
              <a:buNone/>
            </a:pPr>
            <a:r>
              <a:rPr lang="en-US" sz="1601" dirty="0">
                <a:solidFill>
                  <a:srgbClr val="E0E4E6"/>
                </a:solidFill>
                <a:latin typeface="Barlow" pitchFamily="34" charset="0"/>
                <a:ea typeface="Barlow" pitchFamily="34" charset="-122"/>
                <a:cs typeface="Barlow" pitchFamily="34" charset="-120"/>
              </a:rPr>
              <a:t>Phishers exploit the natural human tendency to trust authority figures or familiar entities, impersonating them to gain access to sensitive information or perform malicious actions.</a:t>
            </a:r>
            <a:endParaRPr lang="en-US" sz="1601" dirty="0"/>
          </a:p>
        </p:txBody>
      </p:sp>
      <p:sp>
        <p:nvSpPr>
          <p:cNvPr id="9" name="Shape 6"/>
          <p:cNvSpPr/>
          <p:nvPr/>
        </p:nvSpPr>
        <p:spPr>
          <a:xfrm>
            <a:off x="7416879" y="2395657"/>
            <a:ext cx="457557" cy="457557"/>
          </a:xfrm>
          <a:prstGeom prst="roundRect">
            <a:avLst>
              <a:gd name="adj" fmla="val 80004"/>
            </a:avLst>
          </a:prstGeom>
          <a:solidFill>
            <a:srgbClr val="0A081B"/>
          </a:solidFill>
          <a:ln w="22860">
            <a:solidFill>
              <a:srgbClr val="E0E4E6"/>
            </a:solidFill>
            <a:prstDash val="solid"/>
          </a:ln>
        </p:spPr>
        <p:txBody>
          <a:bodyPr/>
          <a:lstStyle/>
          <a:p>
            <a:endParaRPr lang="en-US"/>
          </a:p>
        </p:txBody>
      </p:sp>
      <p:sp>
        <p:nvSpPr>
          <p:cNvPr id="10" name="Text 7"/>
          <p:cNvSpPr/>
          <p:nvPr/>
        </p:nvSpPr>
        <p:spPr>
          <a:xfrm>
            <a:off x="7560826" y="2433757"/>
            <a:ext cx="169545" cy="381238"/>
          </a:xfrm>
          <a:prstGeom prst="rect">
            <a:avLst/>
          </a:prstGeom>
          <a:noFill/>
          <a:ln/>
        </p:spPr>
        <p:txBody>
          <a:bodyPr wrap="none" rtlCol="0" anchor="t"/>
          <a:lstStyle/>
          <a:p>
            <a:pPr marL="0" indent="0" algn="ctr">
              <a:lnSpc>
                <a:spcPts val="3002"/>
              </a:lnSpc>
              <a:buNone/>
            </a:pPr>
            <a:r>
              <a:rPr lang="en-US" sz="2402" b="1" dirty="0">
                <a:solidFill>
                  <a:srgbClr val="29DDDA"/>
                </a:solidFill>
                <a:latin typeface="Spline Sans" pitchFamily="34" charset="0"/>
                <a:ea typeface="Spline Sans" pitchFamily="34" charset="-122"/>
                <a:cs typeface="Spline Sans" pitchFamily="34" charset="-120"/>
              </a:rPr>
              <a:t>2</a:t>
            </a:r>
            <a:endParaRPr lang="en-US" sz="2402" dirty="0"/>
          </a:p>
        </p:txBody>
      </p:sp>
      <p:sp>
        <p:nvSpPr>
          <p:cNvPr id="11" name="Text 8"/>
          <p:cNvSpPr/>
          <p:nvPr/>
        </p:nvSpPr>
        <p:spPr>
          <a:xfrm>
            <a:off x="8077795" y="2465546"/>
            <a:ext cx="2843927" cy="317659"/>
          </a:xfrm>
          <a:prstGeom prst="rect">
            <a:avLst/>
          </a:prstGeom>
          <a:noFill/>
          <a:ln/>
        </p:spPr>
        <p:txBody>
          <a:bodyPr wrap="none" rtlCol="0" anchor="t"/>
          <a:lstStyle/>
          <a:p>
            <a:pPr marL="0" indent="0">
              <a:lnSpc>
                <a:spcPts val="2502"/>
              </a:lnSpc>
              <a:buNone/>
            </a:pPr>
            <a:r>
              <a:rPr lang="en-US" sz="2002" b="1" dirty="0">
                <a:solidFill>
                  <a:srgbClr val="29DDDA"/>
                </a:solidFill>
                <a:latin typeface="Spline Sans" pitchFamily="34" charset="0"/>
                <a:ea typeface="Spline Sans" pitchFamily="34" charset="-122"/>
                <a:cs typeface="Spline Sans" pitchFamily="34" charset="-120"/>
              </a:rPr>
              <a:t>Emotional Manipulation</a:t>
            </a:r>
            <a:endParaRPr lang="en-US" sz="2002" dirty="0"/>
          </a:p>
        </p:txBody>
      </p:sp>
      <p:sp>
        <p:nvSpPr>
          <p:cNvPr id="12" name="Text 9"/>
          <p:cNvSpPr/>
          <p:nvPr/>
        </p:nvSpPr>
        <p:spPr>
          <a:xfrm>
            <a:off x="8077795" y="2905125"/>
            <a:ext cx="3530798" cy="1626394"/>
          </a:xfrm>
          <a:prstGeom prst="rect">
            <a:avLst/>
          </a:prstGeom>
          <a:noFill/>
          <a:ln/>
        </p:spPr>
        <p:txBody>
          <a:bodyPr wrap="square" rtlCol="0" anchor="t"/>
          <a:lstStyle/>
          <a:p>
            <a:pPr marL="0" indent="0">
              <a:lnSpc>
                <a:spcPts val="2562"/>
              </a:lnSpc>
              <a:buNone/>
            </a:pPr>
            <a:r>
              <a:rPr lang="en-US" sz="1601" dirty="0">
                <a:solidFill>
                  <a:srgbClr val="E0E4E6"/>
                </a:solidFill>
                <a:latin typeface="Barlow" pitchFamily="34" charset="0"/>
                <a:ea typeface="Barlow" pitchFamily="34" charset="-122"/>
                <a:cs typeface="Barlow" pitchFamily="34" charset="-120"/>
              </a:rPr>
              <a:t>Social engineering attacks leverage emotional triggers, such as panic, fascination, or a sense of urgency, to manipulate victims into taking the desired actions.</a:t>
            </a:r>
            <a:endParaRPr lang="en-US" sz="1601" dirty="0"/>
          </a:p>
        </p:txBody>
      </p:sp>
      <p:sp>
        <p:nvSpPr>
          <p:cNvPr id="13" name="Shape 10"/>
          <p:cNvSpPr/>
          <p:nvPr/>
        </p:nvSpPr>
        <p:spPr>
          <a:xfrm>
            <a:off x="3021806" y="5211366"/>
            <a:ext cx="457557" cy="457557"/>
          </a:xfrm>
          <a:prstGeom prst="roundRect">
            <a:avLst>
              <a:gd name="adj" fmla="val 80004"/>
            </a:avLst>
          </a:prstGeom>
          <a:solidFill>
            <a:srgbClr val="0A081B"/>
          </a:solidFill>
          <a:ln w="22860">
            <a:solidFill>
              <a:srgbClr val="E0E4E6"/>
            </a:solidFill>
            <a:prstDash val="solid"/>
          </a:ln>
        </p:spPr>
        <p:txBody>
          <a:bodyPr/>
          <a:lstStyle/>
          <a:p>
            <a:endParaRPr lang="en-US"/>
          </a:p>
        </p:txBody>
      </p:sp>
      <p:sp>
        <p:nvSpPr>
          <p:cNvPr id="14" name="Text 11"/>
          <p:cNvSpPr/>
          <p:nvPr/>
        </p:nvSpPr>
        <p:spPr>
          <a:xfrm>
            <a:off x="3161228" y="5249466"/>
            <a:ext cx="178594" cy="381238"/>
          </a:xfrm>
          <a:prstGeom prst="rect">
            <a:avLst/>
          </a:prstGeom>
          <a:noFill/>
          <a:ln/>
        </p:spPr>
        <p:txBody>
          <a:bodyPr wrap="none" rtlCol="0" anchor="t"/>
          <a:lstStyle/>
          <a:p>
            <a:pPr marL="0" indent="0" algn="ctr">
              <a:lnSpc>
                <a:spcPts val="3002"/>
              </a:lnSpc>
              <a:buNone/>
            </a:pPr>
            <a:r>
              <a:rPr lang="en-US" sz="2402" b="1" dirty="0">
                <a:solidFill>
                  <a:srgbClr val="37A7E7"/>
                </a:solidFill>
                <a:latin typeface="Spline Sans" pitchFamily="34" charset="0"/>
                <a:ea typeface="Spline Sans" pitchFamily="34" charset="-122"/>
                <a:cs typeface="Spline Sans" pitchFamily="34" charset="-120"/>
              </a:rPr>
              <a:t>3</a:t>
            </a:r>
            <a:endParaRPr lang="en-US" sz="2402" dirty="0"/>
          </a:p>
        </p:txBody>
      </p:sp>
      <p:sp>
        <p:nvSpPr>
          <p:cNvPr id="15" name="Text 12"/>
          <p:cNvSpPr/>
          <p:nvPr/>
        </p:nvSpPr>
        <p:spPr>
          <a:xfrm>
            <a:off x="3682722" y="5281255"/>
            <a:ext cx="3530798" cy="635318"/>
          </a:xfrm>
          <a:prstGeom prst="rect">
            <a:avLst/>
          </a:prstGeom>
          <a:noFill/>
          <a:ln/>
        </p:spPr>
        <p:txBody>
          <a:bodyPr wrap="square" rtlCol="0" anchor="t"/>
          <a:lstStyle/>
          <a:p>
            <a:pPr marL="0" indent="0">
              <a:lnSpc>
                <a:spcPts val="2502"/>
              </a:lnSpc>
              <a:buNone/>
            </a:pPr>
            <a:r>
              <a:rPr lang="en-US" sz="2002" b="1" dirty="0">
                <a:solidFill>
                  <a:srgbClr val="37A7E7"/>
                </a:solidFill>
                <a:latin typeface="Spline Sans" pitchFamily="34" charset="0"/>
                <a:ea typeface="Spline Sans" pitchFamily="34" charset="-122"/>
                <a:cs typeface="Spline Sans" pitchFamily="34" charset="-120"/>
              </a:rPr>
              <a:t>Credential Reuse Vulnerability</a:t>
            </a:r>
            <a:endParaRPr lang="en-US" sz="2002" dirty="0"/>
          </a:p>
        </p:txBody>
      </p:sp>
      <p:sp>
        <p:nvSpPr>
          <p:cNvPr id="16" name="Text 13"/>
          <p:cNvSpPr/>
          <p:nvPr/>
        </p:nvSpPr>
        <p:spPr>
          <a:xfrm>
            <a:off x="3682722" y="6038493"/>
            <a:ext cx="3530798" cy="1626394"/>
          </a:xfrm>
          <a:prstGeom prst="rect">
            <a:avLst/>
          </a:prstGeom>
          <a:noFill/>
          <a:ln/>
        </p:spPr>
        <p:txBody>
          <a:bodyPr wrap="square" rtlCol="0" anchor="t"/>
          <a:lstStyle/>
          <a:p>
            <a:pPr marL="0" indent="0">
              <a:lnSpc>
                <a:spcPts val="2562"/>
              </a:lnSpc>
              <a:buNone/>
            </a:pPr>
            <a:r>
              <a:rPr lang="en-US" sz="1601" dirty="0">
                <a:solidFill>
                  <a:srgbClr val="E0E4E6"/>
                </a:solidFill>
                <a:latin typeface="Barlow" pitchFamily="34" charset="0"/>
                <a:ea typeface="Barlow" pitchFamily="34" charset="-122"/>
                <a:cs typeface="Barlow" pitchFamily="34" charset="-120"/>
              </a:rPr>
              <a:t>The widespread practice of reusing the same passwords across multiple accounts makes it easier for attackers to breach several accounts with a single compromised credential.</a:t>
            </a:r>
            <a:endParaRPr lang="en-US" sz="1601" dirty="0"/>
          </a:p>
        </p:txBody>
      </p:sp>
      <p:sp>
        <p:nvSpPr>
          <p:cNvPr id="17" name="Shape 14"/>
          <p:cNvSpPr/>
          <p:nvPr/>
        </p:nvSpPr>
        <p:spPr>
          <a:xfrm>
            <a:off x="7416879" y="5211366"/>
            <a:ext cx="457557" cy="457557"/>
          </a:xfrm>
          <a:prstGeom prst="roundRect">
            <a:avLst>
              <a:gd name="adj" fmla="val 80004"/>
            </a:avLst>
          </a:prstGeom>
          <a:solidFill>
            <a:srgbClr val="0A081B"/>
          </a:solidFill>
          <a:ln w="22860">
            <a:solidFill>
              <a:srgbClr val="E0E4E6"/>
            </a:solidFill>
            <a:prstDash val="solid"/>
          </a:ln>
        </p:spPr>
        <p:txBody>
          <a:bodyPr/>
          <a:lstStyle/>
          <a:p>
            <a:endParaRPr lang="en-US"/>
          </a:p>
        </p:txBody>
      </p:sp>
      <p:sp>
        <p:nvSpPr>
          <p:cNvPr id="18" name="Text 15"/>
          <p:cNvSpPr/>
          <p:nvPr/>
        </p:nvSpPr>
        <p:spPr>
          <a:xfrm>
            <a:off x="7559516" y="5249466"/>
            <a:ext cx="172283" cy="381238"/>
          </a:xfrm>
          <a:prstGeom prst="rect">
            <a:avLst/>
          </a:prstGeom>
          <a:noFill/>
          <a:ln/>
        </p:spPr>
        <p:txBody>
          <a:bodyPr wrap="none" rtlCol="0" anchor="t"/>
          <a:lstStyle/>
          <a:p>
            <a:pPr marL="0" indent="0" algn="ctr">
              <a:lnSpc>
                <a:spcPts val="3002"/>
              </a:lnSpc>
              <a:buNone/>
            </a:pPr>
            <a:r>
              <a:rPr lang="en-US" sz="2402" b="1" dirty="0">
                <a:solidFill>
                  <a:srgbClr val="5372DF"/>
                </a:solidFill>
                <a:latin typeface="Spline Sans" pitchFamily="34" charset="0"/>
                <a:ea typeface="Spline Sans" pitchFamily="34" charset="-122"/>
                <a:cs typeface="Spline Sans" pitchFamily="34" charset="-120"/>
              </a:rPr>
              <a:t>4</a:t>
            </a:r>
            <a:endParaRPr lang="en-US" sz="2402" dirty="0"/>
          </a:p>
        </p:txBody>
      </p:sp>
      <p:sp>
        <p:nvSpPr>
          <p:cNvPr id="19" name="Text 16"/>
          <p:cNvSpPr/>
          <p:nvPr/>
        </p:nvSpPr>
        <p:spPr>
          <a:xfrm>
            <a:off x="8077795" y="5281255"/>
            <a:ext cx="2542103" cy="317659"/>
          </a:xfrm>
          <a:prstGeom prst="rect">
            <a:avLst/>
          </a:prstGeom>
          <a:noFill/>
          <a:ln/>
        </p:spPr>
        <p:txBody>
          <a:bodyPr wrap="none" rtlCol="0" anchor="t"/>
          <a:lstStyle/>
          <a:p>
            <a:pPr marL="0" indent="0">
              <a:lnSpc>
                <a:spcPts val="2502"/>
              </a:lnSpc>
              <a:buNone/>
            </a:pPr>
            <a:r>
              <a:rPr lang="en-US" sz="2002" b="1" dirty="0">
                <a:solidFill>
                  <a:srgbClr val="5372DF"/>
                </a:solidFill>
                <a:latin typeface="Spline Sans" pitchFamily="34" charset="0"/>
                <a:ea typeface="Spline Sans" pitchFamily="34" charset="-122"/>
                <a:cs typeface="Spline Sans" pitchFamily="34" charset="-120"/>
              </a:rPr>
              <a:t>Lack of Verification</a:t>
            </a:r>
            <a:endParaRPr lang="en-US" sz="2002" dirty="0"/>
          </a:p>
        </p:txBody>
      </p:sp>
      <p:sp>
        <p:nvSpPr>
          <p:cNvPr id="20" name="Text 17"/>
          <p:cNvSpPr/>
          <p:nvPr/>
        </p:nvSpPr>
        <p:spPr>
          <a:xfrm>
            <a:off x="8077795" y="5720834"/>
            <a:ext cx="3530798" cy="1951673"/>
          </a:xfrm>
          <a:prstGeom prst="rect">
            <a:avLst/>
          </a:prstGeom>
          <a:noFill/>
          <a:ln/>
        </p:spPr>
        <p:txBody>
          <a:bodyPr wrap="square" rtlCol="0" anchor="t"/>
          <a:lstStyle/>
          <a:p>
            <a:pPr marL="0" indent="0">
              <a:lnSpc>
                <a:spcPts val="2562"/>
              </a:lnSpc>
              <a:buNone/>
            </a:pPr>
            <a:r>
              <a:rPr lang="en-US" sz="1601" dirty="0">
                <a:solidFill>
                  <a:srgbClr val="E0E4E6"/>
                </a:solidFill>
                <a:latin typeface="Barlow" pitchFamily="34" charset="0"/>
                <a:ea typeface="Barlow" pitchFamily="34" charset="-122"/>
                <a:cs typeface="Barlow" pitchFamily="34" charset="-120"/>
              </a:rPr>
              <a:t>Failing to thoroughly verify the authenticity of messages, websites, and requests can lead to victims inadvertently disclosing crucial information or falling for phishing scams.</a:t>
            </a:r>
            <a:endParaRPr lang="en-US" sz="160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743"/>
          </a:xfrm>
          <a:prstGeom prst="rect">
            <a:avLst/>
          </a:prstGeom>
          <a:solidFill>
            <a:srgbClr val="0A081B">
              <a:alpha val="75000"/>
            </a:srgbClr>
          </a:solidFill>
          <a:ln/>
        </p:spPr>
        <p:txBody>
          <a:bodyPr/>
          <a:lstStyle/>
          <a:p>
            <a:endParaRPr lang="en-US"/>
          </a:p>
        </p:txBody>
      </p:sp>
      <p:sp>
        <p:nvSpPr>
          <p:cNvPr id="22" name="Text 1"/>
          <p:cNvSpPr/>
          <p:nvPr/>
        </p:nvSpPr>
        <p:spPr>
          <a:xfrm>
            <a:off x="3649385" y="482798"/>
            <a:ext cx="7331512" cy="1085136"/>
          </a:xfrm>
          <a:prstGeom prst="rect">
            <a:avLst/>
          </a:prstGeom>
          <a:noFill/>
          <a:ln/>
        </p:spPr>
        <p:txBody>
          <a:bodyPr wrap="square" rtlCol="0" anchor="t"/>
          <a:lstStyle/>
          <a:p>
            <a:pPr marL="0" indent="0" algn="ctr">
              <a:lnSpc>
                <a:spcPts val="4273"/>
              </a:lnSpc>
              <a:buNone/>
            </a:pPr>
            <a:r>
              <a:rPr lang="en-US" sz="3418" b="1" dirty="0">
                <a:solidFill>
                  <a:srgbClr val="F0FCFF"/>
                </a:solidFill>
                <a:latin typeface="Spline Sans" pitchFamily="34" charset="0"/>
                <a:ea typeface="Spline Sans" pitchFamily="34" charset="-122"/>
                <a:cs typeface="Spline Sans" pitchFamily="34" charset="-120"/>
              </a:rPr>
              <a:t>The Impact of Phishing and Social Engineering</a:t>
            </a:r>
            <a:endParaRPr lang="en-US" sz="3418" dirty="0"/>
          </a:p>
        </p:txBody>
      </p:sp>
      <p:sp>
        <p:nvSpPr>
          <p:cNvPr id="23" name="Shape 2"/>
          <p:cNvSpPr/>
          <p:nvPr/>
        </p:nvSpPr>
        <p:spPr>
          <a:xfrm>
            <a:off x="3649385" y="1915120"/>
            <a:ext cx="3579019" cy="2690217"/>
          </a:xfrm>
          <a:prstGeom prst="roundRect">
            <a:avLst>
              <a:gd name="adj" fmla="val 11618"/>
            </a:avLst>
          </a:prstGeom>
          <a:solidFill>
            <a:srgbClr val="0A081B"/>
          </a:solidFill>
          <a:ln w="15240">
            <a:solidFill>
              <a:srgbClr val="E0E4E6"/>
            </a:solidFill>
            <a:prstDash val="solid"/>
          </a:ln>
        </p:spPr>
        <p:txBody>
          <a:bodyPr/>
          <a:lstStyle/>
          <a:p>
            <a:endParaRPr lang="en-US"/>
          </a:p>
        </p:txBody>
      </p:sp>
      <p:sp>
        <p:nvSpPr>
          <p:cNvPr id="24" name="Text 3"/>
          <p:cNvSpPr/>
          <p:nvPr/>
        </p:nvSpPr>
        <p:spPr>
          <a:xfrm>
            <a:off x="3838218" y="2103953"/>
            <a:ext cx="2170509" cy="271224"/>
          </a:xfrm>
          <a:prstGeom prst="rect">
            <a:avLst/>
          </a:prstGeom>
          <a:noFill/>
          <a:ln/>
        </p:spPr>
        <p:txBody>
          <a:bodyPr wrap="none" rtlCol="0" anchor="t"/>
          <a:lstStyle/>
          <a:p>
            <a:pPr marL="0" indent="0">
              <a:lnSpc>
                <a:spcPts val="2136"/>
              </a:lnSpc>
              <a:buNone/>
            </a:pPr>
            <a:r>
              <a:rPr lang="en-US" sz="1709" b="1" dirty="0">
                <a:solidFill>
                  <a:srgbClr val="16FFBB"/>
                </a:solidFill>
                <a:latin typeface="Spline Sans" pitchFamily="34" charset="0"/>
                <a:ea typeface="Spline Sans" pitchFamily="34" charset="-122"/>
                <a:cs typeface="Spline Sans" pitchFamily="34" charset="-120"/>
              </a:rPr>
              <a:t>Financial Impact</a:t>
            </a:r>
            <a:endParaRPr lang="en-US" sz="1709" dirty="0"/>
          </a:p>
        </p:txBody>
      </p:sp>
      <p:sp>
        <p:nvSpPr>
          <p:cNvPr id="25" name="Text 4"/>
          <p:cNvSpPr/>
          <p:nvPr/>
        </p:nvSpPr>
        <p:spPr>
          <a:xfrm>
            <a:off x="3838218" y="2479358"/>
            <a:ext cx="3201353" cy="1665923"/>
          </a:xfrm>
          <a:prstGeom prst="rect">
            <a:avLst/>
          </a:prstGeom>
          <a:noFill/>
          <a:ln/>
        </p:spPr>
        <p:txBody>
          <a:bodyPr wrap="square" rtlCol="0" anchor="t"/>
          <a:lstStyle/>
          <a:p>
            <a:pPr marL="0" indent="0">
              <a:lnSpc>
                <a:spcPts val="2188"/>
              </a:lnSpc>
              <a:buNone/>
            </a:pPr>
            <a:r>
              <a:rPr lang="en-US" sz="1367" dirty="0">
                <a:solidFill>
                  <a:srgbClr val="E0E4E6"/>
                </a:solidFill>
                <a:latin typeface="Barlow" pitchFamily="34" charset="0"/>
                <a:ea typeface="Barlow" pitchFamily="34" charset="-122"/>
                <a:cs typeface="Barlow" pitchFamily="34" charset="-120"/>
              </a:rPr>
              <a:t>Phishing and social engineering schemes can result in significant financial losses, with criminals gaining the ability to drain accounts, commit identity theft, and cause operational disruptions that require costly response and recovery actions.</a:t>
            </a:r>
            <a:endParaRPr lang="en-US" sz="1367" dirty="0"/>
          </a:p>
        </p:txBody>
      </p:sp>
      <p:sp>
        <p:nvSpPr>
          <p:cNvPr id="26" name="Shape 5"/>
          <p:cNvSpPr/>
          <p:nvPr/>
        </p:nvSpPr>
        <p:spPr>
          <a:xfrm>
            <a:off x="7401997" y="1915120"/>
            <a:ext cx="3579019" cy="2690217"/>
          </a:xfrm>
          <a:prstGeom prst="roundRect">
            <a:avLst>
              <a:gd name="adj" fmla="val 11618"/>
            </a:avLst>
          </a:prstGeom>
          <a:solidFill>
            <a:srgbClr val="0A081B"/>
          </a:solidFill>
          <a:ln w="15240">
            <a:solidFill>
              <a:srgbClr val="E0E4E6"/>
            </a:solidFill>
            <a:prstDash val="solid"/>
          </a:ln>
        </p:spPr>
        <p:txBody>
          <a:bodyPr/>
          <a:lstStyle/>
          <a:p>
            <a:endParaRPr lang="en-US"/>
          </a:p>
        </p:txBody>
      </p:sp>
      <p:sp>
        <p:nvSpPr>
          <p:cNvPr id="27" name="Text 6"/>
          <p:cNvSpPr/>
          <p:nvPr/>
        </p:nvSpPr>
        <p:spPr>
          <a:xfrm>
            <a:off x="7590830" y="2103953"/>
            <a:ext cx="3201353" cy="542449"/>
          </a:xfrm>
          <a:prstGeom prst="rect">
            <a:avLst/>
          </a:prstGeom>
          <a:noFill/>
          <a:ln/>
        </p:spPr>
        <p:txBody>
          <a:bodyPr wrap="square" rtlCol="0" anchor="t"/>
          <a:lstStyle/>
          <a:p>
            <a:pPr marL="0" indent="0">
              <a:lnSpc>
                <a:spcPts val="2136"/>
              </a:lnSpc>
              <a:buNone/>
            </a:pPr>
            <a:r>
              <a:rPr lang="en-US" sz="1709" b="1" dirty="0">
                <a:solidFill>
                  <a:srgbClr val="29DDDA"/>
                </a:solidFill>
                <a:latin typeface="Spline Sans" pitchFamily="34" charset="0"/>
                <a:ea typeface="Spline Sans" pitchFamily="34" charset="-122"/>
                <a:cs typeface="Spline Sans" pitchFamily="34" charset="-120"/>
              </a:rPr>
              <a:t>Data Breaches and Privacy Violations</a:t>
            </a:r>
            <a:endParaRPr lang="en-US" sz="1709" dirty="0"/>
          </a:p>
        </p:txBody>
      </p:sp>
      <p:sp>
        <p:nvSpPr>
          <p:cNvPr id="28" name="Text 7"/>
          <p:cNvSpPr/>
          <p:nvPr/>
        </p:nvSpPr>
        <p:spPr>
          <a:xfrm>
            <a:off x="7590830" y="2750582"/>
            <a:ext cx="3201353" cy="1665923"/>
          </a:xfrm>
          <a:prstGeom prst="rect">
            <a:avLst/>
          </a:prstGeom>
          <a:noFill/>
          <a:ln/>
        </p:spPr>
        <p:txBody>
          <a:bodyPr wrap="square" rtlCol="0" anchor="t"/>
          <a:lstStyle/>
          <a:p>
            <a:pPr marL="0" indent="0">
              <a:lnSpc>
                <a:spcPts val="2188"/>
              </a:lnSpc>
              <a:buNone/>
            </a:pPr>
            <a:r>
              <a:rPr lang="en-US" sz="1367" dirty="0">
                <a:solidFill>
                  <a:srgbClr val="E0E4E6"/>
                </a:solidFill>
                <a:latin typeface="Barlow" pitchFamily="34" charset="0"/>
                <a:ea typeface="Barlow" pitchFamily="34" charset="-122"/>
                <a:cs typeface="Barlow" pitchFamily="34" charset="-120"/>
              </a:rPr>
              <a:t>The disclosure of personal and corporate data through these attacks can lead to identity theft, financial fraud, and the compromise of sensitive intellectual property, causing severe damage to individuals and organizations.</a:t>
            </a:r>
            <a:endParaRPr lang="en-US" sz="1367" dirty="0"/>
          </a:p>
        </p:txBody>
      </p:sp>
      <p:sp>
        <p:nvSpPr>
          <p:cNvPr id="29" name="Shape 8"/>
          <p:cNvSpPr/>
          <p:nvPr/>
        </p:nvSpPr>
        <p:spPr>
          <a:xfrm>
            <a:off x="3649385" y="4778931"/>
            <a:ext cx="3579019" cy="2967871"/>
          </a:xfrm>
          <a:prstGeom prst="roundRect">
            <a:avLst>
              <a:gd name="adj" fmla="val 10531"/>
            </a:avLst>
          </a:prstGeom>
          <a:solidFill>
            <a:srgbClr val="0A081B"/>
          </a:solidFill>
          <a:ln w="15240">
            <a:solidFill>
              <a:srgbClr val="E0E4E6"/>
            </a:solidFill>
            <a:prstDash val="solid"/>
          </a:ln>
        </p:spPr>
        <p:txBody>
          <a:bodyPr/>
          <a:lstStyle/>
          <a:p>
            <a:endParaRPr lang="en-US"/>
          </a:p>
        </p:txBody>
      </p:sp>
      <p:sp>
        <p:nvSpPr>
          <p:cNvPr id="30" name="Text 9"/>
          <p:cNvSpPr/>
          <p:nvPr/>
        </p:nvSpPr>
        <p:spPr>
          <a:xfrm>
            <a:off x="3838218" y="4967764"/>
            <a:ext cx="3201353" cy="542449"/>
          </a:xfrm>
          <a:prstGeom prst="rect">
            <a:avLst/>
          </a:prstGeom>
          <a:noFill/>
          <a:ln/>
        </p:spPr>
        <p:txBody>
          <a:bodyPr wrap="square" rtlCol="0" anchor="t"/>
          <a:lstStyle/>
          <a:p>
            <a:pPr marL="0" indent="0">
              <a:lnSpc>
                <a:spcPts val="2136"/>
              </a:lnSpc>
              <a:buNone/>
            </a:pPr>
            <a:r>
              <a:rPr lang="en-US" sz="1709" b="1" dirty="0">
                <a:solidFill>
                  <a:srgbClr val="37A7E7"/>
                </a:solidFill>
                <a:latin typeface="Spline Sans" pitchFamily="34" charset="0"/>
                <a:ea typeface="Spline Sans" pitchFamily="34" charset="-122"/>
                <a:cs typeface="Spline Sans" pitchFamily="34" charset="-120"/>
              </a:rPr>
              <a:t>Business Disruptions and Operational Impact</a:t>
            </a:r>
            <a:endParaRPr lang="en-US" sz="1709" dirty="0"/>
          </a:p>
        </p:txBody>
      </p:sp>
      <p:sp>
        <p:nvSpPr>
          <p:cNvPr id="31" name="Text 10"/>
          <p:cNvSpPr/>
          <p:nvPr/>
        </p:nvSpPr>
        <p:spPr>
          <a:xfrm>
            <a:off x="3838218" y="5614392"/>
            <a:ext cx="3201353" cy="1943576"/>
          </a:xfrm>
          <a:prstGeom prst="rect">
            <a:avLst/>
          </a:prstGeom>
          <a:noFill/>
          <a:ln/>
        </p:spPr>
        <p:txBody>
          <a:bodyPr wrap="square" rtlCol="0" anchor="t"/>
          <a:lstStyle/>
          <a:p>
            <a:pPr marL="0" indent="0">
              <a:lnSpc>
                <a:spcPts val="2188"/>
              </a:lnSpc>
              <a:buNone/>
            </a:pPr>
            <a:r>
              <a:rPr lang="en-US" sz="1367" dirty="0">
                <a:solidFill>
                  <a:srgbClr val="E0E4E6"/>
                </a:solidFill>
                <a:latin typeface="Barlow" pitchFamily="34" charset="0"/>
                <a:ea typeface="Barlow" pitchFamily="34" charset="-122"/>
                <a:cs typeface="Barlow" pitchFamily="34" charset="-120"/>
              </a:rPr>
              <a:t>Malware, such as ransomware, can encrypt systems and halt production, sales, and service delivery, leading to significant productivity losses and even business failures. The disruption of critical infrastructure can also pose a threat to public health and safety.</a:t>
            </a:r>
            <a:endParaRPr lang="en-US" sz="1367" dirty="0"/>
          </a:p>
        </p:txBody>
      </p:sp>
      <p:sp>
        <p:nvSpPr>
          <p:cNvPr id="32" name="Shape 11"/>
          <p:cNvSpPr/>
          <p:nvPr/>
        </p:nvSpPr>
        <p:spPr>
          <a:xfrm>
            <a:off x="7401997" y="4778931"/>
            <a:ext cx="3579019" cy="2967871"/>
          </a:xfrm>
          <a:prstGeom prst="roundRect">
            <a:avLst>
              <a:gd name="adj" fmla="val 10531"/>
            </a:avLst>
          </a:prstGeom>
          <a:solidFill>
            <a:srgbClr val="0A081B"/>
          </a:solidFill>
          <a:ln w="15240">
            <a:solidFill>
              <a:srgbClr val="E0E4E6"/>
            </a:solidFill>
            <a:prstDash val="solid"/>
          </a:ln>
        </p:spPr>
        <p:txBody>
          <a:bodyPr/>
          <a:lstStyle/>
          <a:p>
            <a:endParaRPr lang="en-US"/>
          </a:p>
        </p:txBody>
      </p:sp>
      <p:sp>
        <p:nvSpPr>
          <p:cNvPr id="33" name="Text 12"/>
          <p:cNvSpPr/>
          <p:nvPr/>
        </p:nvSpPr>
        <p:spPr>
          <a:xfrm>
            <a:off x="7590830" y="4967764"/>
            <a:ext cx="2196227" cy="271224"/>
          </a:xfrm>
          <a:prstGeom prst="rect">
            <a:avLst/>
          </a:prstGeom>
          <a:noFill/>
          <a:ln/>
        </p:spPr>
        <p:txBody>
          <a:bodyPr wrap="none" rtlCol="0" anchor="t"/>
          <a:lstStyle/>
          <a:p>
            <a:pPr marL="0" indent="0">
              <a:lnSpc>
                <a:spcPts val="2136"/>
              </a:lnSpc>
              <a:buNone/>
            </a:pPr>
            <a:r>
              <a:rPr lang="en-US" sz="1709" b="1" dirty="0">
                <a:solidFill>
                  <a:srgbClr val="5372DF"/>
                </a:solidFill>
                <a:latin typeface="Spline Sans" pitchFamily="34" charset="0"/>
                <a:ea typeface="Spline Sans" pitchFamily="34" charset="-122"/>
                <a:cs typeface="Spline Sans" pitchFamily="34" charset="-120"/>
              </a:rPr>
              <a:t>Reputational Damage</a:t>
            </a:r>
            <a:endParaRPr lang="en-US" sz="1709" dirty="0"/>
          </a:p>
        </p:txBody>
      </p:sp>
      <p:sp>
        <p:nvSpPr>
          <p:cNvPr id="34" name="Text 13"/>
          <p:cNvSpPr/>
          <p:nvPr/>
        </p:nvSpPr>
        <p:spPr>
          <a:xfrm>
            <a:off x="7590830" y="5343168"/>
            <a:ext cx="3201353" cy="1665923"/>
          </a:xfrm>
          <a:prstGeom prst="rect">
            <a:avLst/>
          </a:prstGeom>
          <a:noFill/>
          <a:ln/>
        </p:spPr>
        <p:txBody>
          <a:bodyPr wrap="square" rtlCol="0" anchor="t"/>
          <a:lstStyle/>
          <a:p>
            <a:pPr marL="0" indent="0">
              <a:lnSpc>
                <a:spcPts val="2188"/>
              </a:lnSpc>
              <a:buNone/>
            </a:pPr>
            <a:r>
              <a:rPr lang="en-US" sz="1367" dirty="0">
                <a:solidFill>
                  <a:srgbClr val="E0E4E6"/>
                </a:solidFill>
                <a:latin typeface="Barlow" pitchFamily="34" charset="0"/>
                <a:ea typeface="Barlow" pitchFamily="34" charset="-122"/>
                <a:cs typeface="Barlow" pitchFamily="34" charset="-120"/>
              </a:rPr>
              <a:t>Successful phishing and social engineering attacks can result in reputational damage, causing consumers to lose trust in brands and leading to market share contraction, client loss, and declining brand value.</a:t>
            </a:r>
            <a:endParaRPr lang="en-US" sz="1367" dirty="0"/>
          </a:p>
        </p:txBody>
      </p:sp>
    </p:spTree>
    <p:extLst>
      <p:ext uri="{BB962C8B-B14F-4D97-AF65-F5344CB8AC3E}">
        <p14:creationId xmlns:p14="http://schemas.microsoft.com/office/powerpoint/2010/main" val="82585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743"/>
          </a:xfrm>
          <a:prstGeom prst="rect">
            <a:avLst/>
          </a:prstGeom>
          <a:solidFill>
            <a:srgbClr val="0A081B">
              <a:alpha val="75000"/>
            </a:srgbClr>
          </a:solidFill>
          <a:ln/>
        </p:spPr>
        <p:txBody>
          <a:bodyPr/>
          <a:lstStyle/>
          <a:p>
            <a:endParaRPr lang="en-US"/>
          </a:p>
        </p:txBody>
      </p:sp>
      <p:sp>
        <p:nvSpPr>
          <p:cNvPr id="4" name="Text 1"/>
          <p:cNvSpPr/>
          <p:nvPr/>
        </p:nvSpPr>
        <p:spPr>
          <a:xfrm>
            <a:off x="2898338" y="575310"/>
            <a:ext cx="8833723" cy="1307544"/>
          </a:xfrm>
          <a:prstGeom prst="rect">
            <a:avLst/>
          </a:prstGeom>
          <a:noFill/>
          <a:ln/>
        </p:spPr>
        <p:txBody>
          <a:bodyPr wrap="square" rtlCol="0" anchor="t"/>
          <a:lstStyle/>
          <a:p>
            <a:pPr marL="0" indent="0" algn="ctr">
              <a:lnSpc>
                <a:spcPts val="5148"/>
              </a:lnSpc>
              <a:buNone/>
            </a:pPr>
            <a:r>
              <a:rPr lang="en-US" sz="4119" b="1" dirty="0">
                <a:solidFill>
                  <a:srgbClr val="F0FCFF"/>
                </a:solidFill>
                <a:latin typeface="Spline Sans" pitchFamily="34" charset="0"/>
                <a:ea typeface="Spline Sans" pitchFamily="34" charset="-122"/>
                <a:cs typeface="Spline Sans" pitchFamily="34" charset="-120"/>
              </a:rPr>
              <a:t>Emotional and Psychological Impacts</a:t>
            </a:r>
            <a:endParaRPr lang="en-US" sz="4119" dirty="0"/>
          </a:p>
        </p:txBody>
      </p:sp>
      <p:sp>
        <p:nvSpPr>
          <p:cNvPr id="5" name="Shape 2"/>
          <p:cNvSpPr/>
          <p:nvPr/>
        </p:nvSpPr>
        <p:spPr>
          <a:xfrm>
            <a:off x="2898338" y="2301240"/>
            <a:ext cx="4259937" cy="2632829"/>
          </a:xfrm>
          <a:prstGeom prst="roundRect">
            <a:avLst>
              <a:gd name="adj" fmla="val 14304"/>
            </a:avLst>
          </a:prstGeom>
          <a:noFill/>
          <a:ln w="22860">
            <a:solidFill>
              <a:srgbClr val="16FFBB"/>
            </a:solidFill>
            <a:prstDash val="solid"/>
          </a:ln>
        </p:spPr>
        <p:txBody>
          <a:bodyPr/>
          <a:lstStyle/>
          <a:p>
            <a:endParaRPr lang="en-US"/>
          </a:p>
        </p:txBody>
      </p:sp>
      <p:pic>
        <p:nvPicPr>
          <p:cNvPr id="6" name="Image 1" descr="preencoded.png"/>
          <p:cNvPicPr>
            <a:picLocks noChangeAspect="1"/>
          </p:cNvPicPr>
          <p:nvPr/>
        </p:nvPicPr>
        <p:blipFill>
          <a:blip r:embed="rId4"/>
          <a:stretch>
            <a:fillRect/>
          </a:stretch>
        </p:blipFill>
        <p:spPr>
          <a:xfrm>
            <a:off x="2921198" y="2324100"/>
            <a:ext cx="4214217" cy="2587109"/>
          </a:xfrm>
          <a:prstGeom prst="rect">
            <a:avLst/>
          </a:prstGeom>
        </p:spPr>
      </p:pic>
      <p:sp>
        <p:nvSpPr>
          <p:cNvPr id="7" name="Text 3"/>
          <p:cNvSpPr/>
          <p:nvPr/>
        </p:nvSpPr>
        <p:spPr>
          <a:xfrm>
            <a:off x="2898338" y="5195530"/>
            <a:ext cx="2615208" cy="326946"/>
          </a:xfrm>
          <a:prstGeom prst="rect">
            <a:avLst/>
          </a:prstGeom>
          <a:noFill/>
          <a:ln/>
        </p:spPr>
        <p:txBody>
          <a:bodyPr wrap="none" rtlCol="0" anchor="t"/>
          <a:lstStyle/>
          <a:p>
            <a:pPr marL="0" indent="0" algn="l">
              <a:lnSpc>
                <a:spcPts val="2574"/>
              </a:lnSpc>
              <a:buNone/>
            </a:pPr>
            <a:r>
              <a:rPr lang="en-US" sz="2059" b="1" dirty="0">
                <a:solidFill>
                  <a:srgbClr val="16FFBB"/>
                </a:solidFill>
                <a:latin typeface="Spline Sans" pitchFamily="34" charset="0"/>
                <a:ea typeface="Spline Sans" pitchFamily="34" charset="-122"/>
                <a:cs typeface="Spline Sans" pitchFamily="34" charset="-120"/>
              </a:rPr>
              <a:t>Trauma and Distress</a:t>
            </a:r>
            <a:endParaRPr lang="en-US" sz="2059" dirty="0"/>
          </a:p>
        </p:txBody>
      </p:sp>
      <p:sp>
        <p:nvSpPr>
          <p:cNvPr id="8" name="Text 4"/>
          <p:cNvSpPr/>
          <p:nvPr/>
        </p:nvSpPr>
        <p:spPr>
          <a:xfrm>
            <a:off x="2898338" y="5647968"/>
            <a:ext cx="4259937" cy="1673423"/>
          </a:xfrm>
          <a:prstGeom prst="rect">
            <a:avLst/>
          </a:prstGeom>
          <a:noFill/>
          <a:ln/>
        </p:spPr>
        <p:txBody>
          <a:bodyPr wrap="square" rtlCol="0" anchor="t"/>
          <a:lstStyle/>
          <a:p>
            <a:pPr marL="0" indent="0" algn="l">
              <a:lnSpc>
                <a:spcPts val="2636"/>
              </a:lnSpc>
              <a:buNone/>
            </a:pPr>
            <a:r>
              <a:rPr lang="en-US" sz="1647" dirty="0">
                <a:solidFill>
                  <a:srgbClr val="E0E4E6"/>
                </a:solidFill>
                <a:latin typeface="Barlow" pitchFamily="34" charset="0"/>
                <a:ea typeface="Barlow" pitchFamily="34" charset="-122"/>
                <a:cs typeface="Barlow" pitchFamily="34" charset="-120"/>
              </a:rPr>
              <a:t>Victims of identity theft or the misuse of their personal data often experience severe emotional distress and trauma due to the violation of their privacy and the disruption to their lives.</a:t>
            </a:r>
            <a:endParaRPr lang="en-US" sz="1647" dirty="0"/>
          </a:p>
        </p:txBody>
      </p:sp>
      <p:sp>
        <p:nvSpPr>
          <p:cNvPr id="9" name="Shape 5"/>
          <p:cNvSpPr/>
          <p:nvPr/>
        </p:nvSpPr>
        <p:spPr>
          <a:xfrm>
            <a:off x="7472005" y="2301240"/>
            <a:ext cx="4260056" cy="2632829"/>
          </a:xfrm>
          <a:prstGeom prst="roundRect">
            <a:avLst>
              <a:gd name="adj" fmla="val 14304"/>
            </a:avLst>
          </a:prstGeom>
          <a:noFill/>
          <a:ln w="22860">
            <a:solidFill>
              <a:srgbClr val="29DDDA"/>
            </a:solidFill>
            <a:prstDash val="solid"/>
          </a:ln>
        </p:spPr>
        <p:txBody>
          <a:bodyPr/>
          <a:lstStyle/>
          <a:p>
            <a:endParaRPr lang="en-US"/>
          </a:p>
        </p:txBody>
      </p:sp>
      <p:pic>
        <p:nvPicPr>
          <p:cNvPr id="10" name="Image 2" descr="preencoded.png"/>
          <p:cNvPicPr>
            <a:picLocks noChangeAspect="1"/>
          </p:cNvPicPr>
          <p:nvPr/>
        </p:nvPicPr>
        <p:blipFill>
          <a:blip r:embed="rId5"/>
          <a:stretch>
            <a:fillRect/>
          </a:stretch>
        </p:blipFill>
        <p:spPr>
          <a:xfrm>
            <a:off x="7494865" y="2324100"/>
            <a:ext cx="4214336" cy="2587109"/>
          </a:xfrm>
          <a:prstGeom prst="rect">
            <a:avLst/>
          </a:prstGeom>
        </p:spPr>
      </p:pic>
      <p:sp>
        <p:nvSpPr>
          <p:cNvPr id="11" name="Text 6"/>
          <p:cNvSpPr/>
          <p:nvPr/>
        </p:nvSpPr>
        <p:spPr>
          <a:xfrm>
            <a:off x="7472005" y="5195530"/>
            <a:ext cx="2615208" cy="326946"/>
          </a:xfrm>
          <a:prstGeom prst="rect">
            <a:avLst/>
          </a:prstGeom>
          <a:noFill/>
          <a:ln/>
        </p:spPr>
        <p:txBody>
          <a:bodyPr wrap="none" rtlCol="0" anchor="t"/>
          <a:lstStyle/>
          <a:p>
            <a:pPr marL="0" indent="0" algn="l">
              <a:lnSpc>
                <a:spcPts val="2574"/>
              </a:lnSpc>
              <a:buNone/>
            </a:pPr>
            <a:r>
              <a:rPr lang="en-US" sz="2059" b="1" dirty="0">
                <a:solidFill>
                  <a:srgbClr val="29DDDA"/>
                </a:solidFill>
                <a:latin typeface="Spline Sans" pitchFamily="34" charset="0"/>
                <a:ea typeface="Spline Sans" pitchFamily="34" charset="-122"/>
                <a:cs typeface="Spline Sans" pitchFamily="34" charset="-120"/>
              </a:rPr>
              <a:t>Erosion of Trust</a:t>
            </a:r>
            <a:endParaRPr lang="en-US" sz="2059" dirty="0"/>
          </a:p>
        </p:txBody>
      </p:sp>
      <p:sp>
        <p:nvSpPr>
          <p:cNvPr id="12" name="Text 7"/>
          <p:cNvSpPr/>
          <p:nvPr/>
        </p:nvSpPr>
        <p:spPr>
          <a:xfrm>
            <a:off x="7472005" y="5647968"/>
            <a:ext cx="4260056" cy="2008108"/>
          </a:xfrm>
          <a:prstGeom prst="rect">
            <a:avLst/>
          </a:prstGeom>
          <a:noFill/>
          <a:ln/>
        </p:spPr>
        <p:txBody>
          <a:bodyPr wrap="square" rtlCol="0" anchor="t"/>
          <a:lstStyle/>
          <a:p>
            <a:pPr marL="0" indent="0" algn="l">
              <a:lnSpc>
                <a:spcPts val="2636"/>
              </a:lnSpc>
              <a:buNone/>
            </a:pPr>
            <a:r>
              <a:rPr lang="en-US" sz="1647" dirty="0">
                <a:solidFill>
                  <a:srgbClr val="E0E4E6"/>
                </a:solidFill>
                <a:latin typeface="Barlow" pitchFamily="34" charset="0"/>
                <a:ea typeface="Barlow" pitchFamily="34" charset="-122"/>
                <a:cs typeface="Barlow" pitchFamily="34" charset="-120"/>
              </a:rPr>
              <a:t>Persistent phishing attacks and social engineering tactics can contribute to an environment of pervasive distrust, undermining the social cohesion that is essential for personal and professional interactions in the digital age.</a:t>
            </a:r>
            <a:endParaRPr lang="en-US" sz="1647" dirty="0"/>
          </a:p>
        </p:txBody>
      </p:sp>
    </p:spTree>
    <p:extLst>
      <p:ext uri="{BB962C8B-B14F-4D97-AF65-F5344CB8AC3E}">
        <p14:creationId xmlns:p14="http://schemas.microsoft.com/office/powerpoint/2010/main" val="312415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sp>
        <p:nvSpPr>
          <p:cNvPr id="4" name="Text 1"/>
          <p:cNvSpPr/>
          <p:nvPr/>
        </p:nvSpPr>
        <p:spPr>
          <a:xfrm>
            <a:off x="2624376" y="969883"/>
            <a:ext cx="9381649" cy="1388745"/>
          </a:xfrm>
          <a:prstGeom prst="rect">
            <a:avLst/>
          </a:prstGeom>
          <a:noFill/>
          <a:ln/>
        </p:spPr>
        <p:txBody>
          <a:bodyPr wrap="square" rtlCol="0" anchor="t"/>
          <a:lstStyle/>
          <a:p>
            <a:pPr marL="0" indent="0" algn="ctr">
              <a:lnSpc>
                <a:spcPts val="5468"/>
              </a:lnSpc>
              <a:buNone/>
            </a:pPr>
            <a:r>
              <a:rPr lang="en-US" sz="4374" b="1" dirty="0">
                <a:solidFill>
                  <a:srgbClr val="F0FCFF"/>
                </a:solidFill>
                <a:latin typeface="Spline Sans" pitchFamily="34" charset="0"/>
                <a:ea typeface="Spline Sans" pitchFamily="34" charset="-122"/>
                <a:cs typeface="Spline Sans" pitchFamily="34" charset="-120"/>
              </a:rPr>
              <a:t>Emerging Threats: AI-Powered Phishing and Social Engineering</a:t>
            </a:r>
            <a:endParaRPr lang="en-US" sz="4374" dirty="0"/>
          </a:p>
        </p:txBody>
      </p:sp>
      <p:pic>
        <p:nvPicPr>
          <p:cNvPr id="5" name="Image 1" descr="preencoded.png"/>
          <p:cNvPicPr>
            <a:picLocks noChangeAspect="1"/>
          </p:cNvPicPr>
          <p:nvPr/>
        </p:nvPicPr>
        <p:blipFill>
          <a:blip r:embed="rId4"/>
          <a:stretch>
            <a:fillRect/>
          </a:stretch>
        </p:blipFill>
        <p:spPr>
          <a:xfrm>
            <a:off x="2624376" y="2802969"/>
            <a:ext cx="555427" cy="555427"/>
          </a:xfrm>
          <a:prstGeom prst="rect">
            <a:avLst/>
          </a:prstGeom>
        </p:spPr>
      </p:pic>
      <p:sp>
        <p:nvSpPr>
          <p:cNvPr id="6" name="Text 2"/>
          <p:cNvSpPr/>
          <p:nvPr/>
        </p:nvSpPr>
        <p:spPr>
          <a:xfrm>
            <a:off x="2624376" y="3580567"/>
            <a:ext cx="2777490" cy="347186"/>
          </a:xfrm>
          <a:prstGeom prst="rect">
            <a:avLst/>
          </a:prstGeom>
          <a:noFill/>
          <a:ln/>
        </p:spPr>
        <p:txBody>
          <a:bodyPr wrap="non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Deepfakes</a:t>
            </a:r>
            <a:endParaRPr lang="en-US" sz="2187" dirty="0"/>
          </a:p>
        </p:txBody>
      </p:sp>
      <p:sp>
        <p:nvSpPr>
          <p:cNvPr id="7" name="Text 3"/>
          <p:cNvSpPr/>
          <p:nvPr/>
        </p:nvSpPr>
        <p:spPr>
          <a:xfrm>
            <a:off x="2624376" y="4060984"/>
            <a:ext cx="2905006" cy="3198614"/>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Advancements in AI and machine learning enable the creation of highly convincing deepfakes, which can be used to impersonate trusted individuals and launch even more sophisticated phishing and social engineering attacks.</a:t>
            </a:r>
            <a:endParaRPr lang="en-US" sz="1750" dirty="0"/>
          </a:p>
        </p:txBody>
      </p:sp>
      <p:pic>
        <p:nvPicPr>
          <p:cNvPr id="8" name="Image 2" descr="preencoded.png"/>
          <p:cNvPicPr>
            <a:picLocks noChangeAspect="1"/>
          </p:cNvPicPr>
          <p:nvPr/>
        </p:nvPicPr>
        <p:blipFill>
          <a:blip r:embed="rId5"/>
          <a:stretch>
            <a:fillRect/>
          </a:stretch>
        </p:blipFill>
        <p:spPr>
          <a:xfrm>
            <a:off x="5862638" y="2802969"/>
            <a:ext cx="555427" cy="555427"/>
          </a:xfrm>
          <a:prstGeom prst="rect">
            <a:avLst/>
          </a:prstGeom>
        </p:spPr>
      </p:pic>
      <p:sp>
        <p:nvSpPr>
          <p:cNvPr id="9" name="Text 4"/>
          <p:cNvSpPr/>
          <p:nvPr/>
        </p:nvSpPr>
        <p:spPr>
          <a:xfrm>
            <a:off x="5862638" y="3580567"/>
            <a:ext cx="2905006" cy="694373"/>
          </a:xfrm>
          <a:prstGeom prst="rect">
            <a:avLst/>
          </a:prstGeom>
          <a:noFill/>
          <a:ln/>
        </p:spPr>
        <p:txBody>
          <a:bodyPr wrap="squar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Automated Phishing Lures</a:t>
            </a:r>
            <a:endParaRPr lang="en-US" sz="2187" dirty="0"/>
          </a:p>
        </p:txBody>
      </p:sp>
      <p:sp>
        <p:nvSpPr>
          <p:cNvPr id="10" name="Text 5"/>
          <p:cNvSpPr/>
          <p:nvPr/>
        </p:nvSpPr>
        <p:spPr>
          <a:xfrm>
            <a:off x="5862638" y="4408170"/>
            <a:ext cx="2905006" cy="2487811"/>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AI-powered natural language generation can be used by attackers to produce personalized and tailored phishing emails and messages that are more difficult to detect and defend against.</a:t>
            </a:r>
            <a:endParaRPr lang="en-US" sz="1750" dirty="0"/>
          </a:p>
        </p:txBody>
      </p:sp>
      <p:pic>
        <p:nvPicPr>
          <p:cNvPr id="11" name="Image 3" descr="preencoded.png"/>
          <p:cNvPicPr>
            <a:picLocks noChangeAspect="1"/>
          </p:cNvPicPr>
          <p:nvPr/>
        </p:nvPicPr>
        <p:blipFill>
          <a:blip r:embed="rId6"/>
          <a:stretch>
            <a:fillRect/>
          </a:stretch>
        </p:blipFill>
        <p:spPr>
          <a:xfrm>
            <a:off x="9100899" y="2802969"/>
            <a:ext cx="555427" cy="555427"/>
          </a:xfrm>
          <a:prstGeom prst="rect">
            <a:avLst/>
          </a:prstGeom>
        </p:spPr>
      </p:pic>
      <p:sp>
        <p:nvSpPr>
          <p:cNvPr id="12" name="Text 6"/>
          <p:cNvSpPr/>
          <p:nvPr/>
        </p:nvSpPr>
        <p:spPr>
          <a:xfrm>
            <a:off x="9100899" y="3580567"/>
            <a:ext cx="2905125" cy="694373"/>
          </a:xfrm>
          <a:prstGeom prst="rect">
            <a:avLst/>
          </a:prstGeom>
          <a:noFill/>
          <a:ln/>
        </p:spPr>
        <p:txBody>
          <a:bodyPr wrap="squar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Quantum Computing Threats</a:t>
            </a:r>
            <a:endParaRPr lang="en-US" sz="2187" dirty="0"/>
          </a:p>
        </p:txBody>
      </p:sp>
      <p:sp>
        <p:nvSpPr>
          <p:cNvPr id="13" name="Text 7"/>
          <p:cNvSpPr/>
          <p:nvPr/>
        </p:nvSpPr>
        <p:spPr>
          <a:xfrm>
            <a:off x="9100899" y="4408170"/>
            <a:ext cx="2905125" cy="2843213"/>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The potential of quantum computing to break traditional encryption methods could enable new types of phishing attacks focused on decrypting sensitive data, even from encrypted systems.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A081B">
              <a:alpha val="80000"/>
            </a:srgbClr>
          </a:solidFill>
          <a:ln/>
        </p:spPr>
        <p:txBody>
          <a:bodyPr/>
          <a:lstStyle/>
          <a:p>
            <a:endParaRPr lang="en-US"/>
          </a:p>
        </p:txBody>
      </p:sp>
      <p:sp>
        <p:nvSpPr>
          <p:cNvPr id="6" name="Text 2"/>
          <p:cNvSpPr/>
          <p:nvPr/>
        </p:nvSpPr>
        <p:spPr>
          <a:xfrm>
            <a:off x="3310890" y="688062"/>
            <a:ext cx="8008501" cy="694373"/>
          </a:xfrm>
          <a:prstGeom prst="rect">
            <a:avLst/>
          </a:prstGeom>
          <a:noFill/>
          <a:ln/>
        </p:spPr>
        <p:txBody>
          <a:bodyPr wrap="none" rtlCol="0" anchor="t"/>
          <a:lstStyle/>
          <a:p>
            <a:pPr marL="0" indent="0" algn="ctr">
              <a:lnSpc>
                <a:spcPts val="5468"/>
              </a:lnSpc>
              <a:buNone/>
            </a:pPr>
            <a:r>
              <a:rPr lang="en-US" sz="4374" b="1" dirty="0">
                <a:solidFill>
                  <a:srgbClr val="F0FCFF"/>
                </a:solidFill>
                <a:latin typeface="Spline Sans" pitchFamily="34" charset="0"/>
                <a:ea typeface="Spline Sans" pitchFamily="34" charset="-122"/>
                <a:cs typeface="Spline Sans" pitchFamily="34" charset="-120"/>
              </a:rPr>
              <a:t>Combating the Evolving Threat</a:t>
            </a:r>
            <a:endParaRPr lang="en-US" sz="4374" dirty="0"/>
          </a:p>
        </p:txBody>
      </p:sp>
      <p:pic>
        <p:nvPicPr>
          <p:cNvPr id="7" name="Image 2" descr="preencoded.png"/>
          <p:cNvPicPr>
            <a:picLocks noChangeAspect="1"/>
          </p:cNvPicPr>
          <p:nvPr/>
        </p:nvPicPr>
        <p:blipFill>
          <a:blip r:embed="rId5"/>
          <a:stretch>
            <a:fillRect/>
          </a:stretch>
        </p:blipFill>
        <p:spPr>
          <a:xfrm>
            <a:off x="2624376" y="1715691"/>
            <a:ext cx="3127177" cy="888682"/>
          </a:xfrm>
          <a:prstGeom prst="rect">
            <a:avLst/>
          </a:prstGeom>
        </p:spPr>
      </p:pic>
      <p:sp>
        <p:nvSpPr>
          <p:cNvPr id="8" name="Text 3"/>
          <p:cNvSpPr/>
          <p:nvPr/>
        </p:nvSpPr>
        <p:spPr>
          <a:xfrm>
            <a:off x="2846546" y="2937629"/>
            <a:ext cx="2682835" cy="694373"/>
          </a:xfrm>
          <a:prstGeom prst="rect">
            <a:avLst/>
          </a:prstGeom>
          <a:noFill/>
          <a:ln/>
        </p:spPr>
        <p:txBody>
          <a:bodyPr wrap="square" rtlCol="0" anchor="t"/>
          <a:lstStyle/>
          <a:p>
            <a:pPr marL="0" indent="0" algn="l">
              <a:lnSpc>
                <a:spcPts val="2734"/>
              </a:lnSpc>
              <a:buNone/>
            </a:pPr>
            <a:r>
              <a:rPr lang="en-US" sz="2187" b="1" dirty="0">
                <a:solidFill>
                  <a:srgbClr val="16FFBB"/>
                </a:solidFill>
                <a:latin typeface="Spline Sans" pitchFamily="34" charset="0"/>
                <a:ea typeface="Spline Sans" pitchFamily="34" charset="-122"/>
                <a:cs typeface="Spline Sans" pitchFamily="34" charset="-120"/>
              </a:rPr>
              <a:t>User Awareness Training</a:t>
            </a:r>
            <a:endParaRPr lang="en-US" sz="2187" dirty="0"/>
          </a:p>
        </p:txBody>
      </p:sp>
      <p:sp>
        <p:nvSpPr>
          <p:cNvPr id="9" name="Text 4"/>
          <p:cNvSpPr/>
          <p:nvPr/>
        </p:nvSpPr>
        <p:spPr>
          <a:xfrm>
            <a:off x="2846546" y="3765233"/>
            <a:ext cx="2682835" cy="2487811"/>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Comprehensive user education on the latest phishing and social engineering tactics is crucial to empower individuals to recognize and resist these attacks.</a:t>
            </a:r>
            <a:endParaRPr lang="en-US" sz="1750" dirty="0"/>
          </a:p>
        </p:txBody>
      </p:sp>
      <p:pic>
        <p:nvPicPr>
          <p:cNvPr id="10" name="Image 3" descr="preencoded.png"/>
          <p:cNvPicPr>
            <a:picLocks noChangeAspect="1"/>
          </p:cNvPicPr>
          <p:nvPr/>
        </p:nvPicPr>
        <p:blipFill>
          <a:blip r:embed="rId6"/>
          <a:stretch>
            <a:fillRect/>
          </a:stretch>
        </p:blipFill>
        <p:spPr>
          <a:xfrm>
            <a:off x="5751552" y="1715691"/>
            <a:ext cx="3127177" cy="888682"/>
          </a:xfrm>
          <a:prstGeom prst="rect">
            <a:avLst/>
          </a:prstGeom>
        </p:spPr>
      </p:pic>
      <p:sp>
        <p:nvSpPr>
          <p:cNvPr id="11" name="Text 5"/>
          <p:cNvSpPr/>
          <p:nvPr/>
        </p:nvSpPr>
        <p:spPr>
          <a:xfrm>
            <a:off x="5973723" y="2937629"/>
            <a:ext cx="2682835" cy="694373"/>
          </a:xfrm>
          <a:prstGeom prst="rect">
            <a:avLst/>
          </a:prstGeom>
          <a:noFill/>
          <a:ln/>
        </p:spPr>
        <p:txBody>
          <a:bodyPr wrap="square" rtlCol="0" anchor="t"/>
          <a:lstStyle/>
          <a:p>
            <a:pPr marL="0" indent="0" algn="l">
              <a:lnSpc>
                <a:spcPts val="2734"/>
              </a:lnSpc>
              <a:buNone/>
            </a:pPr>
            <a:r>
              <a:rPr lang="en-US" sz="2187" b="1" dirty="0">
                <a:solidFill>
                  <a:srgbClr val="29DDDA"/>
                </a:solidFill>
                <a:latin typeface="Spline Sans" pitchFamily="34" charset="0"/>
                <a:ea typeface="Spline Sans" pitchFamily="34" charset="-122"/>
                <a:cs typeface="Spline Sans" pitchFamily="34" charset="-120"/>
              </a:rPr>
              <a:t>Advanced Detection and Response</a:t>
            </a:r>
            <a:endParaRPr lang="en-US" sz="2187" dirty="0"/>
          </a:p>
        </p:txBody>
      </p:sp>
      <p:sp>
        <p:nvSpPr>
          <p:cNvPr id="12" name="Text 6"/>
          <p:cNvSpPr/>
          <p:nvPr/>
        </p:nvSpPr>
        <p:spPr>
          <a:xfrm>
            <a:off x="5973723" y="3765233"/>
            <a:ext cx="2682835" cy="2487811"/>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Implementing AI-powered phishing detection systems, along with robust incident response plans, can help organizations stay ahead of the evolving threat landscape.</a:t>
            </a:r>
            <a:endParaRPr lang="en-US" sz="1750" dirty="0"/>
          </a:p>
        </p:txBody>
      </p:sp>
      <p:pic>
        <p:nvPicPr>
          <p:cNvPr id="13" name="Image 4" descr="preencoded.png"/>
          <p:cNvPicPr>
            <a:picLocks noChangeAspect="1"/>
          </p:cNvPicPr>
          <p:nvPr/>
        </p:nvPicPr>
        <p:blipFill>
          <a:blip r:embed="rId7"/>
          <a:stretch>
            <a:fillRect/>
          </a:stretch>
        </p:blipFill>
        <p:spPr>
          <a:xfrm>
            <a:off x="8878729" y="1715691"/>
            <a:ext cx="3127296" cy="888682"/>
          </a:xfrm>
          <a:prstGeom prst="rect">
            <a:avLst/>
          </a:prstGeom>
        </p:spPr>
      </p:pic>
      <p:sp>
        <p:nvSpPr>
          <p:cNvPr id="14" name="Text 7"/>
          <p:cNvSpPr/>
          <p:nvPr/>
        </p:nvSpPr>
        <p:spPr>
          <a:xfrm>
            <a:off x="9100899" y="2937629"/>
            <a:ext cx="2682954" cy="694373"/>
          </a:xfrm>
          <a:prstGeom prst="rect">
            <a:avLst/>
          </a:prstGeom>
          <a:noFill/>
          <a:ln/>
        </p:spPr>
        <p:txBody>
          <a:bodyPr wrap="square" rtlCol="0" anchor="t"/>
          <a:lstStyle/>
          <a:p>
            <a:pPr marL="0" indent="0" algn="l">
              <a:lnSpc>
                <a:spcPts val="2734"/>
              </a:lnSpc>
              <a:buNone/>
            </a:pPr>
            <a:r>
              <a:rPr lang="en-US" sz="2187" b="1" dirty="0">
                <a:solidFill>
                  <a:srgbClr val="37A7E7"/>
                </a:solidFill>
                <a:latin typeface="Spline Sans" pitchFamily="34" charset="0"/>
                <a:ea typeface="Spline Sans" pitchFamily="34" charset="-122"/>
                <a:cs typeface="Spline Sans" pitchFamily="34" charset="-120"/>
              </a:rPr>
              <a:t>Cybersecurity Culture</a:t>
            </a:r>
            <a:endParaRPr lang="en-US" sz="2187" dirty="0"/>
          </a:p>
        </p:txBody>
      </p:sp>
      <p:sp>
        <p:nvSpPr>
          <p:cNvPr id="15" name="Text 8"/>
          <p:cNvSpPr/>
          <p:nvPr/>
        </p:nvSpPr>
        <p:spPr>
          <a:xfrm>
            <a:off x="9100899" y="3765233"/>
            <a:ext cx="2682954" cy="3554016"/>
          </a:xfrm>
          <a:prstGeom prst="rect">
            <a:avLst/>
          </a:prstGeom>
          <a:noFill/>
          <a:ln/>
        </p:spPr>
        <p:txBody>
          <a:bodyPr wrap="square" rtlCol="0" anchor="t"/>
          <a:lstStyle/>
          <a:p>
            <a:pPr marL="0" indent="0" algn="l">
              <a:lnSpc>
                <a:spcPts val="2799"/>
              </a:lnSpc>
              <a:buNone/>
            </a:pPr>
            <a:r>
              <a:rPr lang="en-US" sz="1750" dirty="0">
                <a:solidFill>
                  <a:srgbClr val="E0E4E6"/>
                </a:solidFill>
                <a:latin typeface="Barlow" pitchFamily="34" charset="0"/>
                <a:ea typeface="Barlow" pitchFamily="34" charset="-122"/>
                <a:cs typeface="Barlow" pitchFamily="34" charset="-120"/>
              </a:rPr>
              <a:t>Fostering a strong cybersecurity culture, where vigilance and proactive defense are ingrained in the organization, is essential for effectively combating the persistent threat of phishing and social engineering.</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43AF28E-33D3-754D-497A-C91CE7606B73}"/>
              </a:ext>
            </a:extLst>
          </p:cNvPr>
          <p:cNvGrpSpPr/>
          <p:nvPr/>
        </p:nvGrpSpPr>
        <p:grpSpPr>
          <a:xfrm>
            <a:off x="-60" y="-3096"/>
            <a:ext cx="14630460" cy="8232696"/>
            <a:chOff x="-60" y="-3096"/>
            <a:chExt cx="14630460" cy="8232696"/>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0" y="-3096"/>
              <a:ext cx="14630400" cy="8232696"/>
            </a:xfrm>
            <a:prstGeom prst="rect">
              <a:avLst/>
            </a:prstGeom>
            <a:solidFill>
              <a:srgbClr val="0A081B">
                <a:alpha val="75000"/>
              </a:srgbClr>
            </a:solidFill>
            <a:ln/>
          </p:spPr>
          <p:txBody>
            <a:bodyPr/>
            <a:lstStyle/>
            <a:p>
              <a:endParaRPr lang="en-US" dirty="0"/>
            </a:p>
          </p:txBody>
        </p:sp>
      </p:grpSp>
      <p:pic>
        <p:nvPicPr>
          <p:cNvPr id="13" name="Image 0" descr="preencoded.png"/>
          <p:cNvPicPr>
            <a:picLocks noChangeAspect="1"/>
          </p:cNvPicPr>
          <p:nvPr/>
        </p:nvPicPr>
        <p:blipFill>
          <a:blip r:embed="rId4"/>
          <a:stretch>
            <a:fillRect/>
          </a:stretch>
        </p:blipFill>
        <p:spPr>
          <a:xfrm>
            <a:off x="0" y="0"/>
            <a:ext cx="14630400" cy="8229600"/>
          </a:xfrm>
          <a:prstGeom prst="rect">
            <a:avLst/>
          </a:prstGeom>
        </p:spPr>
      </p:pic>
      <p:pic>
        <p:nvPicPr>
          <p:cNvPr id="23" name="Graphic 22" descr="Smiling Face with No Fill">
            <a:extLst>
              <a:ext uri="{FF2B5EF4-FFF2-40B4-BE49-F238E27FC236}">
                <a16:creationId xmlns:a16="http://schemas.microsoft.com/office/drawing/2014/main" id="{FA564A45-412D-0828-8F8D-967231FB5D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93953" y="2421029"/>
            <a:ext cx="5455380" cy="5455380"/>
          </a:xfrm>
          <a:prstGeom prst="rect">
            <a:avLst/>
          </a:prstGeom>
        </p:spPr>
      </p:pic>
      <p:sp>
        <p:nvSpPr>
          <p:cNvPr id="24" name="Title 1">
            <a:extLst>
              <a:ext uri="{FF2B5EF4-FFF2-40B4-BE49-F238E27FC236}">
                <a16:creationId xmlns:a16="http://schemas.microsoft.com/office/drawing/2014/main" id="{36AE5676-16B2-B8CE-5F6D-CFEA42442407}"/>
              </a:ext>
            </a:extLst>
          </p:cNvPr>
          <p:cNvSpPr txBox="1">
            <a:spLocks/>
          </p:cNvSpPr>
          <p:nvPr/>
        </p:nvSpPr>
        <p:spPr>
          <a:xfrm>
            <a:off x="-310707" y="444791"/>
            <a:ext cx="4023360" cy="690506"/>
          </a:xfrm>
          <a:prstGeom prst="rect">
            <a:avLst/>
          </a:prstGeom>
        </p:spPr>
        <p:txBody>
          <a:bodyPr vert="horz" lIns="91440" tIns="45720" rIns="91440" bIns="45720" rtlCol="0" anchor="b">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i="1" dirty="0">
                <a:solidFill>
                  <a:schemeClr val="bg1"/>
                </a:solidFill>
                <a:latin typeface="Calibri" panose="020F0502020204030204" pitchFamily="34" charset="0"/>
                <a:cs typeface="Calibri" panose="020F0502020204030204" pitchFamily="34" charset="0"/>
              </a:rPr>
              <a:t>Thank You</a:t>
            </a:r>
          </a:p>
        </p:txBody>
      </p:sp>
      <p:sp>
        <p:nvSpPr>
          <p:cNvPr id="25" name="Title 1">
            <a:extLst>
              <a:ext uri="{FF2B5EF4-FFF2-40B4-BE49-F238E27FC236}">
                <a16:creationId xmlns:a16="http://schemas.microsoft.com/office/drawing/2014/main" id="{0AFE7887-4E16-7CCA-C2F6-DF9515F5FA6E}"/>
              </a:ext>
            </a:extLst>
          </p:cNvPr>
          <p:cNvSpPr txBox="1">
            <a:spLocks/>
          </p:cNvSpPr>
          <p:nvPr/>
        </p:nvSpPr>
        <p:spPr>
          <a:xfrm>
            <a:off x="-968629" y="7439556"/>
            <a:ext cx="4023360" cy="690506"/>
          </a:xfrm>
          <a:prstGeom prst="rect">
            <a:avLst/>
          </a:prstGeom>
        </p:spPr>
        <p:txBody>
          <a:bodyPr vert="horz" lIns="91440" tIns="45720" rIns="91440" bIns="45720" rtlCol="0" anchor="b">
            <a:normAutofit fontScale="4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i="1" dirty="0">
                <a:solidFill>
                  <a:schemeClr val="bg1"/>
                </a:solidFill>
                <a:latin typeface="Calibri" panose="020F0502020204030204" pitchFamily="34" charset="0"/>
                <a:cs typeface="Calibri" panose="020F0502020204030204" pitchFamily="34" charset="0"/>
              </a:rPr>
              <a:t>IT22083678</a:t>
            </a:r>
            <a:br>
              <a:rPr lang="en-US" sz="4800" b="1" i="1" dirty="0">
                <a:solidFill>
                  <a:schemeClr val="bg1"/>
                </a:solidFill>
                <a:latin typeface="Calibri" panose="020F0502020204030204" pitchFamily="34" charset="0"/>
                <a:cs typeface="Calibri" panose="020F0502020204030204" pitchFamily="34" charset="0"/>
              </a:rPr>
            </a:br>
            <a:r>
              <a:rPr lang="en-US" sz="4800" b="1" i="1" dirty="0">
                <a:solidFill>
                  <a:schemeClr val="bg1"/>
                </a:solidFill>
                <a:latin typeface="Calibri" panose="020F0502020204030204" pitchFamily="34" charset="0"/>
                <a:cs typeface="Calibri" panose="020F0502020204030204" pitchFamily="34" charset="0"/>
              </a:rPr>
              <a:t>SAHAN H.P.T</a:t>
            </a:r>
          </a:p>
        </p:txBody>
      </p:sp>
      <p:pic>
        <p:nvPicPr>
          <p:cNvPr id="1030" name="Picture 6" descr="Best Data phishing Illustration download in PNG &amp; Vector format">
            <a:extLst>
              <a:ext uri="{FF2B5EF4-FFF2-40B4-BE49-F238E27FC236}">
                <a16:creationId xmlns:a16="http://schemas.microsoft.com/office/drawing/2014/main" id="{53702554-A1F7-FD1E-EEDC-C8DC8E100A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578" y="1109197"/>
            <a:ext cx="8965752" cy="5977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85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990</Words>
  <Application>Microsoft Office PowerPoint</Application>
  <PresentationFormat>Custom</PresentationFormat>
  <Paragraphs>72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Barlow</vt:lpstr>
      <vt:lpstr>Calibri</vt:lpstr>
      <vt:lpstr>Spline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HAPUGALA PATHIRANAGE THEEKSHANA SAHAN it22083678</cp:lastModifiedBy>
  <cp:revision>8</cp:revision>
  <dcterms:created xsi:type="dcterms:W3CDTF">2024-05-03T17:38:52Z</dcterms:created>
  <dcterms:modified xsi:type="dcterms:W3CDTF">2024-05-03T17:58:49Z</dcterms:modified>
</cp:coreProperties>
</file>