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1"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heertharaj2003/Image-video-Optimisation-Technique-in-5G-network-using-AI-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Image/video </a:t>
            </a:r>
            <a:r>
              <a:rPr lang="en-IN" dirty="0">
                <a:solidFill>
                  <a:schemeClr val="tx1"/>
                </a:solidFill>
                <a:latin typeface="Cambria" panose="02040503050406030204" pitchFamily="18" charset="0"/>
                <a:ea typeface="Cambria" panose="02040503050406030204" pitchFamily="18" charset="0"/>
              </a:rPr>
              <a:t>Optimisation Technique in 5G network using </a:t>
            </a:r>
            <a:br>
              <a:rPr lang="en-IN" dirty="0">
                <a:solidFill>
                  <a:schemeClr val="tx1"/>
                </a:solidFill>
                <a:latin typeface="Cambria" panose="02040503050406030204" pitchFamily="18" charset="0"/>
                <a:ea typeface="Cambria" panose="02040503050406030204" pitchFamily="18" charset="0"/>
              </a:rPr>
            </a:br>
            <a:r>
              <a:rPr lang="en-IN" dirty="0">
                <a:solidFill>
                  <a:schemeClr val="tx1"/>
                </a:solidFill>
                <a:latin typeface="Cambria" panose="02040503050406030204" pitchFamily="18" charset="0"/>
                <a:ea typeface="Cambria" panose="02040503050406030204" pitchFamily="18" charset="0"/>
              </a:rPr>
              <a:t>AI &amp;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18668287"/>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GB" sz="1700" b="1" dirty="0" err="1">
                <a:solidFill>
                  <a:srgbClr val="17365D"/>
                </a:solidFill>
                <a:latin typeface="Cambria" panose="02040503050406030204" pitchFamily="18" charset="0"/>
                <a:ea typeface="Cambria" panose="02040503050406030204" pitchFamily="18" charset="0"/>
                <a:cs typeface="Verdana"/>
                <a:sym typeface="Verdana"/>
              </a:rPr>
              <a:t>Lakshmisha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bg2">
                    <a:lumMod val="75000"/>
                  </a:schemeClr>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bg2">
                    <a:lumMod val="75000"/>
                  </a:schemeClr>
                </a:solidFill>
                <a:latin typeface="Cambria" panose="02040503050406030204" pitchFamily="18" charset="0"/>
                <a:ea typeface="Cambria" panose="02040503050406030204" pitchFamily="18" charset="0"/>
                <a:cs typeface="Verdana"/>
                <a:sym typeface="Verdana"/>
              </a:rPr>
              <a:t>Ms.Sirya</a:t>
            </a:r>
            <a:r>
              <a:rPr lang="en-US" sz="2000" b="1" dirty="0">
                <a:solidFill>
                  <a:schemeClr val="bg2">
                    <a:lumMod val="75000"/>
                  </a:schemeClr>
                </a:solidFill>
                <a:latin typeface="Cambria" panose="02040503050406030204" pitchFamily="18" charset="0"/>
                <a:ea typeface="Cambria" panose="02040503050406030204" pitchFamily="18" charset="0"/>
                <a:cs typeface="Verdana"/>
                <a:sym typeface="Verdana"/>
              </a:rPr>
              <a:t> Bhanu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bg2">
                    <a:lumMod val="75000"/>
                  </a:schemeClr>
                </a:solidFill>
                <a:latin typeface="Cambria" panose="02040503050406030204" pitchFamily="18" charset="0"/>
                <a:ea typeface="Cambria" panose="02040503050406030204" pitchFamily="18" charset="0"/>
                <a:cs typeface="Verdana"/>
                <a:sym typeface="Verdana"/>
              </a:rPr>
              <a:t>Dr.Manjula</a:t>
            </a:r>
            <a:r>
              <a:rPr lang="en-US" sz="2000" b="1" i="0" u="none" strike="noStrike" cap="none" dirty="0">
                <a:solidFill>
                  <a:schemeClr val="bg2">
                    <a:lumMod val="75000"/>
                  </a:schemeClr>
                </a:solidFill>
                <a:latin typeface="Cambria" panose="02040503050406030204" pitchFamily="18" charset="0"/>
                <a:ea typeface="Cambria" panose="02040503050406030204" pitchFamily="18" charset="0"/>
                <a:cs typeface="Verdana"/>
                <a:sym typeface="Verdana"/>
              </a:rPr>
              <a:t>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DD57EBBC-2A2D-27AE-464C-59FCF5FD18C2}"/>
              </a:ext>
            </a:extLst>
          </p:cNvPr>
          <p:cNvGraphicFramePr>
            <a:graphicFrameLocks noGrp="1"/>
          </p:cNvGraphicFramePr>
          <p:nvPr>
            <p:extLst>
              <p:ext uri="{D42A27DB-BD31-4B8C-83A1-F6EECF244321}">
                <p14:modId xmlns:p14="http://schemas.microsoft.com/office/powerpoint/2010/main" val="430830375"/>
              </p:ext>
            </p:extLst>
          </p:nvPr>
        </p:nvGraphicFramePr>
        <p:xfrm>
          <a:off x="102616" y="2533650"/>
          <a:ext cx="5869406" cy="1854200"/>
        </p:xfrm>
        <a:graphic>
          <a:graphicData uri="http://schemas.openxmlformats.org/drawingml/2006/table">
            <a:tbl>
              <a:tblPr firstRow="1" bandRow="1"/>
              <a:tblGrid>
                <a:gridCol w="2934703">
                  <a:extLst>
                    <a:ext uri="{9D8B030D-6E8A-4147-A177-3AD203B41FA5}">
                      <a16:colId xmlns:a16="http://schemas.microsoft.com/office/drawing/2014/main" val="2062668850"/>
                    </a:ext>
                  </a:extLst>
                </a:gridCol>
                <a:gridCol w="2934703">
                  <a:extLst>
                    <a:ext uri="{9D8B030D-6E8A-4147-A177-3AD203B41FA5}">
                      <a16:colId xmlns:a16="http://schemas.microsoft.com/office/drawing/2014/main" val="14398716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strike="noStrike" cap="none" dirty="0">
                          <a:solidFill>
                            <a:srgbClr val="17365D"/>
                          </a:solidFill>
                        </a:rPr>
                        <a:t>Name: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i="0" u="none" strike="noStrike" cap="none" dirty="0">
                          <a:solidFill>
                            <a:schemeClr val="bg2">
                              <a:lumMod val="75000"/>
                            </a:schemeClr>
                          </a:solidFill>
                          <a:effectLst/>
                          <a:latin typeface="+mn-lt"/>
                          <a:ea typeface="+mn-ea"/>
                          <a:cs typeface="+mn-cs"/>
                          <a:sym typeface="Arial"/>
                        </a:rPr>
                        <a:t>Roll Number:</a:t>
                      </a:r>
                      <a:endParaRPr lang="en-IN" dirty="0">
                        <a:solidFill>
                          <a:schemeClr val="bg2">
                            <a:lumMod val="75000"/>
                          </a:schemeClr>
                        </a:solidFill>
                        <a:effectLst/>
                      </a:endParaRPr>
                    </a:p>
                  </a:txBody>
                  <a:tcPr/>
                </a:tc>
                <a:extLst>
                  <a:ext uri="{0D108BD9-81ED-4DB2-BD59-A6C34878D82A}">
                    <a16:rowId xmlns:a16="http://schemas.microsoft.com/office/drawing/2014/main" val="693692324"/>
                  </a:ext>
                </a:extLst>
              </a:tr>
              <a:tr h="370840">
                <a:tc>
                  <a:txBody>
                    <a:bodyPr/>
                    <a:lstStyle/>
                    <a:p>
                      <a:r>
                        <a:rPr lang="en-IN" dirty="0"/>
                        <a:t>Theertharaj</a:t>
                      </a:r>
                    </a:p>
                  </a:txBody>
                  <a:tcPr/>
                </a:tc>
                <a:tc>
                  <a:txBody>
                    <a:bodyPr/>
                    <a:lstStyle/>
                    <a:p>
                      <a:r>
                        <a:rPr lang="en-IN" dirty="0"/>
                        <a:t>20211CSD0118</a:t>
                      </a:r>
                    </a:p>
                  </a:txBody>
                  <a:tcPr/>
                </a:tc>
                <a:extLst>
                  <a:ext uri="{0D108BD9-81ED-4DB2-BD59-A6C34878D82A}">
                    <a16:rowId xmlns:a16="http://schemas.microsoft.com/office/drawing/2014/main" val="3988632664"/>
                  </a:ext>
                </a:extLst>
              </a:tr>
              <a:tr h="370840">
                <a:tc>
                  <a:txBody>
                    <a:bodyPr/>
                    <a:lstStyle/>
                    <a:p>
                      <a:r>
                        <a:rPr lang="en-IN" dirty="0"/>
                        <a:t>Kamal SK</a:t>
                      </a:r>
                    </a:p>
                  </a:txBody>
                  <a:tcPr/>
                </a:tc>
                <a:tc>
                  <a:txBody>
                    <a:bodyPr/>
                    <a:lstStyle/>
                    <a:p>
                      <a:r>
                        <a:rPr lang="en-IN" dirty="0"/>
                        <a:t>20211CSD0205</a:t>
                      </a:r>
                    </a:p>
                  </a:txBody>
                  <a:tcPr/>
                </a:tc>
                <a:extLst>
                  <a:ext uri="{0D108BD9-81ED-4DB2-BD59-A6C34878D82A}">
                    <a16:rowId xmlns:a16="http://schemas.microsoft.com/office/drawing/2014/main" val="1831208293"/>
                  </a:ext>
                </a:extLst>
              </a:tr>
              <a:tr h="370840">
                <a:tc>
                  <a:txBody>
                    <a:bodyPr/>
                    <a:lstStyle/>
                    <a:p>
                      <a:r>
                        <a:rPr lang="en-IN" dirty="0"/>
                        <a:t>Varsha </a:t>
                      </a:r>
                    </a:p>
                  </a:txBody>
                  <a:tcPr/>
                </a:tc>
                <a:tc>
                  <a:txBody>
                    <a:bodyPr/>
                    <a:lstStyle/>
                    <a:p>
                      <a:r>
                        <a:rPr lang="en-IN" dirty="0"/>
                        <a:t>20211CSD0083</a:t>
                      </a:r>
                    </a:p>
                  </a:txBody>
                  <a:tcPr/>
                </a:tc>
                <a:extLst>
                  <a:ext uri="{0D108BD9-81ED-4DB2-BD59-A6C34878D82A}">
                    <a16:rowId xmlns:a16="http://schemas.microsoft.com/office/drawing/2014/main" val="748381147"/>
                  </a:ext>
                </a:extLst>
              </a:tr>
              <a:tr h="370840">
                <a:tc>
                  <a:txBody>
                    <a:bodyPr/>
                    <a:lstStyle/>
                    <a:p>
                      <a:r>
                        <a:rPr lang="en-IN" dirty="0" err="1"/>
                        <a:t>Tanishka</a:t>
                      </a:r>
                      <a:r>
                        <a:rPr lang="en-IN" dirty="0"/>
                        <a:t> </a:t>
                      </a:r>
                    </a:p>
                  </a:txBody>
                  <a:tcPr/>
                </a:tc>
                <a:tc>
                  <a:txBody>
                    <a:bodyPr/>
                    <a:lstStyle/>
                    <a:p>
                      <a:r>
                        <a:rPr lang="en-IN" dirty="0"/>
                        <a:t>20211CSD0040</a:t>
                      </a:r>
                    </a:p>
                  </a:txBody>
                  <a:tcPr/>
                </a:tc>
                <a:extLst>
                  <a:ext uri="{0D108BD9-81ED-4DB2-BD59-A6C34878D82A}">
                    <a16:rowId xmlns:a16="http://schemas.microsoft.com/office/drawing/2014/main" val="401004888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 Software</a:t>
            </a:r>
          </a:p>
          <a:p>
            <a:pPr marL="342900" lvl="0" indent="-190500" algn="just">
              <a:lnSpc>
                <a:spcPct val="150000"/>
              </a:lnSpc>
              <a:spcBef>
                <a:spcPts val="0"/>
              </a:spcBef>
              <a:buNone/>
            </a:pPr>
            <a:r>
              <a:rPr lang="en-US" dirty="0">
                <a:latin typeface="Cambria" panose="02040503050406030204" pitchFamily="18" charset="0"/>
                <a:ea typeface="Cambria" panose="02040503050406030204" pitchFamily="18" charset="0"/>
              </a:rPr>
              <a:t>Problem Description:</a:t>
            </a:r>
            <a:r>
              <a:rPr lang="en-US" dirty="0"/>
              <a:t> </a:t>
            </a:r>
          </a:p>
          <a:p>
            <a:pPr marL="342900" lvl="0" indent="-190500" algn="just">
              <a:lnSpc>
                <a:spcPct val="150000"/>
              </a:lnSpc>
              <a:spcBef>
                <a:spcPts val="0"/>
              </a:spcBef>
              <a:buNone/>
            </a:pPr>
            <a:r>
              <a:rPr lang="en-US" sz="1700" dirty="0">
                <a:latin typeface="Cambria" panose="02040503050406030204" pitchFamily="18" charset="0"/>
                <a:ea typeface="Cambria" panose="02040503050406030204" pitchFamily="18" charset="0"/>
              </a:rPr>
              <a:t>	Cloud Radio Access Networks (C-RAN) are critical in modern cellular network architectures, especially with the growth of 5G and beyond. However, one of the main challenges is optimizing the compression and resource allocation on the fronthaul link between Remote Radio Units (RRUs) and the Central Processor (CP), especially in multi-antenna systems. While methods like </a:t>
            </a:r>
            <a:r>
              <a:rPr lang="en-US" sz="1700" dirty="0" err="1">
                <a:latin typeface="Cambria" panose="02040503050406030204" pitchFamily="18" charset="0"/>
                <a:ea typeface="Cambria" panose="02040503050406030204" pitchFamily="18" charset="0"/>
              </a:rPr>
              <a:t>QDNet</a:t>
            </a:r>
            <a:r>
              <a:rPr lang="en-US" sz="1700" dirty="0">
                <a:latin typeface="Cambria" panose="02040503050406030204" pitchFamily="18" charset="0"/>
                <a:ea typeface="Cambria" panose="02040503050406030204" pitchFamily="18" charset="0"/>
              </a:rPr>
              <a:t> have shown significant improvements, there is still room for enhancement, particularly in environments with high user density, limited fronthaul capacity, and varying wireless conditions</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https://github.com/Theertharaj2003/Image-video-Optimisation-Technique-in-5G-network-using-AI-ML</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667512" y="1143000"/>
            <a:ext cx="10813288" cy="3995928"/>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&amp; Software and Hardware Requirements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ONNX (Open Neural Network Exchange)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MATLAB/Simulink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ModelSim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Intel </a:t>
            </a:r>
            <a:r>
              <a:rPr kumimoji="0" lang="en-US" altLang="en-US" sz="1800" b="1" i="0" u="none" strike="noStrike" cap="none" normalizeH="0" baseline="0" dirty="0" err="1">
                <a:ln>
                  <a:noFill/>
                </a:ln>
                <a:solidFill>
                  <a:schemeClr val="tx1"/>
                </a:solidFill>
                <a:effectLst/>
                <a:latin typeface="Arial" panose="020B0604020202020204" pitchFamily="34" charset="0"/>
              </a:rPr>
              <a:t>SignalTap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GNU Radio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ns-3 Network Simulator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a:t>
            </a:r>
            <a:r>
              <a:rPr lang="en-US" altLang="en-US" sz="1800" b="1" dirty="0">
                <a:solidFill>
                  <a:schemeClr val="tx1"/>
                </a:solidFill>
                <a:latin typeface="Arial" panose="020B0604020202020204" pitchFamily="34" charset="0"/>
              </a:rPr>
              <a:t>on libraries(</a:t>
            </a:r>
            <a:r>
              <a:rPr lang="en-US" altLang="en-US" sz="1800" b="1" dirty="0" err="1">
                <a:solidFill>
                  <a:schemeClr val="tx1"/>
                </a:solidFill>
                <a:latin typeface="Arial" panose="020B0604020202020204" pitchFamily="34" charset="0"/>
              </a:rPr>
              <a:t>numpy</a:t>
            </a:r>
            <a:r>
              <a:rPr lang="en-US" altLang="en-US" sz="1800" b="1" dirty="0">
                <a:solidFill>
                  <a:schemeClr val="tx1"/>
                </a:solidFill>
                <a:latin typeface="Arial" panose="020B0604020202020204" pitchFamily="34" charset="0"/>
              </a:rPr>
              <a:t>, tensor flow)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marL="342900" lvl="0" indent="-190500" algn="just" rtl="0">
              <a:lnSpc>
                <a:spcPct val="200000"/>
              </a:lnSpc>
              <a:spcBef>
                <a:spcPts val="0"/>
              </a:spcBef>
              <a:spcAft>
                <a:spcPts val="0"/>
              </a:spcAft>
              <a:buClr>
                <a:schemeClr val="dk1"/>
              </a:buClr>
              <a:buSzPct val="100000"/>
              <a:buNone/>
            </a:pPr>
            <a:r>
              <a:rPr lang="en-US" dirty="0"/>
              <a:t>  Develop an advanced deep learning-based solution that optimizes fronthaul compression, resource allocation, and energy efficiency in C-RAN systems. The solution should focus on dynamically adjusting to network conditions (e.g., user mobility, signal interference, and network traffic) while reducing latency, improving data rates, and maintaining low computational complexity.</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ctr" rtl="0">
              <a:spcBef>
                <a:spcPts val="0"/>
              </a:spcBef>
              <a:spcAft>
                <a:spcPts val="0"/>
              </a:spcAft>
              <a:buClr>
                <a:schemeClr val="dk1"/>
              </a:buClr>
              <a:buSzPct val="100000"/>
              <a:buNone/>
            </a:pPr>
            <a:r>
              <a:rPr lang="en-GB" sz="1800" b="1" i="0" dirty="0">
                <a:solidFill>
                  <a:srgbClr val="000000"/>
                </a:solidFill>
                <a:effectLst/>
                <a:latin typeface="Cambria" panose="02040503050406030204" pitchFamily="18" charset="0"/>
                <a:ea typeface="Cambria" panose="02040503050406030204" pitchFamily="18" charset="0"/>
                <a:cs typeface="Verdana" panose="020B0604030504040204" pitchFamily="34" charset="0"/>
              </a:rPr>
              <a:t>Image/video </a:t>
            </a:r>
            <a:r>
              <a:rPr lang="en-IN" sz="1800" b="1" i="0" dirty="0">
                <a:solidFill>
                  <a:srgbClr val="000000"/>
                </a:solidFill>
                <a:effectLst/>
                <a:latin typeface="Cambria" panose="02040503050406030204" pitchFamily="18" charset="0"/>
                <a:ea typeface="Cambria" panose="02040503050406030204" pitchFamily="18" charset="0"/>
                <a:cs typeface="Verdana" panose="020B0604030504040204" pitchFamily="34" charset="0"/>
              </a:rPr>
              <a:t>Optimisation Technique in 5G network using </a:t>
            </a:r>
            <a:br>
              <a:rPr lang="en-IN" sz="1800" b="1" i="0" dirty="0">
                <a:solidFill>
                  <a:srgbClr val="000000"/>
                </a:solidFill>
                <a:effectLst/>
                <a:latin typeface="Cambria" panose="02040503050406030204" pitchFamily="18" charset="0"/>
                <a:ea typeface="Cambria" panose="02040503050406030204" pitchFamily="18" charset="0"/>
                <a:cs typeface="Verdana" panose="020B0604030504040204" pitchFamily="34" charset="0"/>
              </a:rPr>
            </a:br>
            <a:r>
              <a:rPr lang="en-IN" sz="1800" b="1" i="0" dirty="0">
                <a:solidFill>
                  <a:srgbClr val="000000"/>
                </a:solidFill>
                <a:effectLst/>
                <a:latin typeface="Cambria" panose="02040503050406030204" pitchFamily="18" charset="0"/>
                <a:ea typeface="Cambria" panose="02040503050406030204" pitchFamily="18" charset="0"/>
                <a:cs typeface="Verdana" panose="020B0604030504040204" pitchFamily="34" charset="0"/>
              </a:rPr>
              <a:t>AI &amp; ML</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46129E8D-251B-B86B-0E00-5FEE8EAC7EC3}"/>
              </a:ext>
            </a:extLst>
          </p:cNvPr>
          <p:cNvPicPr>
            <a:picLocks noChangeAspect="1"/>
          </p:cNvPicPr>
          <p:nvPr/>
        </p:nvPicPr>
        <p:blipFill>
          <a:blip r:embed="rId3"/>
          <a:srcRect l="722"/>
          <a:stretch/>
        </p:blipFill>
        <p:spPr>
          <a:xfrm>
            <a:off x="1971099" y="2290603"/>
            <a:ext cx="8249801" cy="2276793"/>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IN" dirty="0" err="1"/>
              <a:t>Askri</a:t>
            </a:r>
            <a:r>
              <a:rPr lang="en-IN" dirty="0"/>
              <a:t>, A., Zhang, C., &amp; </a:t>
            </a:r>
            <a:r>
              <a:rPr lang="en-IN" dirty="0" err="1"/>
              <a:t>Rekaya</a:t>
            </a:r>
            <a:r>
              <a:rPr lang="en-IN" dirty="0"/>
              <a:t>-Ben Othman, G. (2021). Distributed learning assisted fronthaul compression for multi-antenna C-RAN. </a:t>
            </a:r>
            <a:r>
              <a:rPr lang="en-IN" i="1" dirty="0"/>
              <a:t>IEEE Access, 9</a:t>
            </a:r>
            <a:r>
              <a:rPr lang="en-IN" dirty="0"/>
              <a:t>, 113997-114007. </a:t>
            </a:r>
          </a:p>
          <a:p>
            <a:pPr marL="495300" indent="-342900">
              <a:spcBef>
                <a:spcPts val="0"/>
              </a:spcBef>
              <a:buFont typeface="Wingdings" panose="05000000000000000000" pitchFamily="2" charset="2"/>
              <a:buChar char="Ø"/>
            </a:pPr>
            <a:endParaRPr lang="en-IN" dirty="0"/>
          </a:p>
          <a:p>
            <a:pPr marL="495300" indent="-342900">
              <a:spcBef>
                <a:spcPts val="0"/>
              </a:spcBef>
              <a:buFont typeface="Wingdings" panose="05000000000000000000" pitchFamily="2" charset="2"/>
              <a:buChar char="Ø"/>
            </a:pPr>
            <a:r>
              <a:rPr lang="en-IN" dirty="0"/>
              <a:t>https://doi.org/10.1109/ACCESS.2021.3104660</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424</Words>
  <Application>Microsoft Office PowerPoint</Application>
  <PresentationFormat>Widescreen</PresentationFormat>
  <Paragraphs>69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Verdana</vt:lpstr>
      <vt:lpstr>Wingdings</vt:lpstr>
      <vt:lpstr>Bioinformatics</vt:lpstr>
      <vt:lpstr>Image/video Optimisation Technique in 5G network using  AI &amp; ML</vt:lpstr>
      <vt:lpstr>Content</vt:lpstr>
      <vt:lpstr>Problem Statement Number: </vt:lpstr>
      <vt:lpstr>Github Link</vt:lpstr>
      <vt:lpstr>Analysis of Problem Statement</vt:lpstr>
      <vt:lpstr>Analysis of Problem Statement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Theertharaj A N</cp:lastModifiedBy>
  <cp:revision>37</cp:revision>
  <dcterms:modified xsi:type="dcterms:W3CDTF">2024-09-19T05:11:44Z</dcterms:modified>
</cp:coreProperties>
</file>