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  <p:sldId id="911" r:id="rId3"/>
    <p:sldId id="967" r:id="rId4"/>
    <p:sldId id="969" r:id="rId5"/>
    <p:sldId id="257" r:id="rId6"/>
    <p:sldId id="258" r:id="rId7"/>
    <p:sldId id="259" r:id="rId8"/>
    <p:sldId id="973" r:id="rId9"/>
    <p:sldId id="972" r:id="rId10"/>
    <p:sldId id="971" r:id="rId11"/>
    <p:sldId id="970" r:id="rId12"/>
    <p:sldId id="977" r:id="rId13"/>
    <p:sldId id="976" r:id="rId14"/>
    <p:sldId id="975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4T10:13:32.72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9 2816 0 0,'0'0'128'0'0,"0"0"24"0"0,0-9-152 0 0,0 9 0 0 0,0 0 0 0 0,0 0 0 0 0,0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F18D-C120-4728-BF87-8BFEAFD1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39506-AD62-404F-BC7C-E9BD1A2F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825F-45B9-48D2-896F-E301C02F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35F9-70F4-45C7-BA12-BE8D8B2D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C943-079A-4486-9D0C-8610454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408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6E5-7AAF-4578-843A-DD53E723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88B42-1F7E-4D37-9538-D2574AB9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A4A2-D5A0-40F9-BCF3-634B9AA8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8FA6-EAB0-4A4E-9177-E267351B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03CD-981D-4684-80CB-8C7B6B1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53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619DE-6F43-465E-AB50-13822D6C7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D449-F291-496E-817E-24F3549F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539A-F61F-42DB-B626-57607D02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3FFC-B659-4180-8200-7B2C0E95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878C-4A71-470D-9FA8-2C8D03D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27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9FF7-7A1E-47AA-8325-9B3E05E3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476A-82E1-4ECD-92FA-723BD250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7CB0-3280-4EF4-9E86-90EEE640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CE4B-64CB-4246-9C32-2102509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54A1-09FC-442F-A29C-75835F3A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66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3E9-8C0B-499A-B174-FD8A8CF0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F33F-C6C7-41B7-A775-56158A55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1CCF-1096-4397-90C6-722C9E20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6D79-52ED-4077-B8EE-6A72E25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EB6D-B29F-4430-A777-1AC27209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829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068-F825-4F95-B960-5D7F6F7D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66E8-6DA1-4782-91C5-46435A4BB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79B2-4640-48DA-80BB-586FCD0C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202B-24AF-4C10-9F7A-03BFAD00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CB11-4492-436E-8325-9B35EBBE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51B7F-C756-4098-88C2-FE9C3F44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FFBD-EFFA-4ACD-93A5-A79C0D4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02B7-D9B1-402B-AC3C-F4DA4CBB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394A-7D67-4837-9362-3C6CF203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128E-EF23-465C-B258-6EF5B3AD0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0A758-0688-4703-8A30-74A8FA17B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7E037-70D6-4BC4-A10D-C745EBDD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2C180-3515-4B9A-8345-54D306ED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AF674-9D11-4D45-8A6D-78683FFE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78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2BC-A80D-4022-81CE-FA9E624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3C454-F063-4785-B23F-D04903B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06390-2160-4A2B-9F4F-17820767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D405-6290-44B3-93A5-28983760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0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C2CE7-EFFD-4975-8093-3CE8473F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8174-59F5-46BC-BFB8-0599910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E43DD-AE3F-4D09-A8A8-17C54ADF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00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F830-C5EE-4A47-BA85-42712558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705F-A14D-47CA-B217-B6B3C461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3C29E-DC94-42EF-8554-B0114FABC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9A220-892A-41D8-987A-77618B07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8AA0-B989-4171-8920-99C4A41F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46F2-37FE-4563-B1A7-760E966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52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66EA-FBA3-4288-AE5D-C21123FC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5FA48-D53A-4C2E-BBF9-9D1DB777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18EF-E921-4446-8EFD-685F8C92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EFCFC-E35D-4CD6-976B-0B9C7CEC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89CA-97BE-4BE5-8E01-6845F0C7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D6CA-1BB0-46E9-8E76-9C524488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72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8D8E9-223E-421B-9228-545B8654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3A4D3-79B5-46BF-A836-FB44A510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10FD-9EBF-43B8-8B57-251F0AEF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EC84-4EE9-4D2F-9C95-A537FB0B438C}" type="datetimeFigureOut">
              <a:rPr lang="th-TH" smtClean="0"/>
              <a:t>10/12/64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C6CD-6F29-4156-808F-2B8A95EEA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438E-A518-4FB6-A49D-C026815A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3FFC-2257-480D-8F5B-EF076AB585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45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11" Type="http://schemas.microsoft.com/office/2007/relationships/hdphoto" Target="../media/hdphoto1.wdp"/><Relationship Id="rId5" Type="http://schemas.openxmlformats.org/officeDocument/2006/relationships/image" Target="../media/image1.e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8E958F9-82F6-486A-8FC8-F553FDFAFB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8E958F9-82F6-486A-8FC8-F553FDFAF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el 3">
            <a:extLst>
              <a:ext uri="{FF2B5EF4-FFF2-40B4-BE49-F238E27FC236}">
                <a16:creationId xmlns:a16="http://schemas.microsoft.com/office/drawing/2014/main" id="{D35C913F-B4AF-4A76-87C1-BCEF1326007D}"/>
              </a:ext>
            </a:extLst>
          </p:cNvPr>
          <p:cNvSpPr txBox="1">
            <a:spLocks/>
          </p:cNvSpPr>
          <p:nvPr/>
        </p:nvSpPr>
        <p:spPr>
          <a:xfrm>
            <a:off x="4259758" y="2295356"/>
            <a:ext cx="7810322" cy="2257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b="0" dirty="0">
                <a:solidFill>
                  <a:srgbClr val="3B3838"/>
                </a:solidFill>
              </a:rPr>
              <a:t>BADS7205 : Data Streaming</a:t>
            </a:r>
            <a:endParaRPr lang="en-US" sz="4000" dirty="0">
              <a:solidFill>
                <a:srgbClr val="3B3838"/>
              </a:solidFill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4000" dirty="0">
                <a:solidFill>
                  <a:srgbClr val="3B3838"/>
                </a:solidFill>
              </a:rPr>
              <a:t>Offensive Word Detection</a:t>
            </a:r>
            <a:endParaRPr lang="en-US" sz="2400" b="0" dirty="0">
              <a:solidFill>
                <a:srgbClr val="3B3838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th-TH" sz="1800" b="0" dirty="0">
              <a:solidFill>
                <a:srgbClr val="3B3838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วิศราม</a:t>
            </a:r>
            <a:r>
              <a:rPr lang="en-GB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ขำเกษม</a:t>
            </a:r>
            <a:r>
              <a:rPr lang="en-GB" sz="1800" b="0" dirty="0">
                <a:solidFill>
                  <a:srgbClr val="3B3838"/>
                </a:solidFill>
              </a:rPr>
              <a:t>		6220412030</a:t>
            </a:r>
            <a:endParaRPr lang="en-US" sz="1800" b="0" dirty="0">
              <a:solidFill>
                <a:srgbClr val="3B3838"/>
              </a:solidFill>
            </a:endParaRP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กอฟฟาร์ </a:t>
            </a:r>
            <a:r>
              <a:rPr lang="en-US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ลัดเลีย</a:t>
            </a:r>
            <a:r>
              <a:rPr lang="en-GB" sz="1800" b="0" dirty="0">
                <a:solidFill>
                  <a:srgbClr val="3B3838"/>
                </a:solidFill>
              </a:rPr>
              <a:t>		6310412019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ธีธัช </a:t>
            </a:r>
            <a:r>
              <a:rPr lang="en-US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		</a:t>
            </a:r>
            <a:r>
              <a:rPr lang="th-TH" sz="1800" b="0" dirty="0">
                <a:solidFill>
                  <a:srgbClr val="3B383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นาคเสนีย์</a:t>
            </a:r>
            <a:r>
              <a:rPr lang="en-GB" sz="1800" b="0" dirty="0">
                <a:solidFill>
                  <a:srgbClr val="3B3838"/>
                </a:solidFill>
              </a:rPr>
              <a:t>		6310412021</a:t>
            </a:r>
            <a:endParaRPr lang="th-TH" sz="1800" b="0" dirty="0">
              <a:solidFill>
                <a:srgbClr val="3B383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44AFED-71C9-4CE6-9F9A-A1BB263694C0}"/>
                  </a:ext>
                </a:extLst>
              </p14:cNvPr>
              <p14:cNvContentPartPr/>
              <p14:nvPr/>
            </p14:nvContentPartPr>
            <p14:xfrm>
              <a:off x="6915265" y="864496"/>
              <a:ext cx="36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44AFED-71C9-4CE6-9F9A-A1BB26369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0945" y="860176"/>
                <a:ext cx="9000" cy="118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9432F4E-37B6-43E7-BED0-DB2FAEAE9C66}"/>
              </a:ext>
            </a:extLst>
          </p:cNvPr>
          <p:cNvSpPr/>
          <p:nvPr/>
        </p:nvSpPr>
        <p:spPr>
          <a:xfrm>
            <a:off x="3954742" y="0"/>
            <a:ext cx="108000" cy="6858000"/>
          </a:xfrm>
          <a:prstGeom prst="rect">
            <a:avLst/>
          </a:prstGeom>
          <a:solidFill>
            <a:srgbClr val="00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typing on a keyboard&#10;&#10;Description automatically generated with medium confidence">
            <a:extLst>
              <a:ext uri="{FF2B5EF4-FFF2-40B4-BE49-F238E27FC236}">
                <a16:creationId xmlns:a16="http://schemas.microsoft.com/office/drawing/2014/main" id="{1DD0CCDE-BE28-44F9-8825-0B0D25D9F2D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02" r="30248"/>
          <a:stretch/>
        </p:blipFill>
        <p:spPr>
          <a:xfrm>
            <a:off x="0" y="0"/>
            <a:ext cx="395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06BFC-F493-44D6-806F-D77620F7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78" y="2252662"/>
            <a:ext cx="9829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13D69-2BCF-433E-B40B-760DC618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1" y="405876"/>
            <a:ext cx="6987876" cy="60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DEECA-6289-4406-840F-E3FAD31A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381"/>
            <a:ext cx="9918083" cy="26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7A152-8948-445A-A08E-64840428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40" y="1825625"/>
            <a:ext cx="7695741" cy="37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C5C-2A40-4D1E-9441-F59301D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1638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USE </a:t>
            </a:r>
            <a:r>
              <a:rPr lang="en-US" sz="3200" b="1" dirty="0" err="1"/>
              <a:t>Pyspark</a:t>
            </a:r>
            <a:endParaRPr lang="th-TH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D19E8-4817-4081-A925-B812DDFB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34" y="744559"/>
            <a:ext cx="4562475" cy="380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BDF15-D166-4613-8CA2-34513227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16" y="3692708"/>
            <a:ext cx="6729895" cy="19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Project Overview : Offensive Word Detection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2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6A62F4-CD71-4BA7-B8B3-85CD204CC7DB}"/>
              </a:ext>
            </a:extLst>
          </p:cNvPr>
          <p:cNvSpPr/>
          <p:nvPr/>
        </p:nvSpPr>
        <p:spPr>
          <a:xfrm>
            <a:off x="198832" y="1131059"/>
            <a:ext cx="3763566" cy="408482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D538AC-9151-4BDD-92DA-A8F7CB585F51}"/>
              </a:ext>
            </a:extLst>
          </p:cNvPr>
          <p:cNvSpPr/>
          <p:nvPr/>
        </p:nvSpPr>
        <p:spPr>
          <a:xfrm>
            <a:off x="4211718" y="1131059"/>
            <a:ext cx="3763566" cy="408482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11BD6-731C-4DBB-88C7-1534292DC76F}"/>
              </a:ext>
            </a:extLst>
          </p:cNvPr>
          <p:cNvSpPr/>
          <p:nvPr/>
        </p:nvSpPr>
        <p:spPr>
          <a:xfrm>
            <a:off x="8224604" y="1131059"/>
            <a:ext cx="3763566" cy="408482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0FCA5B-99D7-4C10-A381-07D853433239}"/>
              </a:ext>
            </a:extLst>
          </p:cNvPr>
          <p:cNvSpPr/>
          <p:nvPr/>
        </p:nvSpPr>
        <p:spPr>
          <a:xfrm>
            <a:off x="1211551" y="1333907"/>
            <a:ext cx="1738128" cy="1738128"/>
          </a:xfrm>
          <a:prstGeom prst="ellipse">
            <a:avLst/>
          </a:prstGeom>
          <a:solidFill>
            <a:srgbClr val="14A88F"/>
          </a:solidFill>
          <a:ln w="76200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F5E2004-3F3B-4408-93D4-38A846E71CEC}"/>
              </a:ext>
            </a:extLst>
          </p:cNvPr>
          <p:cNvSpPr/>
          <p:nvPr/>
        </p:nvSpPr>
        <p:spPr>
          <a:xfrm>
            <a:off x="5192097" y="1333907"/>
            <a:ext cx="1738128" cy="1738128"/>
          </a:xfrm>
          <a:prstGeom prst="ellipse">
            <a:avLst/>
          </a:prstGeom>
          <a:solidFill>
            <a:srgbClr val="14A88F"/>
          </a:solidFill>
          <a:ln w="76200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E1AD92-5C2A-48B9-8B4F-2DFFFD2AB66B}"/>
              </a:ext>
            </a:extLst>
          </p:cNvPr>
          <p:cNvSpPr/>
          <p:nvPr/>
        </p:nvSpPr>
        <p:spPr>
          <a:xfrm>
            <a:off x="9237322" y="1333907"/>
            <a:ext cx="1738128" cy="1738128"/>
          </a:xfrm>
          <a:prstGeom prst="ellipse">
            <a:avLst/>
          </a:prstGeom>
          <a:solidFill>
            <a:srgbClr val="14A88F"/>
          </a:solidFill>
          <a:ln w="76200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8D9E2F91-F352-4A0B-A9C0-2EC200109026}"/>
              </a:ext>
            </a:extLst>
          </p:cNvPr>
          <p:cNvSpPr txBox="1">
            <a:spLocks/>
          </p:cNvSpPr>
          <p:nvPr/>
        </p:nvSpPr>
        <p:spPr>
          <a:xfrm>
            <a:off x="296276" y="3231339"/>
            <a:ext cx="3567998" cy="33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What we want to learn from this project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83AA9416-3882-4FD8-8D11-80212F7423A3}"/>
              </a:ext>
            </a:extLst>
          </p:cNvPr>
          <p:cNvSpPr txBox="1">
            <a:spLocks/>
          </p:cNvSpPr>
          <p:nvPr/>
        </p:nvSpPr>
        <p:spPr>
          <a:xfrm>
            <a:off x="8528140" y="3231339"/>
            <a:ext cx="3156491" cy="33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What we expected to see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019C892-1ABF-4F8A-8E28-15937B8F53D4}"/>
              </a:ext>
            </a:extLst>
          </p:cNvPr>
          <p:cNvSpPr txBox="1">
            <a:spLocks/>
          </p:cNvSpPr>
          <p:nvPr/>
        </p:nvSpPr>
        <p:spPr>
          <a:xfrm>
            <a:off x="4398463" y="3231339"/>
            <a:ext cx="3325396" cy="33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How we planned to make it happen</a:t>
            </a: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D0F38D14-20A0-4388-8F3B-3B0B074FEDF7}"/>
              </a:ext>
            </a:extLst>
          </p:cNvPr>
          <p:cNvSpPr txBox="1">
            <a:spLocks/>
          </p:cNvSpPr>
          <p:nvPr/>
        </p:nvSpPr>
        <p:spPr>
          <a:xfrm>
            <a:off x="317026" y="3550340"/>
            <a:ext cx="3547248" cy="14877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Learn how to connect and manage social media data stream for analysis</a:t>
            </a:r>
          </a:p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Language processing model to classify offensive words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78992FF8-884F-44C1-9401-08087AA07FA8}"/>
              </a:ext>
            </a:extLst>
          </p:cNvPr>
          <p:cNvSpPr txBox="1">
            <a:spLocks/>
          </p:cNvSpPr>
          <p:nvPr/>
        </p:nvSpPr>
        <p:spPr>
          <a:xfrm>
            <a:off x="8302564" y="3550340"/>
            <a:ext cx="3634806" cy="14877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Offensive words from the stream are correctly defined and tagged</a:t>
            </a:r>
          </a:p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Able to send out tagged word to other application for further processing</a:t>
            </a:r>
          </a:p>
          <a:p>
            <a:pPr marL="182563" indent="-1825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A013758A-A9A9-4D63-8D4C-7CA451727C18}"/>
              </a:ext>
            </a:extLst>
          </p:cNvPr>
          <p:cNvSpPr txBox="1">
            <a:spLocks/>
          </p:cNvSpPr>
          <p:nvPr/>
        </p:nvSpPr>
        <p:spPr>
          <a:xfrm>
            <a:off x="4265934" y="3550340"/>
            <a:ext cx="3655131" cy="14877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Use selenium tool to feed data to Spark Streaming to manage steaming input for consumer</a:t>
            </a:r>
          </a:p>
          <a:p>
            <a:pPr marL="114300" indent="-1143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Feed words to classification model to identify offensive or profanity words</a:t>
            </a:r>
          </a:p>
          <a:p>
            <a:pPr marL="182563" indent="-1825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</a:pPr>
            <a:endParaRPr lang="en-US" sz="12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52D35D7-062B-4B04-B23B-E2E0890832B3}"/>
              </a:ext>
            </a:extLst>
          </p:cNvPr>
          <p:cNvSpPr txBox="1">
            <a:spLocks/>
          </p:cNvSpPr>
          <p:nvPr/>
        </p:nvSpPr>
        <p:spPr>
          <a:xfrm>
            <a:off x="3909691" y="5322563"/>
            <a:ext cx="4392873" cy="6046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 defTabSz="7175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Font typeface="Arial" panose="020B0604020202020204" pitchFamily="34" charset="0"/>
              <a:buNone/>
              <a:tabLst>
                <a:tab pos="1792288" algn="l"/>
              </a:tabLst>
              <a:defRPr sz="1600" b="1" i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“Using collected data with Spark Streaming to feed word streaming to classification model”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73DC645-0233-4966-B7A9-1279B9607037}"/>
              </a:ext>
            </a:extLst>
          </p:cNvPr>
          <p:cNvSpPr txBox="1">
            <a:spLocks/>
          </p:cNvSpPr>
          <p:nvPr/>
        </p:nvSpPr>
        <p:spPr>
          <a:xfrm>
            <a:off x="7878758" y="5322564"/>
            <a:ext cx="4313242" cy="6046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ctr" defTabSz="7175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  <a:tabLst>
                <a:tab pos="1792288" algn="l"/>
              </a:tabLst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“Correctly identify offensive words from incoming data stream and notify”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5C4BD3-25E0-4B47-8D52-70B457223924}"/>
              </a:ext>
            </a:extLst>
          </p:cNvPr>
          <p:cNvSpPr txBox="1">
            <a:spLocks/>
          </p:cNvSpPr>
          <p:nvPr/>
        </p:nvSpPr>
        <p:spPr>
          <a:xfrm>
            <a:off x="145472" y="5322564"/>
            <a:ext cx="3890357" cy="3774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175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  <a:tabLst>
                <a:tab pos="1792288" algn="l"/>
              </a:tabLst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“End-to-end data stream analysis on word classification”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B7202D1-9CEB-4AEA-90E6-F0A6422D0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44" y="1551346"/>
            <a:ext cx="1273956" cy="127395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B997428-C7D9-41D3-BD31-B731A6F276FC}"/>
              </a:ext>
            </a:extLst>
          </p:cNvPr>
          <p:cNvGrpSpPr/>
          <p:nvPr/>
        </p:nvGrpSpPr>
        <p:grpSpPr>
          <a:xfrm>
            <a:off x="5550723" y="1660193"/>
            <a:ext cx="1085555" cy="1085555"/>
            <a:chOff x="5550723" y="1295281"/>
            <a:chExt cx="1085555" cy="1085555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1817B5FC-D013-44C6-9E85-6884995F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723" y="1295281"/>
              <a:ext cx="1085555" cy="1085555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DED3DC-49BD-4D95-B226-2319C803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684" y="1608310"/>
              <a:ext cx="367477" cy="367477"/>
            </a:xfrm>
            <a:prstGeom prst="rect">
              <a:avLst/>
            </a:prstGeom>
          </p:spPr>
        </p:pic>
      </p:grp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BEF8DB5-DF1F-49CB-B2F0-30EA48080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79" y="1740589"/>
            <a:ext cx="1005159" cy="10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65BD2C-9D64-4E3A-BA04-A14E9AE359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5" imgW="501" imgH="502" progId="TCLayout.ActiveDocument.1">
                  <p:embed/>
                </p:oleObj>
              </mc:Choice>
              <mc:Fallback>
                <p:oleObj name="think-cell Slide" r:id="rId5" imgW="501" imgH="50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65BD2C-9D64-4E3A-BA04-A14E9AE35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E52FE82-0E79-43D2-AEC0-D3DBE49A1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3F68-C775-4AF1-8C36-892A7FF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</a:t>
            </a:r>
          </a:p>
        </p:txBody>
      </p:sp>
      <p:sp>
        <p:nvSpPr>
          <p:cNvPr id="111" name="Slide Number Placeholder 11">
            <a:extLst>
              <a:ext uri="{FF2B5EF4-FFF2-40B4-BE49-F238E27FC236}">
                <a16:creationId xmlns:a16="http://schemas.microsoft.com/office/drawing/2014/main" id="{99F15737-345D-49AC-9EDA-42BC6D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01" y="6356350"/>
            <a:ext cx="324205" cy="365125"/>
          </a:xfrm>
        </p:spPr>
        <p:txBody>
          <a:bodyPr/>
          <a:lstStyle/>
          <a:p>
            <a:fld id="{2AED4295-0F1D-4F0A-8EF2-C394EDE9F1C2}" type="slidenum">
              <a:rPr lang="en-US" sz="1000" smtClean="0">
                <a:latin typeface="Century Gothic" panose="020B0502020202020204" pitchFamily="34" charset="0"/>
              </a:rPr>
              <a:t>3</a:t>
            </a:fld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6903C46-068E-45F8-8482-F8C3E2BFBD25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F034747-40EB-4F3E-A9F9-56DAA86DAFC4}"/>
              </a:ext>
            </a:extLst>
          </p:cNvPr>
          <p:cNvSpPr/>
          <p:nvPr/>
        </p:nvSpPr>
        <p:spPr>
          <a:xfrm>
            <a:off x="285548" y="1235400"/>
            <a:ext cx="2290368" cy="4587515"/>
          </a:xfrm>
          <a:prstGeom prst="rect">
            <a:avLst/>
          </a:prstGeom>
          <a:solidFill>
            <a:srgbClr val="E7F1F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3E18DAD-27CE-40B3-AA52-34C3A878B623}"/>
              </a:ext>
            </a:extLst>
          </p:cNvPr>
          <p:cNvSpPr/>
          <p:nvPr/>
        </p:nvSpPr>
        <p:spPr>
          <a:xfrm>
            <a:off x="2775176" y="1235400"/>
            <a:ext cx="6555663" cy="4587515"/>
          </a:xfrm>
          <a:prstGeom prst="rect">
            <a:avLst/>
          </a:prstGeom>
          <a:solidFill>
            <a:srgbClr val="E7F1F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F0952F-17A0-46BD-BCF4-D7CFE1C311C2}"/>
              </a:ext>
            </a:extLst>
          </p:cNvPr>
          <p:cNvSpPr/>
          <p:nvPr/>
        </p:nvSpPr>
        <p:spPr>
          <a:xfrm>
            <a:off x="9570535" y="1235400"/>
            <a:ext cx="2290368" cy="4587515"/>
          </a:xfrm>
          <a:prstGeom prst="rect">
            <a:avLst/>
          </a:prstGeom>
          <a:solidFill>
            <a:srgbClr val="E7F1F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933E186E-68D0-4149-89A9-963DA0E0FE2F}"/>
              </a:ext>
            </a:extLst>
          </p:cNvPr>
          <p:cNvSpPr txBox="1">
            <a:spLocks/>
          </p:cNvSpPr>
          <p:nvPr/>
        </p:nvSpPr>
        <p:spPr>
          <a:xfrm>
            <a:off x="311245" y="1277720"/>
            <a:ext cx="1847756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Data file</a:t>
            </a:r>
          </a:p>
        </p:txBody>
      </p:sp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37B96DCE-4F18-46E9-A359-10903B9D98C7}"/>
              </a:ext>
            </a:extLst>
          </p:cNvPr>
          <p:cNvSpPr txBox="1">
            <a:spLocks/>
          </p:cNvSpPr>
          <p:nvPr/>
        </p:nvSpPr>
        <p:spPr>
          <a:xfrm>
            <a:off x="2820725" y="1277720"/>
            <a:ext cx="3979569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Spark Streaming</a:t>
            </a:r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76E7906-1E9D-4141-BC72-0D761A10057E}"/>
              </a:ext>
            </a:extLst>
          </p:cNvPr>
          <p:cNvSpPr txBox="1">
            <a:spLocks/>
          </p:cNvSpPr>
          <p:nvPr/>
        </p:nvSpPr>
        <p:spPr>
          <a:xfrm>
            <a:off x="9608712" y="1277720"/>
            <a:ext cx="2214014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Filtered output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3D879A-D55E-467A-8242-C4D2AE036A89}"/>
              </a:ext>
            </a:extLst>
          </p:cNvPr>
          <p:cNvCxnSpPr>
            <a:cxnSpLocks/>
          </p:cNvCxnSpPr>
          <p:nvPr/>
        </p:nvCxnSpPr>
        <p:spPr>
          <a:xfrm>
            <a:off x="356797" y="1552142"/>
            <a:ext cx="2128951" cy="0"/>
          </a:xfrm>
          <a:prstGeom prst="line">
            <a:avLst/>
          </a:prstGeom>
          <a:ln w="19050">
            <a:solidFill>
              <a:srgbClr val="00B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0A116C0-842C-49F2-9ECE-1CD3839471EE}"/>
              </a:ext>
            </a:extLst>
          </p:cNvPr>
          <p:cNvCxnSpPr>
            <a:cxnSpLocks/>
          </p:cNvCxnSpPr>
          <p:nvPr/>
        </p:nvCxnSpPr>
        <p:spPr>
          <a:xfrm>
            <a:off x="2904688" y="1552142"/>
            <a:ext cx="6315512" cy="0"/>
          </a:xfrm>
          <a:prstGeom prst="line">
            <a:avLst/>
          </a:prstGeom>
          <a:ln w="19050">
            <a:solidFill>
              <a:srgbClr val="00B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C411BAD-E3FD-439B-9173-025D2DF2BC37}"/>
              </a:ext>
            </a:extLst>
          </p:cNvPr>
          <p:cNvCxnSpPr>
            <a:cxnSpLocks/>
          </p:cNvCxnSpPr>
          <p:nvPr/>
        </p:nvCxnSpPr>
        <p:spPr>
          <a:xfrm>
            <a:off x="9651243" y="1552142"/>
            <a:ext cx="2128951" cy="0"/>
          </a:xfrm>
          <a:prstGeom prst="line">
            <a:avLst/>
          </a:prstGeom>
          <a:ln w="19050">
            <a:solidFill>
              <a:srgbClr val="00B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597B2A-4FD3-4267-9A77-21C235FAA083}"/>
              </a:ext>
            </a:extLst>
          </p:cNvPr>
          <p:cNvSpPr/>
          <p:nvPr/>
        </p:nvSpPr>
        <p:spPr>
          <a:xfrm>
            <a:off x="642647" y="1972688"/>
            <a:ext cx="1516354" cy="510940"/>
          </a:xfrm>
          <a:prstGeom prst="roundRect">
            <a:avLst>
              <a:gd name="adj" fmla="val 971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2452A0A1-CAC7-4835-A7F2-B1B0C6D527BE}"/>
              </a:ext>
            </a:extLst>
          </p:cNvPr>
          <p:cNvSpPr/>
          <p:nvPr/>
        </p:nvSpPr>
        <p:spPr>
          <a:xfrm>
            <a:off x="642647" y="2713557"/>
            <a:ext cx="1516354" cy="510940"/>
          </a:xfrm>
          <a:prstGeom prst="roundRect">
            <a:avLst>
              <a:gd name="adj" fmla="val 7979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4C756F8C-B679-401A-870F-7C0343B33D38}"/>
              </a:ext>
            </a:extLst>
          </p:cNvPr>
          <p:cNvSpPr/>
          <p:nvPr/>
        </p:nvSpPr>
        <p:spPr>
          <a:xfrm>
            <a:off x="642647" y="3454426"/>
            <a:ext cx="1516354" cy="510940"/>
          </a:xfrm>
          <a:prstGeom prst="roundRect">
            <a:avLst>
              <a:gd name="adj" fmla="val 9717"/>
            </a:avLst>
          </a:prstGeom>
          <a:solidFill>
            <a:srgbClr val="FBF4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FCD6CDCC-B9CB-42D9-8D6E-FE607B19AB8E}"/>
              </a:ext>
            </a:extLst>
          </p:cNvPr>
          <p:cNvSpPr/>
          <p:nvPr/>
        </p:nvSpPr>
        <p:spPr>
          <a:xfrm>
            <a:off x="642647" y="4195295"/>
            <a:ext cx="1516354" cy="510940"/>
          </a:xfrm>
          <a:prstGeom prst="roundRect">
            <a:avLst>
              <a:gd name="adj" fmla="val 7979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5591290E-5CDF-4421-B516-CE6B878D4507}"/>
              </a:ext>
            </a:extLst>
          </p:cNvPr>
          <p:cNvSpPr/>
          <p:nvPr/>
        </p:nvSpPr>
        <p:spPr>
          <a:xfrm>
            <a:off x="642647" y="4936164"/>
            <a:ext cx="1516354" cy="510940"/>
          </a:xfrm>
          <a:prstGeom prst="roundRect">
            <a:avLst>
              <a:gd name="adj" fmla="val 7979"/>
            </a:avLst>
          </a:prstGeom>
          <a:solidFill>
            <a:srgbClr val="FBF4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B6BC4-452A-4FC4-BEFC-BDB1CEDEF878}"/>
              </a:ext>
            </a:extLst>
          </p:cNvPr>
          <p:cNvSpPr txBox="1"/>
          <p:nvPr/>
        </p:nvSpPr>
        <p:spPr>
          <a:xfrm>
            <a:off x="1082270" y="208965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Hello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ECBA842-D98E-4424-9EA8-9BC5C2B1676E}"/>
              </a:ext>
            </a:extLst>
          </p:cNvPr>
          <p:cNvSpPr txBox="1"/>
          <p:nvPr/>
        </p:nvSpPr>
        <p:spPr>
          <a:xfrm>
            <a:off x="950219" y="357557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rgbClr val="3B3838"/>
                </a:solidFill>
                <a:latin typeface="Century Gothic" panose="020B0502020202020204" pitchFamily="34" charset="0"/>
              </a:rPr>
              <a:t>!@#%!@$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9CAACD6-CCCF-45F9-AEBD-C04148FD6E3E}"/>
              </a:ext>
            </a:extLst>
          </p:cNvPr>
          <p:cNvSpPr txBox="1"/>
          <p:nvPr/>
        </p:nvSpPr>
        <p:spPr>
          <a:xfrm>
            <a:off x="950219" y="505994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rgbClr val="3B3838"/>
                </a:solidFill>
                <a:latin typeface="Century Gothic" panose="020B0502020202020204" pitchFamily="34" charset="0"/>
              </a:rPr>
              <a:t>*!&amp;@!^(@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914D5ED-912A-43D4-90AD-B9BC1A11DD9E}"/>
              </a:ext>
            </a:extLst>
          </p:cNvPr>
          <p:cNvSpPr txBox="1"/>
          <p:nvPr/>
        </p:nvSpPr>
        <p:spPr>
          <a:xfrm>
            <a:off x="770698" y="2834708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Good morning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F6C91C3-4B59-4FB3-A15F-667D54F4B753}"/>
              </a:ext>
            </a:extLst>
          </p:cNvPr>
          <p:cNvSpPr txBox="1"/>
          <p:nvPr/>
        </p:nvSpPr>
        <p:spPr>
          <a:xfrm>
            <a:off x="1130360" y="431644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Bye</a:t>
            </a:r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C93E7B5A-32CB-4217-B9E3-280D494C398E}"/>
              </a:ext>
            </a:extLst>
          </p:cNvPr>
          <p:cNvSpPr/>
          <p:nvPr/>
        </p:nvSpPr>
        <p:spPr>
          <a:xfrm>
            <a:off x="9816415" y="1963533"/>
            <a:ext cx="1924486" cy="1102363"/>
          </a:xfrm>
          <a:prstGeom prst="roundRect">
            <a:avLst>
              <a:gd name="adj" fmla="val 3722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ADDFB3F-5FA1-4C3E-B288-81B7C2EBBF81}"/>
              </a:ext>
            </a:extLst>
          </p:cNvPr>
          <p:cNvSpPr txBox="1"/>
          <p:nvPr/>
        </p:nvSpPr>
        <p:spPr>
          <a:xfrm>
            <a:off x="9955742" y="210112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Hello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6617CB7-8C27-4FA5-8A20-E8ABBA05CAD7}"/>
              </a:ext>
            </a:extLst>
          </p:cNvPr>
          <p:cNvSpPr txBox="1"/>
          <p:nvPr/>
        </p:nvSpPr>
        <p:spPr>
          <a:xfrm>
            <a:off x="9955742" y="2402453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Good morning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9D34553-0A20-4300-B9FE-1C4F3563A689}"/>
              </a:ext>
            </a:extLst>
          </p:cNvPr>
          <p:cNvSpPr txBox="1"/>
          <p:nvPr/>
        </p:nvSpPr>
        <p:spPr>
          <a:xfrm>
            <a:off x="9955742" y="2703781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Bye</a:t>
            </a: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E6C18ED6-B361-4F5A-B749-EEF6A5914836}"/>
              </a:ext>
            </a:extLst>
          </p:cNvPr>
          <p:cNvSpPr/>
          <p:nvPr/>
        </p:nvSpPr>
        <p:spPr>
          <a:xfrm>
            <a:off x="9816415" y="3687617"/>
            <a:ext cx="1924486" cy="1102363"/>
          </a:xfrm>
          <a:prstGeom prst="roundRect">
            <a:avLst>
              <a:gd name="adj" fmla="val 3722"/>
            </a:avLst>
          </a:prstGeom>
          <a:solidFill>
            <a:srgbClr val="FBF4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5DA2AC9-26F7-481A-9D36-482512D7BAE0}"/>
              </a:ext>
            </a:extLst>
          </p:cNvPr>
          <p:cNvSpPr txBox="1"/>
          <p:nvPr/>
        </p:nvSpPr>
        <p:spPr>
          <a:xfrm>
            <a:off x="10301990" y="3900789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rgbClr val="3B3838"/>
                </a:solidFill>
                <a:latin typeface="Century Gothic" panose="020B0502020202020204" pitchFamily="34" charset="0"/>
              </a:rPr>
              <a:t>!@#%!@$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1CAA4B1-C83C-4632-B064-2D86E12C3AB8}"/>
              </a:ext>
            </a:extLst>
          </p:cNvPr>
          <p:cNvSpPr txBox="1"/>
          <p:nvPr/>
        </p:nvSpPr>
        <p:spPr>
          <a:xfrm>
            <a:off x="10301990" y="4297710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100" dirty="0">
                <a:solidFill>
                  <a:srgbClr val="3B3838"/>
                </a:solidFill>
                <a:latin typeface="Century Gothic" panose="020B0502020202020204" pitchFamily="34" charset="0"/>
              </a:rPr>
              <a:t>*!&amp;@!^(@</a:t>
            </a:r>
          </a:p>
        </p:txBody>
      </p: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5992577D-BA4D-4F80-B2C8-CD197F06E8A3}"/>
              </a:ext>
            </a:extLst>
          </p:cNvPr>
          <p:cNvSpPr txBox="1">
            <a:spLocks/>
          </p:cNvSpPr>
          <p:nvPr/>
        </p:nvSpPr>
        <p:spPr>
          <a:xfrm>
            <a:off x="10035564" y="1720117"/>
            <a:ext cx="1656330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Non-offensive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CCF7D8B2-E83B-4760-8F03-EAEB80727C0A}"/>
              </a:ext>
            </a:extLst>
          </p:cNvPr>
          <p:cNvSpPr txBox="1">
            <a:spLocks/>
          </p:cNvSpPr>
          <p:nvPr/>
        </p:nvSpPr>
        <p:spPr>
          <a:xfrm>
            <a:off x="10035564" y="3429195"/>
            <a:ext cx="1656330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Offensive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648ED81-00F3-464E-910D-FA5B7988BF1D}"/>
              </a:ext>
            </a:extLst>
          </p:cNvPr>
          <p:cNvSpPr/>
          <p:nvPr/>
        </p:nvSpPr>
        <p:spPr>
          <a:xfrm rot="10800000">
            <a:off x="10568506" y="4843939"/>
            <a:ext cx="390618" cy="129723"/>
          </a:xfrm>
          <a:prstGeom prst="triangle">
            <a:avLst/>
          </a:prstGeom>
          <a:solidFill>
            <a:srgbClr val="00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8B46AC30-6BB9-49F8-BB46-2A98046B684A}"/>
              </a:ext>
            </a:extLst>
          </p:cNvPr>
          <p:cNvSpPr/>
          <p:nvPr/>
        </p:nvSpPr>
        <p:spPr>
          <a:xfrm>
            <a:off x="9816415" y="5028531"/>
            <a:ext cx="1924486" cy="496065"/>
          </a:xfrm>
          <a:prstGeom prst="roundRect">
            <a:avLst>
              <a:gd name="adj" fmla="val 69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Content Placeholder 2">
            <a:extLst>
              <a:ext uri="{FF2B5EF4-FFF2-40B4-BE49-F238E27FC236}">
                <a16:creationId xmlns:a16="http://schemas.microsoft.com/office/drawing/2014/main" id="{A3798882-F3DC-48AF-8DE6-C6A49BCAC53C}"/>
              </a:ext>
            </a:extLst>
          </p:cNvPr>
          <p:cNvSpPr txBox="1">
            <a:spLocks/>
          </p:cNvSpPr>
          <p:nvPr/>
        </p:nvSpPr>
        <p:spPr>
          <a:xfrm>
            <a:off x="9924429" y="5135767"/>
            <a:ext cx="1656330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rgbClr val="3B3838"/>
                </a:solidFill>
                <a:latin typeface="Century Gothic" panose="020B0502020202020204" pitchFamily="34" charset="0"/>
              </a:rPr>
              <a:t>Tagged and Notify</a:t>
            </a:r>
          </a:p>
        </p:txBody>
      </p: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72F42BB0-9E1C-4508-829C-C5A5E235E97A}"/>
              </a:ext>
            </a:extLst>
          </p:cNvPr>
          <p:cNvCxnSpPr>
            <a:cxnSpLocks/>
            <a:stCxn id="332" idx="3"/>
            <a:endCxn id="320" idx="1"/>
          </p:cNvCxnSpPr>
          <p:nvPr/>
        </p:nvCxnSpPr>
        <p:spPr>
          <a:xfrm>
            <a:off x="6659402" y="2517258"/>
            <a:ext cx="3157013" cy="17215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E4672B89-7047-44B9-A559-7FC27754FA6A}"/>
              </a:ext>
            </a:extLst>
          </p:cNvPr>
          <p:cNvSpPr/>
          <p:nvPr/>
        </p:nvSpPr>
        <p:spPr>
          <a:xfrm>
            <a:off x="4570681" y="1922809"/>
            <a:ext cx="2088721" cy="118889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3" name="Picture 4" descr="Spark Streaming | Big data technologies, Big data analytics, Streaming">
            <a:extLst>
              <a:ext uri="{FF2B5EF4-FFF2-40B4-BE49-F238E27FC236}">
                <a16:creationId xmlns:a16="http://schemas.microsoft.com/office/drawing/2014/main" id="{D2A4C36F-B02F-479C-BDC8-C50635018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26778"/>
          <a:stretch/>
        </p:blipFill>
        <p:spPr bwMode="auto">
          <a:xfrm>
            <a:off x="4685155" y="2233208"/>
            <a:ext cx="1938553" cy="5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AFCD58-90FB-4EB5-A424-F0C3E5D06530}"/>
              </a:ext>
            </a:extLst>
          </p:cNvPr>
          <p:cNvCxnSpPr>
            <a:cxnSpLocks/>
          </p:cNvCxnSpPr>
          <p:nvPr/>
        </p:nvCxnSpPr>
        <p:spPr>
          <a:xfrm>
            <a:off x="2575916" y="2517258"/>
            <a:ext cx="199476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0AB0FF-D638-2842-884F-590DA2D34455}"/>
              </a:ext>
            </a:extLst>
          </p:cNvPr>
          <p:cNvCxnSpPr>
            <a:cxnSpLocks/>
          </p:cNvCxnSpPr>
          <p:nvPr/>
        </p:nvCxnSpPr>
        <p:spPr>
          <a:xfrm>
            <a:off x="5233728" y="3164456"/>
            <a:ext cx="0" cy="11519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CA2FB9-BF52-084A-A977-1E2082F6FECF}"/>
              </a:ext>
            </a:extLst>
          </p:cNvPr>
          <p:cNvCxnSpPr>
            <a:cxnSpLocks/>
          </p:cNvCxnSpPr>
          <p:nvPr/>
        </p:nvCxnSpPr>
        <p:spPr>
          <a:xfrm flipV="1">
            <a:off x="6173278" y="3147889"/>
            <a:ext cx="0" cy="11754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331">
            <a:extLst>
              <a:ext uri="{FF2B5EF4-FFF2-40B4-BE49-F238E27FC236}">
                <a16:creationId xmlns:a16="http://schemas.microsoft.com/office/drawing/2014/main" id="{EA5BE659-B7F5-1040-8FC4-752CC8B892D5}"/>
              </a:ext>
            </a:extLst>
          </p:cNvPr>
          <p:cNvSpPr/>
          <p:nvPr/>
        </p:nvSpPr>
        <p:spPr>
          <a:xfrm>
            <a:off x="4452191" y="4323377"/>
            <a:ext cx="2171517" cy="520562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ML Pipeline</a:t>
            </a:r>
            <a:endParaRPr lang="en-US" sz="1400" b="1" dirty="0">
              <a:solidFill>
                <a:srgbClr val="3B383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7FE2E430-F7B1-F44B-9660-37069A1E4594}"/>
              </a:ext>
            </a:extLst>
          </p:cNvPr>
          <p:cNvSpPr txBox="1">
            <a:spLocks/>
          </p:cNvSpPr>
          <p:nvPr/>
        </p:nvSpPr>
        <p:spPr>
          <a:xfrm>
            <a:off x="4061437" y="3462872"/>
            <a:ext cx="1311705" cy="690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Transform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and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send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data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to ML pipeline</a:t>
            </a:r>
            <a:endParaRPr lang="en-US" sz="1000" b="1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F05FFB36-CB2C-8142-965D-5053C0D4F7E2}"/>
              </a:ext>
            </a:extLst>
          </p:cNvPr>
          <p:cNvSpPr txBox="1">
            <a:spLocks/>
          </p:cNvSpPr>
          <p:nvPr/>
        </p:nvSpPr>
        <p:spPr>
          <a:xfrm>
            <a:off x="6221396" y="3506685"/>
            <a:ext cx="1828251" cy="690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Prediction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h-TH" sz="10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ML Pipeline</a:t>
            </a:r>
            <a:endParaRPr lang="en-US" sz="1000" b="1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414BD-8B7B-401C-BECD-41634803A0A4}"/>
              </a:ext>
            </a:extLst>
          </p:cNvPr>
          <p:cNvCxnSpPr>
            <a:cxnSpLocks/>
          </p:cNvCxnSpPr>
          <p:nvPr/>
        </p:nvCxnSpPr>
        <p:spPr>
          <a:xfrm>
            <a:off x="6659402" y="2517258"/>
            <a:ext cx="315701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D33348-A217-5D47-83A5-E388055F2602}"/>
              </a:ext>
            </a:extLst>
          </p:cNvPr>
          <p:cNvSpPr/>
          <p:nvPr/>
        </p:nvSpPr>
        <p:spPr>
          <a:xfrm>
            <a:off x="222069" y="1007744"/>
            <a:ext cx="11647376" cy="5290456"/>
          </a:xfrm>
          <a:prstGeom prst="rect">
            <a:avLst/>
          </a:prstGeom>
          <a:solidFill>
            <a:srgbClr val="E7F1F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96C519-F463-486A-8D1B-0A0FB2D93ABA}"/>
              </a:ext>
            </a:extLst>
          </p:cNvPr>
          <p:cNvSpPr/>
          <p:nvPr/>
        </p:nvSpPr>
        <p:spPr>
          <a:xfrm>
            <a:off x="2326471" y="1086566"/>
            <a:ext cx="7438573" cy="5074536"/>
          </a:xfrm>
          <a:prstGeom prst="roundRect">
            <a:avLst>
              <a:gd name="adj" fmla="val 12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1EE962-E3D6-46F0-A848-36B87744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97272"/>
            <a:ext cx="11901056" cy="604693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Solution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740CAB-91DF-43A5-9834-0CA17C714FBA}"/>
              </a:ext>
            </a:extLst>
          </p:cNvPr>
          <p:cNvSpPr txBox="1">
            <a:spLocks/>
          </p:cNvSpPr>
          <p:nvPr/>
        </p:nvSpPr>
        <p:spPr>
          <a:xfrm>
            <a:off x="2388075" y="1122078"/>
            <a:ext cx="3979569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Pipeline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2662DF-B035-45BB-837F-042549FA894C}"/>
              </a:ext>
            </a:extLst>
          </p:cNvPr>
          <p:cNvCxnSpPr>
            <a:cxnSpLocks/>
          </p:cNvCxnSpPr>
          <p:nvPr/>
        </p:nvCxnSpPr>
        <p:spPr>
          <a:xfrm>
            <a:off x="2441359" y="1427857"/>
            <a:ext cx="7253057" cy="0"/>
          </a:xfrm>
          <a:prstGeom prst="line">
            <a:avLst/>
          </a:prstGeom>
          <a:ln w="19050">
            <a:solidFill>
              <a:srgbClr val="00B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331">
            <a:extLst>
              <a:ext uri="{FF2B5EF4-FFF2-40B4-BE49-F238E27FC236}">
                <a16:creationId xmlns:a16="http://schemas.microsoft.com/office/drawing/2014/main" id="{33A1840E-87D1-4D16-B897-2DC9E9567E29}"/>
              </a:ext>
            </a:extLst>
          </p:cNvPr>
          <p:cNvSpPr/>
          <p:nvPr/>
        </p:nvSpPr>
        <p:spPr>
          <a:xfrm>
            <a:off x="322556" y="3534198"/>
            <a:ext cx="1665796" cy="520562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Load Data</a:t>
            </a:r>
          </a:p>
        </p:txBody>
      </p:sp>
      <p:sp>
        <p:nvSpPr>
          <p:cNvPr id="12" name="Rectangle: Rounded Corners 331">
            <a:extLst>
              <a:ext uri="{FF2B5EF4-FFF2-40B4-BE49-F238E27FC236}">
                <a16:creationId xmlns:a16="http://schemas.microsoft.com/office/drawing/2014/main" id="{249DF585-068C-4C21-BBD6-5B05DC0C92FD}"/>
              </a:ext>
            </a:extLst>
          </p:cNvPr>
          <p:cNvSpPr/>
          <p:nvPr/>
        </p:nvSpPr>
        <p:spPr>
          <a:xfrm>
            <a:off x="2542023" y="2304388"/>
            <a:ext cx="1665796" cy="2980183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Cleaning data and</a:t>
            </a:r>
          </a:p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Remove Stop Words</a:t>
            </a:r>
          </a:p>
        </p:txBody>
      </p:sp>
      <p:sp>
        <p:nvSpPr>
          <p:cNvPr id="13" name="Rectangle: Rounded Corners 331">
            <a:extLst>
              <a:ext uri="{FF2B5EF4-FFF2-40B4-BE49-F238E27FC236}">
                <a16:creationId xmlns:a16="http://schemas.microsoft.com/office/drawing/2014/main" id="{7BD0FF7E-C61E-4964-8E52-8DF5BF1E2CD7}"/>
              </a:ext>
            </a:extLst>
          </p:cNvPr>
          <p:cNvSpPr/>
          <p:nvPr/>
        </p:nvSpPr>
        <p:spPr>
          <a:xfrm>
            <a:off x="4342348" y="2304388"/>
            <a:ext cx="1665796" cy="2980183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Create Vector</a:t>
            </a:r>
          </a:p>
        </p:txBody>
      </p:sp>
      <p:sp>
        <p:nvSpPr>
          <p:cNvPr id="14" name="Rectangle: Rounded Corners 331">
            <a:extLst>
              <a:ext uri="{FF2B5EF4-FFF2-40B4-BE49-F238E27FC236}">
                <a16:creationId xmlns:a16="http://schemas.microsoft.com/office/drawing/2014/main" id="{038FAF30-972E-4F15-8C56-C50C1027CE83}"/>
              </a:ext>
            </a:extLst>
          </p:cNvPr>
          <p:cNvSpPr/>
          <p:nvPr/>
        </p:nvSpPr>
        <p:spPr>
          <a:xfrm>
            <a:off x="6142673" y="2304388"/>
            <a:ext cx="1665796" cy="2980183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Tokenize</a:t>
            </a:r>
          </a:p>
        </p:txBody>
      </p:sp>
      <p:sp>
        <p:nvSpPr>
          <p:cNvPr id="15" name="Rectangle: Rounded Corners 331">
            <a:extLst>
              <a:ext uri="{FF2B5EF4-FFF2-40B4-BE49-F238E27FC236}">
                <a16:creationId xmlns:a16="http://schemas.microsoft.com/office/drawing/2014/main" id="{21A04B17-5F16-478C-9F14-746522A6E5DE}"/>
              </a:ext>
            </a:extLst>
          </p:cNvPr>
          <p:cNvSpPr/>
          <p:nvPr/>
        </p:nvSpPr>
        <p:spPr>
          <a:xfrm>
            <a:off x="7942998" y="2304388"/>
            <a:ext cx="1665796" cy="2980183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6" name="Rectangle: Rounded Corners 331">
            <a:extLst>
              <a:ext uri="{FF2B5EF4-FFF2-40B4-BE49-F238E27FC236}">
                <a16:creationId xmlns:a16="http://schemas.microsoft.com/office/drawing/2014/main" id="{226BB572-C2FE-4DD3-A722-A7164B444851}"/>
              </a:ext>
            </a:extLst>
          </p:cNvPr>
          <p:cNvSpPr/>
          <p:nvPr/>
        </p:nvSpPr>
        <p:spPr>
          <a:xfrm>
            <a:off x="10103163" y="3534198"/>
            <a:ext cx="1665796" cy="520562"/>
          </a:xfrm>
          <a:prstGeom prst="roundRect">
            <a:avLst>
              <a:gd name="adj" fmla="val 5427"/>
            </a:avLst>
          </a:prstGeom>
          <a:solidFill>
            <a:srgbClr val="ECF7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B3838"/>
                </a:solidFill>
                <a:latin typeface="Century Gothic" panose="020B0502020202020204" pitchFamily="34" charset="0"/>
              </a:rPr>
              <a:t>Predicted Labels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EB282AE-4BCE-4CFD-88CF-E0BEC59C6F66}"/>
              </a:ext>
            </a:extLst>
          </p:cNvPr>
          <p:cNvSpPr/>
          <p:nvPr/>
        </p:nvSpPr>
        <p:spPr>
          <a:xfrm rot="5400000">
            <a:off x="4238543" y="3730456"/>
            <a:ext cx="246399" cy="128052"/>
          </a:xfrm>
          <a:prstGeom prst="triangle">
            <a:avLst/>
          </a:prstGeom>
          <a:solidFill>
            <a:srgbClr val="E1B08E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EA05B6E-A564-4A24-A8B4-A4AF7F7F12EA}"/>
              </a:ext>
            </a:extLst>
          </p:cNvPr>
          <p:cNvSpPr/>
          <p:nvPr/>
        </p:nvSpPr>
        <p:spPr>
          <a:xfrm rot="5400000">
            <a:off x="6036826" y="3730456"/>
            <a:ext cx="246399" cy="128052"/>
          </a:xfrm>
          <a:prstGeom prst="triangle">
            <a:avLst/>
          </a:prstGeom>
          <a:solidFill>
            <a:srgbClr val="E1B08E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4E2C4D5-00C9-41B2-9BF1-04E0B0848EBD}"/>
              </a:ext>
            </a:extLst>
          </p:cNvPr>
          <p:cNvSpPr/>
          <p:nvPr/>
        </p:nvSpPr>
        <p:spPr>
          <a:xfrm rot="5400000">
            <a:off x="7819798" y="3730457"/>
            <a:ext cx="246399" cy="128052"/>
          </a:xfrm>
          <a:prstGeom prst="triangle">
            <a:avLst/>
          </a:prstGeom>
          <a:solidFill>
            <a:srgbClr val="E1B08E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4AF97F-21E7-4963-9CB2-6129D55AFE5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88352" y="3794479"/>
            <a:ext cx="553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E9CC09-F066-4946-BDAE-DF23400EBB0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608794" y="3794480"/>
            <a:ext cx="49436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4640DB6-0DE1-47A8-A26F-1FB4C82B8514}"/>
              </a:ext>
            </a:extLst>
          </p:cNvPr>
          <p:cNvSpPr txBox="1">
            <a:spLocks/>
          </p:cNvSpPr>
          <p:nvPr/>
        </p:nvSpPr>
        <p:spPr>
          <a:xfrm>
            <a:off x="2908834" y="1998608"/>
            <a:ext cx="932173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Stage 1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D0418FD-2FE7-4D9C-AB68-6E4E6DC0173F}"/>
              </a:ext>
            </a:extLst>
          </p:cNvPr>
          <p:cNvSpPr txBox="1">
            <a:spLocks/>
          </p:cNvSpPr>
          <p:nvPr/>
        </p:nvSpPr>
        <p:spPr>
          <a:xfrm>
            <a:off x="4709159" y="1998608"/>
            <a:ext cx="932173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Stage 2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557A25-D192-4056-9607-BEFF3818716B}"/>
              </a:ext>
            </a:extLst>
          </p:cNvPr>
          <p:cNvSpPr txBox="1">
            <a:spLocks/>
          </p:cNvSpPr>
          <p:nvPr/>
        </p:nvSpPr>
        <p:spPr>
          <a:xfrm>
            <a:off x="6509484" y="1998608"/>
            <a:ext cx="932173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Stage 3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8D9C246-9B2C-4CCA-889F-52ECD495C185}"/>
              </a:ext>
            </a:extLst>
          </p:cNvPr>
          <p:cNvSpPr txBox="1">
            <a:spLocks/>
          </p:cNvSpPr>
          <p:nvPr/>
        </p:nvSpPr>
        <p:spPr>
          <a:xfrm>
            <a:off x="8309809" y="1998608"/>
            <a:ext cx="932173" cy="2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FF6B00"/>
              </a:buClr>
              <a:buNone/>
            </a:pPr>
            <a:r>
              <a:rPr lang="en-US" sz="1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411786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1D03A0-FFAE-43DC-81AB-F86A0429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2384425"/>
            <a:ext cx="6615113" cy="361632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6070F4-343C-409B-9BAF-B71686AE9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8" y="2384425"/>
            <a:ext cx="3325813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FBA18-7E40-4058-A366-CB661098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69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AAF7-AB89-43BF-A01D-A9844668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Bad word labeling</a:t>
            </a:r>
            <a:endParaRPr lang="th-TH" sz="3200"/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52BB-618E-46DA-9474-863A4C06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labeled which message contained offensive word or not consisted of offensive word by using 2 vote out of 3 members’ judgement and get the labeled training data as below</a:t>
            </a:r>
            <a:endParaRPr lang="th-TH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C3C73-133A-4F32-8FEA-3AA67D62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62" y="2419903"/>
            <a:ext cx="2514798" cy="39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44FF7-B097-46BE-BEDB-CC5066245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9" r="4" b="8117"/>
          <a:stretch/>
        </p:blipFill>
        <p:spPr>
          <a:xfrm>
            <a:off x="7361508" y="2454439"/>
            <a:ext cx="2975808" cy="39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8F4-14D7-4AE7-8ED0-FB919547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1186666"/>
            <a:ext cx="10515600" cy="4253174"/>
          </a:xfrm>
        </p:spPr>
        <p:txBody>
          <a:bodyPr>
            <a:normAutofit/>
          </a:bodyPr>
          <a:lstStyle/>
          <a:p>
            <a:r>
              <a:rPr lang="en-US" sz="7200" b="1" dirty="0"/>
              <a:t>Model</a:t>
            </a:r>
            <a:endParaRPr lang="th-TH" sz="7200" b="1" dirty="0"/>
          </a:p>
        </p:txBody>
      </p:sp>
    </p:spTree>
    <p:extLst>
      <p:ext uri="{BB962C8B-B14F-4D97-AF65-F5344CB8AC3E}">
        <p14:creationId xmlns:p14="http://schemas.microsoft.com/office/powerpoint/2010/main" val="13295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B4364-2C51-4F05-B8A0-6FF786EB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20" y="1581118"/>
            <a:ext cx="4895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12C95-D3DB-4A78-B724-2BC134E3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377"/>
            <a:ext cx="8023305" cy="5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0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4c3M5iRQ.6iqCKndu1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Prompt Light</vt:lpstr>
      <vt:lpstr>Office Theme</vt:lpstr>
      <vt:lpstr>think-cell Slide</vt:lpstr>
      <vt:lpstr>PowerPoint Presentation</vt:lpstr>
      <vt:lpstr>Project Overview : Offensive Word Detection</vt:lpstr>
      <vt:lpstr>Solution Approach</vt:lpstr>
      <vt:lpstr>Solution Approach</vt:lpstr>
      <vt:lpstr>Dataset</vt:lpstr>
      <vt:lpstr>Bad word labeling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Pyspark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theethut narksenee</dc:creator>
  <cp:lastModifiedBy>theethut narksenee</cp:lastModifiedBy>
  <cp:revision>7</cp:revision>
  <dcterms:created xsi:type="dcterms:W3CDTF">2021-12-10T05:40:36Z</dcterms:created>
  <dcterms:modified xsi:type="dcterms:W3CDTF">2021-12-10T14:16:25Z</dcterms:modified>
</cp:coreProperties>
</file>