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59" r:id="rId5"/>
    <p:sldId id="260" r:id="rId6"/>
    <p:sldId id="261" r:id="rId7"/>
    <p:sldId id="262" r:id="rId8"/>
    <p:sldId id="263" r:id="rId9"/>
    <p:sldId id="269" r:id="rId10"/>
    <p:sldId id="264" r:id="rId11"/>
    <p:sldId id="271" r:id="rId12"/>
    <p:sldId id="270" r:id="rId13"/>
    <p:sldId id="265" r:id="rId14"/>
    <p:sldId id="266" r:id="rId15"/>
    <p:sldId id="267"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6A87"/>
    <a:srgbClr val="005587"/>
    <a:srgbClr val="A4DAF6"/>
    <a:srgbClr val="02B1E1"/>
    <a:srgbClr val="0084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E55B4-93A8-CB89-B0ED-E0C7DE44BB20}" v="1717" dt="2024-12-04T18:53:31.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12/4/2024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670742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12/4/2024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3907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12/4/2024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1697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12/4/2024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6321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12/4/2024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1986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12/4/2024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363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12/4/2024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0989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12/4/2024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68624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12/4/2024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73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12/4/2024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89652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12/4/2024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60007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12/4/2024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3706057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Digital graphs and numbers in 3D">
            <a:extLst>
              <a:ext uri="{FF2B5EF4-FFF2-40B4-BE49-F238E27FC236}">
                <a16:creationId xmlns:a16="http://schemas.microsoft.com/office/drawing/2014/main" id="{E49A48B4-ADA8-3783-B580-31A9E7947670}"/>
              </a:ext>
            </a:extLst>
          </p:cNvPr>
          <p:cNvPicPr>
            <a:picLocks noChangeAspect="1"/>
          </p:cNvPicPr>
          <p:nvPr/>
        </p:nvPicPr>
        <p:blipFill>
          <a:blip r:embed="rId2">
            <a:alphaModFix/>
          </a:blip>
          <a:srcRect l="11754" r="2064" b="-10"/>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p:cNvSpPr>
            <a:spLocks noGrp="1"/>
          </p:cNvSpPr>
          <p:nvPr>
            <p:ph type="ctrTitle"/>
          </p:nvPr>
        </p:nvSpPr>
        <p:spPr>
          <a:xfrm>
            <a:off x="758952" y="1128811"/>
            <a:ext cx="3447288" cy="3342290"/>
          </a:xfrm>
        </p:spPr>
        <p:txBody>
          <a:bodyPr anchor="b">
            <a:normAutofit/>
          </a:bodyPr>
          <a:lstStyle/>
          <a:p>
            <a:r>
              <a:rPr lang="en-US" sz="3400" b="1" dirty="0">
                <a:latin typeface="Times New Roman"/>
                <a:cs typeface="Arial"/>
              </a:rPr>
              <a:t>The Influence of Industry and Location on Data Analyst Salaries in Canada</a:t>
            </a:r>
            <a:endParaRPr lang="en-US" sz="3400" b="1" dirty="0">
              <a:latin typeface="Times New Roman"/>
              <a:cs typeface="Times New Roman"/>
            </a:endParaRPr>
          </a:p>
        </p:txBody>
      </p:sp>
      <p:sp>
        <p:nvSpPr>
          <p:cNvPr id="3" name="Subtitle 2"/>
          <p:cNvSpPr>
            <a:spLocks noGrp="1"/>
          </p:cNvSpPr>
          <p:nvPr>
            <p:ph type="subTitle" idx="1"/>
          </p:nvPr>
        </p:nvSpPr>
        <p:spPr>
          <a:xfrm>
            <a:off x="758953" y="4660288"/>
            <a:ext cx="3447287" cy="1126364"/>
          </a:xfrm>
        </p:spPr>
        <p:txBody>
          <a:bodyPr vert="horz" lIns="91440" tIns="45720" rIns="91440" bIns="45720" rtlCol="0" anchor="t">
            <a:normAutofit/>
          </a:bodyPr>
          <a:lstStyle/>
          <a:p>
            <a:r>
              <a:rPr lang="en-US" b="1" dirty="0">
                <a:latin typeface="Times New Roman"/>
                <a:cs typeface="Arial"/>
              </a:rPr>
              <a:t>A Data-Driven Exploration</a:t>
            </a:r>
            <a:endParaRPr lang="en-US" b="1" dirty="0">
              <a:latin typeface="Times New Roman"/>
              <a:cs typeface="Times New Roman"/>
            </a:endParaRPr>
          </a:p>
        </p:txBody>
      </p:sp>
      <p:sp>
        <p:nvSpPr>
          <p:cNvPr id="6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descr="Blue text on a black background&#10;&#10;Description automatically generated">
            <a:extLst>
              <a:ext uri="{FF2B5EF4-FFF2-40B4-BE49-F238E27FC236}">
                <a16:creationId xmlns:a16="http://schemas.microsoft.com/office/drawing/2014/main" id="{3358E7B8-9124-5BB4-21E8-C98F51B98F68}"/>
              </a:ext>
            </a:extLst>
          </p:cNvPr>
          <p:cNvPicPr>
            <a:picLocks noChangeAspect="1"/>
          </p:cNvPicPr>
          <p:nvPr/>
        </p:nvPicPr>
        <p:blipFill>
          <a:blip r:embed="rId3"/>
          <a:stretch>
            <a:fillRect/>
          </a:stretch>
        </p:blipFill>
        <p:spPr>
          <a:xfrm>
            <a:off x="151204" y="193374"/>
            <a:ext cx="2124075" cy="647700"/>
          </a:xfrm>
          <a:prstGeom prst="rect">
            <a:avLst/>
          </a:prstGeom>
        </p:spPr>
      </p:pic>
      <p:sp>
        <p:nvSpPr>
          <p:cNvPr id="6" name="Rectangle: Rounded Corners 5">
            <a:extLst>
              <a:ext uri="{FF2B5EF4-FFF2-40B4-BE49-F238E27FC236}">
                <a16:creationId xmlns:a16="http://schemas.microsoft.com/office/drawing/2014/main" id="{2F50DBD9-8BC6-5931-766D-289F0041BC69}"/>
              </a:ext>
            </a:extLst>
          </p:cNvPr>
          <p:cNvSpPr/>
          <p:nvPr/>
        </p:nvSpPr>
        <p:spPr>
          <a:xfrm>
            <a:off x="8656362" y="1781328"/>
            <a:ext cx="3135506" cy="3376342"/>
          </a:xfrm>
          <a:prstGeom prst="roundRect">
            <a:avLst/>
          </a:prstGeom>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3A454A-26CE-E290-5EC5-F4AABF327802}"/>
              </a:ext>
            </a:extLst>
          </p:cNvPr>
          <p:cNvSpPr txBox="1"/>
          <p:nvPr/>
        </p:nvSpPr>
        <p:spPr>
          <a:xfrm>
            <a:off x="9017000" y="2095499"/>
            <a:ext cx="2529416"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 PRINCIPLES OF ANALYTICS (DAMO 500-5)</a:t>
            </a:r>
          </a:p>
          <a:p>
            <a:pPr marL="342900" indent="-342900">
              <a:buAutoNum type="arabicPeriod"/>
            </a:pPr>
            <a:endParaRPr lang="en-US" sz="1600" dirty="0">
              <a:latin typeface="Times New Roman"/>
              <a:cs typeface="Times New Roman"/>
            </a:endParaRPr>
          </a:p>
          <a:p>
            <a:pPr marL="342900" indent="-342900">
              <a:buAutoNum type="arabicPeriod"/>
            </a:pPr>
            <a:r>
              <a:rPr lang="en-US" sz="1600" dirty="0">
                <a:latin typeface="Times New Roman"/>
                <a:cs typeface="Times New Roman"/>
              </a:rPr>
              <a:t>Emmanuel </a:t>
            </a:r>
            <a:r>
              <a:rPr lang="en-US" sz="1600" dirty="0" err="1">
                <a:latin typeface="Times New Roman"/>
                <a:cs typeface="Times New Roman"/>
              </a:rPr>
              <a:t>Olajubu</a:t>
            </a:r>
            <a:endParaRPr lang="en-US" sz="1600" dirty="0">
              <a:latin typeface="Times New Roman"/>
              <a:cs typeface="Times New Roman"/>
            </a:endParaRPr>
          </a:p>
          <a:p>
            <a:endParaRPr lang="en-US" sz="1600" dirty="0">
              <a:latin typeface="Times New Roman"/>
              <a:cs typeface="Times New Roman"/>
            </a:endParaRPr>
          </a:p>
          <a:p>
            <a:r>
              <a:rPr lang="en-US" sz="1600" dirty="0">
                <a:latin typeface="Times New Roman"/>
                <a:cs typeface="Times New Roman"/>
              </a:rPr>
              <a:t>2. Bushra </a:t>
            </a:r>
            <a:r>
              <a:rPr lang="en-US" sz="1600" dirty="0" err="1">
                <a:latin typeface="Times New Roman"/>
                <a:cs typeface="Times New Roman"/>
              </a:rPr>
              <a:t>Bushra</a:t>
            </a:r>
            <a:endParaRPr lang="en-US" sz="1600">
              <a:latin typeface="Times New Roman"/>
              <a:cs typeface="Times New Roman"/>
            </a:endParaRPr>
          </a:p>
          <a:p>
            <a:endParaRPr lang="en-US" sz="1600" dirty="0">
              <a:latin typeface="Times New Roman"/>
              <a:cs typeface="Times New Roman"/>
            </a:endParaRPr>
          </a:p>
          <a:p>
            <a:r>
              <a:rPr lang="en-US" sz="1600" dirty="0">
                <a:latin typeface="Times New Roman"/>
                <a:cs typeface="Times New Roman"/>
              </a:rPr>
              <a:t>3. Vipul Khairnar</a:t>
            </a:r>
          </a:p>
          <a:p>
            <a:endParaRPr lang="en-US" sz="1600" dirty="0">
              <a:latin typeface="Times New Roman"/>
              <a:cs typeface="Times New Roman"/>
            </a:endParaRPr>
          </a:p>
          <a:p>
            <a:r>
              <a:rPr lang="en-US" sz="1600" dirty="0">
                <a:latin typeface="Times New Roman"/>
                <a:cs typeface="Times New Roman"/>
              </a:rPr>
              <a:t>4. Parwinder Parwin</a:t>
            </a:r>
          </a:p>
          <a:p>
            <a:endParaRPr lang="en-US" sz="1600" dirty="0">
              <a:latin typeface="Times New Roman"/>
              <a:cs typeface="Times New Roman"/>
            </a:endParaRPr>
          </a:p>
          <a:p>
            <a:br>
              <a:rPr lang="en-US" dirty="0"/>
            </a:br>
            <a:endParaRPr lang="en-US" sz="1600" dirty="0">
              <a:latin typeface="Times New Roman"/>
              <a:cs typeface="Times New Roman"/>
            </a:endParaRPr>
          </a:p>
        </p:txBody>
      </p:sp>
      <p:sp>
        <p:nvSpPr>
          <p:cNvPr id="10" name="TextBox 9">
            <a:extLst>
              <a:ext uri="{FF2B5EF4-FFF2-40B4-BE49-F238E27FC236}">
                <a16:creationId xmlns:a16="http://schemas.microsoft.com/office/drawing/2014/main" id="{897ED48B-67EE-D6BE-373F-471784421778}"/>
              </a:ext>
            </a:extLst>
          </p:cNvPr>
          <p:cNvSpPr txBox="1"/>
          <p:nvPr/>
        </p:nvSpPr>
        <p:spPr>
          <a:xfrm>
            <a:off x="10519317" y="4465133"/>
            <a:ext cx="125637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500" dirty="0">
              <a:latin typeface="Times New Roman"/>
              <a:cs typeface="Times New Roman"/>
            </a:endParaRPr>
          </a:p>
          <a:p>
            <a:r>
              <a:rPr lang="en-US" sz="1500" dirty="0">
                <a:latin typeface="Times New Roman"/>
                <a:cs typeface="Times New Roman"/>
              </a:rPr>
              <a:t>4th-Dec 2024</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4057546" y="1379963"/>
            <a:ext cx="6893878" cy="49011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400" dirty="0">
                <a:solidFill>
                  <a:srgbClr val="106A87"/>
                </a:solidFill>
                <a:latin typeface="Times New Roman"/>
                <a:ea typeface="+mn-lt"/>
                <a:cs typeface="+mn-lt"/>
              </a:rPr>
              <a:t>To conduct the analysis and validate the hypotheses, the following tools and techniques were employed:</a:t>
            </a:r>
            <a:endParaRPr lang="en-US" sz="1400" dirty="0">
              <a:solidFill>
                <a:srgbClr val="106A87"/>
              </a:solidFill>
              <a:latin typeface="Times New Roman"/>
              <a:cs typeface="Times New Roman"/>
            </a:endParaRPr>
          </a:p>
          <a:p>
            <a:pPr>
              <a:lnSpc>
                <a:spcPct val="150000"/>
              </a:lnSpc>
            </a:pPr>
            <a:r>
              <a:rPr lang="en-US" sz="1400" dirty="0">
                <a:solidFill>
                  <a:srgbClr val="106A87"/>
                </a:solidFill>
                <a:latin typeface="Times New Roman"/>
                <a:cs typeface="Times New Roman"/>
              </a:rPr>
              <a:t>1. Python Libraries:</a:t>
            </a:r>
          </a:p>
          <a:p>
            <a:pPr marL="285750" indent="-285750">
              <a:lnSpc>
                <a:spcPct val="150000"/>
              </a:lnSpc>
              <a:buFont typeface="Wingdings"/>
              <a:buChar char="Ø"/>
            </a:pPr>
            <a:r>
              <a:rPr lang="en-US" sz="1400" dirty="0">
                <a:solidFill>
                  <a:srgbClr val="106A87"/>
                </a:solidFill>
                <a:latin typeface="Times New Roman"/>
                <a:ea typeface="+mn-lt"/>
                <a:cs typeface="+mn-lt"/>
              </a:rPr>
              <a:t>pandas: For data manipulation and descriptive statistics.</a:t>
            </a:r>
            <a:endParaRPr lang="en-US" sz="1400" dirty="0">
              <a:solidFill>
                <a:srgbClr val="106A87"/>
              </a:solidFill>
              <a:latin typeface="Times New Roman"/>
              <a:cs typeface="Times New Roman"/>
            </a:endParaRPr>
          </a:p>
          <a:p>
            <a:pPr marL="285750" indent="-285750">
              <a:lnSpc>
                <a:spcPct val="150000"/>
              </a:lnSpc>
              <a:buFont typeface="Wingdings"/>
              <a:buChar char="Ø"/>
            </a:pPr>
            <a:r>
              <a:rPr lang="en-US" sz="1400" dirty="0">
                <a:solidFill>
                  <a:srgbClr val="106A87"/>
                </a:solidFill>
                <a:latin typeface="Times New Roman"/>
                <a:ea typeface="+mn-lt"/>
                <a:cs typeface="+mn-lt"/>
              </a:rPr>
              <a:t>matplotlib and seaborn: For creating visualizations (e.g., bar charts, box plots).</a:t>
            </a:r>
            <a:endParaRPr lang="en-US" sz="1400" dirty="0">
              <a:solidFill>
                <a:srgbClr val="106A87"/>
              </a:solidFill>
              <a:latin typeface="Times New Roman"/>
              <a:cs typeface="Times New Roman"/>
            </a:endParaRPr>
          </a:p>
          <a:p>
            <a:pPr marL="285750" indent="-285750">
              <a:lnSpc>
                <a:spcPct val="150000"/>
              </a:lnSpc>
              <a:buFont typeface="Wingdings"/>
              <a:buChar char="Ø"/>
            </a:pPr>
            <a:r>
              <a:rPr lang="en-US" sz="1400" err="1">
                <a:solidFill>
                  <a:srgbClr val="106A87"/>
                </a:solidFill>
                <a:latin typeface="Times New Roman"/>
                <a:ea typeface="+mn-lt"/>
                <a:cs typeface="+mn-lt"/>
              </a:rPr>
              <a:t>scipy.stats</a:t>
            </a:r>
            <a:r>
              <a:rPr lang="en-US" sz="1400" dirty="0">
                <a:solidFill>
                  <a:srgbClr val="106A87"/>
                </a:solidFill>
                <a:latin typeface="Times New Roman"/>
                <a:ea typeface="+mn-lt"/>
                <a:cs typeface="+mn-lt"/>
              </a:rPr>
              <a:t>: For performing statistical tests like ANOVA and Chi-Square.</a:t>
            </a:r>
            <a:endParaRPr lang="en-US" sz="1400" dirty="0">
              <a:solidFill>
                <a:srgbClr val="106A87"/>
              </a:solidFill>
              <a:latin typeface="Times New Roman"/>
              <a:cs typeface="Times New Roman"/>
            </a:endParaRPr>
          </a:p>
          <a:p>
            <a:pPr marL="285750" indent="-285750">
              <a:lnSpc>
                <a:spcPct val="150000"/>
              </a:lnSpc>
              <a:buFont typeface="Wingdings"/>
              <a:buChar char="Ø"/>
            </a:pPr>
            <a:r>
              <a:rPr lang="en-US" sz="1400" err="1">
                <a:solidFill>
                  <a:srgbClr val="106A87"/>
                </a:solidFill>
                <a:latin typeface="Times New Roman"/>
                <a:ea typeface="+mn-lt"/>
                <a:cs typeface="+mn-lt"/>
              </a:rPr>
              <a:t>statsmodels</a:t>
            </a:r>
            <a:r>
              <a:rPr lang="en-US" sz="1400" dirty="0">
                <a:solidFill>
                  <a:srgbClr val="106A87"/>
                </a:solidFill>
                <a:latin typeface="Times New Roman"/>
                <a:ea typeface="+mn-lt"/>
                <a:cs typeface="+mn-lt"/>
              </a:rPr>
              <a:t>: For Two-Way ANOVA and regression analysis.</a:t>
            </a:r>
            <a:endParaRPr lang="en-US" sz="1400" dirty="0">
              <a:solidFill>
                <a:srgbClr val="106A87"/>
              </a:solidFill>
              <a:latin typeface="Times New Roman"/>
              <a:cs typeface="Times New Roman"/>
            </a:endParaRPr>
          </a:p>
          <a:p>
            <a:pPr>
              <a:lnSpc>
                <a:spcPct val="150000"/>
              </a:lnSpc>
            </a:pPr>
            <a:r>
              <a:rPr lang="en-US" sz="1400" dirty="0">
                <a:solidFill>
                  <a:srgbClr val="106A87"/>
                </a:solidFill>
                <a:latin typeface="Times New Roman"/>
                <a:cs typeface="Times New Roman"/>
              </a:rPr>
              <a:t>2. Statistical Methods:</a:t>
            </a:r>
          </a:p>
          <a:p>
            <a:pPr marL="285750" indent="-285750">
              <a:lnSpc>
                <a:spcPct val="150000"/>
              </a:lnSpc>
              <a:buFont typeface="Wingdings"/>
              <a:buChar char="Ø"/>
            </a:pPr>
            <a:r>
              <a:rPr lang="en-US" sz="1400" dirty="0">
                <a:solidFill>
                  <a:srgbClr val="106A87"/>
                </a:solidFill>
                <a:latin typeface="Times New Roman"/>
                <a:ea typeface="+mn-lt"/>
                <a:cs typeface="+mn-lt"/>
              </a:rPr>
              <a:t>Descriptive Statistics: Summarizing data trends and variability.</a:t>
            </a:r>
            <a:endParaRPr lang="en-US" sz="1400" dirty="0">
              <a:solidFill>
                <a:srgbClr val="106A87"/>
              </a:solidFill>
              <a:latin typeface="Times New Roman"/>
              <a:cs typeface="Times New Roman"/>
            </a:endParaRPr>
          </a:p>
          <a:p>
            <a:pPr marL="285750" indent="-285750">
              <a:lnSpc>
                <a:spcPct val="150000"/>
              </a:lnSpc>
              <a:buFont typeface="Wingdings"/>
              <a:buChar char="Ø"/>
            </a:pPr>
            <a:r>
              <a:rPr lang="en-US" sz="1400" dirty="0">
                <a:solidFill>
                  <a:srgbClr val="106A87"/>
                </a:solidFill>
                <a:latin typeface="Times New Roman"/>
                <a:ea typeface="+mn-lt"/>
                <a:cs typeface="+mn-lt"/>
              </a:rPr>
              <a:t>One-Way ANOVA: Testing differences in mean salaries across industries and regions.</a:t>
            </a:r>
            <a:endParaRPr lang="en-US" sz="1400" dirty="0">
              <a:solidFill>
                <a:srgbClr val="106A87"/>
              </a:solidFill>
              <a:latin typeface="Times New Roman"/>
              <a:cs typeface="Times New Roman"/>
            </a:endParaRPr>
          </a:p>
          <a:p>
            <a:pPr marL="285750" indent="-285750">
              <a:lnSpc>
                <a:spcPct val="150000"/>
              </a:lnSpc>
              <a:buFont typeface="Wingdings"/>
              <a:buChar char="Ø"/>
            </a:pPr>
            <a:r>
              <a:rPr lang="en-US" sz="1400" dirty="0">
                <a:solidFill>
                  <a:srgbClr val="106A87"/>
                </a:solidFill>
                <a:latin typeface="Times New Roman"/>
                <a:ea typeface="+mn-lt"/>
                <a:cs typeface="+mn-lt"/>
              </a:rPr>
              <a:t>Two-Way ANOVA: Examining the interaction between industry type and position.</a:t>
            </a:r>
            <a:endParaRPr lang="en-US" sz="1400" dirty="0">
              <a:solidFill>
                <a:srgbClr val="106A87"/>
              </a:solidFill>
              <a:latin typeface="Times New Roman"/>
              <a:cs typeface="Times New Roman"/>
            </a:endParaRPr>
          </a:p>
          <a:p>
            <a:pPr marL="285750" indent="-285750">
              <a:lnSpc>
                <a:spcPct val="150000"/>
              </a:lnSpc>
              <a:buFont typeface="Wingdings"/>
              <a:buChar char="Ø"/>
            </a:pPr>
            <a:r>
              <a:rPr lang="en-US" sz="1400" dirty="0">
                <a:solidFill>
                  <a:srgbClr val="106A87"/>
                </a:solidFill>
                <a:latin typeface="Times New Roman"/>
                <a:ea typeface="+mn-lt"/>
                <a:cs typeface="+mn-lt"/>
              </a:rPr>
              <a:t>Kruskal-Wallis Test: Non-parametric alternative to ANOVA for non-normal data.</a:t>
            </a:r>
            <a:endParaRPr lang="en-US" sz="1400" dirty="0">
              <a:solidFill>
                <a:srgbClr val="106A87"/>
              </a:solidFill>
              <a:latin typeface="Times New Roman"/>
              <a:cs typeface="Times New Roman"/>
            </a:endParaRPr>
          </a:p>
          <a:p>
            <a:pPr marL="285750" indent="-285750">
              <a:lnSpc>
                <a:spcPct val="150000"/>
              </a:lnSpc>
              <a:buFont typeface="Wingdings"/>
              <a:buChar char="Ø"/>
            </a:pPr>
            <a:r>
              <a:rPr lang="en-US" sz="1400" dirty="0">
                <a:solidFill>
                  <a:srgbClr val="106A87"/>
                </a:solidFill>
                <a:latin typeface="Times New Roman"/>
                <a:ea typeface="+mn-lt"/>
                <a:cs typeface="+mn-lt"/>
              </a:rPr>
              <a:t>Chi-Square Test: Assessing associations between categorical variables.</a:t>
            </a:r>
            <a:endParaRPr lang="en-US" sz="1400" dirty="0">
              <a:solidFill>
                <a:srgbClr val="106A87"/>
              </a:solidFill>
              <a:latin typeface="Times New Roman"/>
              <a:cs typeface="Times New Roman"/>
            </a:endParaRPr>
          </a:p>
          <a:p>
            <a:pPr>
              <a:lnSpc>
                <a:spcPct val="150000"/>
              </a:lnSpc>
            </a:pPr>
            <a:endParaRPr lang="en-US" sz="1400" dirty="0">
              <a:solidFill>
                <a:srgbClr val="106A87"/>
              </a:solidFill>
              <a:latin typeface="Times New Roman"/>
              <a:cs typeface="Times New Roman"/>
            </a:endParaRPr>
          </a:p>
          <a:p>
            <a:pPr>
              <a:lnSpc>
                <a:spcPct val="150000"/>
              </a:lnSpc>
            </a:pPr>
            <a:endParaRPr lang="en-US" sz="1400" dirty="0">
              <a:solidFill>
                <a:srgbClr val="106A87"/>
              </a:solidFill>
              <a:latin typeface="Times New Roman"/>
              <a:cs typeface="Arial"/>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41836" y="1316303"/>
            <a:ext cx="4635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106A87"/>
                </a:solidFill>
                <a:latin typeface="Times New Roman"/>
                <a:cs typeface="Arial"/>
              </a:rPr>
              <a:t>Tools and Technique</a:t>
            </a:r>
            <a:endParaRPr lang="en-US" dirty="0"/>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Tree>
    <p:extLst>
      <p:ext uri="{BB962C8B-B14F-4D97-AF65-F5344CB8AC3E}">
        <p14:creationId xmlns:p14="http://schemas.microsoft.com/office/powerpoint/2010/main" val="89726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3936741" y="2234890"/>
            <a:ext cx="6893878" cy="16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400" dirty="0">
                <a:solidFill>
                  <a:srgbClr val="106A87"/>
                </a:solidFill>
                <a:latin typeface="Times New Roman"/>
                <a:ea typeface="+mn-lt"/>
                <a:cs typeface="+mn-lt"/>
              </a:rPr>
              <a:t>To conduct the analysis and validate the hypotheses, the following techniques were used:</a:t>
            </a:r>
            <a:endParaRPr lang="en-US" sz="1400" dirty="0">
              <a:solidFill>
                <a:srgbClr val="106A87"/>
              </a:solidFill>
              <a:latin typeface="Times New Roman"/>
              <a:cs typeface="Times New Roman"/>
            </a:endParaRPr>
          </a:p>
          <a:p>
            <a:pPr>
              <a:lnSpc>
                <a:spcPct val="150000"/>
              </a:lnSpc>
            </a:pPr>
            <a:r>
              <a:rPr lang="en-US" sz="1400" dirty="0">
                <a:solidFill>
                  <a:srgbClr val="106A87"/>
                </a:solidFill>
                <a:latin typeface="Times New Roman"/>
                <a:cs typeface="Times New Roman"/>
              </a:rPr>
              <a:t>Visualization Techniques:</a:t>
            </a:r>
          </a:p>
          <a:p>
            <a:pPr marL="285750" indent="-285750">
              <a:lnSpc>
                <a:spcPct val="150000"/>
              </a:lnSpc>
              <a:buFont typeface="Wingdings"/>
              <a:buChar char="Ø"/>
            </a:pPr>
            <a:r>
              <a:rPr lang="en-US" sz="1400" dirty="0">
                <a:solidFill>
                  <a:srgbClr val="106A87"/>
                </a:solidFill>
                <a:latin typeface="Times New Roman"/>
                <a:ea typeface="+mn-lt"/>
                <a:cs typeface="+mn-lt"/>
              </a:rPr>
              <a:t>Bar Charts: For comparing average salaries.</a:t>
            </a:r>
            <a:endParaRPr lang="en-US" sz="1400" dirty="0">
              <a:solidFill>
                <a:srgbClr val="106A87"/>
              </a:solidFill>
              <a:latin typeface="Times New Roman"/>
              <a:cs typeface="Times New Roman"/>
            </a:endParaRPr>
          </a:p>
          <a:p>
            <a:pPr marL="285750" indent="-285750">
              <a:lnSpc>
                <a:spcPct val="150000"/>
              </a:lnSpc>
              <a:buFont typeface="Wingdings"/>
              <a:buChar char="Ø"/>
            </a:pPr>
            <a:r>
              <a:rPr lang="en-US" sz="1400" dirty="0">
                <a:solidFill>
                  <a:srgbClr val="106A87"/>
                </a:solidFill>
                <a:latin typeface="Times New Roman"/>
                <a:ea typeface="+mn-lt"/>
                <a:cs typeface="+mn-lt"/>
              </a:rPr>
              <a:t>Box Plots: To illustrate salary distributions and identify outliers.</a:t>
            </a:r>
            <a:endParaRPr lang="en-US" sz="1400" dirty="0">
              <a:solidFill>
                <a:srgbClr val="106A87"/>
              </a:solidFill>
              <a:latin typeface="Times New Roman"/>
              <a:cs typeface="Times New Roman"/>
            </a:endParaRPr>
          </a:p>
          <a:p>
            <a:pPr>
              <a:lnSpc>
                <a:spcPct val="150000"/>
              </a:lnSpc>
            </a:pPr>
            <a:endParaRPr lang="en-US" sz="1400" dirty="0">
              <a:solidFill>
                <a:srgbClr val="106A87"/>
              </a:solidFill>
              <a:latin typeface="Times New Roman"/>
              <a:cs typeface="Arial"/>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41836" y="1316303"/>
            <a:ext cx="4635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106A87"/>
                </a:solidFill>
                <a:latin typeface="Times New Roman"/>
                <a:cs typeface="Arial"/>
              </a:rPr>
              <a:t>Tools and Technique</a:t>
            </a:r>
            <a:endParaRPr lang="en-US" dirty="0"/>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Tree>
    <p:extLst>
      <p:ext uri="{BB962C8B-B14F-4D97-AF65-F5344CB8AC3E}">
        <p14:creationId xmlns:p14="http://schemas.microsoft.com/office/powerpoint/2010/main" val="264958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4150473" y="2039743"/>
            <a:ext cx="6893878" cy="39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sz="1400" b="1" dirty="0">
                <a:solidFill>
                  <a:srgbClr val="106A87"/>
                </a:solidFill>
                <a:latin typeface="Times New Roman"/>
                <a:cs typeface="Arial"/>
              </a:rPr>
              <a:t>Findings:</a:t>
            </a:r>
            <a:endParaRPr lang="en-US" sz="1400" dirty="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Industry and location influence salaries, with regional economic factors playing a pivotal role.</a:t>
            </a:r>
            <a:endParaRPr lang="en-US" sz="1400" dirty="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Legal , Technology , Healthcare and Finance sectors remain top industries and offering competitive salaries.</a:t>
            </a:r>
            <a:endParaRPr lang="en-US" sz="1400" dirty="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Interaction effects highlight the importance of role-specific compensation strategies.</a:t>
            </a:r>
            <a:endParaRPr lang="en-US" sz="1400" dirty="0">
              <a:solidFill>
                <a:srgbClr val="106A87"/>
              </a:solidFill>
              <a:latin typeface="Times New Roman"/>
              <a:cs typeface="Times New Roman"/>
            </a:endParaRPr>
          </a:p>
          <a:p>
            <a:pPr marL="285750" indent="-285750">
              <a:lnSpc>
                <a:spcPct val="150000"/>
              </a:lnSpc>
              <a:buFont typeface="Wingdings"/>
              <a:buChar char="Ø"/>
            </a:pPr>
            <a:r>
              <a:rPr lang="en-US" sz="1400" b="1" dirty="0">
                <a:solidFill>
                  <a:srgbClr val="106A87"/>
                </a:solidFill>
                <a:latin typeface="Times New Roman"/>
                <a:cs typeface="Arial"/>
              </a:rPr>
              <a:t>Limitations:</a:t>
            </a:r>
            <a:endParaRPr lang="en-US" sz="1400" dirty="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Insufficient data for smaller industries (e.g., Agriculture, Telecommunications).</a:t>
            </a:r>
            <a:endParaRPr lang="en-US" sz="1400" dirty="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Regional representation uneven across provinces.</a:t>
            </a:r>
            <a:endParaRPr lang="en-US" sz="1400" dirty="0">
              <a:solidFill>
                <a:srgbClr val="106A87"/>
              </a:solidFill>
              <a:latin typeface="Times New Roman"/>
              <a:cs typeface="Times New Roman"/>
            </a:endParaRPr>
          </a:p>
          <a:p>
            <a:pPr marL="285750" indent="-285750">
              <a:lnSpc>
                <a:spcPct val="150000"/>
              </a:lnSpc>
              <a:buFont typeface="Wingdings"/>
              <a:buChar char="Ø"/>
            </a:pPr>
            <a:endParaRPr lang="en-US" sz="1400" b="1" dirty="0">
              <a:solidFill>
                <a:srgbClr val="106A87"/>
              </a:solidFill>
              <a:latin typeface="Times New Roman"/>
              <a:cs typeface="Arial"/>
            </a:endParaRPr>
          </a:p>
          <a:p>
            <a:pPr marL="285750" indent="-285750">
              <a:lnSpc>
                <a:spcPct val="150000"/>
              </a:lnSpc>
              <a:buFont typeface="Wingdings"/>
              <a:buChar char="Ø"/>
            </a:pPr>
            <a:endParaRPr lang="en-US" sz="1400" dirty="0">
              <a:solidFill>
                <a:srgbClr val="106A87"/>
              </a:solidFill>
              <a:latin typeface="Times New Roman"/>
              <a:cs typeface="Times New Roman"/>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41836" y="1316303"/>
            <a:ext cx="4635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106A87"/>
                </a:solidFill>
                <a:latin typeface="Times New Roman"/>
                <a:cs typeface="Arial"/>
              </a:rPr>
              <a:t>DISCUSSION</a:t>
            </a:r>
            <a:endParaRPr lang="en-US" dirty="0"/>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Tree>
    <p:extLst>
      <p:ext uri="{BB962C8B-B14F-4D97-AF65-F5344CB8AC3E}">
        <p14:creationId xmlns:p14="http://schemas.microsoft.com/office/powerpoint/2010/main" val="31581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4150473" y="2039743"/>
            <a:ext cx="6893878" cy="32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sz="1400" b="1" dirty="0">
                <a:solidFill>
                  <a:srgbClr val="106A87"/>
                </a:solidFill>
                <a:latin typeface="Times New Roman"/>
                <a:cs typeface="Arial"/>
              </a:rPr>
              <a:t>For Employers:</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Use industry-specific and regional pay adjustments to attract talent.</a:t>
            </a:r>
            <a:endParaRPr lang="en-US" sz="1400">
              <a:solidFill>
                <a:srgbClr val="106A87"/>
              </a:solidFill>
              <a:latin typeface="Times New Roman"/>
              <a:cs typeface="Times New Roman"/>
            </a:endParaRPr>
          </a:p>
          <a:p>
            <a:pPr marL="285750" indent="-285750">
              <a:lnSpc>
                <a:spcPct val="150000"/>
              </a:lnSpc>
              <a:buFont typeface="Wingdings"/>
              <a:buChar char="Ø"/>
            </a:pPr>
            <a:r>
              <a:rPr lang="en-US" sz="1400" b="1" dirty="0">
                <a:solidFill>
                  <a:srgbClr val="106A87"/>
                </a:solidFill>
                <a:latin typeface="Times New Roman"/>
                <a:cs typeface="Arial"/>
              </a:rPr>
              <a:t>For Job Seekers:</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Target high-paying sectors (e.g., Technology, Finance) and regions (e.g., Northern Canada).</a:t>
            </a:r>
            <a:endParaRPr lang="en-US" sz="1400">
              <a:solidFill>
                <a:srgbClr val="106A87"/>
              </a:solidFill>
              <a:latin typeface="Times New Roman"/>
              <a:cs typeface="Times New Roman"/>
            </a:endParaRPr>
          </a:p>
          <a:p>
            <a:pPr marL="285750" indent="-285750">
              <a:lnSpc>
                <a:spcPct val="150000"/>
              </a:lnSpc>
              <a:buFont typeface="Wingdings"/>
              <a:buChar char="Ø"/>
            </a:pPr>
            <a:r>
              <a:rPr lang="en-US" sz="1400" b="1" dirty="0">
                <a:solidFill>
                  <a:srgbClr val="106A87"/>
                </a:solidFill>
                <a:latin typeface="Times New Roman"/>
                <a:cs typeface="Arial"/>
              </a:rPr>
              <a:t>For Policymakers:</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Advocate for equitable pay practices and regional incentives.</a:t>
            </a:r>
            <a:endParaRPr lang="en-US" sz="1400">
              <a:solidFill>
                <a:srgbClr val="106A87"/>
              </a:solidFill>
              <a:latin typeface="Times New Roman"/>
              <a:cs typeface="Times New Roman"/>
            </a:endParaRPr>
          </a:p>
          <a:p>
            <a:pPr marL="285750" indent="-285750">
              <a:lnSpc>
                <a:spcPct val="150000"/>
              </a:lnSpc>
              <a:buFont typeface="Wingdings"/>
              <a:buChar char="Ø"/>
            </a:pPr>
            <a:r>
              <a:rPr lang="en-US" sz="1400" b="1" dirty="0">
                <a:solidFill>
                  <a:srgbClr val="106A87"/>
                </a:solidFill>
                <a:latin typeface="Times New Roman"/>
                <a:cs typeface="Arial"/>
              </a:rPr>
              <a:t>For Researchers:</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Explore emerging sectors and longitudinal data for trends.</a:t>
            </a:r>
            <a:endParaRPr lang="en-US" sz="1400">
              <a:solidFill>
                <a:srgbClr val="106A87"/>
              </a:solidFill>
              <a:latin typeface="Times New Roman"/>
              <a:cs typeface="Times New Roman"/>
            </a:endParaRPr>
          </a:p>
          <a:p>
            <a:pPr marL="285750" indent="-285750">
              <a:lnSpc>
                <a:spcPct val="150000"/>
              </a:lnSpc>
              <a:buFont typeface="Wingdings"/>
              <a:buChar char="Ø"/>
            </a:pPr>
            <a:endParaRPr lang="en-US" sz="1400" b="1" dirty="0">
              <a:solidFill>
                <a:srgbClr val="106A87"/>
              </a:solidFill>
              <a:latin typeface="Times New Roman"/>
              <a:cs typeface="Arial"/>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41836" y="1316303"/>
            <a:ext cx="4635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106A87"/>
                </a:solidFill>
                <a:latin typeface="Times New Roman"/>
                <a:cs typeface="Arial"/>
              </a:rPr>
              <a:t>RECOMMENDATIONS</a:t>
            </a:r>
            <a:endParaRPr lang="en-US" dirty="0"/>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Tree>
    <p:extLst>
      <p:ext uri="{BB962C8B-B14F-4D97-AF65-F5344CB8AC3E}">
        <p14:creationId xmlns:p14="http://schemas.microsoft.com/office/powerpoint/2010/main" val="414122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4150473" y="2039743"/>
            <a:ext cx="6893878" cy="26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sz="1400" b="1" dirty="0">
                <a:solidFill>
                  <a:srgbClr val="106A87"/>
                </a:solidFill>
                <a:latin typeface="Times New Roman"/>
                <a:cs typeface="Arial"/>
              </a:rPr>
              <a:t>Summary:</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Industry type, geographic location, and role interaction significantly influence salaries.</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Recommendations aim to address disparities and promote equitable practices.</a:t>
            </a:r>
            <a:endParaRPr lang="en-US" sz="1400">
              <a:solidFill>
                <a:srgbClr val="106A87"/>
              </a:solidFill>
              <a:latin typeface="Times New Roman"/>
              <a:cs typeface="Times New Roman"/>
            </a:endParaRPr>
          </a:p>
          <a:p>
            <a:pPr marL="285750" indent="-285750">
              <a:lnSpc>
                <a:spcPct val="150000"/>
              </a:lnSpc>
              <a:buFont typeface="Wingdings"/>
              <a:buChar char="Ø"/>
            </a:pPr>
            <a:r>
              <a:rPr lang="en-US" sz="1400" b="1" dirty="0">
                <a:solidFill>
                  <a:srgbClr val="106A87"/>
                </a:solidFill>
                <a:latin typeface="Times New Roman"/>
                <a:cs typeface="Arial"/>
              </a:rPr>
              <a:t>Future Work:</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Investigate salary trends in emerging sectors.</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Extend the analysis to international comparisons.</a:t>
            </a:r>
            <a:endParaRPr lang="en-US" sz="1400">
              <a:solidFill>
                <a:srgbClr val="106A87"/>
              </a:solidFill>
              <a:latin typeface="Times New Roman"/>
              <a:cs typeface="Times New Roman"/>
            </a:endParaRPr>
          </a:p>
          <a:p>
            <a:pPr marL="285750" indent="-285750">
              <a:lnSpc>
                <a:spcPct val="150000"/>
              </a:lnSpc>
              <a:buFont typeface="Wingdings"/>
              <a:buChar char="Ø"/>
            </a:pPr>
            <a:endParaRPr lang="en-US" sz="1400" b="1" dirty="0">
              <a:solidFill>
                <a:srgbClr val="106A87"/>
              </a:solidFill>
              <a:latin typeface="Times New Roman"/>
              <a:cs typeface="Arial"/>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41836" y="1316303"/>
            <a:ext cx="4635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106A87"/>
                </a:solidFill>
                <a:latin typeface="Times New Roman"/>
                <a:cs typeface="Arial"/>
              </a:rPr>
              <a:t>CONCLUSION</a:t>
            </a:r>
            <a:endParaRPr lang="en-US" dirty="0"/>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Tree>
    <p:extLst>
      <p:ext uri="{BB962C8B-B14F-4D97-AF65-F5344CB8AC3E}">
        <p14:creationId xmlns:p14="http://schemas.microsoft.com/office/powerpoint/2010/main" val="315205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4150473" y="2039743"/>
            <a:ext cx="6893878" cy="960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dirty="0">
                <a:solidFill>
                  <a:srgbClr val="106A87"/>
                </a:solidFill>
                <a:latin typeface="Times New Roman"/>
                <a:cs typeface="Arial"/>
              </a:rPr>
              <a:t>What additional factors should we consider when analyzing salary trends?</a:t>
            </a:r>
            <a:endParaRPr lang="en-US" sz="2000">
              <a:solidFill>
                <a:srgbClr val="106A87"/>
              </a:solidFill>
              <a:latin typeface="Times New Roman"/>
              <a:cs typeface="Times New Roman"/>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60421" y="1240250"/>
            <a:ext cx="463575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106A87"/>
                </a:solidFill>
                <a:latin typeface="Times New Roman"/>
                <a:cs typeface="Arial"/>
              </a:rPr>
              <a:t>QUESTIONS AND DISCUSSIONS</a:t>
            </a:r>
            <a:endParaRPr lang="en-US" dirty="0"/>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Tree>
    <p:extLst>
      <p:ext uri="{BB962C8B-B14F-4D97-AF65-F5344CB8AC3E}">
        <p14:creationId xmlns:p14="http://schemas.microsoft.com/office/powerpoint/2010/main" val="2694220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1374270" y="1903845"/>
            <a:ext cx="8980884" cy="1421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106A87"/>
                </a:solidFill>
                <a:ea typeface="+mn-lt"/>
                <a:cs typeface="+mn-lt"/>
              </a:rPr>
              <a:t>"Data analysts are like detectives, except our magnifying glass is Excel, our suspects are numbers, and we always work overtime solving mysteries no one knew existed!"</a:t>
            </a:r>
            <a:r>
              <a:rPr lang="en-US" sz="2000" dirty="0">
                <a:solidFill>
                  <a:srgbClr val="106A87"/>
                </a:solidFill>
                <a:ea typeface="+mn-lt"/>
                <a:cs typeface="+mn-lt"/>
              </a:rPr>
              <a:t> 😄</a:t>
            </a:r>
            <a:endParaRPr lang="en-US" dirty="0"/>
          </a:p>
          <a:p>
            <a:pPr>
              <a:lnSpc>
                <a:spcPct val="150000"/>
              </a:lnSpc>
            </a:pPr>
            <a:endParaRPr lang="en-US" sz="2000" dirty="0">
              <a:solidFill>
                <a:srgbClr val="106A87"/>
              </a:solidFill>
              <a:latin typeface="Times New Roman"/>
              <a:cs typeface="Arial"/>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 name="TextBox 1">
            <a:extLst>
              <a:ext uri="{FF2B5EF4-FFF2-40B4-BE49-F238E27FC236}">
                <a16:creationId xmlns:a16="http://schemas.microsoft.com/office/drawing/2014/main" id="{859D7953-9134-1389-B248-817070AF35DA}"/>
              </a:ext>
            </a:extLst>
          </p:cNvPr>
          <p:cNvSpPr txBox="1"/>
          <p:nvPr/>
        </p:nvSpPr>
        <p:spPr>
          <a:xfrm>
            <a:off x="7746191" y="6193070"/>
            <a:ext cx="498551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106A87"/>
                </a:solidFill>
                <a:latin typeface="Times New Roman"/>
                <a:ea typeface="+mn-lt"/>
                <a:cs typeface="+mn-lt"/>
              </a:rPr>
              <a:t>"We don't guess; we pivot-table until the truth comes out!"</a:t>
            </a:r>
            <a:endParaRPr lang="en-US" sz="1200">
              <a:solidFill>
                <a:srgbClr val="106A87"/>
              </a:solidFill>
              <a:latin typeface="Times New Roman"/>
              <a:cs typeface="Times New Roman"/>
            </a:endParaRPr>
          </a:p>
        </p:txBody>
      </p:sp>
    </p:spTree>
    <p:extLst>
      <p:ext uri="{BB962C8B-B14F-4D97-AF65-F5344CB8AC3E}">
        <p14:creationId xmlns:p14="http://schemas.microsoft.com/office/powerpoint/2010/main" val="361751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3922802" y="966439"/>
            <a:ext cx="679165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106A87"/>
              </a:solidFill>
              <a:latin typeface="Times New Roman"/>
              <a:cs typeface="Times New Roman"/>
            </a:endParaRPr>
          </a:p>
          <a:p>
            <a:endParaRPr lang="en-US" dirty="0">
              <a:solidFill>
                <a:srgbClr val="106A87"/>
              </a:solidFill>
              <a:latin typeface="Times New Roman"/>
              <a:cs typeface="Times New Roman"/>
            </a:endParaRPr>
          </a:p>
          <a:p>
            <a:endParaRPr lang="en-US" dirty="0">
              <a:solidFill>
                <a:srgbClr val="106A87"/>
              </a:solidFill>
              <a:latin typeface="Times New Roman"/>
              <a:cs typeface="Times New Roman"/>
            </a:endParaRPr>
          </a:p>
          <a:p>
            <a:r>
              <a:rPr lang="en-US" dirty="0">
                <a:solidFill>
                  <a:srgbClr val="106A87"/>
                </a:solidFill>
                <a:latin typeface="Times New Roman"/>
                <a:cs typeface="Times New Roman"/>
              </a:rPr>
              <a:t>This project delves into the salary discrepancies to gain a deeper understanding of how industry and geographical location impact the remuneration of data analysts in Canada.</a:t>
            </a:r>
            <a:endParaRPr lang="en-US"/>
          </a:p>
          <a:p>
            <a:endParaRPr lang="en-US" dirty="0">
              <a:solidFill>
                <a:srgbClr val="106A87"/>
              </a:solidFill>
              <a:latin typeface="Times New Roman"/>
              <a:cs typeface="Times New Roman"/>
            </a:endParaRPr>
          </a:p>
          <a:p>
            <a:pPr marL="285750" indent="-285750">
              <a:buFont typeface="Wingdings"/>
              <a:buChar char="Ø"/>
            </a:pPr>
            <a:r>
              <a:rPr lang="en-US" dirty="0">
                <a:solidFill>
                  <a:srgbClr val="106A87"/>
                </a:solidFill>
                <a:latin typeface="Times New Roman"/>
                <a:cs typeface="Times New Roman"/>
              </a:rPr>
              <a:t>The primary objectives of this Project is to e</a:t>
            </a:r>
            <a:r>
              <a:rPr lang="en-US" dirty="0">
                <a:solidFill>
                  <a:srgbClr val="106A87"/>
                </a:solidFill>
                <a:latin typeface="Times New Roman"/>
                <a:cs typeface="Arial"/>
              </a:rPr>
              <a:t>xamine salary trends across industries ,analyze regional disparities and understand the combined influence of industry and position on salaries.</a:t>
            </a:r>
          </a:p>
          <a:p>
            <a:endParaRPr lang="en-US" dirty="0">
              <a:solidFill>
                <a:srgbClr val="106A87"/>
              </a:solidFill>
              <a:latin typeface="Times New Roman"/>
              <a:cs typeface="Arial"/>
            </a:endParaRPr>
          </a:p>
          <a:p>
            <a:pPr marL="285750" indent="-285750">
              <a:buFont typeface="Wingdings"/>
              <a:buChar char="Ø"/>
            </a:pPr>
            <a:r>
              <a:rPr lang="en-US" dirty="0">
                <a:solidFill>
                  <a:srgbClr val="106A87"/>
                </a:solidFill>
                <a:latin typeface="Times New Roman"/>
                <a:cs typeface="Arial"/>
              </a:rPr>
              <a:t>The scope is focused on Data Analyst roles in Canada using a dataset from Kaggle.</a:t>
            </a:r>
            <a:endParaRPr lang="en-US"/>
          </a:p>
          <a:p>
            <a:endParaRPr lang="en-US" dirty="0">
              <a:solidFill>
                <a:schemeClr val="accent5"/>
              </a:solidFill>
              <a:latin typeface="Times New Roman"/>
              <a:cs typeface="Arial"/>
            </a:endParaRPr>
          </a:p>
          <a:p>
            <a:endParaRPr lang="en-US" dirty="0">
              <a:solidFill>
                <a:schemeClr val="accent5"/>
              </a:solidFill>
              <a:latin typeface="Times New Roman"/>
              <a:cs typeface="Times New Roman"/>
            </a:endParaRPr>
          </a:p>
          <a:p>
            <a:endParaRPr lang="en-US" dirty="0">
              <a:solidFill>
                <a:schemeClr val="accent5"/>
              </a:solidFill>
              <a:latin typeface="Times New Roman"/>
              <a:cs typeface="Times New Roman"/>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41836" y="1447108"/>
            <a:ext cx="4635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106A87"/>
                </a:solidFill>
                <a:latin typeface="Times New Roman"/>
                <a:cs typeface="Times New Roman"/>
              </a:rPr>
              <a:t>INTRODUCTION</a:t>
            </a:r>
            <a:endParaRPr lang="en-US" sz="2800" b="1"/>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Tree>
    <p:extLst>
      <p:ext uri="{BB962C8B-B14F-4D97-AF65-F5344CB8AC3E}">
        <p14:creationId xmlns:p14="http://schemas.microsoft.com/office/powerpoint/2010/main" val="111791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4201583" y="1064012"/>
            <a:ext cx="686600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endParaRPr lang="en-US" sz="1600" dirty="0">
              <a:solidFill>
                <a:srgbClr val="106A87"/>
              </a:solidFill>
              <a:latin typeface="Times New Roman"/>
              <a:cs typeface="Times New Roman"/>
            </a:endParaRPr>
          </a:p>
          <a:p>
            <a:pPr marL="285750" indent="-285750">
              <a:buFont typeface="Wingdings"/>
              <a:buChar char="Ø"/>
            </a:pPr>
            <a:endParaRPr lang="en-US" sz="1600" dirty="0">
              <a:solidFill>
                <a:srgbClr val="106A87"/>
              </a:solidFill>
              <a:latin typeface="Times New Roman"/>
              <a:cs typeface="Times New Roman"/>
            </a:endParaRPr>
          </a:p>
          <a:p>
            <a:pPr marL="285750" indent="-285750">
              <a:buFont typeface="Wingdings"/>
              <a:buChar char="Ø"/>
            </a:pPr>
            <a:endParaRPr lang="en-US" sz="1600" dirty="0">
              <a:solidFill>
                <a:srgbClr val="106A87"/>
              </a:solidFill>
              <a:latin typeface="Times New Roman"/>
              <a:cs typeface="Times New Roman"/>
            </a:endParaRPr>
          </a:p>
          <a:p>
            <a:pPr marL="285750" indent="-285750">
              <a:buFont typeface="Wingdings"/>
              <a:buChar char="Ø"/>
            </a:pPr>
            <a:r>
              <a:rPr lang="en-US" sz="1600" b="1" dirty="0">
                <a:solidFill>
                  <a:srgbClr val="106A87"/>
                </a:solidFill>
                <a:latin typeface="Times New Roman"/>
                <a:cs typeface="Arial"/>
              </a:rPr>
              <a:t>H1:</a:t>
            </a:r>
            <a:r>
              <a:rPr lang="en-US" sz="1600" dirty="0">
                <a:solidFill>
                  <a:srgbClr val="106A87"/>
                </a:solidFill>
                <a:latin typeface="Times New Roman"/>
                <a:cs typeface="Arial"/>
              </a:rPr>
              <a:t> Industry Type Influences Salaries.</a:t>
            </a:r>
            <a:endParaRPr lang="en-US" sz="1600" dirty="0">
              <a:solidFill>
                <a:srgbClr val="106A87"/>
              </a:solidFill>
              <a:latin typeface="Times New Roman"/>
              <a:cs typeface="Times New Roman"/>
            </a:endParaRPr>
          </a:p>
          <a:p>
            <a:endParaRPr lang="en-US" sz="1600" dirty="0">
              <a:solidFill>
                <a:srgbClr val="106A87"/>
              </a:solidFill>
              <a:latin typeface="Times New Roman"/>
              <a:cs typeface="Arial"/>
            </a:endParaRPr>
          </a:p>
          <a:p>
            <a:pPr marL="742950" lvl="1" indent="-285750">
              <a:buFont typeface="Arial"/>
              <a:buChar char="•"/>
            </a:pPr>
            <a:r>
              <a:rPr lang="en-US" sz="1600" dirty="0">
                <a:solidFill>
                  <a:srgbClr val="106A87"/>
                </a:solidFill>
                <a:latin typeface="Times New Roman"/>
                <a:cs typeface="Arial"/>
              </a:rPr>
              <a:t>Null Hypothesis (H₀): No significant salary differences across industries.</a:t>
            </a:r>
            <a:endParaRPr lang="en-US" sz="1600" dirty="0">
              <a:solidFill>
                <a:srgbClr val="106A87"/>
              </a:solidFill>
              <a:latin typeface="Times New Roman"/>
              <a:cs typeface="Times New Roman"/>
            </a:endParaRPr>
          </a:p>
          <a:p>
            <a:pPr marL="742950" lvl="1" indent="-285750">
              <a:buFont typeface="Arial"/>
              <a:buChar char="•"/>
            </a:pPr>
            <a:r>
              <a:rPr lang="en-US" sz="1600" dirty="0">
                <a:solidFill>
                  <a:srgbClr val="106A87"/>
                </a:solidFill>
                <a:latin typeface="Times New Roman"/>
                <a:cs typeface="Arial"/>
              </a:rPr>
              <a:t>Alternative Hypothesis (H₁): Significant salary differences exist.</a:t>
            </a:r>
            <a:endParaRPr lang="en-US" sz="1600" dirty="0">
              <a:solidFill>
                <a:srgbClr val="106A87"/>
              </a:solidFill>
              <a:latin typeface="Times New Roman"/>
              <a:cs typeface="Times New Roman"/>
            </a:endParaRPr>
          </a:p>
          <a:p>
            <a:pPr lvl="1"/>
            <a:endParaRPr lang="en-US" sz="1600" dirty="0">
              <a:solidFill>
                <a:srgbClr val="106A87"/>
              </a:solidFill>
              <a:latin typeface="Times New Roman"/>
              <a:cs typeface="Arial"/>
            </a:endParaRPr>
          </a:p>
          <a:p>
            <a:pPr marL="285750" indent="-285750">
              <a:buFont typeface="Wingdings"/>
              <a:buChar char="Ø"/>
            </a:pPr>
            <a:r>
              <a:rPr lang="en-US" sz="1600" b="1" dirty="0">
                <a:solidFill>
                  <a:srgbClr val="106A87"/>
                </a:solidFill>
                <a:latin typeface="Times New Roman"/>
                <a:cs typeface="Arial"/>
              </a:rPr>
              <a:t>H2:</a:t>
            </a:r>
            <a:r>
              <a:rPr lang="en-US" sz="1600" dirty="0">
                <a:solidFill>
                  <a:srgbClr val="106A87"/>
                </a:solidFill>
                <a:latin typeface="Times New Roman"/>
                <a:cs typeface="Arial"/>
              </a:rPr>
              <a:t> Geographic Location Impacts Salaries.</a:t>
            </a:r>
            <a:endParaRPr lang="en-US" sz="1600" dirty="0">
              <a:solidFill>
                <a:srgbClr val="106A87"/>
              </a:solidFill>
              <a:latin typeface="Times New Roman"/>
              <a:cs typeface="Times New Roman"/>
            </a:endParaRPr>
          </a:p>
          <a:p>
            <a:endParaRPr lang="en-US" sz="1600" dirty="0">
              <a:solidFill>
                <a:srgbClr val="106A87"/>
              </a:solidFill>
              <a:latin typeface="Times New Roman"/>
              <a:cs typeface="Arial"/>
            </a:endParaRPr>
          </a:p>
          <a:p>
            <a:pPr marL="742950" lvl="1" indent="-285750">
              <a:buFont typeface="Arial"/>
              <a:buChar char="•"/>
            </a:pPr>
            <a:r>
              <a:rPr lang="en-US" sz="1600" dirty="0">
                <a:solidFill>
                  <a:srgbClr val="106A87"/>
                </a:solidFill>
                <a:latin typeface="Times New Roman"/>
                <a:cs typeface="Arial"/>
              </a:rPr>
              <a:t>Null Hypothesis (H₀): No significant salary variation across regions.</a:t>
            </a:r>
            <a:endParaRPr lang="en-US" sz="1600" dirty="0">
              <a:solidFill>
                <a:srgbClr val="106A87"/>
              </a:solidFill>
              <a:latin typeface="Times New Roman"/>
              <a:cs typeface="Times New Roman"/>
            </a:endParaRPr>
          </a:p>
          <a:p>
            <a:pPr marL="742950" lvl="1" indent="-285750">
              <a:buFont typeface="Arial"/>
              <a:buChar char="•"/>
            </a:pPr>
            <a:r>
              <a:rPr lang="en-US" sz="1600" dirty="0">
                <a:solidFill>
                  <a:srgbClr val="106A87"/>
                </a:solidFill>
                <a:latin typeface="Times New Roman"/>
                <a:cs typeface="Arial"/>
              </a:rPr>
              <a:t>Alternative Hypothesis (H₁): Significant salary variation exists.</a:t>
            </a:r>
            <a:endParaRPr lang="en-US" sz="1600" dirty="0">
              <a:solidFill>
                <a:srgbClr val="106A87"/>
              </a:solidFill>
              <a:latin typeface="Times New Roman"/>
              <a:cs typeface="Times New Roman"/>
            </a:endParaRPr>
          </a:p>
          <a:p>
            <a:pPr lvl="1"/>
            <a:endParaRPr lang="en-US" sz="1600" dirty="0">
              <a:solidFill>
                <a:srgbClr val="106A87"/>
              </a:solidFill>
              <a:latin typeface="Times New Roman"/>
              <a:cs typeface="Arial"/>
            </a:endParaRPr>
          </a:p>
          <a:p>
            <a:pPr marL="285750" indent="-285750">
              <a:buFont typeface="Wingdings"/>
              <a:buChar char="Ø"/>
            </a:pPr>
            <a:r>
              <a:rPr lang="en-US" sz="1600" b="1" dirty="0">
                <a:solidFill>
                  <a:srgbClr val="106A87"/>
                </a:solidFill>
                <a:latin typeface="Times New Roman"/>
                <a:cs typeface="Arial"/>
              </a:rPr>
              <a:t>H3:</a:t>
            </a:r>
            <a:r>
              <a:rPr lang="en-US" sz="1600" dirty="0">
                <a:solidFill>
                  <a:srgbClr val="106A87"/>
                </a:solidFill>
                <a:latin typeface="Times New Roman"/>
                <a:cs typeface="Arial"/>
              </a:rPr>
              <a:t> Interaction Between Industry Type and Position Affects Salaries.</a:t>
            </a:r>
            <a:endParaRPr lang="en-US" sz="1600" dirty="0">
              <a:solidFill>
                <a:srgbClr val="106A87"/>
              </a:solidFill>
              <a:latin typeface="Times New Roman"/>
              <a:cs typeface="Times New Roman"/>
            </a:endParaRPr>
          </a:p>
          <a:p>
            <a:endParaRPr lang="en-US" sz="1600" dirty="0">
              <a:solidFill>
                <a:srgbClr val="106A87"/>
              </a:solidFill>
              <a:latin typeface="Times New Roman"/>
              <a:cs typeface="Arial"/>
            </a:endParaRPr>
          </a:p>
          <a:p>
            <a:pPr marL="742950" lvl="1" indent="-285750">
              <a:buFont typeface="Arial"/>
              <a:buChar char="•"/>
            </a:pPr>
            <a:r>
              <a:rPr lang="en-US" sz="1600" dirty="0">
                <a:solidFill>
                  <a:srgbClr val="106A87"/>
                </a:solidFill>
                <a:latin typeface="Times New Roman"/>
                <a:cs typeface="Arial"/>
              </a:rPr>
              <a:t>Null Hypothesis (H₀): No interaction between industry type and position.</a:t>
            </a:r>
            <a:endParaRPr lang="en-US" sz="1600" dirty="0">
              <a:solidFill>
                <a:srgbClr val="106A87"/>
              </a:solidFill>
              <a:latin typeface="Times New Roman"/>
              <a:cs typeface="Times New Roman"/>
            </a:endParaRPr>
          </a:p>
          <a:p>
            <a:pPr marL="742950" lvl="1" indent="-285750">
              <a:buFont typeface="Arial"/>
              <a:buChar char="•"/>
            </a:pPr>
            <a:r>
              <a:rPr lang="en-US" sz="1600" dirty="0">
                <a:solidFill>
                  <a:srgbClr val="106A87"/>
                </a:solidFill>
                <a:latin typeface="Times New Roman"/>
                <a:cs typeface="Arial"/>
              </a:rPr>
              <a:t>Alternative Hypothesis (H₁): Interaction significantly impacts salaries.</a:t>
            </a:r>
            <a:endParaRPr lang="en-US" sz="1600" dirty="0">
              <a:solidFill>
                <a:srgbClr val="106A87"/>
              </a:solidFill>
              <a:latin typeface="Times New Roman"/>
              <a:cs typeface="Times New Roman"/>
            </a:endParaRPr>
          </a:p>
          <a:p>
            <a:pPr marL="285750" indent="-285750">
              <a:buFont typeface="Wingdings"/>
              <a:buChar char="Ø"/>
            </a:pPr>
            <a:endParaRPr lang="en-US" sz="1600" dirty="0">
              <a:solidFill>
                <a:srgbClr val="106A87"/>
              </a:solidFill>
              <a:latin typeface="Times New Roman"/>
              <a:cs typeface="Times New Roman"/>
            </a:endParaRPr>
          </a:p>
          <a:p>
            <a:pPr marL="285750" indent="-285750">
              <a:buFont typeface="Wingdings"/>
              <a:buChar char="Ø"/>
            </a:pPr>
            <a:endParaRPr lang="en-US" sz="1600" dirty="0">
              <a:solidFill>
                <a:srgbClr val="106A87"/>
              </a:solidFill>
              <a:latin typeface="Times New Roman"/>
              <a:cs typeface="Times New Roman"/>
            </a:endParaRPr>
          </a:p>
          <a:p>
            <a:pPr marL="285750" indent="-285750">
              <a:buFont typeface="Wingdings"/>
              <a:buChar char="Ø"/>
            </a:pPr>
            <a:endParaRPr lang="en-US" sz="1600" dirty="0">
              <a:solidFill>
                <a:srgbClr val="106A87"/>
              </a:solidFill>
              <a:latin typeface="Times New Roman"/>
              <a:cs typeface="Times New Roman"/>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41836" y="1447108"/>
            <a:ext cx="4635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106A87"/>
                </a:solidFill>
                <a:latin typeface="Times New Roman"/>
                <a:cs typeface="Times New Roman"/>
              </a:rPr>
              <a:t>HYPOTHESES</a:t>
            </a:r>
            <a:endParaRPr lang="en-US" sz="2800" b="1" dirty="0"/>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Tree>
    <p:extLst>
      <p:ext uri="{BB962C8B-B14F-4D97-AF65-F5344CB8AC3E}">
        <p14:creationId xmlns:p14="http://schemas.microsoft.com/office/powerpoint/2010/main" val="326310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4285217" y="1970049"/>
            <a:ext cx="6866000" cy="43550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ea typeface="+mn-lt"/>
              <a:cs typeface="Arial"/>
            </a:endParaRPr>
          </a:p>
          <a:p>
            <a:pPr>
              <a:lnSpc>
                <a:spcPct val="150000"/>
              </a:lnSpc>
            </a:pPr>
            <a:br>
              <a:rPr lang="en-US" sz="1600" dirty="0">
                <a:ea typeface="+mn-lt"/>
                <a:cs typeface="+mn-lt"/>
              </a:rPr>
            </a:br>
            <a:r>
              <a:rPr lang="en-US" sz="1400" dirty="0">
                <a:solidFill>
                  <a:srgbClr val="106A87"/>
                </a:solidFill>
                <a:latin typeface="Times New Roman"/>
                <a:ea typeface="+mn-lt"/>
                <a:cs typeface="+mn-lt"/>
              </a:rPr>
              <a:t>The data set for this project is sourced from Kaggle, containing 1796 Listings in Canada, this dataset provides comprehensive information on data analyst job roles within Canada, including variables that are crucial for analyzing salary trends, industry impact, and geographic variation in job compensation. </a:t>
            </a:r>
            <a:endParaRPr lang="en-US" sz="1400" dirty="0">
              <a:latin typeface="Times New Roman"/>
              <a:cs typeface="Times New Roman"/>
            </a:endParaRPr>
          </a:p>
          <a:p>
            <a:pPr>
              <a:lnSpc>
                <a:spcPct val="150000"/>
              </a:lnSpc>
            </a:pPr>
            <a:endParaRPr lang="en-US" sz="1400" dirty="0">
              <a:solidFill>
                <a:srgbClr val="106A87"/>
              </a:solidFill>
              <a:latin typeface="Times New Roman"/>
              <a:cs typeface="Times New Roman"/>
            </a:endParaRPr>
          </a:p>
          <a:p>
            <a:pPr marL="285750" indent="-285750">
              <a:lnSpc>
                <a:spcPct val="150000"/>
              </a:lnSpc>
              <a:buFont typeface="Wingdings"/>
              <a:buChar char="Ø"/>
            </a:pPr>
            <a:r>
              <a:rPr lang="en-US" sz="1400" dirty="0">
                <a:solidFill>
                  <a:srgbClr val="106A87"/>
                </a:solidFill>
                <a:latin typeface="Times New Roman"/>
                <a:cs typeface="Times New Roman"/>
              </a:rPr>
              <a:t>Key Variables: Job Title, Average Salary, Industry, Region, Position</a:t>
            </a:r>
          </a:p>
          <a:p>
            <a:pPr marL="171450" indent="-171450">
              <a:lnSpc>
                <a:spcPct val="150000"/>
              </a:lnSpc>
              <a:buFont typeface="Wingdings"/>
              <a:buChar char="Ø"/>
            </a:pPr>
            <a:r>
              <a:rPr lang="en-US" sz="1400" dirty="0">
                <a:solidFill>
                  <a:srgbClr val="106A87"/>
                </a:solidFill>
                <a:latin typeface="Times New Roman"/>
                <a:cs typeface="Arial"/>
              </a:rPr>
              <a:t>   Preprocessing Steps:</a:t>
            </a:r>
            <a:endParaRPr lang="en-US" sz="1400" dirty="0">
              <a:solidFill>
                <a:srgbClr val="106A87"/>
              </a:solidFill>
              <a:latin typeface="Times New Roman"/>
              <a:cs typeface="Times New Roman"/>
            </a:endParaRPr>
          </a:p>
          <a:p>
            <a:pPr lvl="1">
              <a:lnSpc>
                <a:spcPct val="150000"/>
              </a:lnSpc>
            </a:pPr>
            <a:r>
              <a:rPr lang="en-US" sz="1400" dirty="0">
                <a:solidFill>
                  <a:srgbClr val="106A87"/>
                </a:solidFill>
                <a:latin typeface="Times New Roman"/>
                <a:cs typeface="Arial"/>
              </a:rPr>
              <a:t>Data cleaning, normalization, and feature engineering (e.g., remote work indicator, salary bands, positions).</a:t>
            </a:r>
            <a:endParaRPr lang="en-US" sz="1400" dirty="0">
              <a:solidFill>
                <a:srgbClr val="106A87"/>
              </a:solidFill>
              <a:latin typeface="Times New Roman"/>
              <a:cs typeface="Times New Roman"/>
            </a:endParaRPr>
          </a:p>
          <a:p>
            <a:pPr marL="285750" indent="-285750">
              <a:lnSpc>
                <a:spcPct val="150000"/>
              </a:lnSpc>
              <a:buFont typeface="Wingdings"/>
              <a:buChar char="Ø"/>
            </a:pPr>
            <a:endParaRPr lang="en-US" sz="1400" dirty="0">
              <a:solidFill>
                <a:srgbClr val="106A87"/>
              </a:solidFill>
              <a:latin typeface="Times New Roman"/>
              <a:cs typeface="Times New Roman"/>
            </a:endParaRPr>
          </a:p>
          <a:p>
            <a:endParaRPr lang="en-US" sz="1600" dirty="0">
              <a:solidFill>
                <a:srgbClr val="106A87"/>
              </a:solidFill>
              <a:latin typeface="Times New Roman"/>
              <a:cs typeface="Times New Roman"/>
            </a:endParaRPr>
          </a:p>
          <a:p>
            <a:pPr marL="285750" indent="-285750">
              <a:buFont typeface="Wingdings"/>
              <a:buChar char="Ø"/>
            </a:pPr>
            <a:endParaRPr lang="en-US" sz="1600" dirty="0">
              <a:solidFill>
                <a:srgbClr val="106A87"/>
              </a:solidFill>
              <a:latin typeface="Times New Roman"/>
              <a:cs typeface="Times New Roman"/>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41836" y="1447108"/>
            <a:ext cx="4635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106A87"/>
                </a:solidFill>
                <a:latin typeface="Times New Roman"/>
                <a:cs typeface="Times New Roman"/>
              </a:rPr>
              <a:t>DATA DESCRIPTION</a:t>
            </a:r>
            <a:endParaRPr lang="en-US" sz="2800" b="1" dirty="0"/>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Tree>
    <p:extLst>
      <p:ext uri="{BB962C8B-B14F-4D97-AF65-F5344CB8AC3E}">
        <p14:creationId xmlns:p14="http://schemas.microsoft.com/office/powerpoint/2010/main" val="381274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4210876" y="2211658"/>
            <a:ext cx="6940341" cy="23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sz="1400" b="1">
                <a:solidFill>
                  <a:srgbClr val="106A87"/>
                </a:solidFill>
                <a:latin typeface="Times New Roman"/>
                <a:ea typeface="+mn-lt"/>
                <a:cs typeface="Arial"/>
              </a:rPr>
              <a:t>H1 &amp; H2 Methods:</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a:solidFill>
                  <a:srgbClr val="106A87"/>
                </a:solidFill>
                <a:latin typeface="Times New Roman"/>
                <a:cs typeface="Arial"/>
              </a:rPr>
              <a:t>Descriptive statistics</a:t>
            </a:r>
            <a:r>
              <a:rPr lang="en-US" sz="1400">
                <a:solidFill>
                  <a:srgbClr val="106A87"/>
                </a:solidFill>
                <a:latin typeface="Times New Roman"/>
                <a:ea typeface="+mn-lt"/>
                <a:cs typeface="Arial"/>
              </a:rPr>
              <a:t>, One-Way ANOVA, Chi-Square Test.</a:t>
            </a:r>
            <a:endParaRPr lang="en-US" sz="1400" dirty="0">
              <a:solidFill>
                <a:srgbClr val="106A87"/>
              </a:solidFill>
              <a:latin typeface="Times New Roman"/>
              <a:cs typeface="Arial"/>
            </a:endParaRPr>
          </a:p>
          <a:p>
            <a:pPr marL="742950" lvl="1" indent="-285750">
              <a:lnSpc>
                <a:spcPct val="150000"/>
              </a:lnSpc>
              <a:buFont typeface="Wingdings"/>
              <a:buChar char="Ø"/>
            </a:pPr>
            <a:r>
              <a:rPr lang="en-US" sz="1400">
                <a:solidFill>
                  <a:srgbClr val="106A87"/>
                </a:solidFill>
                <a:latin typeface="Times New Roman"/>
                <a:cs typeface="Arial"/>
              </a:rPr>
              <a:t>Visualizations: Box plots, bar charts.</a:t>
            </a:r>
            <a:endParaRPr lang="en-US" sz="1400">
              <a:solidFill>
                <a:srgbClr val="106A87"/>
              </a:solidFill>
              <a:latin typeface="Times New Roman"/>
              <a:cs typeface="Times New Roman"/>
            </a:endParaRPr>
          </a:p>
          <a:p>
            <a:pPr marL="285750" indent="-285750">
              <a:lnSpc>
                <a:spcPct val="150000"/>
              </a:lnSpc>
              <a:buFont typeface="Wingdings"/>
              <a:buChar char="Ø"/>
            </a:pPr>
            <a:r>
              <a:rPr lang="en-US" sz="1400" b="1">
                <a:solidFill>
                  <a:srgbClr val="106A87"/>
                </a:solidFill>
                <a:latin typeface="Times New Roman"/>
                <a:cs typeface="Arial"/>
              </a:rPr>
              <a:t>H3 Methods:</a:t>
            </a:r>
          </a:p>
          <a:p>
            <a:pPr marL="742950" lvl="1" indent="-285750">
              <a:lnSpc>
                <a:spcPct val="150000"/>
              </a:lnSpc>
              <a:buFont typeface="Wingdings"/>
              <a:buChar char="Ø"/>
            </a:pPr>
            <a:r>
              <a:rPr lang="en-US" sz="1400">
                <a:solidFill>
                  <a:srgbClr val="106A87"/>
                </a:solidFill>
                <a:latin typeface="Times New Roman"/>
                <a:cs typeface="Arial"/>
              </a:rPr>
              <a:t>Two-Way ANOVA, Kruskal-Wallis Test.</a:t>
            </a:r>
            <a:endParaRPr lang="en-US" sz="1400" dirty="0">
              <a:solidFill>
                <a:srgbClr val="106A87"/>
              </a:solidFill>
              <a:latin typeface="Times New Roman"/>
              <a:cs typeface="Arial"/>
            </a:endParaRPr>
          </a:p>
          <a:p>
            <a:pPr marL="742950" lvl="1" indent="-285750">
              <a:lnSpc>
                <a:spcPct val="150000"/>
              </a:lnSpc>
              <a:buFont typeface="Wingdings"/>
              <a:buChar char="Ø"/>
            </a:pPr>
            <a:r>
              <a:rPr lang="en-US" sz="1400">
                <a:solidFill>
                  <a:srgbClr val="106A87"/>
                </a:solidFill>
                <a:latin typeface="Times New Roman"/>
                <a:cs typeface="Arial"/>
              </a:rPr>
              <a:t>Visualizations: Salary distribution by industry and position.</a:t>
            </a:r>
            <a:endParaRPr lang="en-US" sz="1400">
              <a:solidFill>
                <a:srgbClr val="106A87"/>
              </a:solidFill>
              <a:latin typeface="Times New Roman"/>
              <a:cs typeface="Times New Roman"/>
            </a:endParaRPr>
          </a:p>
          <a:p>
            <a:pPr marL="285750" indent="-285750">
              <a:lnSpc>
                <a:spcPct val="150000"/>
              </a:lnSpc>
              <a:buFont typeface="Wingdings"/>
              <a:buChar char="Ø"/>
            </a:pPr>
            <a:endParaRPr lang="en-US" sz="1400" dirty="0">
              <a:solidFill>
                <a:srgbClr val="106A87"/>
              </a:solidFill>
              <a:latin typeface="Times New Roman"/>
              <a:cs typeface="Arial"/>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41836" y="1231665"/>
            <a:ext cx="463575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106A87"/>
                </a:solidFill>
                <a:latin typeface="Times New Roman"/>
                <a:cs typeface="Times New Roman"/>
              </a:rPr>
              <a:t>METHODOLOGY OVERVIEW</a:t>
            </a:r>
            <a:endParaRPr lang="en-US" sz="2800" b="1" dirty="0"/>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Tree>
    <p:extLst>
      <p:ext uri="{BB962C8B-B14F-4D97-AF65-F5344CB8AC3E}">
        <p14:creationId xmlns:p14="http://schemas.microsoft.com/office/powerpoint/2010/main" val="364442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4243400" y="1858536"/>
            <a:ext cx="6893878" cy="19926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sz="1400" b="1" dirty="0">
                <a:solidFill>
                  <a:srgbClr val="106A87"/>
                </a:solidFill>
                <a:latin typeface="Times New Roman"/>
                <a:ea typeface="+mn-lt"/>
                <a:cs typeface="Arial"/>
              </a:rPr>
              <a:t>Key Insights:</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No significant differences in </a:t>
            </a:r>
            <a:r>
              <a:rPr lang="en-US" sz="1400" dirty="0">
                <a:solidFill>
                  <a:srgbClr val="106A87"/>
                </a:solidFill>
                <a:latin typeface="Times New Roman"/>
                <a:ea typeface="+mn-lt"/>
                <a:cs typeface="Arial"/>
              </a:rPr>
              <a:t>salaries across industries (p = </a:t>
            </a:r>
            <a:r>
              <a:rPr lang="en-US" sz="1400" dirty="0">
                <a:solidFill>
                  <a:srgbClr val="106A87"/>
                </a:solidFill>
                <a:latin typeface="Times New Roman"/>
                <a:cs typeface="Arial"/>
              </a:rPr>
              <a:t>0.2755).</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Technology had most job and legal had one of the highest average salary</a:t>
            </a:r>
            <a:r>
              <a:rPr lang="en-US" sz="1400" dirty="0">
                <a:solidFill>
                  <a:srgbClr val="106A87"/>
                </a:solidFill>
                <a:latin typeface="Times New Roman"/>
                <a:ea typeface="+mn-lt"/>
                <a:cs typeface="Arial"/>
              </a:rPr>
              <a:t>.</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Visuals: Box plot and bar chart of industry salaries.</a:t>
            </a:r>
            <a:endParaRPr lang="en-US" sz="1400">
              <a:solidFill>
                <a:srgbClr val="106A87"/>
              </a:solidFill>
              <a:latin typeface="Times New Roman"/>
              <a:cs typeface="Times New Roman"/>
            </a:endParaRPr>
          </a:p>
          <a:p>
            <a:pPr marL="285750" indent="-285750">
              <a:lnSpc>
                <a:spcPct val="150000"/>
              </a:lnSpc>
              <a:buFont typeface="Wingdings"/>
              <a:buChar char="Ø"/>
            </a:pPr>
            <a:r>
              <a:rPr lang="en-US" sz="1400" b="1" dirty="0">
                <a:solidFill>
                  <a:srgbClr val="106A87"/>
                </a:solidFill>
                <a:latin typeface="Times New Roman"/>
                <a:cs typeface="Arial"/>
              </a:rPr>
              <a:t>Conclusion:</a:t>
            </a:r>
            <a:r>
              <a:rPr lang="en-US" sz="1400" dirty="0">
                <a:solidFill>
                  <a:srgbClr val="106A87"/>
                </a:solidFill>
                <a:latin typeface="Times New Roman"/>
                <a:cs typeface="Arial"/>
              </a:rPr>
              <a:t> Fail to reject the null hypothesis.</a:t>
            </a:r>
            <a:endParaRPr lang="en-US" sz="1400">
              <a:solidFill>
                <a:srgbClr val="106A87"/>
              </a:solidFill>
              <a:latin typeface="Times New Roman"/>
              <a:cs typeface="Times New Roman"/>
            </a:endParaRPr>
          </a:p>
          <a:p>
            <a:pPr marL="285750" indent="-285750">
              <a:lnSpc>
                <a:spcPct val="150000"/>
              </a:lnSpc>
              <a:buFont typeface="Wingdings"/>
              <a:buChar char="Ø"/>
            </a:pPr>
            <a:endParaRPr lang="en-US" sz="1400" b="1" dirty="0">
              <a:solidFill>
                <a:srgbClr val="106A87"/>
              </a:solidFill>
              <a:latin typeface="Times New Roman"/>
              <a:cs typeface="Arial"/>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41836" y="1447108"/>
            <a:ext cx="4635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106A87"/>
                </a:solidFill>
                <a:latin typeface="Times New Roman"/>
                <a:cs typeface="Arial"/>
              </a:rPr>
              <a:t>Results for Hypothesis One</a:t>
            </a:r>
            <a:endParaRPr lang="en-US" sz="2800">
              <a:solidFill>
                <a:srgbClr val="106A87"/>
              </a:solidFill>
              <a:latin typeface="Times New Roman"/>
              <a:cs typeface="Times New Roman"/>
            </a:endParaRPr>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pic>
        <p:nvPicPr>
          <p:cNvPr id="2" name="Picture 1" descr="A graph of a number of blue bars&#10;&#10;Description automatically generated">
            <a:extLst>
              <a:ext uri="{FF2B5EF4-FFF2-40B4-BE49-F238E27FC236}">
                <a16:creationId xmlns:a16="http://schemas.microsoft.com/office/drawing/2014/main" id="{1A2A9546-73B7-8826-8827-35D46EC59114}"/>
              </a:ext>
            </a:extLst>
          </p:cNvPr>
          <p:cNvPicPr>
            <a:picLocks noChangeAspect="1"/>
          </p:cNvPicPr>
          <p:nvPr/>
        </p:nvPicPr>
        <p:blipFill>
          <a:blip r:embed="rId3"/>
          <a:stretch>
            <a:fillRect/>
          </a:stretch>
        </p:blipFill>
        <p:spPr>
          <a:xfrm>
            <a:off x="4447827" y="3741466"/>
            <a:ext cx="6483737" cy="2785482"/>
          </a:xfrm>
          <a:prstGeom prst="rect">
            <a:avLst/>
          </a:prstGeom>
        </p:spPr>
      </p:pic>
    </p:spTree>
    <p:extLst>
      <p:ext uri="{BB962C8B-B14F-4D97-AF65-F5344CB8AC3E}">
        <p14:creationId xmlns:p14="http://schemas.microsoft.com/office/powerpoint/2010/main" val="393327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4243400" y="1858536"/>
            <a:ext cx="6893878" cy="23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sz="1400" b="1" dirty="0">
                <a:solidFill>
                  <a:srgbClr val="106A87"/>
                </a:solidFill>
                <a:latin typeface="Times New Roman"/>
                <a:cs typeface="Arial"/>
              </a:rPr>
              <a:t>Key Insights:</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Significant salary differences across regions (p &lt; 0.05).</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Northern Canada had the highest mean salary; Atlantic Canada the lowest.</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Visuals: Box plot of regional salary distributions.</a:t>
            </a:r>
            <a:endParaRPr lang="en-US" sz="1400">
              <a:solidFill>
                <a:srgbClr val="106A87"/>
              </a:solidFill>
              <a:latin typeface="Times New Roman"/>
              <a:cs typeface="Times New Roman"/>
            </a:endParaRPr>
          </a:p>
          <a:p>
            <a:pPr marL="285750" indent="-285750">
              <a:lnSpc>
                <a:spcPct val="150000"/>
              </a:lnSpc>
              <a:buFont typeface="Wingdings"/>
              <a:buChar char="Ø"/>
            </a:pPr>
            <a:r>
              <a:rPr lang="en-US" sz="1400" b="1" dirty="0">
                <a:solidFill>
                  <a:srgbClr val="106A87"/>
                </a:solidFill>
                <a:latin typeface="Times New Roman"/>
                <a:cs typeface="Arial"/>
              </a:rPr>
              <a:t>Conclusion:</a:t>
            </a:r>
            <a:r>
              <a:rPr lang="en-US" sz="1400" dirty="0">
                <a:solidFill>
                  <a:srgbClr val="106A87"/>
                </a:solidFill>
                <a:latin typeface="Times New Roman"/>
                <a:cs typeface="Arial"/>
              </a:rPr>
              <a:t> Reject the null hypothesis.</a:t>
            </a:r>
            <a:endParaRPr lang="en-US" sz="1400">
              <a:solidFill>
                <a:srgbClr val="106A87"/>
              </a:solidFill>
              <a:latin typeface="Times New Roman"/>
              <a:cs typeface="Times New Roman"/>
            </a:endParaRPr>
          </a:p>
          <a:p>
            <a:pPr marL="285750" indent="-285750">
              <a:lnSpc>
                <a:spcPct val="150000"/>
              </a:lnSpc>
              <a:buFont typeface="Wingdings"/>
              <a:buChar char="Ø"/>
            </a:pPr>
            <a:endParaRPr lang="en-US" sz="1400" b="1" dirty="0">
              <a:solidFill>
                <a:srgbClr val="106A87"/>
              </a:solidFill>
              <a:latin typeface="Times New Roman"/>
              <a:cs typeface="Arial"/>
            </a:endParaRPr>
          </a:p>
          <a:p>
            <a:pPr marL="285750" indent="-285750">
              <a:lnSpc>
                <a:spcPct val="150000"/>
              </a:lnSpc>
              <a:buFont typeface="Wingdings"/>
              <a:buChar char="Ø"/>
            </a:pPr>
            <a:endParaRPr lang="en-US" sz="1400" b="1" dirty="0">
              <a:solidFill>
                <a:srgbClr val="106A87"/>
              </a:solidFill>
              <a:latin typeface="Times New Roman"/>
              <a:cs typeface="Arial"/>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41836" y="1447108"/>
            <a:ext cx="4635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106A87"/>
                </a:solidFill>
                <a:latin typeface="Times New Roman"/>
                <a:cs typeface="Arial"/>
              </a:rPr>
              <a:t>Results for Hypothesis Two</a:t>
            </a:r>
            <a:endParaRPr lang="en-US" sz="2800" dirty="0">
              <a:solidFill>
                <a:srgbClr val="106A87"/>
              </a:solidFill>
              <a:latin typeface="Times New Roman"/>
              <a:cs typeface="Times New Roman"/>
            </a:endParaRPr>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pic>
        <p:nvPicPr>
          <p:cNvPr id="4" name="Picture 3" descr="A diagram of a salary distribution&#10;&#10;Description automatically generated">
            <a:extLst>
              <a:ext uri="{FF2B5EF4-FFF2-40B4-BE49-F238E27FC236}">
                <a16:creationId xmlns:a16="http://schemas.microsoft.com/office/drawing/2014/main" id="{BC3707BA-3485-BB39-8C3D-331EA5A871D7}"/>
              </a:ext>
            </a:extLst>
          </p:cNvPr>
          <p:cNvPicPr>
            <a:picLocks noChangeAspect="1"/>
          </p:cNvPicPr>
          <p:nvPr/>
        </p:nvPicPr>
        <p:blipFill>
          <a:blip r:embed="rId3"/>
          <a:stretch>
            <a:fillRect/>
          </a:stretch>
        </p:blipFill>
        <p:spPr>
          <a:xfrm>
            <a:off x="4632751" y="3537376"/>
            <a:ext cx="5639962" cy="2933468"/>
          </a:xfrm>
          <a:prstGeom prst="rect">
            <a:avLst/>
          </a:prstGeom>
        </p:spPr>
      </p:pic>
    </p:spTree>
    <p:extLst>
      <p:ext uri="{BB962C8B-B14F-4D97-AF65-F5344CB8AC3E}">
        <p14:creationId xmlns:p14="http://schemas.microsoft.com/office/powerpoint/2010/main" val="308961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17DCF3-B1B1-D88B-F067-49C180CDCCB7}"/>
              </a:ext>
            </a:extLst>
          </p:cNvPr>
          <p:cNvSpPr txBox="1"/>
          <p:nvPr/>
        </p:nvSpPr>
        <p:spPr>
          <a:xfrm>
            <a:off x="4410668" y="1612280"/>
            <a:ext cx="6893878" cy="23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endParaRPr lang="en-US" sz="1400" b="1" dirty="0">
              <a:solidFill>
                <a:srgbClr val="106A87"/>
              </a:solidFill>
              <a:latin typeface="Times New Roman"/>
              <a:cs typeface="Arial"/>
            </a:endParaRPr>
          </a:p>
          <a:p>
            <a:pPr marL="285750" indent="-285750">
              <a:lnSpc>
                <a:spcPct val="150000"/>
              </a:lnSpc>
              <a:buFont typeface="Wingdings"/>
              <a:buChar char="Ø"/>
            </a:pPr>
            <a:r>
              <a:rPr lang="en-US" sz="1400" b="1">
                <a:solidFill>
                  <a:srgbClr val="106A87"/>
                </a:solidFill>
                <a:latin typeface="Times New Roman"/>
                <a:cs typeface="Arial"/>
              </a:rPr>
              <a:t>Key Insights:</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a:solidFill>
                  <a:srgbClr val="106A87"/>
                </a:solidFill>
                <a:latin typeface="Times New Roman"/>
                <a:cs typeface="Arial"/>
              </a:rPr>
              <a:t>Significant interaction effect between industry type and position (p &lt; 0.001).</a:t>
            </a:r>
            <a:endParaRPr lang="en-US" sz="1400">
              <a:solidFill>
                <a:srgbClr val="106A87"/>
              </a:solidFill>
              <a:latin typeface="Times New Roman"/>
              <a:cs typeface="Times New Roman"/>
            </a:endParaRPr>
          </a:p>
          <a:p>
            <a:pPr marL="742950" lvl="1" indent="-285750">
              <a:lnSpc>
                <a:spcPct val="150000"/>
              </a:lnSpc>
              <a:buFont typeface="Wingdings"/>
              <a:buChar char="Ø"/>
            </a:pPr>
            <a:r>
              <a:rPr lang="en-US" sz="1400" dirty="0">
                <a:solidFill>
                  <a:srgbClr val="106A87"/>
                </a:solidFill>
                <a:latin typeface="Times New Roman"/>
                <a:cs typeface="Arial"/>
              </a:rPr>
              <a:t>Technology and Finance sectors show substantial variations by position.</a:t>
            </a:r>
            <a:endParaRPr lang="en-US" sz="1400" dirty="0">
              <a:solidFill>
                <a:srgbClr val="106A87"/>
              </a:solidFill>
              <a:latin typeface="Times New Roman"/>
              <a:cs typeface="Times New Roman"/>
            </a:endParaRPr>
          </a:p>
          <a:p>
            <a:pPr marL="742950" lvl="1" indent="-285750">
              <a:lnSpc>
                <a:spcPct val="150000"/>
              </a:lnSpc>
              <a:buFont typeface="Wingdings"/>
              <a:buChar char="Ø"/>
            </a:pPr>
            <a:r>
              <a:rPr lang="en-US" sz="1400">
                <a:solidFill>
                  <a:srgbClr val="106A87"/>
                </a:solidFill>
                <a:latin typeface="Times New Roman"/>
                <a:cs typeface="Arial"/>
              </a:rPr>
              <a:t>Visuals: Bar and box plots for salary by industry and position.</a:t>
            </a:r>
            <a:endParaRPr lang="en-US" sz="1400">
              <a:solidFill>
                <a:srgbClr val="106A87"/>
              </a:solidFill>
              <a:latin typeface="Times New Roman"/>
              <a:cs typeface="Times New Roman"/>
            </a:endParaRPr>
          </a:p>
          <a:p>
            <a:pPr marL="285750" indent="-285750">
              <a:lnSpc>
                <a:spcPct val="150000"/>
              </a:lnSpc>
              <a:buFont typeface="Wingdings"/>
              <a:buChar char="Ø"/>
            </a:pPr>
            <a:r>
              <a:rPr lang="en-US" sz="1400" b="1">
                <a:solidFill>
                  <a:srgbClr val="106A87"/>
                </a:solidFill>
                <a:latin typeface="Times New Roman"/>
                <a:cs typeface="Arial"/>
              </a:rPr>
              <a:t>Conclusion:</a:t>
            </a:r>
            <a:r>
              <a:rPr lang="en-US" sz="1400">
                <a:solidFill>
                  <a:srgbClr val="106A87"/>
                </a:solidFill>
                <a:latin typeface="Times New Roman"/>
                <a:cs typeface="Arial"/>
              </a:rPr>
              <a:t> Reject the null hypothesis.</a:t>
            </a:r>
            <a:endParaRPr lang="en-US" sz="1400">
              <a:solidFill>
                <a:srgbClr val="106A87"/>
              </a:solidFill>
              <a:latin typeface="Times New Roman"/>
              <a:cs typeface="Times New Roman"/>
            </a:endParaRPr>
          </a:p>
          <a:p>
            <a:pPr marL="285750" indent="-285750">
              <a:lnSpc>
                <a:spcPct val="150000"/>
              </a:lnSpc>
              <a:buFont typeface="Wingdings"/>
              <a:buChar char="Ø"/>
            </a:pPr>
            <a:endParaRPr lang="en-US" sz="1400" b="1" dirty="0">
              <a:solidFill>
                <a:srgbClr val="106A87"/>
              </a:solidFill>
              <a:latin typeface="Times New Roman"/>
              <a:cs typeface="Arial"/>
            </a:endParaRPr>
          </a:p>
        </p:txBody>
      </p:sp>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41836" y="1447108"/>
            <a:ext cx="4635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106A87"/>
                </a:solidFill>
                <a:latin typeface="Times New Roman"/>
                <a:cs typeface="Arial"/>
              </a:rPr>
              <a:t>Results for Hypothesis Three</a:t>
            </a:r>
            <a:endParaRPr lang="en-US" sz="2800" dirty="0">
              <a:solidFill>
                <a:srgbClr val="106A87"/>
              </a:solidFill>
              <a:latin typeface="Times New Roman"/>
              <a:cs typeface="Times New Roman"/>
            </a:endParaRPr>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pic>
        <p:nvPicPr>
          <p:cNvPr id="2" name="Picture 1" descr="A graph of different colored lines&#10;&#10;Description automatically generated">
            <a:extLst>
              <a:ext uri="{FF2B5EF4-FFF2-40B4-BE49-F238E27FC236}">
                <a16:creationId xmlns:a16="http://schemas.microsoft.com/office/drawing/2014/main" id="{0256AC9D-03E3-EBA9-DE7B-8918F25A55FF}"/>
              </a:ext>
            </a:extLst>
          </p:cNvPr>
          <p:cNvPicPr>
            <a:picLocks noChangeAspect="1"/>
          </p:cNvPicPr>
          <p:nvPr/>
        </p:nvPicPr>
        <p:blipFill>
          <a:blip r:embed="rId3"/>
          <a:stretch>
            <a:fillRect/>
          </a:stretch>
        </p:blipFill>
        <p:spPr>
          <a:xfrm>
            <a:off x="4720683" y="3604239"/>
            <a:ext cx="6565280" cy="3004181"/>
          </a:xfrm>
          <a:prstGeom prst="rect">
            <a:avLst/>
          </a:prstGeom>
        </p:spPr>
      </p:pic>
    </p:spTree>
    <p:extLst>
      <p:ext uri="{BB962C8B-B14F-4D97-AF65-F5344CB8AC3E}">
        <p14:creationId xmlns:p14="http://schemas.microsoft.com/office/powerpoint/2010/main" val="340706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Blue text on a black background&#10;&#10;Description automatically generated">
            <a:extLst>
              <a:ext uri="{FF2B5EF4-FFF2-40B4-BE49-F238E27FC236}">
                <a16:creationId xmlns:a16="http://schemas.microsoft.com/office/drawing/2014/main" id="{C05C112C-764F-7E50-CFD8-54DCF4BBB162}"/>
              </a:ext>
            </a:extLst>
          </p:cNvPr>
          <p:cNvPicPr>
            <a:picLocks noChangeAspect="1"/>
          </p:cNvPicPr>
          <p:nvPr/>
        </p:nvPicPr>
        <p:blipFill>
          <a:blip r:embed="rId2"/>
          <a:stretch>
            <a:fillRect/>
          </a:stretch>
        </p:blipFill>
        <p:spPr>
          <a:xfrm>
            <a:off x="151204" y="193374"/>
            <a:ext cx="2124075" cy="647700"/>
          </a:xfrm>
          <a:prstGeom prst="rect">
            <a:avLst/>
          </a:prstGeom>
        </p:spPr>
      </p:pic>
      <p:sp>
        <p:nvSpPr>
          <p:cNvPr id="230" name="TextBox 229">
            <a:extLst>
              <a:ext uri="{FF2B5EF4-FFF2-40B4-BE49-F238E27FC236}">
                <a16:creationId xmlns:a16="http://schemas.microsoft.com/office/drawing/2014/main" id="{B3E8C5DF-B0C4-D691-3287-F0EEE23E48AA}"/>
              </a:ext>
            </a:extLst>
          </p:cNvPr>
          <p:cNvSpPr txBox="1"/>
          <p:nvPr/>
        </p:nvSpPr>
        <p:spPr>
          <a:xfrm rot="10800000" flipV="1">
            <a:off x="441836" y="1447108"/>
            <a:ext cx="4635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106A87"/>
                </a:solidFill>
                <a:latin typeface="Times New Roman"/>
                <a:cs typeface="Arial"/>
              </a:rPr>
              <a:t>Results for Hypothesis Three</a:t>
            </a:r>
            <a:endParaRPr lang="en-US" sz="2800" dirty="0">
              <a:solidFill>
                <a:srgbClr val="106A87"/>
              </a:solidFill>
              <a:latin typeface="Times New Roman"/>
              <a:cs typeface="Times New Roman"/>
            </a:endParaRPr>
          </a:p>
        </p:txBody>
      </p:sp>
      <p:sp>
        <p:nvSpPr>
          <p:cNvPr id="232" name="Rectangle 231">
            <a:extLst>
              <a:ext uri="{FF2B5EF4-FFF2-40B4-BE49-F238E27FC236}">
                <a16:creationId xmlns:a16="http://schemas.microsoft.com/office/drawing/2014/main" id="{37BCE3D1-A5FD-B87B-1D4E-47BABC863B95}"/>
              </a:ext>
            </a:extLst>
          </p:cNvPr>
          <p:cNvSpPr/>
          <p:nvPr/>
        </p:nvSpPr>
        <p:spPr>
          <a:xfrm>
            <a:off x="150489" y="971859"/>
            <a:ext cx="1688947" cy="104285"/>
          </a:xfrm>
          <a:prstGeom prst="rect">
            <a:avLst/>
          </a:prstGeom>
          <a:solidFill>
            <a:srgbClr val="005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49" name="Rectangle 248">
            <a:extLst>
              <a:ext uri="{FF2B5EF4-FFF2-40B4-BE49-F238E27FC236}">
                <a16:creationId xmlns:a16="http://schemas.microsoft.com/office/drawing/2014/main" id="{50BB8E94-B2CE-DBA1-9CE5-9FC16D2E1D88}"/>
              </a:ext>
            </a:extLst>
          </p:cNvPr>
          <p:cNvSpPr/>
          <p:nvPr/>
        </p:nvSpPr>
        <p:spPr>
          <a:xfrm>
            <a:off x="619769" y="967212"/>
            <a:ext cx="1530971" cy="108931"/>
          </a:xfrm>
          <a:prstGeom prst="rect">
            <a:avLst/>
          </a:prstGeom>
          <a:solidFill>
            <a:srgbClr val="0084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0" name="Rectangle 249">
            <a:extLst>
              <a:ext uri="{FF2B5EF4-FFF2-40B4-BE49-F238E27FC236}">
                <a16:creationId xmlns:a16="http://schemas.microsoft.com/office/drawing/2014/main" id="{37F6FB23-AEDC-F300-9705-B28ADC64502F}"/>
              </a:ext>
            </a:extLst>
          </p:cNvPr>
          <p:cNvSpPr/>
          <p:nvPr/>
        </p:nvSpPr>
        <p:spPr>
          <a:xfrm>
            <a:off x="1990439" y="967212"/>
            <a:ext cx="1196433" cy="104284"/>
          </a:xfrm>
          <a:prstGeom prst="rect">
            <a:avLst/>
          </a:prstGeom>
          <a:solidFill>
            <a:srgbClr val="A4DA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sp>
        <p:nvSpPr>
          <p:cNvPr id="251" name="Rectangle 250">
            <a:extLst>
              <a:ext uri="{FF2B5EF4-FFF2-40B4-BE49-F238E27FC236}">
                <a16:creationId xmlns:a16="http://schemas.microsoft.com/office/drawing/2014/main" id="{BD838387-B1D7-53FB-CF2E-63D78CAFE79A}"/>
              </a:ext>
            </a:extLst>
          </p:cNvPr>
          <p:cNvSpPr/>
          <p:nvPr/>
        </p:nvSpPr>
        <p:spPr>
          <a:xfrm>
            <a:off x="1465402" y="971856"/>
            <a:ext cx="978056" cy="99639"/>
          </a:xfrm>
          <a:prstGeom prst="rect">
            <a:avLst/>
          </a:prstGeom>
          <a:solidFill>
            <a:srgbClr val="02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6A87"/>
              </a:solidFill>
            </a:endParaRPr>
          </a:p>
        </p:txBody>
      </p:sp>
      <p:pic>
        <p:nvPicPr>
          <p:cNvPr id="3" name="Picture 2" descr="A graph of different colored squares&#10;&#10;Description automatically generated">
            <a:extLst>
              <a:ext uri="{FF2B5EF4-FFF2-40B4-BE49-F238E27FC236}">
                <a16:creationId xmlns:a16="http://schemas.microsoft.com/office/drawing/2014/main" id="{CF6DCF83-976A-63FB-D3CE-0C908EF33CFF}"/>
              </a:ext>
            </a:extLst>
          </p:cNvPr>
          <p:cNvPicPr>
            <a:picLocks noChangeAspect="1"/>
          </p:cNvPicPr>
          <p:nvPr/>
        </p:nvPicPr>
        <p:blipFill>
          <a:blip r:embed="rId3"/>
          <a:stretch>
            <a:fillRect/>
          </a:stretch>
        </p:blipFill>
        <p:spPr>
          <a:xfrm>
            <a:off x="2058329" y="2098824"/>
            <a:ext cx="8986025" cy="4388791"/>
          </a:xfrm>
          <a:prstGeom prst="rect">
            <a:avLst/>
          </a:prstGeom>
        </p:spPr>
      </p:pic>
    </p:spTree>
    <p:extLst>
      <p:ext uri="{BB962C8B-B14F-4D97-AF65-F5344CB8AC3E}">
        <p14:creationId xmlns:p14="http://schemas.microsoft.com/office/powerpoint/2010/main" val="1708534040"/>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B2B30"/>
      </a:dk2>
      <a:lt2>
        <a:srgbClr val="F1F3F0"/>
      </a:lt2>
      <a:accent1>
        <a:srgbClr val="C129E7"/>
      </a:accent1>
      <a:accent2>
        <a:srgbClr val="6B26D8"/>
      </a:accent2>
      <a:accent3>
        <a:srgbClr val="292FE7"/>
      </a:accent3>
      <a:accent4>
        <a:srgbClr val="176CD5"/>
      </a:accent4>
      <a:accent5>
        <a:srgbClr val="26BCD4"/>
      </a:accent5>
      <a:accent6>
        <a:srgbClr val="15C493"/>
      </a:accent6>
      <a:hlink>
        <a:srgbClr val="3D94B9"/>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HeadlinesVTI</vt:lpstr>
      <vt:lpstr>The Influence of Industry and Location on Data Analyst Salaries in Canada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459</cp:revision>
  <dcterms:created xsi:type="dcterms:W3CDTF">2024-12-03T20:43:19Z</dcterms:created>
  <dcterms:modified xsi:type="dcterms:W3CDTF">2024-12-04T18:53:52Z</dcterms:modified>
</cp:coreProperties>
</file>