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699EB-F9E1-44BA-802C-4911FE6E36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0B9005-7B8E-4E8D-AE45-84C714854EE2}">
      <dgm:prSet/>
      <dgm:spPr/>
      <dgm:t>
        <a:bodyPr/>
        <a:lstStyle/>
        <a:p>
          <a:r>
            <a:rPr lang="en-US"/>
            <a:t>Automation Risk by Job Role:</a:t>
          </a:r>
        </a:p>
      </dgm:t>
    </dgm:pt>
    <dgm:pt modelId="{1E5D4D97-A622-4210-9B6A-E3B593A7133C}" type="parTrans" cxnId="{FC148609-481D-4C8E-86AE-51BA2DD32CEF}">
      <dgm:prSet/>
      <dgm:spPr/>
      <dgm:t>
        <a:bodyPr/>
        <a:lstStyle/>
        <a:p>
          <a:endParaRPr lang="en-US"/>
        </a:p>
      </dgm:t>
    </dgm:pt>
    <dgm:pt modelId="{F522EEC1-0C91-4DEF-A072-62612E53CF91}" type="sibTrans" cxnId="{FC148609-481D-4C8E-86AE-51BA2DD32CEF}">
      <dgm:prSet/>
      <dgm:spPr/>
      <dgm:t>
        <a:bodyPr/>
        <a:lstStyle/>
        <a:p>
          <a:endParaRPr lang="en-US"/>
        </a:p>
      </dgm:t>
    </dgm:pt>
    <dgm:pt modelId="{670F9C66-4221-4B2E-892A-029D898E86EB}">
      <dgm:prSet/>
      <dgm:spPr/>
      <dgm:t>
        <a:bodyPr/>
        <a:lstStyle/>
        <a:p>
          <a:r>
            <a:rPr lang="en-US"/>
            <a:t>- High automation risk jobs: Marketing Specialist, Sales Manager.</a:t>
          </a:r>
        </a:p>
      </dgm:t>
    </dgm:pt>
    <dgm:pt modelId="{88D51822-74B7-4097-8174-21B278BF88CD}" type="parTrans" cxnId="{94DBB699-F9C4-4AC6-9093-698EC0092550}">
      <dgm:prSet/>
      <dgm:spPr/>
      <dgm:t>
        <a:bodyPr/>
        <a:lstStyle/>
        <a:p>
          <a:endParaRPr lang="en-US"/>
        </a:p>
      </dgm:t>
    </dgm:pt>
    <dgm:pt modelId="{A3675774-7B8B-4070-8D4E-C972A9E3411F}" type="sibTrans" cxnId="{94DBB699-F9C4-4AC6-9093-698EC0092550}">
      <dgm:prSet/>
      <dgm:spPr/>
      <dgm:t>
        <a:bodyPr/>
        <a:lstStyle/>
        <a:p>
          <a:endParaRPr lang="en-US"/>
        </a:p>
      </dgm:t>
    </dgm:pt>
    <dgm:pt modelId="{0872E830-4750-434A-9E9B-C30FD239BE04}">
      <dgm:prSet/>
      <dgm:spPr/>
      <dgm:t>
        <a:bodyPr/>
        <a:lstStyle/>
        <a:p>
          <a:r>
            <a:rPr lang="en-US"/>
            <a:t>- Low automation risk jobs: AI Researcher, Cybersecurity Analyst.</a:t>
          </a:r>
        </a:p>
      </dgm:t>
    </dgm:pt>
    <dgm:pt modelId="{E2323D39-AB77-4763-9022-C4B7D03048FD}" type="parTrans" cxnId="{43AC966D-09D1-44FA-AA92-607C676309DF}">
      <dgm:prSet/>
      <dgm:spPr/>
      <dgm:t>
        <a:bodyPr/>
        <a:lstStyle/>
        <a:p>
          <a:endParaRPr lang="en-US"/>
        </a:p>
      </dgm:t>
    </dgm:pt>
    <dgm:pt modelId="{7DE39927-550A-4D39-A7A6-A0DB60DFE2D5}" type="sibTrans" cxnId="{43AC966D-09D1-44FA-AA92-607C676309DF}">
      <dgm:prSet/>
      <dgm:spPr/>
      <dgm:t>
        <a:bodyPr/>
        <a:lstStyle/>
        <a:p>
          <a:endParaRPr lang="en-US"/>
        </a:p>
      </dgm:t>
    </dgm:pt>
    <dgm:pt modelId="{F293CB32-4E29-43A6-9B84-C3B56A5F22FB}">
      <dgm:prSet/>
      <dgm:spPr/>
      <dgm:t>
        <a:bodyPr/>
        <a:lstStyle/>
        <a:p>
          <a:r>
            <a:rPr lang="en-US"/>
            <a:t>Automation risks can influence job stability and the need for upskilling.</a:t>
          </a:r>
        </a:p>
      </dgm:t>
    </dgm:pt>
    <dgm:pt modelId="{DBBF9C20-0B0D-4EA6-804F-A6FEF3F673DE}" type="parTrans" cxnId="{03725955-3E62-48A3-996F-30C8375D8B24}">
      <dgm:prSet/>
      <dgm:spPr/>
      <dgm:t>
        <a:bodyPr/>
        <a:lstStyle/>
        <a:p>
          <a:endParaRPr lang="en-US"/>
        </a:p>
      </dgm:t>
    </dgm:pt>
    <dgm:pt modelId="{305373A0-4FCC-40BC-81A1-0FD3E1017427}" type="sibTrans" cxnId="{03725955-3E62-48A3-996F-30C8375D8B24}">
      <dgm:prSet/>
      <dgm:spPr/>
      <dgm:t>
        <a:bodyPr/>
        <a:lstStyle/>
        <a:p>
          <a:endParaRPr lang="en-US"/>
        </a:p>
      </dgm:t>
    </dgm:pt>
    <dgm:pt modelId="{EBF3E33E-3617-41B2-9076-4C026C7B3B49}" type="pres">
      <dgm:prSet presAssocID="{2BB699EB-F9E1-44BA-802C-4911FE6E3602}" presName="root" presStyleCnt="0">
        <dgm:presLayoutVars>
          <dgm:dir/>
          <dgm:resizeHandles val="exact"/>
        </dgm:presLayoutVars>
      </dgm:prSet>
      <dgm:spPr/>
    </dgm:pt>
    <dgm:pt modelId="{CFA92FA6-90ED-4B19-8073-E0AA15BDF2B7}" type="pres">
      <dgm:prSet presAssocID="{AF0B9005-7B8E-4E8D-AE45-84C714854EE2}" presName="compNode" presStyleCnt="0"/>
      <dgm:spPr/>
    </dgm:pt>
    <dgm:pt modelId="{FF693B66-998C-4322-BB2C-2271DD7D3CF5}" type="pres">
      <dgm:prSet presAssocID="{AF0B9005-7B8E-4E8D-AE45-84C714854EE2}" presName="bgRect" presStyleLbl="bgShp" presStyleIdx="0" presStyleCnt="4"/>
      <dgm:spPr/>
    </dgm:pt>
    <dgm:pt modelId="{4FA30514-D480-43F6-8657-0AB3F702BE4F}" type="pres">
      <dgm:prSet presAssocID="{AF0B9005-7B8E-4E8D-AE45-84C714854E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B7F80FF-7DBA-4DB4-BAC8-E14F82D4FEE1}" type="pres">
      <dgm:prSet presAssocID="{AF0B9005-7B8E-4E8D-AE45-84C714854EE2}" presName="spaceRect" presStyleCnt="0"/>
      <dgm:spPr/>
    </dgm:pt>
    <dgm:pt modelId="{B69DDCE5-84D0-484E-A344-68CB92AB2B6C}" type="pres">
      <dgm:prSet presAssocID="{AF0B9005-7B8E-4E8D-AE45-84C714854EE2}" presName="parTx" presStyleLbl="revTx" presStyleIdx="0" presStyleCnt="4">
        <dgm:presLayoutVars>
          <dgm:chMax val="0"/>
          <dgm:chPref val="0"/>
        </dgm:presLayoutVars>
      </dgm:prSet>
      <dgm:spPr/>
    </dgm:pt>
    <dgm:pt modelId="{8377C79F-090F-4F63-A395-55FDC48BF46B}" type="pres">
      <dgm:prSet presAssocID="{F522EEC1-0C91-4DEF-A072-62612E53CF91}" presName="sibTrans" presStyleCnt="0"/>
      <dgm:spPr/>
    </dgm:pt>
    <dgm:pt modelId="{837FC938-440F-4600-BFF0-695EF5BF8BAF}" type="pres">
      <dgm:prSet presAssocID="{670F9C66-4221-4B2E-892A-029D898E86EB}" presName="compNode" presStyleCnt="0"/>
      <dgm:spPr/>
    </dgm:pt>
    <dgm:pt modelId="{2D185E6A-43EA-4FF2-8099-0DFECA138683}" type="pres">
      <dgm:prSet presAssocID="{670F9C66-4221-4B2E-892A-029D898E86EB}" presName="bgRect" presStyleLbl="bgShp" presStyleIdx="1" presStyleCnt="4"/>
      <dgm:spPr/>
    </dgm:pt>
    <dgm:pt modelId="{7FDAE3F0-B6D3-4967-89F7-EFB5B3150BA0}" type="pres">
      <dgm:prSet presAssocID="{670F9C66-4221-4B2E-892A-029D898E86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A9DA49C-4DB7-409F-97CF-7C2AEC37F2B0}" type="pres">
      <dgm:prSet presAssocID="{670F9C66-4221-4B2E-892A-029D898E86EB}" presName="spaceRect" presStyleCnt="0"/>
      <dgm:spPr/>
    </dgm:pt>
    <dgm:pt modelId="{292A3358-DD93-4799-95A9-3BADB27945A2}" type="pres">
      <dgm:prSet presAssocID="{670F9C66-4221-4B2E-892A-029D898E86EB}" presName="parTx" presStyleLbl="revTx" presStyleIdx="1" presStyleCnt="4">
        <dgm:presLayoutVars>
          <dgm:chMax val="0"/>
          <dgm:chPref val="0"/>
        </dgm:presLayoutVars>
      </dgm:prSet>
      <dgm:spPr/>
    </dgm:pt>
    <dgm:pt modelId="{35A37650-1082-4F87-8170-36D9C05E5619}" type="pres">
      <dgm:prSet presAssocID="{A3675774-7B8B-4070-8D4E-C972A9E3411F}" presName="sibTrans" presStyleCnt="0"/>
      <dgm:spPr/>
    </dgm:pt>
    <dgm:pt modelId="{F0435ECC-E88E-4F42-8365-26F68431A451}" type="pres">
      <dgm:prSet presAssocID="{0872E830-4750-434A-9E9B-C30FD239BE04}" presName="compNode" presStyleCnt="0"/>
      <dgm:spPr/>
    </dgm:pt>
    <dgm:pt modelId="{778D98FC-AEFB-4081-ADDE-7F081450BC25}" type="pres">
      <dgm:prSet presAssocID="{0872E830-4750-434A-9E9B-C30FD239BE04}" presName="bgRect" presStyleLbl="bgShp" presStyleIdx="2" presStyleCnt="4"/>
      <dgm:spPr/>
    </dgm:pt>
    <dgm:pt modelId="{FF9AEFC2-8FD3-43BE-BD71-8A7036BBAB22}" type="pres">
      <dgm:prSet presAssocID="{0872E830-4750-434A-9E9B-C30FD239B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92F83B-5E40-4099-B8E3-FC2330120AD5}" type="pres">
      <dgm:prSet presAssocID="{0872E830-4750-434A-9E9B-C30FD239BE04}" presName="spaceRect" presStyleCnt="0"/>
      <dgm:spPr/>
    </dgm:pt>
    <dgm:pt modelId="{3F1985E4-814B-48BE-B27E-03C010975672}" type="pres">
      <dgm:prSet presAssocID="{0872E830-4750-434A-9E9B-C30FD239BE04}" presName="parTx" presStyleLbl="revTx" presStyleIdx="2" presStyleCnt="4">
        <dgm:presLayoutVars>
          <dgm:chMax val="0"/>
          <dgm:chPref val="0"/>
        </dgm:presLayoutVars>
      </dgm:prSet>
      <dgm:spPr/>
    </dgm:pt>
    <dgm:pt modelId="{37818E40-EF22-4985-A03E-2951430281A0}" type="pres">
      <dgm:prSet presAssocID="{7DE39927-550A-4D39-A7A6-A0DB60DFE2D5}" presName="sibTrans" presStyleCnt="0"/>
      <dgm:spPr/>
    </dgm:pt>
    <dgm:pt modelId="{3EB9DBE2-1BC6-4061-A2F4-DC8120ED2B05}" type="pres">
      <dgm:prSet presAssocID="{F293CB32-4E29-43A6-9B84-C3B56A5F22FB}" presName="compNode" presStyleCnt="0"/>
      <dgm:spPr/>
    </dgm:pt>
    <dgm:pt modelId="{7AE8D914-20DE-417B-840A-D10CFFD99532}" type="pres">
      <dgm:prSet presAssocID="{F293CB32-4E29-43A6-9B84-C3B56A5F22FB}" presName="bgRect" presStyleLbl="bgShp" presStyleIdx="3" presStyleCnt="4"/>
      <dgm:spPr/>
    </dgm:pt>
    <dgm:pt modelId="{C1F7ACF2-F174-49C3-BA0D-F215D983C5DC}" type="pres">
      <dgm:prSet presAssocID="{F293CB32-4E29-43A6-9B84-C3B56A5F22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3E3D5A2D-84E3-4EC1-A27D-1F0FD572F307}" type="pres">
      <dgm:prSet presAssocID="{F293CB32-4E29-43A6-9B84-C3B56A5F22FB}" presName="spaceRect" presStyleCnt="0"/>
      <dgm:spPr/>
    </dgm:pt>
    <dgm:pt modelId="{D78FF769-4598-40D9-819B-6330D44EE1B2}" type="pres">
      <dgm:prSet presAssocID="{F293CB32-4E29-43A6-9B84-C3B56A5F22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148609-481D-4C8E-86AE-51BA2DD32CEF}" srcId="{2BB699EB-F9E1-44BA-802C-4911FE6E3602}" destId="{AF0B9005-7B8E-4E8D-AE45-84C714854EE2}" srcOrd="0" destOrd="0" parTransId="{1E5D4D97-A622-4210-9B6A-E3B593A7133C}" sibTransId="{F522EEC1-0C91-4DEF-A072-62612E53CF91}"/>
    <dgm:cxn modelId="{FCCA693B-EA38-4578-AAA7-291E4FFCD5F2}" type="presOf" srcId="{2BB699EB-F9E1-44BA-802C-4911FE6E3602}" destId="{EBF3E33E-3617-41B2-9076-4C026C7B3B49}" srcOrd="0" destOrd="0" presId="urn:microsoft.com/office/officeart/2018/2/layout/IconVerticalSolidList"/>
    <dgm:cxn modelId="{03725955-3E62-48A3-996F-30C8375D8B24}" srcId="{2BB699EB-F9E1-44BA-802C-4911FE6E3602}" destId="{F293CB32-4E29-43A6-9B84-C3B56A5F22FB}" srcOrd="3" destOrd="0" parTransId="{DBBF9C20-0B0D-4EA6-804F-A6FEF3F673DE}" sibTransId="{305373A0-4FCC-40BC-81A1-0FD3E1017427}"/>
    <dgm:cxn modelId="{E523166A-B8E4-4253-A950-956AD6C38DD2}" type="presOf" srcId="{670F9C66-4221-4B2E-892A-029D898E86EB}" destId="{292A3358-DD93-4799-95A9-3BADB27945A2}" srcOrd="0" destOrd="0" presId="urn:microsoft.com/office/officeart/2018/2/layout/IconVerticalSolidList"/>
    <dgm:cxn modelId="{43AC966D-09D1-44FA-AA92-607C676309DF}" srcId="{2BB699EB-F9E1-44BA-802C-4911FE6E3602}" destId="{0872E830-4750-434A-9E9B-C30FD239BE04}" srcOrd="2" destOrd="0" parTransId="{E2323D39-AB77-4763-9022-C4B7D03048FD}" sibTransId="{7DE39927-550A-4D39-A7A6-A0DB60DFE2D5}"/>
    <dgm:cxn modelId="{9C53867C-C52E-408F-8CC5-D75B6B7E4DD2}" type="presOf" srcId="{AF0B9005-7B8E-4E8D-AE45-84C714854EE2}" destId="{B69DDCE5-84D0-484E-A344-68CB92AB2B6C}" srcOrd="0" destOrd="0" presId="urn:microsoft.com/office/officeart/2018/2/layout/IconVerticalSolidList"/>
    <dgm:cxn modelId="{55911C83-C0D8-4079-B49C-BB4B39F0136B}" type="presOf" srcId="{0872E830-4750-434A-9E9B-C30FD239BE04}" destId="{3F1985E4-814B-48BE-B27E-03C010975672}" srcOrd="0" destOrd="0" presId="urn:microsoft.com/office/officeart/2018/2/layout/IconVerticalSolidList"/>
    <dgm:cxn modelId="{94DBB699-F9C4-4AC6-9093-698EC0092550}" srcId="{2BB699EB-F9E1-44BA-802C-4911FE6E3602}" destId="{670F9C66-4221-4B2E-892A-029D898E86EB}" srcOrd="1" destOrd="0" parTransId="{88D51822-74B7-4097-8174-21B278BF88CD}" sibTransId="{A3675774-7B8B-4070-8D4E-C972A9E3411F}"/>
    <dgm:cxn modelId="{090238C9-4351-40AA-8CC3-205E1FE0ABBC}" type="presOf" srcId="{F293CB32-4E29-43A6-9B84-C3B56A5F22FB}" destId="{D78FF769-4598-40D9-819B-6330D44EE1B2}" srcOrd="0" destOrd="0" presId="urn:microsoft.com/office/officeart/2018/2/layout/IconVerticalSolidList"/>
    <dgm:cxn modelId="{27D3F418-8CE6-42EB-846E-1BC9E491D873}" type="presParOf" srcId="{EBF3E33E-3617-41B2-9076-4C026C7B3B49}" destId="{CFA92FA6-90ED-4B19-8073-E0AA15BDF2B7}" srcOrd="0" destOrd="0" presId="urn:microsoft.com/office/officeart/2018/2/layout/IconVerticalSolidList"/>
    <dgm:cxn modelId="{937DE906-4CA5-40AC-AD50-BBEE8C657531}" type="presParOf" srcId="{CFA92FA6-90ED-4B19-8073-E0AA15BDF2B7}" destId="{FF693B66-998C-4322-BB2C-2271DD7D3CF5}" srcOrd="0" destOrd="0" presId="urn:microsoft.com/office/officeart/2018/2/layout/IconVerticalSolidList"/>
    <dgm:cxn modelId="{0A807869-3E58-4938-81C7-72F9EFAECC66}" type="presParOf" srcId="{CFA92FA6-90ED-4B19-8073-E0AA15BDF2B7}" destId="{4FA30514-D480-43F6-8657-0AB3F702BE4F}" srcOrd="1" destOrd="0" presId="urn:microsoft.com/office/officeart/2018/2/layout/IconVerticalSolidList"/>
    <dgm:cxn modelId="{613366B1-1B0D-4B34-8165-E86BE474B49F}" type="presParOf" srcId="{CFA92FA6-90ED-4B19-8073-E0AA15BDF2B7}" destId="{9B7F80FF-7DBA-4DB4-BAC8-E14F82D4FEE1}" srcOrd="2" destOrd="0" presId="urn:microsoft.com/office/officeart/2018/2/layout/IconVerticalSolidList"/>
    <dgm:cxn modelId="{017C3678-1088-40AF-9182-868AE059172F}" type="presParOf" srcId="{CFA92FA6-90ED-4B19-8073-E0AA15BDF2B7}" destId="{B69DDCE5-84D0-484E-A344-68CB92AB2B6C}" srcOrd="3" destOrd="0" presId="urn:microsoft.com/office/officeart/2018/2/layout/IconVerticalSolidList"/>
    <dgm:cxn modelId="{B333095C-6279-4550-B652-694A21C2F788}" type="presParOf" srcId="{EBF3E33E-3617-41B2-9076-4C026C7B3B49}" destId="{8377C79F-090F-4F63-A395-55FDC48BF46B}" srcOrd="1" destOrd="0" presId="urn:microsoft.com/office/officeart/2018/2/layout/IconVerticalSolidList"/>
    <dgm:cxn modelId="{8D867361-F00D-48AE-AF7E-FE09C7E2E083}" type="presParOf" srcId="{EBF3E33E-3617-41B2-9076-4C026C7B3B49}" destId="{837FC938-440F-4600-BFF0-695EF5BF8BAF}" srcOrd="2" destOrd="0" presId="urn:microsoft.com/office/officeart/2018/2/layout/IconVerticalSolidList"/>
    <dgm:cxn modelId="{9BB85159-8AE3-4198-9DC1-8106A4C6C295}" type="presParOf" srcId="{837FC938-440F-4600-BFF0-695EF5BF8BAF}" destId="{2D185E6A-43EA-4FF2-8099-0DFECA138683}" srcOrd="0" destOrd="0" presId="urn:microsoft.com/office/officeart/2018/2/layout/IconVerticalSolidList"/>
    <dgm:cxn modelId="{B387A8E1-827F-4809-AD1B-5F741ACEE714}" type="presParOf" srcId="{837FC938-440F-4600-BFF0-695EF5BF8BAF}" destId="{7FDAE3F0-B6D3-4967-89F7-EFB5B3150BA0}" srcOrd="1" destOrd="0" presId="urn:microsoft.com/office/officeart/2018/2/layout/IconVerticalSolidList"/>
    <dgm:cxn modelId="{5A581D3E-9E45-4A5B-ABA9-BD0AF6C8C9BC}" type="presParOf" srcId="{837FC938-440F-4600-BFF0-695EF5BF8BAF}" destId="{8A9DA49C-4DB7-409F-97CF-7C2AEC37F2B0}" srcOrd="2" destOrd="0" presId="urn:microsoft.com/office/officeart/2018/2/layout/IconVerticalSolidList"/>
    <dgm:cxn modelId="{652AC847-F964-4D35-9DDE-F0CF950B3D9F}" type="presParOf" srcId="{837FC938-440F-4600-BFF0-695EF5BF8BAF}" destId="{292A3358-DD93-4799-95A9-3BADB27945A2}" srcOrd="3" destOrd="0" presId="urn:microsoft.com/office/officeart/2018/2/layout/IconVerticalSolidList"/>
    <dgm:cxn modelId="{96879EFA-E00F-4BE9-AD4C-2B16EB147E74}" type="presParOf" srcId="{EBF3E33E-3617-41B2-9076-4C026C7B3B49}" destId="{35A37650-1082-4F87-8170-36D9C05E5619}" srcOrd="3" destOrd="0" presId="urn:microsoft.com/office/officeart/2018/2/layout/IconVerticalSolidList"/>
    <dgm:cxn modelId="{E3BC31F2-EE96-4AF1-B40A-F368014C36F0}" type="presParOf" srcId="{EBF3E33E-3617-41B2-9076-4C026C7B3B49}" destId="{F0435ECC-E88E-4F42-8365-26F68431A451}" srcOrd="4" destOrd="0" presId="urn:microsoft.com/office/officeart/2018/2/layout/IconVerticalSolidList"/>
    <dgm:cxn modelId="{4956FB57-DDF8-4BBB-BB18-5325AA96DD46}" type="presParOf" srcId="{F0435ECC-E88E-4F42-8365-26F68431A451}" destId="{778D98FC-AEFB-4081-ADDE-7F081450BC25}" srcOrd="0" destOrd="0" presId="urn:microsoft.com/office/officeart/2018/2/layout/IconVerticalSolidList"/>
    <dgm:cxn modelId="{53948271-224F-4F36-8163-C6C4997C46B0}" type="presParOf" srcId="{F0435ECC-E88E-4F42-8365-26F68431A451}" destId="{FF9AEFC2-8FD3-43BE-BD71-8A7036BBAB22}" srcOrd="1" destOrd="0" presId="urn:microsoft.com/office/officeart/2018/2/layout/IconVerticalSolidList"/>
    <dgm:cxn modelId="{716C930D-CEAE-4171-A0F1-8B5504778395}" type="presParOf" srcId="{F0435ECC-E88E-4F42-8365-26F68431A451}" destId="{2792F83B-5E40-4099-B8E3-FC2330120AD5}" srcOrd="2" destOrd="0" presId="urn:microsoft.com/office/officeart/2018/2/layout/IconVerticalSolidList"/>
    <dgm:cxn modelId="{EF64ED3D-C51B-49D4-8330-5C543CE30790}" type="presParOf" srcId="{F0435ECC-E88E-4F42-8365-26F68431A451}" destId="{3F1985E4-814B-48BE-B27E-03C010975672}" srcOrd="3" destOrd="0" presId="urn:microsoft.com/office/officeart/2018/2/layout/IconVerticalSolidList"/>
    <dgm:cxn modelId="{EEA1CB6C-4CEF-4872-AD85-CC576CB56EF8}" type="presParOf" srcId="{EBF3E33E-3617-41B2-9076-4C026C7B3B49}" destId="{37818E40-EF22-4985-A03E-2951430281A0}" srcOrd="5" destOrd="0" presId="urn:microsoft.com/office/officeart/2018/2/layout/IconVerticalSolidList"/>
    <dgm:cxn modelId="{478732CD-89B8-4791-8917-228738C5E2C5}" type="presParOf" srcId="{EBF3E33E-3617-41B2-9076-4C026C7B3B49}" destId="{3EB9DBE2-1BC6-4061-A2F4-DC8120ED2B05}" srcOrd="6" destOrd="0" presId="urn:microsoft.com/office/officeart/2018/2/layout/IconVerticalSolidList"/>
    <dgm:cxn modelId="{A7244403-3EC5-478D-81AC-62B065552E2E}" type="presParOf" srcId="{3EB9DBE2-1BC6-4061-A2F4-DC8120ED2B05}" destId="{7AE8D914-20DE-417B-840A-D10CFFD99532}" srcOrd="0" destOrd="0" presId="urn:microsoft.com/office/officeart/2018/2/layout/IconVerticalSolidList"/>
    <dgm:cxn modelId="{E1B8F6DF-A8B3-4B19-BDB3-352D25E6BC0C}" type="presParOf" srcId="{3EB9DBE2-1BC6-4061-A2F4-DC8120ED2B05}" destId="{C1F7ACF2-F174-49C3-BA0D-F215D983C5DC}" srcOrd="1" destOrd="0" presId="urn:microsoft.com/office/officeart/2018/2/layout/IconVerticalSolidList"/>
    <dgm:cxn modelId="{78ECA6D7-8C71-445A-94B0-F138F53C3483}" type="presParOf" srcId="{3EB9DBE2-1BC6-4061-A2F4-DC8120ED2B05}" destId="{3E3D5A2D-84E3-4EC1-A27D-1F0FD572F307}" srcOrd="2" destOrd="0" presId="urn:microsoft.com/office/officeart/2018/2/layout/IconVerticalSolidList"/>
    <dgm:cxn modelId="{8B96F02D-684F-4440-90D1-8E9905183CBF}" type="presParOf" srcId="{3EB9DBE2-1BC6-4061-A2F4-DC8120ED2B05}" destId="{D78FF769-4598-40D9-819B-6330D44EE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93B66-998C-4322-BB2C-2271DD7D3CF5}">
      <dsp:nvSpPr>
        <dsp:cNvPr id="0" name=""/>
        <dsp:cNvSpPr/>
      </dsp:nvSpPr>
      <dsp:spPr>
        <a:xfrm>
          <a:off x="0" y="1924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30514-D480-43F6-8657-0AB3F702BE4F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DDCE5-84D0-484E-A344-68CB92AB2B6C}">
      <dsp:nvSpPr>
        <dsp:cNvPr id="0" name=""/>
        <dsp:cNvSpPr/>
      </dsp:nvSpPr>
      <dsp:spPr>
        <a:xfrm>
          <a:off x="1126608" y="192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Automation Risk by Job Role:</a:t>
          </a:r>
        </a:p>
      </dsp:txBody>
      <dsp:txXfrm>
        <a:off x="1126608" y="1924"/>
        <a:ext cx="3308469" cy="975418"/>
      </dsp:txXfrm>
    </dsp:sp>
    <dsp:sp modelId="{2D185E6A-43EA-4FF2-8099-0DFECA138683}">
      <dsp:nvSpPr>
        <dsp:cNvPr id="0" name=""/>
        <dsp:cNvSpPr/>
      </dsp:nvSpPr>
      <dsp:spPr>
        <a:xfrm>
          <a:off x="0" y="1221197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AE3F0-B6D3-4967-89F7-EFB5B3150BA0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A3358-DD93-4799-95A9-3BADB27945A2}">
      <dsp:nvSpPr>
        <dsp:cNvPr id="0" name=""/>
        <dsp:cNvSpPr/>
      </dsp:nvSpPr>
      <dsp:spPr>
        <a:xfrm>
          <a:off x="1126608" y="1221197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High automation risk jobs: Marketing Specialist, Sales Manager.</a:t>
          </a:r>
        </a:p>
      </dsp:txBody>
      <dsp:txXfrm>
        <a:off x="1126608" y="1221197"/>
        <a:ext cx="3308469" cy="975418"/>
      </dsp:txXfrm>
    </dsp:sp>
    <dsp:sp modelId="{778D98FC-AEFB-4081-ADDE-7F081450BC25}">
      <dsp:nvSpPr>
        <dsp:cNvPr id="0" name=""/>
        <dsp:cNvSpPr/>
      </dsp:nvSpPr>
      <dsp:spPr>
        <a:xfrm>
          <a:off x="0" y="2440471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AEFC2-8FD3-43BE-BD71-8A7036BBAB22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85E4-814B-48BE-B27E-03C010975672}">
      <dsp:nvSpPr>
        <dsp:cNvPr id="0" name=""/>
        <dsp:cNvSpPr/>
      </dsp:nvSpPr>
      <dsp:spPr>
        <a:xfrm>
          <a:off x="1126608" y="2440471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Low automation risk jobs: AI Researcher, Cybersecurity Analyst.</a:t>
          </a:r>
        </a:p>
      </dsp:txBody>
      <dsp:txXfrm>
        <a:off x="1126608" y="2440471"/>
        <a:ext cx="3308469" cy="975418"/>
      </dsp:txXfrm>
    </dsp:sp>
    <dsp:sp modelId="{7AE8D914-20DE-417B-840A-D10CFFD99532}">
      <dsp:nvSpPr>
        <dsp:cNvPr id="0" name=""/>
        <dsp:cNvSpPr/>
      </dsp:nvSpPr>
      <dsp:spPr>
        <a:xfrm>
          <a:off x="0" y="3659744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7ACF2-F174-49C3-BA0D-F215D983C5DC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FF769-4598-40D9-819B-6330D44EE1B2}">
      <dsp:nvSpPr>
        <dsp:cNvPr id="0" name=""/>
        <dsp:cNvSpPr/>
      </dsp:nvSpPr>
      <dsp:spPr>
        <a:xfrm>
          <a:off x="1126608" y="365974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Automation risks can influence job stability and the need for upskilling.</a:t>
          </a:r>
        </a:p>
      </dsp:txBody>
      <dsp:txXfrm>
        <a:off x="1126608" y="3659744"/>
        <a:ext cx="3308469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7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9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172" y="643467"/>
            <a:ext cx="4481967" cy="4127545"/>
          </a:xfrm>
        </p:spPr>
        <p:txBody>
          <a:bodyPr anchor="ctr">
            <a:normAutofit/>
          </a:bodyPr>
          <a:lstStyle/>
          <a:p>
            <a:r>
              <a:rPr lang="en-US" sz="4200"/>
              <a:t>AI Job Market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172" y="5118231"/>
            <a:ext cx="4481967" cy="9776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 Analysis of AI Job Trends, Risks, and Salaries</a:t>
            </a:r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C342FFF6-89AF-148E-2B93-FD0EC753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38" r="45009" b="-2"/>
          <a:stretch/>
        </p:blipFill>
        <p:spPr>
          <a:xfrm>
            <a:off x="2384" y="-2"/>
            <a:ext cx="3488338" cy="6858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t>Overview of the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t>This dataset provides insights into the AI job market, covering various industries, job titles, company sizes, locations, AI adoption levels, automation risks, required skills, salary data, and job growth projections.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 from the dataset:</a:t>
            </a:r>
          </a:p>
          <a:p>
            <a:r>
              <a:t>- Technology and Entertainment are leading industries for AI-related jobs.</a:t>
            </a:r>
          </a:p>
          <a:p>
            <a:r>
              <a:t>- Medium AI adoption levels are prevalent, highlighting growing integration of AI.</a:t>
            </a:r>
          </a:p>
          <a:p>
            <a:r>
              <a:t>- The risk of automation is generally high, particularly in non-technical roles.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Automation Risk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1D8F7-BAA4-F514-DC1B-F8E6FA9DF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549534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Salary Insights:</a:t>
            </a:r>
          </a:p>
          <a:p>
            <a:r>
              <a:t>- Highest paying roles: Cybersecurity Analyst, AI Researcher.</a:t>
            </a:r>
          </a:p>
          <a:p>
            <a:r>
              <a:t>- Average salary range: $87,000 - $111,000 USD.</a:t>
            </a:r>
          </a:p>
          <a:p>
            <a:r>
              <a:t>Salaries vary significantly based on location, skills, and company size.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E719EAA5-8641-50BA-53E2-CBC6B35D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 sz="2700"/>
              <a:t>Job Growth Projections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Job Growth Projections:</a:t>
            </a:r>
          </a:p>
          <a:p>
            <a:r>
              <a:t>- Growth observed in AI Researcher and Cybersecurity Analyst roles.</a:t>
            </a:r>
          </a:p>
          <a:p>
            <a:r>
              <a:t>- Decline observed in Marketing Specialist positions.</a:t>
            </a:r>
          </a:p>
          <a:p>
            <a:r>
              <a:t>Understanding job growth trends helps in career planning and investment in skills.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231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AI Job Market Insights</vt:lpstr>
      <vt:lpstr>Overview of the Dataset</vt:lpstr>
      <vt:lpstr>Industry Insights</vt:lpstr>
      <vt:lpstr>Automation Risk Analysis</vt:lpstr>
      <vt:lpstr>Salary Comparisons</vt:lpstr>
      <vt:lpstr>Job Growth Projections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Alejandro Farinas</cp:lastModifiedBy>
  <cp:revision>2</cp:revision>
  <dcterms:created xsi:type="dcterms:W3CDTF">2013-01-27T09:14:16Z</dcterms:created>
  <dcterms:modified xsi:type="dcterms:W3CDTF">2024-09-04T17:49:42Z</dcterms:modified>
  <cp:category/>
</cp:coreProperties>
</file>