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B170C-C08E-4E96-A7E6-F27F8D6F874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1C0948B-6C83-4482-850D-1AD3DF717EE6}">
      <dgm:prSet/>
      <dgm:spPr/>
      <dgm:t>
        <a:bodyPr/>
        <a:lstStyle/>
        <a:p>
          <a:pPr>
            <a:defRPr cap="all"/>
          </a:pPr>
          <a:r>
            <a:rPr lang="en-US"/>
            <a:t>Analysis shows a correlation between tasks and AI model usage:</a:t>
          </a:r>
        </a:p>
      </dgm:t>
    </dgm:pt>
    <dgm:pt modelId="{2704C16C-1A67-4431-9175-51A0B3F7FEF9}" type="parTrans" cxnId="{4280C1E9-9E7D-47FB-86AE-D25704102501}">
      <dgm:prSet/>
      <dgm:spPr/>
      <dgm:t>
        <a:bodyPr/>
        <a:lstStyle/>
        <a:p>
          <a:endParaRPr lang="en-US"/>
        </a:p>
      </dgm:t>
    </dgm:pt>
    <dgm:pt modelId="{D8FC4213-C482-4DDC-B82C-EC46DF39C585}" type="sibTrans" cxnId="{4280C1E9-9E7D-47FB-86AE-D25704102501}">
      <dgm:prSet/>
      <dgm:spPr/>
      <dgm:t>
        <a:bodyPr/>
        <a:lstStyle/>
        <a:p>
          <a:endParaRPr lang="en-US"/>
        </a:p>
      </dgm:t>
    </dgm:pt>
    <dgm:pt modelId="{3A9B8BA5-F87D-4257-ADCF-807ED029606B}">
      <dgm:prSet/>
      <dgm:spPr/>
      <dgm:t>
        <a:bodyPr/>
        <a:lstStyle/>
        <a:p>
          <a:pPr>
            <a:defRPr cap="all"/>
          </a:pPr>
          <a:r>
            <a:rPr lang="en-US"/>
            <a:t>- Jobs with more tasks tend to use more AI models, but not all high task jobs have high AI impact.</a:t>
          </a:r>
        </a:p>
      </dgm:t>
    </dgm:pt>
    <dgm:pt modelId="{5FD8FE26-E91B-4A05-BF83-E14A0476EEC3}" type="parTrans" cxnId="{06F22F20-6354-41CB-8633-47A7D60E9190}">
      <dgm:prSet/>
      <dgm:spPr/>
      <dgm:t>
        <a:bodyPr/>
        <a:lstStyle/>
        <a:p>
          <a:endParaRPr lang="en-US"/>
        </a:p>
      </dgm:t>
    </dgm:pt>
    <dgm:pt modelId="{EB6D3A3E-AE94-4E79-8A88-C3C334386E71}" type="sibTrans" cxnId="{06F22F20-6354-41CB-8633-47A7D60E9190}">
      <dgm:prSet/>
      <dgm:spPr/>
      <dgm:t>
        <a:bodyPr/>
        <a:lstStyle/>
        <a:p>
          <a:endParaRPr lang="en-US"/>
        </a:p>
      </dgm:t>
    </dgm:pt>
    <dgm:pt modelId="{026D1C49-762F-4DCA-B722-89ABADB94F96}">
      <dgm:prSet/>
      <dgm:spPr/>
      <dgm:t>
        <a:bodyPr/>
        <a:lstStyle/>
        <a:p>
          <a:pPr>
            <a:defRPr cap="all"/>
          </a:pPr>
          <a:r>
            <a:rPr lang="en-US"/>
            <a:t>- Efficiency metrics reveal jobs with higher tasks-per-model ratios rely more on AI, increasing automation risk.</a:t>
          </a:r>
        </a:p>
      </dgm:t>
    </dgm:pt>
    <dgm:pt modelId="{25A5DB8A-756C-4348-838D-467B6C866C16}" type="parTrans" cxnId="{381A7C0C-C181-49F6-87B3-70689F5CE0CE}">
      <dgm:prSet/>
      <dgm:spPr/>
      <dgm:t>
        <a:bodyPr/>
        <a:lstStyle/>
        <a:p>
          <a:endParaRPr lang="en-US"/>
        </a:p>
      </dgm:t>
    </dgm:pt>
    <dgm:pt modelId="{3287C433-892A-4E4D-AF0B-DF7EFC8603A6}" type="sibTrans" cxnId="{381A7C0C-C181-49F6-87B3-70689F5CE0CE}">
      <dgm:prSet/>
      <dgm:spPr/>
      <dgm:t>
        <a:bodyPr/>
        <a:lstStyle/>
        <a:p>
          <a:endParaRPr lang="en-US"/>
        </a:p>
      </dgm:t>
    </dgm:pt>
    <dgm:pt modelId="{36FCF089-68A9-4063-AF38-954CFD14451B}" type="pres">
      <dgm:prSet presAssocID="{EB6B170C-C08E-4E96-A7E6-F27F8D6F874A}" presName="root" presStyleCnt="0">
        <dgm:presLayoutVars>
          <dgm:dir/>
          <dgm:resizeHandles val="exact"/>
        </dgm:presLayoutVars>
      </dgm:prSet>
      <dgm:spPr/>
    </dgm:pt>
    <dgm:pt modelId="{2435DE50-506F-4B0D-9752-2DECE4DB2807}" type="pres">
      <dgm:prSet presAssocID="{B1C0948B-6C83-4482-850D-1AD3DF717EE6}" presName="compNode" presStyleCnt="0"/>
      <dgm:spPr/>
    </dgm:pt>
    <dgm:pt modelId="{CE6F543E-C062-4F2E-AF71-192F6EB71A51}" type="pres">
      <dgm:prSet presAssocID="{B1C0948B-6C83-4482-850D-1AD3DF717EE6}" presName="iconBgRect" presStyleLbl="bgShp" presStyleIdx="0" presStyleCnt="3"/>
      <dgm:spPr/>
    </dgm:pt>
    <dgm:pt modelId="{455CC6FA-F1D3-4D66-B33C-AA5809F39554}" type="pres">
      <dgm:prSet presAssocID="{B1C0948B-6C83-4482-850D-1AD3DF717E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A142B96-A47E-4BE3-82D1-B1C85BA9029A}" type="pres">
      <dgm:prSet presAssocID="{B1C0948B-6C83-4482-850D-1AD3DF717EE6}" presName="spaceRect" presStyleCnt="0"/>
      <dgm:spPr/>
    </dgm:pt>
    <dgm:pt modelId="{0C4CA6C8-D437-440E-A63D-B71229FB547A}" type="pres">
      <dgm:prSet presAssocID="{B1C0948B-6C83-4482-850D-1AD3DF717EE6}" presName="textRect" presStyleLbl="revTx" presStyleIdx="0" presStyleCnt="3">
        <dgm:presLayoutVars>
          <dgm:chMax val="1"/>
          <dgm:chPref val="1"/>
        </dgm:presLayoutVars>
      </dgm:prSet>
      <dgm:spPr/>
    </dgm:pt>
    <dgm:pt modelId="{01A4EC9E-AFCB-46B5-9EB3-D86E76CC98ED}" type="pres">
      <dgm:prSet presAssocID="{D8FC4213-C482-4DDC-B82C-EC46DF39C585}" presName="sibTrans" presStyleCnt="0"/>
      <dgm:spPr/>
    </dgm:pt>
    <dgm:pt modelId="{03EC2FFE-C78D-4FB5-B6DE-DC08AA7B324A}" type="pres">
      <dgm:prSet presAssocID="{3A9B8BA5-F87D-4257-ADCF-807ED029606B}" presName="compNode" presStyleCnt="0"/>
      <dgm:spPr/>
    </dgm:pt>
    <dgm:pt modelId="{E989D198-F201-45CE-9877-4C370F0F9EA5}" type="pres">
      <dgm:prSet presAssocID="{3A9B8BA5-F87D-4257-ADCF-807ED029606B}" presName="iconBgRect" presStyleLbl="bgShp" presStyleIdx="1" presStyleCnt="3"/>
      <dgm:spPr/>
    </dgm:pt>
    <dgm:pt modelId="{00B5D71D-325A-4611-85F3-77703816A0C0}" type="pres">
      <dgm:prSet presAssocID="{3A9B8BA5-F87D-4257-ADCF-807ED02960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2D6235FA-3E53-432F-AABB-2912FAF0B12D}" type="pres">
      <dgm:prSet presAssocID="{3A9B8BA5-F87D-4257-ADCF-807ED029606B}" presName="spaceRect" presStyleCnt="0"/>
      <dgm:spPr/>
    </dgm:pt>
    <dgm:pt modelId="{81CB3216-0069-4CE0-80B9-8AB08D399506}" type="pres">
      <dgm:prSet presAssocID="{3A9B8BA5-F87D-4257-ADCF-807ED029606B}" presName="textRect" presStyleLbl="revTx" presStyleIdx="1" presStyleCnt="3">
        <dgm:presLayoutVars>
          <dgm:chMax val="1"/>
          <dgm:chPref val="1"/>
        </dgm:presLayoutVars>
      </dgm:prSet>
      <dgm:spPr/>
    </dgm:pt>
    <dgm:pt modelId="{EAB6C11F-3FCB-47ED-A798-DDB599576450}" type="pres">
      <dgm:prSet presAssocID="{EB6D3A3E-AE94-4E79-8A88-C3C334386E71}" presName="sibTrans" presStyleCnt="0"/>
      <dgm:spPr/>
    </dgm:pt>
    <dgm:pt modelId="{1349B1FA-4BB2-49CC-9050-C46797D15427}" type="pres">
      <dgm:prSet presAssocID="{026D1C49-762F-4DCA-B722-89ABADB94F96}" presName="compNode" presStyleCnt="0"/>
      <dgm:spPr/>
    </dgm:pt>
    <dgm:pt modelId="{1413AF03-E92F-4AE6-A645-E8FAF3074A57}" type="pres">
      <dgm:prSet presAssocID="{026D1C49-762F-4DCA-B722-89ABADB94F96}" presName="iconBgRect" presStyleLbl="bgShp" presStyleIdx="2" presStyleCnt="3"/>
      <dgm:spPr/>
    </dgm:pt>
    <dgm:pt modelId="{1F82C94F-EF0A-46B7-B57C-AA2BFC46976D}" type="pres">
      <dgm:prSet presAssocID="{026D1C49-762F-4DCA-B722-89ABADB94F9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96A3628-DF57-4C7E-8050-58EF5BDD739F}" type="pres">
      <dgm:prSet presAssocID="{026D1C49-762F-4DCA-B722-89ABADB94F96}" presName="spaceRect" presStyleCnt="0"/>
      <dgm:spPr/>
    </dgm:pt>
    <dgm:pt modelId="{234D2545-2C86-456F-9092-0D5A1CCC52AA}" type="pres">
      <dgm:prSet presAssocID="{026D1C49-762F-4DCA-B722-89ABADB94F96}" presName="textRect" presStyleLbl="revTx" presStyleIdx="2" presStyleCnt="3">
        <dgm:presLayoutVars>
          <dgm:chMax val="1"/>
          <dgm:chPref val="1"/>
        </dgm:presLayoutVars>
      </dgm:prSet>
      <dgm:spPr/>
    </dgm:pt>
  </dgm:ptLst>
  <dgm:cxnLst>
    <dgm:cxn modelId="{381A7C0C-C181-49F6-87B3-70689F5CE0CE}" srcId="{EB6B170C-C08E-4E96-A7E6-F27F8D6F874A}" destId="{026D1C49-762F-4DCA-B722-89ABADB94F96}" srcOrd="2" destOrd="0" parTransId="{25A5DB8A-756C-4348-838D-467B6C866C16}" sibTransId="{3287C433-892A-4E4D-AF0B-DF7EFC8603A6}"/>
    <dgm:cxn modelId="{06F22F20-6354-41CB-8633-47A7D60E9190}" srcId="{EB6B170C-C08E-4E96-A7E6-F27F8D6F874A}" destId="{3A9B8BA5-F87D-4257-ADCF-807ED029606B}" srcOrd="1" destOrd="0" parTransId="{5FD8FE26-E91B-4A05-BF83-E14A0476EEC3}" sibTransId="{EB6D3A3E-AE94-4E79-8A88-C3C334386E71}"/>
    <dgm:cxn modelId="{3CE0BB4F-D055-4324-A76F-03A3C0B7B248}" type="presOf" srcId="{3A9B8BA5-F87D-4257-ADCF-807ED029606B}" destId="{81CB3216-0069-4CE0-80B9-8AB08D399506}" srcOrd="0" destOrd="0" presId="urn:microsoft.com/office/officeart/2018/5/layout/IconCircleLabelList"/>
    <dgm:cxn modelId="{5D175C9A-E5E8-4EC3-B68C-20237B52B90F}" type="presOf" srcId="{026D1C49-762F-4DCA-B722-89ABADB94F96}" destId="{234D2545-2C86-456F-9092-0D5A1CCC52AA}" srcOrd="0" destOrd="0" presId="urn:microsoft.com/office/officeart/2018/5/layout/IconCircleLabelList"/>
    <dgm:cxn modelId="{4BB4949F-41F7-4FD1-B778-1289980563C2}" type="presOf" srcId="{B1C0948B-6C83-4482-850D-1AD3DF717EE6}" destId="{0C4CA6C8-D437-440E-A63D-B71229FB547A}" srcOrd="0" destOrd="0" presId="urn:microsoft.com/office/officeart/2018/5/layout/IconCircleLabelList"/>
    <dgm:cxn modelId="{441CBAE2-4611-4DC0-A321-2C683D02EBFE}" type="presOf" srcId="{EB6B170C-C08E-4E96-A7E6-F27F8D6F874A}" destId="{36FCF089-68A9-4063-AF38-954CFD14451B}" srcOrd="0" destOrd="0" presId="urn:microsoft.com/office/officeart/2018/5/layout/IconCircleLabelList"/>
    <dgm:cxn modelId="{4280C1E9-9E7D-47FB-86AE-D25704102501}" srcId="{EB6B170C-C08E-4E96-A7E6-F27F8D6F874A}" destId="{B1C0948B-6C83-4482-850D-1AD3DF717EE6}" srcOrd="0" destOrd="0" parTransId="{2704C16C-1A67-4431-9175-51A0B3F7FEF9}" sibTransId="{D8FC4213-C482-4DDC-B82C-EC46DF39C585}"/>
    <dgm:cxn modelId="{D2B36E5E-20AB-4C4A-A070-5182C7B4D20D}" type="presParOf" srcId="{36FCF089-68A9-4063-AF38-954CFD14451B}" destId="{2435DE50-506F-4B0D-9752-2DECE4DB2807}" srcOrd="0" destOrd="0" presId="urn:microsoft.com/office/officeart/2018/5/layout/IconCircleLabelList"/>
    <dgm:cxn modelId="{5FFC809C-2BD4-4ED1-B403-F04CFEDC6C7D}" type="presParOf" srcId="{2435DE50-506F-4B0D-9752-2DECE4DB2807}" destId="{CE6F543E-C062-4F2E-AF71-192F6EB71A51}" srcOrd="0" destOrd="0" presId="urn:microsoft.com/office/officeart/2018/5/layout/IconCircleLabelList"/>
    <dgm:cxn modelId="{2E99B338-9191-4FDF-A61E-76EC613480EB}" type="presParOf" srcId="{2435DE50-506F-4B0D-9752-2DECE4DB2807}" destId="{455CC6FA-F1D3-4D66-B33C-AA5809F39554}" srcOrd="1" destOrd="0" presId="urn:microsoft.com/office/officeart/2018/5/layout/IconCircleLabelList"/>
    <dgm:cxn modelId="{FD00A0AD-25A1-45F1-A1B1-28E9CA44BA5B}" type="presParOf" srcId="{2435DE50-506F-4B0D-9752-2DECE4DB2807}" destId="{7A142B96-A47E-4BE3-82D1-B1C85BA9029A}" srcOrd="2" destOrd="0" presId="urn:microsoft.com/office/officeart/2018/5/layout/IconCircleLabelList"/>
    <dgm:cxn modelId="{F71E3D2A-40A0-4324-9FF0-548EFD8EB6FF}" type="presParOf" srcId="{2435DE50-506F-4B0D-9752-2DECE4DB2807}" destId="{0C4CA6C8-D437-440E-A63D-B71229FB547A}" srcOrd="3" destOrd="0" presId="urn:microsoft.com/office/officeart/2018/5/layout/IconCircleLabelList"/>
    <dgm:cxn modelId="{B48797CA-6406-438E-A12C-04362A865AC1}" type="presParOf" srcId="{36FCF089-68A9-4063-AF38-954CFD14451B}" destId="{01A4EC9E-AFCB-46B5-9EB3-D86E76CC98ED}" srcOrd="1" destOrd="0" presId="urn:microsoft.com/office/officeart/2018/5/layout/IconCircleLabelList"/>
    <dgm:cxn modelId="{9507693C-4503-4EF7-A991-2B3CC483B6A3}" type="presParOf" srcId="{36FCF089-68A9-4063-AF38-954CFD14451B}" destId="{03EC2FFE-C78D-4FB5-B6DE-DC08AA7B324A}" srcOrd="2" destOrd="0" presId="urn:microsoft.com/office/officeart/2018/5/layout/IconCircleLabelList"/>
    <dgm:cxn modelId="{48DD64C0-8FB0-4CA8-A4FE-220FB05373E3}" type="presParOf" srcId="{03EC2FFE-C78D-4FB5-B6DE-DC08AA7B324A}" destId="{E989D198-F201-45CE-9877-4C370F0F9EA5}" srcOrd="0" destOrd="0" presId="urn:microsoft.com/office/officeart/2018/5/layout/IconCircleLabelList"/>
    <dgm:cxn modelId="{5B3828E1-5294-42DD-BB2B-390A58E1D044}" type="presParOf" srcId="{03EC2FFE-C78D-4FB5-B6DE-DC08AA7B324A}" destId="{00B5D71D-325A-4611-85F3-77703816A0C0}" srcOrd="1" destOrd="0" presId="urn:microsoft.com/office/officeart/2018/5/layout/IconCircleLabelList"/>
    <dgm:cxn modelId="{ADEEAAF3-9E9E-4D09-B34C-EA934BC4D565}" type="presParOf" srcId="{03EC2FFE-C78D-4FB5-B6DE-DC08AA7B324A}" destId="{2D6235FA-3E53-432F-AABB-2912FAF0B12D}" srcOrd="2" destOrd="0" presId="urn:microsoft.com/office/officeart/2018/5/layout/IconCircleLabelList"/>
    <dgm:cxn modelId="{78E55A50-6FF0-4489-8B2A-35C164F80C17}" type="presParOf" srcId="{03EC2FFE-C78D-4FB5-B6DE-DC08AA7B324A}" destId="{81CB3216-0069-4CE0-80B9-8AB08D399506}" srcOrd="3" destOrd="0" presId="urn:microsoft.com/office/officeart/2018/5/layout/IconCircleLabelList"/>
    <dgm:cxn modelId="{AA4909AA-C8E9-4A36-B2D4-B2297C558BC0}" type="presParOf" srcId="{36FCF089-68A9-4063-AF38-954CFD14451B}" destId="{EAB6C11F-3FCB-47ED-A798-DDB599576450}" srcOrd="3" destOrd="0" presId="urn:microsoft.com/office/officeart/2018/5/layout/IconCircleLabelList"/>
    <dgm:cxn modelId="{25C1CBBC-DFFE-4B53-88B7-ED558E3E092A}" type="presParOf" srcId="{36FCF089-68A9-4063-AF38-954CFD14451B}" destId="{1349B1FA-4BB2-49CC-9050-C46797D15427}" srcOrd="4" destOrd="0" presId="urn:microsoft.com/office/officeart/2018/5/layout/IconCircleLabelList"/>
    <dgm:cxn modelId="{CC0603B3-8ABD-4C45-BBE3-EAE36709ED19}" type="presParOf" srcId="{1349B1FA-4BB2-49CC-9050-C46797D15427}" destId="{1413AF03-E92F-4AE6-A645-E8FAF3074A57}" srcOrd="0" destOrd="0" presId="urn:microsoft.com/office/officeart/2018/5/layout/IconCircleLabelList"/>
    <dgm:cxn modelId="{5A285612-FC12-4FDD-8185-7BA9D977C2CC}" type="presParOf" srcId="{1349B1FA-4BB2-49CC-9050-C46797D15427}" destId="{1F82C94F-EF0A-46B7-B57C-AA2BFC46976D}" srcOrd="1" destOrd="0" presId="urn:microsoft.com/office/officeart/2018/5/layout/IconCircleLabelList"/>
    <dgm:cxn modelId="{C41FB3C0-86F0-4151-9DAB-CCCDC660348F}" type="presParOf" srcId="{1349B1FA-4BB2-49CC-9050-C46797D15427}" destId="{A96A3628-DF57-4C7E-8050-58EF5BDD739F}" srcOrd="2" destOrd="0" presId="urn:microsoft.com/office/officeart/2018/5/layout/IconCircleLabelList"/>
    <dgm:cxn modelId="{8E01F361-48B3-448D-BA41-B18C659679F7}" type="presParOf" srcId="{1349B1FA-4BB2-49CC-9050-C46797D15427}" destId="{234D2545-2C86-456F-9092-0D5A1CCC52A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F543E-C062-4F2E-AF71-192F6EB71A51}">
      <dsp:nvSpPr>
        <dsp:cNvPr id="0" name=""/>
        <dsp:cNvSpPr/>
      </dsp:nvSpPr>
      <dsp:spPr>
        <a:xfrm>
          <a:off x="393116" y="804468"/>
          <a:ext cx="1166625" cy="1166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5CC6FA-F1D3-4D66-B33C-AA5809F39554}">
      <dsp:nvSpPr>
        <dsp:cNvPr id="0" name=""/>
        <dsp:cNvSpPr/>
      </dsp:nvSpPr>
      <dsp:spPr>
        <a:xfrm>
          <a:off x="641742" y="1053093"/>
          <a:ext cx="669375" cy="669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4CA6C8-D437-440E-A63D-B71229FB547A}">
      <dsp:nvSpPr>
        <dsp:cNvPr id="0" name=""/>
        <dsp:cNvSpPr/>
      </dsp:nvSpPr>
      <dsp:spPr>
        <a:xfrm>
          <a:off x="20179" y="2334468"/>
          <a:ext cx="19125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Analysis shows a correlation between tasks and AI model usage:</a:t>
          </a:r>
        </a:p>
      </dsp:txBody>
      <dsp:txXfrm>
        <a:off x="20179" y="2334468"/>
        <a:ext cx="1912500" cy="742500"/>
      </dsp:txXfrm>
    </dsp:sp>
    <dsp:sp modelId="{E989D198-F201-45CE-9877-4C370F0F9EA5}">
      <dsp:nvSpPr>
        <dsp:cNvPr id="0" name=""/>
        <dsp:cNvSpPr/>
      </dsp:nvSpPr>
      <dsp:spPr>
        <a:xfrm>
          <a:off x="2640304" y="804468"/>
          <a:ext cx="1166625" cy="11666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B5D71D-325A-4611-85F3-77703816A0C0}">
      <dsp:nvSpPr>
        <dsp:cNvPr id="0" name=""/>
        <dsp:cNvSpPr/>
      </dsp:nvSpPr>
      <dsp:spPr>
        <a:xfrm>
          <a:off x="2888929" y="1053093"/>
          <a:ext cx="669375" cy="669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CB3216-0069-4CE0-80B9-8AB08D399506}">
      <dsp:nvSpPr>
        <dsp:cNvPr id="0" name=""/>
        <dsp:cNvSpPr/>
      </dsp:nvSpPr>
      <dsp:spPr>
        <a:xfrm>
          <a:off x="2267367" y="2334468"/>
          <a:ext cx="19125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 Jobs with more tasks tend to use more AI models, but not all high task jobs have high AI impact.</a:t>
          </a:r>
        </a:p>
      </dsp:txBody>
      <dsp:txXfrm>
        <a:off x="2267367" y="2334468"/>
        <a:ext cx="1912500" cy="742500"/>
      </dsp:txXfrm>
    </dsp:sp>
    <dsp:sp modelId="{1413AF03-E92F-4AE6-A645-E8FAF3074A57}">
      <dsp:nvSpPr>
        <dsp:cNvPr id="0" name=""/>
        <dsp:cNvSpPr/>
      </dsp:nvSpPr>
      <dsp:spPr>
        <a:xfrm>
          <a:off x="4887492" y="804468"/>
          <a:ext cx="1166625" cy="11666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2C94F-EF0A-46B7-B57C-AA2BFC46976D}">
      <dsp:nvSpPr>
        <dsp:cNvPr id="0" name=""/>
        <dsp:cNvSpPr/>
      </dsp:nvSpPr>
      <dsp:spPr>
        <a:xfrm>
          <a:off x="5136117" y="1053093"/>
          <a:ext cx="669375" cy="669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4D2545-2C86-456F-9092-0D5A1CCC52AA}">
      <dsp:nvSpPr>
        <dsp:cNvPr id="0" name=""/>
        <dsp:cNvSpPr/>
      </dsp:nvSpPr>
      <dsp:spPr>
        <a:xfrm>
          <a:off x="4514554" y="2334468"/>
          <a:ext cx="19125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 Efficiency metrics reveal jobs with higher tasks-per-model ratios rely more on AI, increasing automation risk.</a:t>
          </a:r>
        </a:p>
      </dsp:txBody>
      <dsp:txXfrm>
        <a:off x="4514554" y="2334468"/>
        <a:ext cx="1912500" cy="742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2785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026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96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089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131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523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82421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77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113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640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3392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1065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4467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460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2274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0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9/4/24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7368788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6225"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0381" y="3681413"/>
            <a:ext cx="357266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4073"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05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215"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8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36715"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2215" y="-8467"/>
            <a:ext cx="6881785"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14352" y="1020871"/>
            <a:ext cx="5220569" cy="2849671"/>
          </a:xfrm>
        </p:spPr>
        <p:txBody>
          <a:bodyPr>
            <a:normAutofit/>
          </a:bodyPr>
          <a:lstStyle/>
          <a:p>
            <a:pPr algn="l"/>
            <a:r>
              <a:rPr lang="en-US" sz="5200">
                <a:solidFill>
                  <a:srgbClr val="FFFFFF"/>
                </a:solidFill>
              </a:rPr>
              <a:t>The Impact of AI on Jobs: An In-Depth Analysis</a:t>
            </a:r>
          </a:p>
        </p:txBody>
      </p:sp>
      <p:sp>
        <p:nvSpPr>
          <p:cNvPr id="3" name="Subtitle 2"/>
          <p:cNvSpPr>
            <a:spLocks noGrp="1"/>
          </p:cNvSpPr>
          <p:nvPr>
            <p:ph type="subTitle" idx="1"/>
          </p:nvPr>
        </p:nvSpPr>
        <p:spPr>
          <a:xfrm>
            <a:off x="3342289" y="3962088"/>
            <a:ext cx="4652846" cy="1186108"/>
          </a:xfrm>
        </p:spPr>
        <p:txBody>
          <a:bodyPr>
            <a:normAutofit/>
          </a:bodyPr>
          <a:lstStyle/>
          <a:p>
            <a:pPr algn="l"/>
            <a:r>
              <a:rPr lang="en-US">
                <a:solidFill>
                  <a:srgbClr val="FFFFFF">
                    <a:alpha val="70000"/>
                  </a:srgbClr>
                </a:solidFill>
              </a:rPr>
              <a:t>A Comprehensive Study on How AI is Shaping the Modern Workforce</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19339" y="3294792"/>
            <a:ext cx="220660" cy="13982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1" name="Straight Connector 10">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p:cNvSpPr>
            <a:spLocks noGrp="1"/>
          </p:cNvSpPr>
          <p:nvPr>
            <p:ph type="title"/>
          </p:nvPr>
        </p:nvSpPr>
        <p:spPr>
          <a:xfrm>
            <a:off x="508000" y="609600"/>
            <a:ext cx="6447501" cy="1320800"/>
          </a:xfrm>
        </p:spPr>
        <p:txBody>
          <a:bodyPr>
            <a:normAutofit/>
          </a:bodyPr>
          <a:lstStyle/>
          <a:p>
            <a:r>
              <a:t>Introduction</a:t>
            </a:r>
          </a:p>
        </p:txBody>
      </p:sp>
      <p:sp>
        <p:nvSpPr>
          <p:cNvPr id="3" name="Content Placeholder 2"/>
          <p:cNvSpPr>
            <a:spLocks noGrp="1"/>
          </p:cNvSpPr>
          <p:nvPr>
            <p:ph idx="1"/>
          </p:nvPr>
        </p:nvSpPr>
        <p:spPr>
          <a:xfrm>
            <a:off x="508000" y="2160589"/>
            <a:ext cx="6447501" cy="3880773"/>
          </a:xfrm>
        </p:spPr>
        <p:txBody>
          <a:bodyPr>
            <a:normAutofit/>
          </a:bodyPr>
          <a:lstStyle/>
          <a:p>
            <a:r>
              <a:t>Artificial Intelligence (AI) is transforming the workforce, with significant implications for jobs across various industries. This presentation explores the impact of AI on jobs, highlighting the most and least affected roles, domain-specific insights, and implications for job security.</a:t>
            </a: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08000" y="609599"/>
            <a:ext cx="2882531" cy="5545667"/>
          </a:xfrm>
        </p:spPr>
        <p:txBody>
          <a:bodyPr anchor="ctr">
            <a:normAutofit/>
          </a:bodyPr>
          <a:lstStyle/>
          <a:p>
            <a:r>
              <a:rPr lang="en-US">
                <a:solidFill>
                  <a:schemeClr val="tx1">
                    <a:lumMod val="85000"/>
                    <a:lumOff val="15000"/>
                  </a:schemeClr>
                </a:solidFill>
              </a:rPr>
              <a:t>Overall AI Impact on Job Roles</a:t>
            </a:r>
          </a:p>
        </p:txBody>
      </p:sp>
      <p:sp>
        <p:nvSpPr>
          <p:cNvPr id="3" name="Content Placeholder 2"/>
          <p:cNvSpPr>
            <a:spLocks noGrp="1"/>
          </p:cNvSpPr>
          <p:nvPr>
            <p:ph idx="1"/>
          </p:nvPr>
        </p:nvSpPr>
        <p:spPr>
          <a:xfrm>
            <a:off x="4587063" y="609600"/>
            <a:ext cx="4133472" cy="5545667"/>
          </a:xfrm>
        </p:spPr>
        <p:txBody>
          <a:bodyPr anchor="ctr">
            <a:normAutofit/>
          </a:bodyPr>
          <a:lstStyle/>
          <a:p>
            <a:r>
              <a:rPr lang="en-US">
                <a:solidFill>
                  <a:srgbClr val="FFFFFF"/>
                </a:solidFill>
              </a:rPr>
              <a:t>AI impacts job roles differently:</a:t>
            </a:r>
          </a:p>
          <a:p>
            <a:endParaRPr lang="en-US">
              <a:solidFill>
                <a:srgbClr val="FFFFFF"/>
              </a:solidFill>
            </a:endParaRPr>
          </a:p>
          <a:p>
            <a:r>
              <a:rPr lang="en-US">
                <a:solidFill>
                  <a:srgbClr val="FFFFFF"/>
                </a:solidFill>
              </a:rPr>
              <a:t>- High Impact: Roles like Communications Manager and Data Entry show high levels of automation due to repetitive tasks.</a:t>
            </a:r>
          </a:p>
          <a:p>
            <a:r>
              <a:rPr lang="en-US">
                <a:solidFill>
                  <a:srgbClr val="FFFFFF"/>
                </a:solidFill>
              </a:rPr>
              <a:t>- Low Impact: Jobs such as Technician and Lead Pastor involve complex human interactions, making them less automatable.</a:t>
            </a:r>
          </a:p>
        </p:txBody>
      </p:sp>
    </p:spTree>
  </p:cSld>
  <p:clrMapOvr>
    <a:overrideClrMapping bg1="dk1" tx1="lt1" bg2="dk2" tx2="lt2" accent1="accent1" accent2="accent2" accent3="accent3" accent4="accent4" accent5="accent5" accent6="accent6" hlink="hlink" folHlink="folHlink"/>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52550" y="609600"/>
            <a:ext cx="2802951" cy="1320800"/>
          </a:xfrm>
        </p:spPr>
        <p:txBody>
          <a:bodyPr>
            <a:normAutofit/>
          </a:bodyPr>
          <a:lstStyle/>
          <a:p>
            <a:pPr>
              <a:lnSpc>
                <a:spcPct val="90000"/>
              </a:lnSpc>
            </a:pPr>
            <a:r>
              <a:rPr lang="en-US" sz="2800"/>
              <a:t>Domain-Specific Insights</a:t>
            </a:r>
          </a:p>
        </p:txBody>
      </p:sp>
      <p:sp>
        <p:nvSpPr>
          <p:cNvPr id="3" name="Content Placeholder 2"/>
          <p:cNvSpPr>
            <a:spLocks noGrp="1"/>
          </p:cNvSpPr>
          <p:nvPr>
            <p:ph idx="1"/>
          </p:nvPr>
        </p:nvSpPr>
        <p:spPr>
          <a:xfrm>
            <a:off x="3907172" y="2160589"/>
            <a:ext cx="3048329" cy="3880773"/>
          </a:xfrm>
        </p:spPr>
        <p:txBody>
          <a:bodyPr>
            <a:normAutofit/>
          </a:bodyPr>
          <a:lstStyle/>
          <a:p>
            <a:pPr>
              <a:lnSpc>
                <a:spcPct val="90000"/>
              </a:lnSpc>
            </a:pPr>
            <a:r>
              <a:t>The impact of AI varies across industries:</a:t>
            </a:r>
            <a:endParaRPr lang="en-US"/>
          </a:p>
          <a:p>
            <a:pPr>
              <a:lnSpc>
                <a:spcPct val="90000"/>
              </a:lnSpc>
            </a:pPr>
            <a:endParaRPr lang="en-US"/>
          </a:p>
          <a:p>
            <a:pPr>
              <a:lnSpc>
                <a:spcPct val="90000"/>
              </a:lnSpc>
            </a:pPr>
            <a:r>
              <a:t>- Most Affected: Data &amp; IT, Administrative &amp; Clerical are highly impacted by AI due to task automation.</a:t>
            </a:r>
            <a:endParaRPr lang="en-US"/>
          </a:p>
          <a:p>
            <a:pPr>
              <a:lnSpc>
                <a:spcPct val="90000"/>
              </a:lnSpc>
            </a:pPr>
            <a:r>
              <a:t>- Least Affected: Medical &amp; Healthcare, Supply Chain &amp; Logistics use AI for support rather than replacement.</a:t>
            </a:r>
            <a:endParaRPr lang="en-US"/>
          </a:p>
        </p:txBody>
      </p:sp>
      <p:pic>
        <p:nvPicPr>
          <p:cNvPr id="5" name="Picture 4" descr="Circuit board background">
            <a:extLst>
              <a:ext uri="{FF2B5EF4-FFF2-40B4-BE49-F238E27FC236}">
                <a16:creationId xmlns:a16="http://schemas.microsoft.com/office/drawing/2014/main" id="{04B468E8-72A9-1059-86A7-3DAA0FF0BB08}"/>
              </a:ext>
            </a:extLst>
          </p:cNvPr>
          <p:cNvPicPr>
            <a:picLocks noChangeAspect="1"/>
          </p:cNvPicPr>
          <p:nvPr/>
        </p:nvPicPr>
        <p:blipFill>
          <a:blip r:embed="rId2"/>
          <a:srcRect l="13159" r="47606"/>
          <a:stretch/>
        </p:blipFill>
        <p:spPr>
          <a:xfrm>
            <a:off x="20" y="-1"/>
            <a:ext cx="404620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ormAutofit/>
          </a:bodyPr>
          <a:lstStyle/>
          <a:p>
            <a:r>
              <a:t>Task and AI Model Analysis</a:t>
            </a:r>
          </a:p>
        </p:txBody>
      </p:sp>
      <p:graphicFrame>
        <p:nvGraphicFramePr>
          <p:cNvPr id="5" name="Content Placeholder 2">
            <a:extLst>
              <a:ext uri="{FF2B5EF4-FFF2-40B4-BE49-F238E27FC236}">
                <a16:creationId xmlns:a16="http://schemas.microsoft.com/office/drawing/2014/main" id="{75BB16C7-64E5-494F-1E6E-5F2056A098F4}"/>
              </a:ext>
            </a:extLst>
          </p:cNvPr>
          <p:cNvGraphicFramePr>
            <a:graphicFrameLocks noGrp="1"/>
          </p:cNvGraphicFramePr>
          <p:nvPr>
            <p:ph idx="1"/>
            <p:extLst>
              <p:ext uri="{D42A27DB-BD31-4B8C-83A1-F6EECF244321}">
                <p14:modId xmlns:p14="http://schemas.microsoft.com/office/powerpoint/2010/main" val="375096671"/>
              </p:ext>
            </p:extLst>
          </p:nvPr>
        </p:nvGraphicFramePr>
        <p:xfrm>
          <a:off x="508397" y="2160588"/>
          <a:ext cx="6447234"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962" y="1179151"/>
            <a:ext cx="2475485" cy="4463889"/>
          </a:xfrm>
        </p:spPr>
        <p:txBody>
          <a:bodyPr anchor="ctr">
            <a:normAutofit/>
          </a:bodyPr>
          <a:lstStyle/>
          <a:p>
            <a:r>
              <a:t>AI Workload Ratio &amp; Job Security</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336549"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2502"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4188" y="1109145"/>
            <a:ext cx="4755762" cy="4603900"/>
          </a:xfrm>
        </p:spPr>
        <p:txBody>
          <a:bodyPr anchor="ctr">
            <a:normAutofit/>
          </a:bodyPr>
          <a:lstStyle/>
          <a:p>
            <a:r>
              <a:t>Roles with high AI workload ratios are more at risk of automation:</a:t>
            </a:r>
          </a:p>
          <a:p>
            <a:endParaRPr/>
          </a:p>
          <a:p>
            <a:r>
              <a:t>- High ratios indicate a strong dependency on AI for task completion.</a:t>
            </a:r>
          </a:p>
          <a:p>
            <a:r>
              <a:t>- Jobs in fast-evolving industries face higher automation risks but also offer opportunities in AI management.</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23104" y="0"/>
            <a:ext cx="631947"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82600" y="816638"/>
            <a:ext cx="2525519" cy="5224724"/>
          </a:xfrm>
        </p:spPr>
        <p:txBody>
          <a:bodyPr anchor="ctr">
            <a:normAutofit/>
          </a:bodyPr>
          <a:lstStyle/>
          <a:p>
            <a:r>
              <a:rPr lang="en-US" sz="2000"/>
              <a:t>Future Workforce Recommendations</a:t>
            </a:r>
          </a:p>
        </p:txBody>
      </p:sp>
      <p:sp>
        <p:nvSpPr>
          <p:cNvPr id="3" name="Content Placeholder 2"/>
          <p:cNvSpPr>
            <a:spLocks noGrp="1"/>
          </p:cNvSpPr>
          <p:nvPr>
            <p:ph idx="1"/>
          </p:nvPr>
        </p:nvSpPr>
        <p:spPr>
          <a:xfrm>
            <a:off x="3490721" y="816638"/>
            <a:ext cx="3464779" cy="5224724"/>
          </a:xfrm>
        </p:spPr>
        <p:txBody>
          <a:bodyPr anchor="ctr">
            <a:normAutofit/>
          </a:bodyPr>
          <a:lstStyle/>
          <a:p>
            <a:r>
              <a:t>To navigate AI's growing influence, several recommendations are crucial:</a:t>
            </a:r>
          </a:p>
          <a:p>
            <a:endParaRPr/>
          </a:p>
          <a:p>
            <a:r>
              <a:t>- Organizations: Invest in reskilling and upskilling programs.</a:t>
            </a:r>
          </a:p>
          <a:p>
            <a:r>
              <a:t>- Employees: Develop skills that complement AI, such as strategic thinking and creativity.</a:t>
            </a:r>
          </a:p>
          <a:p>
            <a:r>
              <a:t>- Policy Makers: Support workforce transitions with education and training initiatives.</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82600" y="816638"/>
            <a:ext cx="2525519" cy="5224724"/>
          </a:xfrm>
        </p:spPr>
        <p:txBody>
          <a:bodyPr anchor="ctr">
            <a:normAutofit/>
          </a:bodyPr>
          <a:lstStyle/>
          <a:p>
            <a:r>
              <a:t>Conclusion</a:t>
            </a:r>
          </a:p>
        </p:txBody>
      </p:sp>
      <p:sp>
        <p:nvSpPr>
          <p:cNvPr id="3" name="Content Placeholder 2"/>
          <p:cNvSpPr>
            <a:spLocks noGrp="1"/>
          </p:cNvSpPr>
          <p:nvPr>
            <p:ph idx="1"/>
          </p:nvPr>
        </p:nvSpPr>
        <p:spPr>
          <a:xfrm>
            <a:off x="3490721" y="816638"/>
            <a:ext cx="3464779" cy="5224724"/>
          </a:xfrm>
        </p:spPr>
        <p:txBody>
          <a:bodyPr anchor="ctr">
            <a:normAutofit/>
          </a:bodyPr>
          <a:lstStyle/>
          <a:p>
            <a:r>
              <a:t>The impact of AI on jobs is profound, with significant implications for the future workforce. While AI offers benefits in efficiency and productivity, it also presents challenges, especially for automatable roles. A balanced approach that embraces technology and human skill development is essential for harnessing AI's full potential.</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TotalTime>
  <Words>387</Words>
  <Application>Microsoft Macintosh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The Impact of AI on Jobs: An In-Depth Analysis</vt:lpstr>
      <vt:lpstr>Introduction</vt:lpstr>
      <vt:lpstr>Overall AI Impact on Job Roles</vt:lpstr>
      <vt:lpstr>Domain-Specific Insights</vt:lpstr>
      <vt:lpstr>Task and AI Model Analysis</vt:lpstr>
      <vt:lpstr>AI Workload Ratio &amp; Job Security</vt:lpstr>
      <vt:lpstr>Future Workforce Recommendations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Alejandro Farinas</cp:lastModifiedBy>
  <cp:revision>2</cp:revision>
  <dcterms:created xsi:type="dcterms:W3CDTF">2013-01-27T09:14:16Z</dcterms:created>
  <dcterms:modified xsi:type="dcterms:W3CDTF">2024-09-04T19:46:14Z</dcterms:modified>
  <cp:category/>
</cp:coreProperties>
</file>