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71473-9103-472D-8E83-0A10715DC3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4B463F-A1F8-4F26-949F-5B24AC1ED422}">
      <dgm:prSet/>
      <dgm:spPr/>
      <dgm:t>
        <a:bodyPr/>
        <a:lstStyle/>
        <a:p>
          <a:r>
            <a:rPr lang="en-US"/>
            <a:t>1. Practical AI Engagement is the strongest driver of AI career interest, especially through personal and academic use.</a:t>
          </a:r>
        </a:p>
      </dgm:t>
    </dgm:pt>
    <dgm:pt modelId="{20CFD39C-C6CF-476C-9086-F797CF461434}" type="parTrans" cxnId="{76FC2AE7-39E7-4FEC-9C5E-FE574D469900}">
      <dgm:prSet/>
      <dgm:spPr/>
      <dgm:t>
        <a:bodyPr/>
        <a:lstStyle/>
        <a:p>
          <a:endParaRPr lang="en-US"/>
        </a:p>
      </dgm:t>
    </dgm:pt>
    <dgm:pt modelId="{0672D9A4-7C24-440F-862F-38CC59608BAD}" type="sibTrans" cxnId="{76FC2AE7-39E7-4FEC-9C5E-FE574D469900}">
      <dgm:prSet/>
      <dgm:spPr/>
      <dgm:t>
        <a:bodyPr/>
        <a:lstStyle/>
        <a:p>
          <a:endParaRPr lang="en-US"/>
        </a:p>
      </dgm:t>
    </dgm:pt>
    <dgm:pt modelId="{FBE95E80-00E2-4C6E-BEE2-A4FE2B1013AD}">
      <dgm:prSet/>
      <dgm:spPr/>
      <dgm:t>
        <a:bodyPr/>
        <a:lstStyle/>
        <a:p>
          <a:r>
            <a:rPr lang="en-US"/>
            <a:t>2. Theoretical knowledge plays a secondary role; awareness alone does not significantly drive career decisions.</a:t>
          </a:r>
        </a:p>
      </dgm:t>
    </dgm:pt>
    <dgm:pt modelId="{FDDBAF97-68D7-4D7B-B623-CE9E5996D472}" type="parTrans" cxnId="{448D0AA5-9B74-43A7-860D-FD66ED1BF8F8}">
      <dgm:prSet/>
      <dgm:spPr/>
      <dgm:t>
        <a:bodyPr/>
        <a:lstStyle/>
        <a:p>
          <a:endParaRPr lang="en-US"/>
        </a:p>
      </dgm:t>
    </dgm:pt>
    <dgm:pt modelId="{F521EDDB-4EF5-492F-BCD3-555B8805A06F}" type="sibTrans" cxnId="{448D0AA5-9B74-43A7-860D-FD66ED1BF8F8}">
      <dgm:prSet/>
      <dgm:spPr/>
      <dgm:t>
        <a:bodyPr/>
        <a:lstStyle/>
        <a:p>
          <a:endParaRPr lang="en-US"/>
        </a:p>
      </dgm:t>
    </dgm:pt>
    <dgm:pt modelId="{4EDBE0BE-C3AB-4940-9D5F-0AFCE34859AF}">
      <dgm:prSet/>
      <dgm:spPr/>
      <dgm:t>
        <a:bodyPr/>
        <a:lstStyle/>
        <a:p>
          <a:r>
            <a:rPr lang="en-US"/>
            <a:t>3. College affiliation affects interest levels, with tech-related fields showing higher engagement.</a:t>
          </a:r>
        </a:p>
      </dgm:t>
    </dgm:pt>
    <dgm:pt modelId="{7F0C400D-175B-4624-A9DC-08C9FE891035}" type="parTrans" cxnId="{C3219DD3-1052-4B06-BD79-7D74B54D9814}">
      <dgm:prSet/>
      <dgm:spPr/>
      <dgm:t>
        <a:bodyPr/>
        <a:lstStyle/>
        <a:p>
          <a:endParaRPr lang="en-US"/>
        </a:p>
      </dgm:t>
    </dgm:pt>
    <dgm:pt modelId="{85DE3193-EA2A-4E65-9E1F-FEFB23BA0819}" type="sibTrans" cxnId="{C3219DD3-1052-4B06-BD79-7D74B54D9814}">
      <dgm:prSet/>
      <dgm:spPr/>
      <dgm:t>
        <a:bodyPr/>
        <a:lstStyle/>
        <a:p>
          <a:endParaRPr lang="en-US"/>
        </a:p>
      </dgm:t>
    </dgm:pt>
    <dgm:pt modelId="{54FF9F38-64EB-4727-BE2D-DB7FBEBBBD8F}">
      <dgm:prSet/>
      <dgm:spPr/>
      <dgm:t>
        <a:bodyPr/>
        <a:lstStyle/>
        <a:p>
          <a:r>
            <a:rPr lang="en-US"/>
            <a:t>4. Predictive models struggled, indicating complex, unobserved factors influence career decisions.</a:t>
          </a:r>
        </a:p>
      </dgm:t>
    </dgm:pt>
    <dgm:pt modelId="{18F05135-E847-48FC-8419-A9BAF7D2C236}" type="parTrans" cxnId="{78EB8E21-1366-4F6F-A603-3376B00A9989}">
      <dgm:prSet/>
      <dgm:spPr/>
      <dgm:t>
        <a:bodyPr/>
        <a:lstStyle/>
        <a:p>
          <a:endParaRPr lang="en-US"/>
        </a:p>
      </dgm:t>
    </dgm:pt>
    <dgm:pt modelId="{D1130A57-E8BA-4710-929D-E29F4F2C026E}" type="sibTrans" cxnId="{78EB8E21-1366-4F6F-A603-3376B00A9989}">
      <dgm:prSet/>
      <dgm:spPr/>
      <dgm:t>
        <a:bodyPr/>
        <a:lstStyle/>
        <a:p>
          <a:endParaRPr lang="en-US"/>
        </a:p>
      </dgm:t>
    </dgm:pt>
    <dgm:pt modelId="{045E0D9C-C3BA-46AE-BC7D-C8C475A9DC7D}" type="pres">
      <dgm:prSet presAssocID="{81871473-9103-472D-8E83-0A10715DC337}" presName="root" presStyleCnt="0">
        <dgm:presLayoutVars>
          <dgm:dir/>
          <dgm:resizeHandles val="exact"/>
        </dgm:presLayoutVars>
      </dgm:prSet>
      <dgm:spPr/>
    </dgm:pt>
    <dgm:pt modelId="{C62AF75E-F8AF-47F3-B920-B26C708D7536}" type="pres">
      <dgm:prSet presAssocID="{D74B463F-A1F8-4F26-949F-5B24AC1ED422}" presName="compNode" presStyleCnt="0"/>
      <dgm:spPr/>
    </dgm:pt>
    <dgm:pt modelId="{D4E79987-E5B3-40F1-922F-E5CAD2CE6616}" type="pres">
      <dgm:prSet presAssocID="{D74B463F-A1F8-4F26-949F-5B24AC1ED422}" presName="bgRect" presStyleLbl="bgShp" presStyleIdx="0" presStyleCnt="4"/>
      <dgm:spPr/>
    </dgm:pt>
    <dgm:pt modelId="{6513E891-5B27-43BA-87C5-2722BB861E25}" type="pres">
      <dgm:prSet presAssocID="{D74B463F-A1F8-4F26-949F-5B24AC1ED4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CD54D8F-9CE5-41F5-ABE2-30C76AA95F4E}" type="pres">
      <dgm:prSet presAssocID="{D74B463F-A1F8-4F26-949F-5B24AC1ED422}" presName="spaceRect" presStyleCnt="0"/>
      <dgm:spPr/>
    </dgm:pt>
    <dgm:pt modelId="{353D1520-347F-4AC9-9E60-8546D4CADE65}" type="pres">
      <dgm:prSet presAssocID="{D74B463F-A1F8-4F26-949F-5B24AC1ED422}" presName="parTx" presStyleLbl="revTx" presStyleIdx="0" presStyleCnt="4">
        <dgm:presLayoutVars>
          <dgm:chMax val="0"/>
          <dgm:chPref val="0"/>
        </dgm:presLayoutVars>
      </dgm:prSet>
      <dgm:spPr/>
    </dgm:pt>
    <dgm:pt modelId="{68097F8F-8275-4007-99D7-C94D92C249C0}" type="pres">
      <dgm:prSet presAssocID="{0672D9A4-7C24-440F-862F-38CC59608BAD}" presName="sibTrans" presStyleCnt="0"/>
      <dgm:spPr/>
    </dgm:pt>
    <dgm:pt modelId="{E39BA8D1-659C-437F-9BAB-81645AE477B1}" type="pres">
      <dgm:prSet presAssocID="{FBE95E80-00E2-4C6E-BEE2-A4FE2B1013AD}" presName="compNode" presStyleCnt="0"/>
      <dgm:spPr/>
    </dgm:pt>
    <dgm:pt modelId="{584A5962-C54D-40C0-8025-93CEADD434C1}" type="pres">
      <dgm:prSet presAssocID="{FBE95E80-00E2-4C6E-BEE2-A4FE2B1013AD}" presName="bgRect" presStyleLbl="bgShp" presStyleIdx="1" presStyleCnt="4"/>
      <dgm:spPr/>
    </dgm:pt>
    <dgm:pt modelId="{443BC064-E912-434E-93C5-62FE9F5A6127}" type="pres">
      <dgm:prSet presAssocID="{FBE95E80-00E2-4C6E-BEE2-A4FE2B101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375AA36-A5CB-459C-BD83-8DC05A31C5D4}" type="pres">
      <dgm:prSet presAssocID="{FBE95E80-00E2-4C6E-BEE2-A4FE2B1013AD}" presName="spaceRect" presStyleCnt="0"/>
      <dgm:spPr/>
    </dgm:pt>
    <dgm:pt modelId="{D52CDDE1-0EA2-40CF-80FB-FDBAEA7CEE69}" type="pres">
      <dgm:prSet presAssocID="{FBE95E80-00E2-4C6E-BEE2-A4FE2B1013AD}" presName="parTx" presStyleLbl="revTx" presStyleIdx="1" presStyleCnt="4">
        <dgm:presLayoutVars>
          <dgm:chMax val="0"/>
          <dgm:chPref val="0"/>
        </dgm:presLayoutVars>
      </dgm:prSet>
      <dgm:spPr/>
    </dgm:pt>
    <dgm:pt modelId="{1E62CD2E-DEC7-4DAA-BE63-6F94FE608C1E}" type="pres">
      <dgm:prSet presAssocID="{F521EDDB-4EF5-492F-BCD3-555B8805A06F}" presName="sibTrans" presStyleCnt="0"/>
      <dgm:spPr/>
    </dgm:pt>
    <dgm:pt modelId="{76D09D63-1C2C-4717-B530-DD95AB070C96}" type="pres">
      <dgm:prSet presAssocID="{4EDBE0BE-C3AB-4940-9D5F-0AFCE34859AF}" presName="compNode" presStyleCnt="0"/>
      <dgm:spPr/>
    </dgm:pt>
    <dgm:pt modelId="{A319A36C-C08B-45A2-BEF8-65819FC6A2FB}" type="pres">
      <dgm:prSet presAssocID="{4EDBE0BE-C3AB-4940-9D5F-0AFCE34859AF}" presName="bgRect" presStyleLbl="bgShp" presStyleIdx="2" presStyleCnt="4"/>
      <dgm:spPr/>
    </dgm:pt>
    <dgm:pt modelId="{C2499DC7-C253-4909-9637-B2F06094F065}" type="pres">
      <dgm:prSet presAssocID="{4EDBE0BE-C3AB-4940-9D5F-0AFCE34859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6625548B-F472-4983-BA7B-6A6DF165D3C5}" type="pres">
      <dgm:prSet presAssocID="{4EDBE0BE-C3AB-4940-9D5F-0AFCE34859AF}" presName="spaceRect" presStyleCnt="0"/>
      <dgm:spPr/>
    </dgm:pt>
    <dgm:pt modelId="{126488AE-5D9E-47D6-9B62-9EF3BC5E85C3}" type="pres">
      <dgm:prSet presAssocID="{4EDBE0BE-C3AB-4940-9D5F-0AFCE34859AF}" presName="parTx" presStyleLbl="revTx" presStyleIdx="2" presStyleCnt="4">
        <dgm:presLayoutVars>
          <dgm:chMax val="0"/>
          <dgm:chPref val="0"/>
        </dgm:presLayoutVars>
      </dgm:prSet>
      <dgm:spPr/>
    </dgm:pt>
    <dgm:pt modelId="{48217B44-3BFC-42AB-BB02-75608ED7DDCB}" type="pres">
      <dgm:prSet presAssocID="{85DE3193-EA2A-4E65-9E1F-FEFB23BA0819}" presName="sibTrans" presStyleCnt="0"/>
      <dgm:spPr/>
    </dgm:pt>
    <dgm:pt modelId="{61AD7A5D-F4EB-4CBF-94F6-9371AFBF6D1B}" type="pres">
      <dgm:prSet presAssocID="{54FF9F38-64EB-4727-BE2D-DB7FBEBBBD8F}" presName="compNode" presStyleCnt="0"/>
      <dgm:spPr/>
    </dgm:pt>
    <dgm:pt modelId="{3B8DC8EF-34A1-4251-B914-EFEB45C02583}" type="pres">
      <dgm:prSet presAssocID="{54FF9F38-64EB-4727-BE2D-DB7FBEBBBD8F}" presName="bgRect" presStyleLbl="bgShp" presStyleIdx="3" presStyleCnt="4"/>
      <dgm:spPr/>
    </dgm:pt>
    <dgm:pt modelId="{229B30B0-7AC1-42B4-B0B8-F90166D39D42}" type="pres">
      <dgm:prSet presAssocID="{54FF9F38-64EB-4727-BE2D-DB7FBEBBBD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287DACF9-7269-4620-9739-E6460883324B}" type="pres">
      <dgm:prSet presAssocID="{54FF9F38-64EB-4727-BE2D-DB7FBEBBBD8F}" presName="spaceRect" presStyleCnt="0"/>
      <dgm:spPr/>
    </dgm:pt>
    <dgm:pt modelId="{11F11F00-696B-4988-8D74-4B8BB3863F34}" type="pres">
      <dgm:prSet presAssocID="{54FF9F38-64EB-4727-BE2D-DB7FBEBBBD8F}" presName="parTx" presStyleLbl="revTx" presStyleIdx="3" presStyleCnt="4">
        <dgm:presLayoutVars>
          <dgm:chMax val="0"/>
          <dgm:chPref val="0"/>
        </dgm:presLayoutVars>
      </dgm:prSet>
      <dgm:spPr/>
    </dgm:pt>
  </dgm:ptLst>
  <dgm:cxnLst>
    <dgm:cxn modelId="{78EB8E21-1366-4F6F-A603-3376B00A9989}" srcId="{81871473-9103-472D-8E83-0A10715DC337}" destId="{54FF9F38-64EB-4727-BE2D-DB7FBEBBBD8F}" srcOrd="3" destOrd="0" parTransId="{18F05135-E847-48FC-8419-A9BAF7D2C236}" sibTransId="{D1130A57-E8BA-4710-929D-E29F4F2C026E}"/>
    <dgm:cxn modelId="{DFDD1C5F-8738-4E66-B469-52941ABE2FBA}" type="presOf" srcId="{FBE95E80-00E2-4C6E-BEE2-A4FE2B1013AD}" destId="{D52CDDE1-0EA2-40CF-80FB-FDBAEA7CEE69}" srcOrd="0" destOrd="0" presId="urn:microsoft.com/office/officeart/2018/2/layout/IconVerticalSolidList"/>
    <dgm:cxn modelId="{448D0AA5-9B74-43A7-860D-FD66ED1BF8F8}" srcId="{81871473-9103-472D-8E83-0A10715DC337}" destId="{FBE95E80-00E2-4C6E-BEE2-A4FE2B1013AD}" srcOrd="1" destOrd="0" parTransId="{FDDBAF97-68D7-4D7B-B623-CE9E5996D472}" sibTransId="{F521EDDB-4EF5-492F-BCD3-555B8805A06F}"/>
    <dgm:cxn modelId="{6747E9A9-F2FD-4251-BD0F-4E77ADAB29A6}" type="presOf" srcId="{54FF9F38-64EB-4727-BE2D-DB7FBEBBBD8F}" destId="{11F11F00-696B-4988-8D74-4B8BB3863F34}" srcOrd="0" destOrd="0" presId="urn:microsoft.com/office/officeart/2018/2/layout/IconVerticalSolidList"/>
    <dgm:cxn modelId="{D1096BAA-125D-47A4-B542-D11486F98AF3}" type="presOf" srcId="{4EDBE0BE-C3AB-4940-9D5F-0AFCE34859AF}" destId="{126488AE-5D9E-47D6-9B62-9EF3BC5E85C3}" srcOrd="0" destOrd="0" presId="urn:microsoft.com/office/officeart/2018/2/layout/IconVerticalSolidList"/>
    <dgm:cxn modelId="{BA0A4DB6-C20E-4B1B-9C16-6B1483C198E9}" type="presOf" srcId="{81871473-9103-472D-8E83-0A10715DC337}" destId="{045E0D9C-C3BA-46AE-BC7D-C8C475A9DC7D}" srcOrd="0" destOrd="0" presId="urn:microsoft.com/office/officeart/2018/2/layout/IconVerticalSolidList"/>
    <dgm:cxn modelId="{C3219DD3-1052-4B06-BD79-7D74B54D9814}" srcId="{81871473-9103-472D-8E83-0A10715DC337}" destId="{4EDBE0BE-C3AB-4940-9D5F-0AFCE34859AF}" srcOrd="2" destOrd="0" parTransId="{7F0C400D-175B-4624-A9DC-08C9FE891035}" sibTransId="{85DE3193-EA2A-4E65-9E1F-FEFB23BA0819}"/>
    <dgm:cxn modelId="{76FC2AE7-39E7-4FEC-9C5E-FE574D469900}" srcId="{81871473-9103-472D-8E83-0A10715DC337}" destId="{D74B463F-A1F8-4F26-949F-5B24AC1ED422}" srcOrd="0" destOrd="0" parTransId="{20CFD39C-C6CF-476C-9086-F797CF461434}" sibTransId="{0672D9A4-7C24-440F-862F-38CC59608BAD}"/>
    <dgm:cxn modelId="{906F4AF2-C528-4A0A-B4F4-8E2C1D1368C2}" type="presOf" srcId="{D74B463F-A1F8-4F26-949F-5B24AC1ED422}" destId="{353D1520-347F-4AC9-9E60-8546D4CADE65}" srcOrd="0" destOrd="0" presId="urn:microsoft.com/office/officeart/2018/2/layout/IconVerticalSolidList"/>
    <dgm:cxn modelId="{FDBC22AF-CCBB-4503-B528-C560FF1E49D7}" type="presParOf" srcId="{045E0D9C-C3BA-46AE-BC7D-C8C475A9DC7D}" destId="{C62AF75E-F8AF-47F3-B920-B26C708D7536}" srcOrd="0" destOrd="0" presId="urn:microsoft.com/office/officeart/2018/2/layout/IconVerticalSolidList"/>
    <dgm:cxn modelId="{ED08B648-D691-4DA9-8B94-A63DAC0290F2}" type="presParOf" srcId="{C62AF75E-F8AF-47F3-B920-B26C708D7536}" destId="{D4E79987-E5B3-40F1-922F-E5CAD2CE6616}" srcOrd="0" destOrd="0" presId="urn:microsoft.com/office/officeart/2018/2/layout/IconVerticalSolidList"/>
    <dgm:cxn modelId="{4285CD2C-6A10-4420-B6EC-80EF2AD5B951}" type="presParOf" srcId="{C62AF75E-F8AF-47F3-B920-B26C708D7536}" destId="{6513E891-5B27-43BA-87C5-2722BB861E25}" srcOrd="1" destOrd="0" presId="urn:microsoft.com/office/officeart/2018/2/layout/IconVerticalSolidList"/>
    <dgm:cxn modelId="{9150237C-2BB2-4DC4-8438-D07D566F7A53}" type="presParOf" srcId="{C62AF75E-F8AF-47F3-B920-B26C708D7536}" destId="{4CD54D8F-9CE5-41F5-ABE2-30C76AA95F4E}" srcOrd="2" destOrd="0" presId="urn:microsoft.com/office/officeart/2018/2/layout/IconVerticalSolidList"/>
    <dgm:cxn modelId="{1850B48D-BFFE-43DB-829C-6CC3F0B2D4A2}" type="presParOf" srcId="{C62AF75E-F8AF-47F3-B920-B26C708D7536}" destId="{353D1520-347F-4AC9-9E60-8546D4CADE65}" srcOrd="3" destOrd="0" presId="urn:microsoft.com/office/officeart/2018/2/layout/IconVerticalSolidList"/>
    <dgm:cxn modelId="{76A99FBD-10EC-4FC3-8DD7-4F6C0CACFA3C}" type="presParOf" srcId="{045E0D9C-C3BA-46AE-BC7D-C8C475A9DC7D}" destId="{68097F8F-8275-4007-99D7-C94D92C249C0}" srcOrd="1" destOrd="0" presId="urn:microsoft.com/office/officeart/2018/2/layout/IconVerticalSolidList"/>
    <dgm:cxn modelId="{F08B4F7C-31EF-4AC8-B92E-D51B275927C0}" type="presParOf" srcId="{045E0D9C-C3BA-46AE-BC7D-C8C475A9DC7D}" destId="{E39BA8D1-659C-437F-9BAB-81645AE477B1}" srcOrd="2" destOrd="0" presId="urn:microsoft.com/office/officeart/2018/2/layout/IconVerticalSolidList"/>
    <dgm:cxn modelId="{2A1029C5-3450-4A6B-9498-4D06E3DC22ED}" type="presParOf" srcId="{E39BA8D1-659C-437F-9BAB-81645AE477B1}" destId="{584A5962-C54D-40C0-8025-93CEADD434C1}" srcOrd="0" destOrd="0" presId="urn:microsoft.com/office/officeart/2018/2/layout/IconVerticalSolidList"/>
    <dgm:cxn modelId="{37FD71D8-AAFD-43B1-A5B1-2574E8AD8988}" type="presParOf" srcId="{E39BA8D1-659C-437F-9BAB-81645AE477B1}" destId="{443BC064-E912-434E-93C5-62FE9F5A6127}" srcOrd="1" destOrd="0" presId="urn:microsoft.com/office/officeart/2018/2/layout/IconVerticalSolidList"/>
    <dgm:cxn modelId="{EBA678C7-A1A7-449B-94DD-7ED080E12E86}" type="presParOf" srcId="{E39BA8D1-659C-437F-9BAB-81645AE477B1}" destId="{8375AA36-A5CB-459C-BD83-8DC05A31C5D4}" srcOrd="2" destOrd="0" presId="urn:microsoft.com/office/officeart/2018/2/layout/IconVerticalSolidList"/>
    <dgm:cxn modelId="{F28E4623-6166-428E-A7B1-10B2A214CE9B}" type="presParOf" srcId="{E39BA8D1-659C-437F-9BAB-81645AE477B1}" destId="{D52CDDE1-0EA2-40CF-80FB-FDBAEA7CEE69}" srcOrd="3" destOrd="0" presId="urn:microsoft.com/office/officeart/2018/2/layout/IconVerticalSolidList"/>
    <dgm:cxn modelId="{344C87E5-3958-4544-A9F1-C767DDF16505}" type="presParOf" srcId="{045E0D9C-C3BA-46AE-BC7D-C8C475A9DC7D}" destId="{1E62CD2E-DEC7-4DAA-BE63-6F94FE608C1E}" srcOrd="3" destOrd="0" presId="urn:microsoft.com/office/officeart/2018/2/layout/IconVerticalSolidList"/>
    <dgm:cxn modelId="{6BCDEB98-8EF2-4923-8C07-7AB1715B52C3}" type="presParOf" srcId="{045E0D9C-C3BA-46AE-BC7D-C8C475A9DC7D}" destId="{76D09D63-1C2C-4717-B530-DD95AB070C96}" srcOrd="4" destOrd="0" presId="urn:microsoft.com/office/officeart/2018/2/layout/IconVerticalSolidList"/>
    <dgm:cxn modelId="{4C71CA3C-0DF1-428C-997A-4A0799CDAB39}" type="presParOf" srcId="{76D09D63-1C2C-4717-B530-DD95AB070C96}" destId="{A319A36C-C08B-45A2-BEF8-65819FC6A2FB}" srcOrd="0" destOrd="0" presId="urn:microsoft.com/office/officeart/2018/2/layout/IconVerticalSolidList"/>
    <dgm:cxn modelId="{AE3BE786-99EE-46EE-B66F-2DCF79E307D6}" type="presParOf" srcId="{76D09D63-1C2C-4717-B530-DD95AB070C96}" destId="{C2499DC7-C253-4909-9637-B2F06094F065}" srcOrd="1" destOrd="0" presId="urn:microsoft.com/office/officeart/2018/2/layout/IconVerticalSolidList"/>
    <dgm:cxn modelId="{2EDA1069-BA94-490A-9B20-792DEB86BCE6}" type="presParOf" srcId="{76D09D63-1C2C-4717-B530-DD95AB070C96}" destId="{6625548B-F472-4983-BA7B-6A6DF165D3C5}" srcOrd="2" destOrd="0" presId="urn:microsoft.com/office/officeart/2018/2/layout/IconVerticalSolidList"/>
    <dgm:cxn modelId="{EE1F891C-A983-4892-95E6-4601A7C34C44}" type="presParOf" srcId="{76D09D63-1C2C-4717-B530-DD95AB070C96}" destId="{126488AE-5D9E-47D6-9B62-9EF3BC5E85C3}" srcOrd="3" destOrd="0" presId="urn:microsoft.com/office/officeart/2018/2/layout/IconVerticalSolidList"/>
    <dgm:cxn modelId="{B29D486A-5B72-4C4C-9D94-DC7EFA2F84BA}" type="presParOf" srcId="{045E0D9C-C3BA-46AE-BC7D-C8C475A9DC7D}" destId="{48217B44-3BFC-42AB-BB02-75608ED7DDCB}" srcOrd="5" destOrd="0" presId="urn:microsoft.com/office/officeart/2018/2/layout/IconVerticalSolidList"/>
    <dgm:cxn modelId="{06C07FBA-59BE-4CCA-8C87-AD1BD78229BE}" type="presParOf" srcId="{045E0D9C-C3BA-46AE-BC7D-C8C475A9DC7D}" destId="{61AD7A5D-F4EB-4CBF-94F6-9371AFBF6D1B}" srcOrd="6" destOrd="0" presId="urn:microsoft.com/office/officeart/2018/2/layout/IconVerticalSolidList"/>
    <dgm:cxn modelId="{46530006-FE29-46D0-BF56-68CF92E5A528}" type="presParOf" srcId="{61AD7A5D-F4EB-4CBF-94F6-9371AFBF6D1B}" destId="{3B8DC8EF-34A1-4251-B914-EFEB45C02583}" srcOrd="0" destOrd="0" presId="urn:microsoft.com/office/officeart/2018/2/layout/IconVerticalSolidList"/>
    <dgm:cxn modelId="{B34CDFFD-7128-488F-ABA9-24E0D6D0E434}" type="presParOf" srcId="{61AD7A5D-F4EB-4CBF-94F6-9371AFBF6D1B}" destId="{229B30B0-7AC1-42B4-B0B8-F90166D39D42}" srcOrd="1" destOrd="0" presId="urn:microsoft.com/office/officeart/2018/2/layout/IconVerticalSolidList"/>
    <dgm:cxn modelId="{EBE8EE7F-1A57-4197-ABE6-FEC7C957C84C}" type="presParOf" srcId="{61AD7A5D-F4EB-4CBF-94F6-9371AFBF6D1B}" destId="{287DACF9-7269-4620-9739-E6460883324B}" srcOrd="2" destOrd="0" presId="urn:microsoft.com/office/officeart/2018/2/layout/IconVerticalSolidList"/>
    <dgm:cxn modelId="{90B7D553-6FD6-4C42-8198-FC920590C85C}" type="presParOf" srcId="{61AD7A5D-F4EB-4CBF-94F6-9371AFBF6D1B}" destId="{11F11F00-696B-4988-8D74-4B8BB3863F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E5B58-7596-4380-88B9-82428AB73BA7}"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E9671E1-8FE7-47C0-B1CF-0E36B87CF27F}">
      <dgm:prSet/>
      <dgm:spPr/>
      <dgm:t>
        <a:bodyPr/>
        <a:lstStyle/>
        <a:p>
          <a:r>
            <a:rPr lang="en-US"/>
            <a:t>1. Enhance practical AI engagement through hands-on projects, workshops, and classroom integration.</a:t>
          </a:r>
        </a:p>
      </dgm:t>
    </dgm:pt>
    <dgm:pt modelId="{D45C9F37-79DA-483C-A221-0D9CDE52B3A8}" type="parTrans" cxnId="{C160C468-DEAE-426F-AAA4-91118A694E93}">
      <dgm:prSet/>
      <dgm:spPr/>
      <dgm:t>
        <a:bodyPr/>
        <a:lstStyle/>
        <a:p>
          <a:endParaRPr lang="en-US"/>
        </a:p>
      </dgm:t>
    </dgm:pt>
    <dgm:pt modelId="{9F62FCCF-8527-4678-A893-22AADB9C43F9}" type="sibTrans" cxnId="{C160C468-DEAE-426F-AAA4-91118A694E93}">
      <dgm:prSet/>
      <dgm:spPr/>
      <dgm:t>
        <a:bodyPr/>
        <a:lstStyle/>
        <a:p>
          <a:endParaRPr lang="en-US"/>
        </a:p>
      </dgm:t>
    </dgm:pt>
    <dgm:pt modelId="{0076346E-27E8-4223-913F-AD8A299C3D7A}">
      <dgm:prSet/>
      <dgm:spPr/>
      <dgm:t>
        <a:bodyPr/>
        <a:lstStyle/>
        <a:p>
          <a:r>
            <a:rPr lang="en-US"/>
            <a:t>2. Target outreach to non-tech fields to showcase AI’s relevance beyond traditional tech careers.</a:t>
          </a:r>
        </a:p>
      </dgm:t>
    </dgm:pt>
    <dgm:pt modelId="{5354785B-CD58-4E4D-A4BC-6120738CC218}" type="parTrans" cxnId="{F662BFBF-71E5-49DB-8D17-266579399830}">
      <dgm:prSet/>
      <dgm:spPr/>
      <dgm:t>
        <a:bodyPr/>
        <a:lstStyle/>
        <a:p>
          <a:endParaRPr lang="en-US"/>
        </a:p>
      </dgm:t>
    </dgm:pt>
    <dgm:pt modelId="{E420872A-1AE1-45B6-88F9-F51CD6C98AC0}" type="sibTrans" cxnId="{F662BFBF-71E5-49DB-8D17-266579399830}">
      <dgm:prSet/>
      <dgm:spPr/>
      <dgm:t>
        <a:bodyPr/>
        <a:lstStyle/>
        <a:p>
          <a:endParaRPr lang="en-US"/>
        </a:p>
      </dgm:t>
    </dgm:pt>
    <dgm:pt modelId="{FC45EAAF-0AD7-41BE-B0B0-C02896E61526}">
      <dgm:prSet/>
      <dgm:spPr/>
      <dgm:t>
        <a:bodyPr/>
        <a:lstStyle/>
        <a:p>
          <a:r>
            <a:rPr lang="en-US"/>
            <a:t>3. Collect additional data on demographics, extracurricular involvement, and qualitative insights.</a:t>
          </a:r>
        </a:p>
      </dgm:t>
    </dgm:pt>
    <dgm:pt modelId="{DFCFB77F-45AC-43FB-A42C-AA5914251206}" type="parTrans" cxnId="{A4C25299-4139-43BF-BE3A-EAD1DBD372A0}">
      <dgm:prSet/>
      <dgm:spPr/>
      <dgm:t>
        <a:bodyPr/>
        <a:lstStyle/>
        <a:p>
          <a:endParaRPr lang="en-US"/>
        </a:p>
      </dgm:t>
    </dgm:pt>
    <dgm:pt modelId="{272C3446-23B2-44C0-8B0F-D296079A7C78}" type="sibTrans" cxnId="{A4C25299-4139-43BF-BE3A-EAD1DBD372A0}">
      <dgm:prSet/>
      <dgm:spPr/>
      <dgm:t>
        <a:bodyPr/>
        <a:lstStyle/>
        <a:p>
          <a:endParaRPr lang="en-US"/>
        </a:p>
      </dgm:t>
    </dgm:pt>
    <dgm:pt modelId="{F5A24788-5949-4069-9698-95DE5934EE6F}">
      <dgm:prSet/>
      <dgm:spPr/>
      <dgm:t>
        <a:bodyPr/>
        <a:lstStyle/>
        <a:p>
          <a:r>
            <a:rPr lang="en-US"/>
            <a:t>4. Refine and tune predictive models to better capture complex motivations.</a:t>
          </a:r>
        </a:p>
      </dgm:t>
    </dgm:pt>
    <dgm:pt modelId="{BCBFF2AB-BB9E-46FD-B904-1A711714EFEF}" type="parTrans" cxnId="{1C572632-5953-43DA-995D-A50080AA531C}">
      <dgm:prSet/>
      <dgm:spPr/>
      <dgm:t>
        <a:bodyPr/>
        <a:lstStyle/>
        <a:p>
          <a:endParaRPr lang="en-US"/>
        </a:p>
      </dgm:t>
    </dgm:pt>
    <dgm:pt modelId="{89EAACF8-F3D5-46EF-99EF-379A034E0A95}" type="sibTrans" cxnId="{1C572632-5953-43DA-995D-A50080AA531C}">
      <dgm:prSet/>
      <dgm:spPr/>
      <dgm:t>
        <a:bodyPr/>
        <a:lstStyle/>
        <a:p>
          <a:endParaRPr lang="en-US"/>
        </a:p>
      </dgm:t>
    </dgm:pt>
    <dgm:pt modelId="{FC1D24CD-F71E-7647-B958-7039856F60F2}" type="pres">
      <dgm:prSet presAssocID="{DDCE5B58-7596-4380-88B9-82428AB73BA7}" presName="Name0" presStyleCnt="0">
        <dgm:presLayoutVars>
          <dgm:dir/>
          <dgm:resizeHandles val="exact"/>
        </dgm:presLayoutVars>
      </dgm:prSet>
      <dgm:spPr/>
    </dgm:pt>
    <dgm:pt modelId="{1CD3B919-D772-F74B-8538-D9B78CA6C6FC}" type="pres">
      <dgm:prSet presAssocID="{6E9671E1-8FE7-47C0-B1CF-0E36B87CF27F}" presName="node" presStyleLbl="node1" presStyleIdx="0" presStyleCnt="4">
        <dgm:presLayoutVars>
          <dgm:bulletEnabled val="1"/>
        </dgm:presLayoutVars>
      </dgm:prSet>
      <dgm:spPr/>
    </dgm:pt>
    <dgm:pt modelId="{45B8FB08-90AB-614F-A25A-B733CFEB4D1A}" type="pres">
      <dgm:prSet presAssocID="{9F62FCCF-8527-4678-A893-22AADB9C43F9}" presName="sibTrans" presStyleLbl="sibTrans1D1" presStyleIdx="0" presStyleCnt="3"/>
      <dgm:spPr/>
    </dgm:pt>
    <dgm:pt modelId="{4A4261B3-EFDA-9B4D-A728-DF147E48DA02}" type="pres">
      <dgm:prSet presAssocID="{9F62FCCF-8527-4678-A893-22AADB9C43F9}" presName="connectorText" presStyleLbl="sibTrans1D1" presStyleIdx="0" presStyleCnt="3"/>
      <dgm:spPr/>
    </dgm:pt>
    <dgm:pt modelId="{99FB634D-0D8A-DF42-955C-4E509E9FDDE4}" type="pres">
      <dgm:prSet presAssocID="{0076346E-27E8-4223-913F-AD8A299C3D7A}" presName="node" presStyleLbl="node1" presStyleIdx="1" presStyleCnt="4">
        <dgm:presLayoutVars>
          <dgm:bulletEnabled val="1"/>
        </dgm:presLayoutVars>
      </dgm:prSet>
      <dgm:spPr/>
    </dgm:pt>
    <dgm:pt modelId="{13AEB4ED-B35C-9C4F-AC95-43E80BBB4801}" type="pres">
      <dgm:prSet presAssocID="{E420872A-1AE1-45B6-88F9-F51CD6C98AC0}" presName="sibTrans" presStyleLbl="sibTrans1D1" presStyleIdx="1" presStyleCnt="3"/>
      <dgm:spPr/>
    </dgm:pt>
    <dgm:pt modelId="{651BEEC0-F84B-F24D-A248-BF88AA7E5A13}" type="pres">
      <dgm:prSet presAssocID="{E420872A-1AE1-45B6-88F9-F51CD6C98AC0}" presName="connectorText" presStyleLbl="sibTrans1D1" presStyleIdx="1" presStyleCnt="3"/>
      <dgm:spPr/>
    </dgm:pt>
    <dgm:pt modelId="{1CF909AC-47D3-DF4C-9A88-AFBDEB71AA83}" type="pres">
      <dgm:prSet presAssocID="{FC45EAAF-0AD7-41BE-B0B0-C02896E61526}" presName="node" presStyleLbl="node1" presStyleIdx="2" presStyleCnt="4">
        <dgm:presLayoutVars>
          <dgm:bulletEnabled val="1"/>
        </dgm:presLayoutVars>
      </dgm:prSet>
      <dgm:spPr/>
    </dgm:pt>
    <dgm:pt modelId="{B29DEEC1-E528-5E45-B790-8B8E2E7EDD0A}" type="pres">
      <dgm:prSet presAssocID="{272C3446-23B2-44C0-8B0F-D296079A7C78}" presName="sibTrans" presStyleLbl="sibTrans1D1" presStyleIdx="2" presStyleCnt="3"/>
      <dgm:spPr/>
    </dgm:pt>
    <dgm:pt modelId="{D87A31BE-0805-DD4A-8225-0DBB1A347AC1}" type="pres">
      <dgm:prSet presAssocID="{272C3446-23B2-44C0-8B0F-D296079A7C78}" presName="connectorText" presStyleLbl="sibTrans1D1" presStyleIdx="2" presStyleCnt="3"/>
      <dgm:spPr/>
    </dgm:pt>
    <dgm:pt modelId="{24900628-BF3D-434D-B0D0-6A27DC16ABF9}" type="pres">
      <dgm:prSet presAssocID="{F5A24788-5949-4069-9698-95DE5934EE6F}" presName="node" presStyleLbl="node1" presStyleIdx="3" presStyleCnt="4">
        <dgm:presLayoutVars>
          <dgm:bulletEnabled val="1"/>
        </dgm:presLayoutVars>
      </dgm:prSet>
      <dgm:spPr/>
    </dgm:pt>
  </dgm:ptLst>
  <dgm:cxnLst>
    <dgm:cxn modelId="{2E304C1D-EF36-344A-BDB0-B4F1B25BA1D1}" type="presOf" srcId="{9F62FCCF-8527-4678-A893-22AADB9C43F9}" destId="{4A4261B3-EFDA-9B4D-A728-DF147E48DA02}" srcOrd="1" destOrd="0" presId="urn:microsoft.com/office/officeart/2016/7/layout/RepeatingBendingProcessNew"/>
    <dgm:cxn modelId="{B20F1521-9F46-554F-B6C6-01796085E364}" type="presOf" srcId="{E420872A-1AE1-45B6-88F9-F51CD6C98AC0}" destId="{13AEB4ED-B35C-9C4F-AC95-43E80BBB4801}" srcOrd="0" destOrd="0" presId="urn:microsoft.com/office/officeart/2016/7/layout/RepeatingBendingProcessNew"/>
    <dgm:cxn modelId="{BADC4725-A7D8-B44C-9839-FDD6EB060758}" type="presOf" srcId="{E420872A-1AE1-45B6-88F9-F51CD6C98AC0}" destId="{651BEEC0-F84B-F24D-A248-BF88AA7E5A13}" srcOrd="1" destOrd="0" presId="urn:microsoft.com/office/officeart/2016/7/layout/RepeatingBendingProcessNew"/>
    <dgm:cxn modelId="{76438527-9E85-7649-8405-80BE85FE9B13}" type="presOf" srcId="{F5A24788-5949-4069-9698-95DE5934EE6F}" destId="{24900628-BF3D-434D-B0D0-6A27DC16ABF9}" srcOrd="0" destOrd="0" presId="urn:microsoft.com/office/officeart/2016/7/layout/RepeatingBendingProcessNew"/>
    <dgm:cxn modelId="{83DE482E-BAF2-EA46-9355-2A8D2572B822}" type="presOf" srcId="{272C3446-23B2-44C0-8B0F-D296079A7C78}" destId="{B29DEEC1-E528-5E45-B790-8B8E2E7EDD0A}" srcOrd="0" destOrd="0" presId="urn:microsoft.com/office/officeart/2016/7/layout/RepeatingBendingProcessNew"/>
    <dgm:cxn modelId="{1C572632-5953-43DA-995D-A50080AA531C}" srcId="{DDCE5B58-7596-4380-88B9-82428AB73BA7}" destId="{F5A24788-5949-4069-9698-95DE5934EE6F}" srcOrd="3" destOrd="0" parTransId="{BCBFF2AB-BB9E-46FD-B904-1A711714EFEF}" sibTransId="{89EAACF8-F3D5-46EF-99EF-379A034E0A95}"/>
    <dgm:cxn modelId="{7256723C-117A-7A43-891C-5B212B754F55}" type="presOf" srcId="{6E9671E1-8FE7-47C0-B1CF-0E36B87CF27F}" destId="{1CD3B919-D772-F74B-8538-D9B78CA6C6FC}" srcOrd="0" destOrd="0" presId="urn:microsoft.com/office/officeart/2016/7/layout/RepeatingBendingProcessNew"/>
    <dgm:cxn modelId="{CA10C061-C868-B449-BEDC-1B3D59073091}" type="presOf" srcId="{FC45EAAF-0AD7-41BE-B0B0-C02896E61526}" destId="{1CF909AC-47D3-DF4C-9A88-AFBDEB71AA83}" srcOrd="0" destOrd="0" presId="urn:microsoft.com/office/officeart/2016/7/layout/RepeatingBendingProcessNew"/>
    <dgm:cxn modelId="{C160C468-DEAE-426F-AAA4-91118A694E93}" srcId="{DDCE5B58-7596-4380-88B9-82428AB73BA7}" destId="{6E9671E1-8FE7-47C0-B1CF-0E36B87CF27F}" srcOrd="0" destOrd="0" parTransId="{D45C9F37-79DA-483C-A221-0D9CDE52B3A8}" sibTransId="{9F62FCCF-8527-4678-A893-22AADB9C43F9}"/>
    <dgm:cxn modelId="{7DA93292-AE42-C048-BEEA-B6144347EB6B}" type="presOf" srcId="{0076346E-27E8-4223-913F-AD8A299C3D7A}" destId="{99FB634D-0D8A-DF42-955C-4E509E9FDDE4}" srcOrd="0" destOrd="0" presId="urn:microsoft.com/office/officeart/2016/7/layout/RepeatingBendingProcessNew"/>
    <dgm:cxn modelId="{FCABBF97-623C-114F-8598-8BE24490EBCD}" type="presOf" srcId="{DDCE5B58-7596-4380-88B9-82428AB73BA7}" destId="{FC1D24CD-F71E-7647-B958-7039856F60F2}" srcOrd="0" destOrd="0" presId="urn:microsoft.com/office/officeart/2016/7/layout/RepeatingBendingProcessNew"/>
    <dgm:cxn modelId="{A4C25299-4139-43BF-BE3A-EAD1DBD372A0}" srcId="{DDCE5B58-7596-4380-88B9-82428AB73BA7}" destId="{FC45EAAF-0AD7-41BE-B0B0-C02896E61526}" srcOrd="2" destOrd="0" parTransId="{DFCFB77F-45AC-43FB-A42C-AA5914251206}" sibTransId="{272C3446-23B2-44C0-8B0F-D296079A7C78}"/>
    <dgm:cxn modelId="{056E0DA1-3E7D-5B41-9EBE-CFC3FDFE043D}" type="presOf" srcId="{272C3446-23B2-44C0-8B0F-D296079A7C78}" destId="{D87A31BE-0805-DD4A-8225-0DBB1A347AC1}" srcOrd="1" destOrd="0" presId="urn:microsoft.com/office/officeart/2016/7/layout/RepeatingBendingProcessNew"/>
    <dgm:cxn modelId="{F662BFBF-71E5-49DB-8D17-266579399830}" srcId="{DDCE5B58-7596-4380-88B9-82428AB73BA7}" destId="{0076346E-27E8-4223-913F-AD8A299C3D7A}" srcOrd="1" destOrd="0" parTransId="{5354785B-CD58-4E4D-A4BC-6120738CC218}" sibTransId="{E420872A-1AE1-45B6-88F9-F51CD6C98AC0}"/>
    <dgm:cxn modelId="{3C6DE1F4-4518-4F43-A4F0-3DF8091DC6DE}" type="presOf" srcId="{9F62FCCF-8527-4678-A893-22AADB9C43F9}" destId="{45B8FB08-90AB-614F-A25A-B733CFEB4D1A}" srcOrd="0" destOrd="0" presId="urn:microsoft.com/office/officeart/2016/7/layout/RepeatingBendingProcessNew"/>
    <dgm:cxn modelId="{81DA86D8-18A2-B94A-B37E-82CF56713825}" type="presParOf" srcId="{FC1D24CD-F71E-7647-B958-7039856F60F2}" destId="{1CD3B919-D772-F74B-8538-D9B78CA6C6FC}" srcOrd="0" destOrd="0" presId="urn:microsoft.com/office/officeart/2016/7/layout/RepeatingBendingProcessNew"/>
    <dgm:cxn modelId="{C3C17D78-D4E6-5244-B57A-E3BED3B64BEC}" type="presParOf" srcId="{FC1D24CD-F71E-7647-B958-7039856F60F2}" destId="{45B8FB08-90AB-614F-A25A-B733CFEB4D1A}" srcOrd="1" destOrd="0" presId="urn:microsoft.com/office/officeart/2016/7/layout/RepeatingBendingProcessNew"/>
    <dgm:cxn modelId="{09514F4A-C43A-C349-AA78-0179A23CF637}" type="presParOf" srcId="{45B8FB08-90AB-614F-A25A-B733CFEB4D1A}" destId="{4A4261B3-EFDA-9B4D-A728-DF147E48DA02}" srcOrd="0" destOrd="0" presId="urn:microsoft.com/office/officeart/2016/7/layout/RepeatingBendingProcessNew"/>
    <dgm:cxn modelId="{FD0B692E-9E55-774F-92C8-3A4A43F0190D}" type="presParOf" srcId="{FC1D24CD-F71E-7647-B958-7039856F60F2}" destId="{99FB634D-0D8A-DF42-955C-4E509E9FDDE4}" srcOrd="2" destOrd="0" presId="urn:microsoft.com/office/officeart/2016/7/layout/RepeatingBendingProcessNew"/>
    <dgm:cxn modelId="{119716E0-67D7-8948-96B8-C27E34D4A774}" type="presParOf" srcId="{FC1D24CD-F71E-7647-B958-7039856F60F2}" destId="{13AEB4ED-B35C-9C4F-AC95-43E80BBB4801}" srcOrd="3" destOrd="0" presId="urn:microsoft.com/office/officeart/2016/7/layout/RepeatingBendingProcessNew"/>
    <dgm:cxn modelId="{C30F65CE-AE25-6E45-B8E4-434C9BBEA5B2}" type="presParOf" srcId="{13AEB4ED-B35C-9C4F-AC95-43E80BBB4801}" destId="{651BEEC0-F84B-F24D-A248-BF88AA7E5A13}" srcOrd="0" destOrd="0" presId="urn:microsoft.com/office/officeart/2016/7/layout/RepeatingBendingProcessNew"/>
    <dgm:cxn modelId="{63288C85-DA83-204B-8733-8E125945A691}" type="presParOf" srcId="{FC1D24CD-F71E-7647-B958-7039856F60F2}" destId="{1CF909AC-47D3-DF4C-9A88-AFBDEB71AA83}" srcOrd="4" destOrd="0" presId="urn:microsoft.com/office/officeart/2016/7/layout/RepeatingBendingProcessNew"/>
    <dgm:cxn modelId="{E56A9788-8EFD-7F4F-88E0-E6FC8E504B25}" type="presParOf" srcId="{FC1D24CD-F71E-7647-B958-7039856F60F2}" destId="{B29DEEC1-E528-5E45-B790-8B8E2E7EDD0A}" srcOrd="5" destOrd="0" presId="urn:microsoft.com/office/officeart/2016/7/layout/RepeatingBendingProcessNew"/>
    <dgm:cxn modelId="{6040F726-74D0-714B-BDFB-57B7F2FEA736}" type="presParOf" srcId="{B29DEEC1-E528-5E45-B790-8B8E2E7EDD0A}" destId="{D87A31BE-0805-DD4A-8225-0DBB1A347AC1}" srcOrd="0" destOrd="0" presId="urn:microsoft.com/office/officeart/2016/7/layout/RepeatingBendingProcessNew"/>
    <dgm:cxn modelId="{38C6B134-6F9C-C741-87AE-AF42E1CB79C3}" type="presParOf" srcId="{FC1D24CD-F71E-7647-B958-7039856F60F2}" destId="{24900628-BF3D-434D-B0D0-6A27DC16ABF9}"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79987-E5B3-40F1-922F-E5CAD2CE6616}">
      <dsp:nvSpPr>
        <dsp:cNvPr id="0" name=""/>
        <dsp:cNvSpPr/>
      </dsp:nvSpPr>
      <dsp:spPr>
        <a:xfrm>
          <a:off x="0" y="2178"/>
          <a:ext cx="4435656" cy="1104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3E891-5B27-43BA-87C5-2722BB861E25}">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3D1520-347F-4AC9-9E60-8546D4CADE65}">
      <dsp:nvSpPr>
        <dsp:cNvPr id="0" name=""/>
        <dsp:cNvSpPr/>
      </dsp:nvSpPr>
      <dsp:spPr>
        <a:xfrm>
          <a:off x="1275192" y="2178"/>
          <a:ext cx="316046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711200">
            <a:lnSpc>
              <a:spcPct val="90000"/>
            </a:lnSpc>
            <a:spcBef>
              <a:spcPct val="0"/>
            </a:spcBef>
            <a:spcAft>
              <a:spcPct val="35000"/>
            </a:spcAft>
            <a:buNone/>
          </a:pPr>
          <a:r>
            <a:rPr lang="en-US" sz="1600" kern="1200"/>
            <a:t>1. Practical AI Engagement is the strongest driver of AI career interest, especially through personal and academic use.</a:t>
          </a:r>
        </a:p>
      </dsp:txBody>
      <dsp:txXfrm>
        <a:off x="1275192" y="2178"/>
        <a:ext cx="3160463" cy="1104063"/>
      </dsp:txXfrm>
    </dsp:sp>
    <dsp:sp modelId="{584A5962-C54D-40C0-8025-93CEADD434C1}">
      <dsp:nvSpPr>
        <dsp:cNvPr id="0" name=""/>
        <dsp:cNvSpPr/>
      </dsp:nvSpPr>
      <dsp:spPr>
        <a:xfrm>
          <a:off x="0" y="1382257"/>
          <a:ext cx="4435656" cy="1104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BC064-E912-434E-93C5-62FE9F5A6127}">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2CDDE1-0EA2-40CF-80FB-FDBAEA7CEE69}">
      <dsp:nvSpPr>
        <dsp:cNvPr id="0" name=""/>
        <dsp:cNvSpPr/>
      </dsp:nvSpPr>
      <dsp:spPr>
        <a:xfrm>
          <a:off x="1275192" y="1382257"/>
          <a:ext cx="316046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711200">
            <a:lnSpc>
              <a:spcPct val="90000"/>
            </a:lnSpc>
            <a:spcBef>
              <a:spcPct val="0"/>
            </a:spcBef>
            <a:spcAft>
              <a:spcPct val="35000"/>
            </a:spcAft>
            <a:buNone/>
          </a:pPr>
          <a:r>
            <a:rPr lang="en-US" sz="1600" kern="1200"/>
            <a:t>2. Theoretical knowledge plays a secondary role; awareness alone does not significantly drive career decisions.</a:t>
          </a:r>
        </a:p>
      </dsp:txBody>
      <dsp:txXfrm>
        <a:off x="1275192" y="1382257"/>
        <a:ext cx="3160463" cy="1104063"/>
      </dsp:txXfrm>
    </dsp:sp>
    <dsp:sp modelId="{A319A36C-C08B-45A2-BEF8-65819FC6A2FB}">
      <dsp:nvSpPr>
        <dsp:cNvPr id="0" name=""/>
        <dsp:cNvSpPr/>
      </dsp:nvSpPr>
      <dsp:spPr>
        <a:xfrm>
          <a:off x="0" y="2762336"/>
          <a:ext cx="4435656" cy="1104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99DC7-C253-4909-9637-B2F06094F065}">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6488AE-5D9E-47D6-9B62-9EF3BC5E85C3}">
      <dsp:nvSpPr>
        <dsp:cNvPr id="0" name=""/>
        <dsp:cNvSpPr/>
      </dsp:nvSpPr>
      <dsp:spPr>
        <a:xfrm>
          <a:off x="1275192" y="2762336"/>
          <a:ext cx="316046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711200">
            <a:lnSpc>
              <a:spcPct val="90000"/>
            </a:lnSpc>
            <a:spcBef>
              <a:spcPct val="0"/>
            </a:spcBef>
            <a:spcAft>
              <a:spcPct val="35000"/>
            </a:spcAft>
            <a:buNone/>
          </a:pPr>
          <a:r>
            <a:rPr lang="en-US" sz="1600" kern="1200"/>
            <a:t>3. College affiliation affects interest levels, with tech-related fields showing higher engagement.</a:t>
          </a:r>
        </a:p>
      </dsp:txBody>
      <dsp:txXfrm>
        <a:off x="1275192" y="2762336"/>
        <a:ext cx="3160463" cy="1104063"/>
      </dsp:txXfrm>
    </dsp:sp>
    <dsp:sp modelId="{3B8DC8EF-34A1-4251-B914-EFEB45C02583}">
      <dsp:nvSpPr>
        <dsp:cNvPr id="0" name=""/>
        <dsp:cNvSpPr/>
      </dsp:nvSpPr>
      <dsp:spPr>
        <a:xfrm>
          <a:off x="0" y="4142415"/>
          <a:ext cx="4435656" cy="11040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B30B0-7AC1-42B4-B0B8-F90166D39D42}">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F11F00-696B-4988-8D74-4B8BB3863F34}">
      <dsp:nvSpPr>
        <dsp:cNvPr id="0" name=""/>
        <dsp:cNvSpPr/>
      </dsp:nvSpPr>
      <dsp:spPr>
        <a:xfrm>
          <a:off x="1275192" y="4142415"/>
          <a:ext cx="3160463"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711200">
            <a:lnSpc>
              <a:spcPct val="90000"/>
            </a:lnSpc>
            <a:spcBef>
              <a:spcPct val="0"/>
            </a:spcBef>
            <a:spcAft>
              <a:spcPct val="35000"/>
            </a:spcAft>
            <a:buNone/>
          </a:pPr>
          <a:r>
            <a:rPr lang="en-US" sz="1600" kern="1200"/>
            <a:t>4. Predictive models struggled, indicating complex, unobserved factors influence career decisions.</a:t>
          </a:r>
        </a:p>
      </dsp:txBody>
      <dsp:txXfrm>
        <a:off x="1275192" y="4142415"/>
        <a:ext cx="3160463" cy="1104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8FB08-90AB-614F-A25A-B733CFEB4D1A}">
      <dsp:nvSpPr>
        <dsp:cNvPr id="0" name=""/>
        <dsp:cNvSpPr/>
      </dsp:nvSpPr>
      <dsp:spPr>
        <a:xfrm>
          <a:off x="2133047" y="558537"/>
          <a:ext cx="431164" cy="91440"/>
        </a:xfrm>
        <a:custGeom>
          <a:avLst/>
          <a:gdLst/>
          <a:ahLst/>
          <a:cxnLst/>
          <a:rect l="0" t="0" r="0" b="0"/>
          <a:pathLst>
            <a:path>
              <a:moveTo>
                <a:pt x="0" y="45720"/>
              </a:moveTo>
              <a:lnTo>
                <a:pt x="43116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7086" y="601948"/>
        <a:ext cx="23088" cy="4617"/>
      </dsp:txXfrm>
    </dsp:sp>
    <dsp:sp modelId="{1CD3B919-D772-F74B-8538-D9B78CA6C6FC}">
      <dsp:nvSpPr>
        <dsp:cNvPr id="0" name=""/>
        <dsp:cNvSpPr/>
      </dsp:nvSpPr>
      <dsp:spPr>
        <a:xfrm>
          <a:off x="127175" y="1956"/>
          <a:ext cx="2007671" cy="120460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378" tIns="103265" rIns="98378" bIns="103265" numCol="1" spcCol="1270" anchor="ctr" anchorCtr="0">
          <a:noAutofit/>
        </a:bodyPr>
        <a:lstStyle/>
        <a:p>
          <a:pPr marL="0" lvl="0" indent="0" algn="ctr" defTabSz="666750">
            <a:lnSpc>
              <a:spcPct val="90000"/>
            </a:lnSpc>
            <a:spcBef>
              <a:spcPct val="0"/>
            </a:spcBef>
            <a:spcAft>
              <a:spcPct val="35000"/>
            </a:spcAft>
            <a:buNone/>
          </a:pPr>
          <a:r>
            <a:rPr lang="en-US" sz="1500" kern="1200"/>
            <a:t>1. Enhance practical AI engagement through hands-on projects, workshops, and classroom integration.</a:t>
          </a:r>
        </a:p>
      </dsp:txBody>
      <dsp:txXfrm>
        <a:off x="127175" y="1956"/>
        <a:ext cx="2007671" cy="1204603"/>
      </dsp:txXfrm>
    </dsp:sp>
    <dsp:sp modelId="{13AEB4ED-B35C-9C4F-AC95-43E80BBB4801}">
      <dsp:nvSpPr>
        <dsp:cNvPr id="0" name=""/>
        <dsp:cNvSpPr/>
      </dsp:nvSpPr>
      <dsp:spPr>
        <a:xfrm>
          <a:off x="4602484" y="558537"/>
          <a:ext cx="431164" cy="91440"/>
        </a:xfrm>
        <a:custGeom>
          <a:avLst/>
          <a:gdLst/>
          <a:ahLst/>
          <a:cxnLst/>
          <a:rect l="0" t="0" r="0" b="0"/>
          <a:pathLst>
            <a:path>
              <a:moveTo>
                <a:pt x="0" y="45720"/>
              </a:moveTo>
              <a:lnTo>
                <a:pt x="431164" y="45720"/>
              </a:lnTo>
            </a:path>
          </a:pathLst>
        </a:custGeom>
        <a:noFill/>
        <a:ln w="9525" cap="rnd" cmpd="sng" algn="ctr">
          <a:solidFill>
            <a:schemeClr val="accent2">
              <a:hueOff val="1681577"/>
              <a:satOff val="-1786"/>
              <a:lumOff val="13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6522" y="601948"/>
        <a:ext cx="23088" cy="4617"/>
      </dsp:txXfrm>
    </dsp:sp>
    <dsp:sp modelId="{99FB634D-0D8A-DF42-955C-4E509E9FDDE4}">
      <dsp:nvSpPr>
        <dsp:cNvPr id="0" name=""/>
        <dsp:cNvSpPr/>
      </dsp:nvSpPr>
      <dsp:spPr>
        <a:xfrm>
          <a:off x="2596612" y="1956"/>
          <a:ext cx="2007671" cy="1204603"/>
        </a:xfrm>
        <a:prstGeom prst="rect">
          <a:avLst/>
        </a:prstGeom>
        <a:solidFill>
          <a:schemeClr val="accent2">
            <a:hueOff val="1121052"/>
            <a:satOff val="-119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378" tIns="103265" rIns="98378" bIns="103265" numCol="1" spcCol="1270" anchor="ctr" anchorCtr="0">
          <a:noAutofit/>
        </a:bodyPr>
        <a:lstStyle/>
        <a:p>
          <a:pPr marL="0" lvl="0" indent="0" algn="ctr" defTabSz="666750">
            <a:lnSpc>
              <a:spcPct val="90000"/>
            </a:lnSpc>
            <a:spcBef>
              <a:spcPct val="0"/>
            </a:spcBef>
            <a:spcAft>
              <a:spcPct val="35000"/>
            </a:spcAft>
            <a:buNone/>
          </a:pPr>
          <a:r>
            <a:rPr lang="en-US" sz="1500" kern="1200"/>
            <a:t>2. Target outreach to non-tech fields to showcase AI’s relevance beyond traditional tech careers.</a:t>
          </a:r>
        </a:p>
      </dsp:txBody>
      <dsp:txXfrm>
        <a:off x="2596612" y="1956"/>
        <a:ext cx="2007671" cy="1204603"/>
      </dsp:txXfrm>
    </dsp:sp>
    <dsp:sp modelId="{B29DEEC1-E528-5E45-B790-8B8E2E7EDD0A}">
      <dsp:nvSpPr>
        <dsp:cNvPr id="0" name=""/>
        <dsp:cNvSpPr/>
      </dsp:nvSpPr>
      <dsp:spPr>
        <a:xfrm>
          <a:off x="1131011" y="1204759"/>
          <a:ext cx="4938873" cy="431164"/>
        </a:xfrm>
        <a:custGeom>
          <a:avLst/>
          <a:gdLst/>
          <a:ahLst/>
          <a:cxnLst/>
          <a:rect l="0" t="0" r="0" b="0"/>
          <a:pathLst>
            <a:path>
              <a:moveTo>
                <a:pt x="4938873" y="0"/>
              </a:moveTo>
              <a:lnTo>
                <a:pt x="4938873" y="232682"/>
              </a:lnTo>
              <a:lnTo>
                <a:pt x="0" y="232682"/>
              </a:lnTo>
              <a:lnTo>
                <a:pt x="0" y="431164"/>
              </a:lnTo>
            </a:path>
          </a:pathLst>
        </a:custGeom>
        <a:noFill/>
        <a:ln w="9525" cap="rnd" cmpd="sng" algn="ctr">
          <a:solidFill>
            <a:schemeClr val="accent2">
              <a:hueOff val="3363155"/>
              <a:satOff val="-3572"/>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6438" y="1418032"/>
        <a:ext cx="248020" cy="4617"/>
      </dsp:txXfrm>
    </dsp:sp>
    <dsp:sp modelId="{1CF909AC-47D3-DF4C-9A88-AFBDEB71AA83}">
      <dsp:nvSpPr>
        <dsp:cNvPr id="0" name=""/>
        <dsp:cNvSpPr/>
      </dsp:nvSpPr>
      <dsp:spPr>
        <a:xfrm>
          <a:off x="5066049" y="1956"/>
          <a:ext cx="2007671" cy="1204603"/>
        </a:xfrm>
        <a:prstGeom prst="rect">
          <a:avLst/>
        </a:prstGeom>
        <a:solidFill>
          <a:schemeClr val="accent2">
            <a:hueOff val="2242103"/>
            <a:satOff val="-2381"/>
            <a:lumOff val="183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378" tIns="103265" rIns="98378" bIns="103265" numCol="1" spcCol="1270" anchor="ctr" anchorCtr="0">
          <a:noAutofit/>
        </a:bodyPr>
        <a:lstStyle/>
        <a:p>
          <a:pPr marL="0" lvl="0" indent="0" algn="ctr" defTabSz="666750">
            <a:lnSpc>
              <a:spcPct val="90000"/>
            </a:lnSpc>
            <a:spcBef>
              <a:spcPct val="0"/>
            </a:spcBef>
            <a:spcAft>
              <a:spcPct val="35000"/>
            </a:spcAft>
            <a:buNone/>
          </a:pPr>
          <a:r>
            <a:rPr lang="en-US" sz="1500" kern="1200"/>
            <a:t>3. Collect additional data on demographics, extracurricular involvement, and qualitative insights.</a:t>
          </a:r>
        </a:p>
      </dsp:txBody>
      <dsp:txXfrm>
        <a:off x="5066049" y="1956"/>
        <a:ext cx="2007671" cy="1204603"/>
      </dsp:txXfrm>
    </dsp:sp>
    <dsp:sp modelId="{24900628-BF3D-434D-B0D0-6A27DC16ABF9}">
      <dsp:nvSpPr>
        <dsp:cNvPr id="0" name=""/>
        <dsp:cNvSpPr/>
      </dsp:nvSpPr>
      <dsp:spPr>
        <a:xfrm>
          <a:off x="127175" y="1668323"/>
          <a:ext cx="2007671" cy="1204603"/>
        </a:xfrm>
        <a:prstGeom prst="rect">
          <a:avLst/>
        </a:prstGeom>
        <a:solidFill>
          <a:schemeClr val="accent2">
            <a:hueOff val="3363155"/>
            <a:satOff val="-3572"/>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378" tIns="103265" rIns="98378" bIns="103265" numCol="1" spcCol="1270" anchor="ctr" anchorCtr="0">
          <a:noAutofit/>
        </a:bodyPr>
        <a:lstStyle/>
        <a:p>
          <a:pPr marL="0" lvl="0" indent="0" algn="ctr" defTabSz="666750">
            <a:lnSpc>
              <a:spcPct val="90000"/>
            </a:lnSpc>
            <a:spcBef>
              <a:spcPct val="0"/>
            </a:spcBef>
            <a:spcAft>
              <a:spcPct val="35000"/>
            </a:spcAft>
            <a:buNone/>
          </a:pPr>
          <a:r>
            <a:rPr lang="en-US" sz="1500" kern="1200"/>
            <a:t>4. Refine and tune predictive models to better capture complex motivations.</a:t>
          </a:r>
        </a:p>
      </dsp:txBody>
      <dsp:txXfrm>
        <a:off x="127175" y="1668323"/>
        <a:ext cx="2007671" cy="12046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38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214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444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45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9281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886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091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006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07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53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12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64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0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45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819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20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595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9/4/24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0942705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US" sz="3400"/>
              <a:t>Analysis of AI Career Interest Among College Students</a:t>
            </a:r>
          </a:p>
        </p:txBody>
      </p:sp>
      <p:sp>
        <p:nvSpPr>
          <p:cNvPr id="3" name="Subtitle 2"/>
          <p:cNvSpPr>
            <a:spLocks noGrp="1"/>
          </p:cNvSpPr>
          <p:nvPr>
            <p:ph type="subTitle" idx="1"/>
          </p:nvPr>
        </p:nvSpPr>
        <p:spPr>
          <a:xfrm>
            <a:off x="2019298" y="3657597"/>
            <a:ext cx="5111752" cy="1320802"/>
          </a:xfrm>
        </p:spPr>
        <p:txBody>
          <a:bodyPr>
            <a:normAutofit/>
          </a:bodyPr>
          <a:lstStyle/>
          <a:p>
            <a:r>
              <a:rPr lang="en-US"/>
              <a:t>Exploring Factors, Insights, and Recommendations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a:t>Overview of the Analysis</a:t>
            </a:r>
          </a:p>
        </p:txBody>
      </p:sp>
      <p:sp>
        <p:nvSpPr>
          <p:cNvPr id="3" name="Content Placeholder 2"/>
          <p:cNvSpPr>
            <a:spLocks noGrp="1"/>
          </p:cNvSpPr>
          <p:nvPr>
            <p:ph idx="1"/>
          </p:nvPr>
        </p:nvSpPr>
        <p:spPr>
          <a:xfrm>
            <a:off x="971550" y="2556932"/>
            <a:ext cx="7200897" cy="3318936"/>
          </a:xfrm>
        </p:spPr>
        <p:txBody>
          <a:bodyPr>
            <a:normAutofit/>
          </a:bodyPr>
          <a:lstStyle/>
          <a:p>
            <a:r>
              <a:rPr lang="en-US"/>
              <a:t>This presentation explores the factors influencing AI career interest among college students. The analysis covers practical engagement with AI, theoretical knowledge, college affiliation, and unobserved motivations, along with model performance insights.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496088"/>
            <a:ext cx="2867411"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2664004"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791699" y="1055077"/>
            <a:ext cx="1899682" cy="4794578"/>
          </a:xfrm>
        </p:spPr>
        <p:txBody>
          <a:bodyPr>
            <a:normAutofit/>
          </a:bodyPr>
          <a:lstStyle/>
          <a:p>
            <a:r>
              <a:rPr lang="en-US">
                <a:solidFill>
                  <a:srgbClr val="262626"/>
                </a:solidFill>
              </a:rPr>
              <a:t>Key Findings</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2"/>
            <a:ext cx="5654961"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8EB78A-4625-370F-9875-C11C1D74E8CD}"/>
              </a:ext>
            </a:extLst>
          </p:cNvPr>
          <p:cNvGraphicFramePr>
            <a:graphicFrameLocks noGrp="1"/>
          </p:cNvGraphicFramePr>
          <p:nvPr>
            <p:ph idx="1"/>
            <p:extLst>
              <p:ext uri="{D42A27DB-BD31-4B8C-83A1-F6EECF244321}">
                <p14:modId xmlns:p14="http://schemas.microsoft.com/office/powerpoint/2010/main" val="949459231"/>
              </p:ext>
            </p:extLst>
          </p:nvPr>
        </p:nvGraphicFramePr>
        <p:xfrm>
          <a:off x="4102554" y="804670"/>
          <a:ext cx="4435656"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Rectangle 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 name="Straight Connector 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3" name="Rectangle 12">
            <a:extLst>
              <a:ext uri="{FF2B5EF4-FFF2-40B4-BE49-F238E27FC236}">
                <a16:creationId xmlns:a16="http://schemas.microsoft.com/office/drawing/2014/main" id="{BC004D7F-4B2C-49DD-84E7-6685948CA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4929BB6-2614-469C-B2DC-14288A41EE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72471" cy="6856214"/>
            <a:chOff x="-15736" y="0"/>
            <a:chExt cx="12229962" cy="6856214"/>
          </a:xfrm>
        </p:grpSpPr>
        <p:pic>
          <p:nvPicPr>
            <p:cNvPr id="19" name="Picture 18">
              <a:extLst>
                <a:ext uri="{FF2B5EF4-FFF2-40B4-BE49-F238E27FC236}">
                  <a16:creationId xmlns:a16="http://schemas.microsoft.com/office/drawing/2014/main" id="{0F9303EB-6869-4D98-89A4-11F721A73C2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B0B2CEAC-0FA7-40BF-AFDC-86D21BF94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C5E682-2A3D-4D7E-A460-0164698D2CB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48343B0D-4B8E-48D5-940C-60507FF437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804200" y="1041401"/>
            <a:ext cx="4896013" cy="2345264"/>
          </a:xfrm>
        </p:spPr>
        <p:txBody>
          <a:bodyPr vert="horz" lIns="91440" tIns="45720" rIns="91440" bIns="45720" rtlCol="0" anchor="b">
            <a:normAutofit/>
          </a:bodyPr>
          <a:lstStyle/>
          <a:p>
            <a:pPr>
              <a:lnSpc>
                <a:spcPct val="90000"/>
              </a:lnSpc>
            </a:pPr>
            <a:r>
              <a:rPr lang="en-US" sz="4600">
                <a:solidFill>
                  <a:srgbClr val="262626"/>
                </a:solidFill>
              </a:rPr>
              <a:t>Hierarchy of Factors Influencing AI Career Interest</a:t>
            </a:r>
          </a:p>
        </p:txBody>
      </p:sp>
      <p:cxnSp>
        <p:nvCxnSpPr>
          <p:cNvPr id="23" name="Straight Connector 22">
            <a:extLst>
              <a:ext uri="{FF2B5EF4-FFF2-40B4-BE49-F238E27FC236}">
                <a16:creationId xmlns:a16="http://schemas.microsoft.com/office/drawing/2014/main" id="{0EE67EC5-3FEB-443B-8CD7-446D2BBA8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1033" y="3541181"/>
            <a:ext cx="486918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D98D9C15-E7B4-462B-9B16-D45AA97C1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0996" y="1092200"/>
            <a:ext cx="2294405"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ierarchy_Factors_Influencing_AI_Career.png"/>
          <p:cNvPicPr>
            <a:picLocks noChangeAspect="1"/>
          </p:cNvPicPr>
          <p:nvPr/>
        </p:nvPicPr>
        <p:blipFill>
          <a:blip r:embed="rId7"/>
          <a:stretch>
            <a:fillRect/>
          </a:stretch>
        </p:blipFill>
        <p:spPr>
          <a:xfrm>
            <a:off x="6281025" y="2791995"/>
            <a:ext cx="1825345" cy="10952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635508"/>
            <a:ext cx="2515852" cy="5586984"/>
          </a:xfrm>
        </p:spPr>
        <p:txBody>
          <a:bodyPr>
            <a:normAutofit/>
          </a:bodyPr>
          <a:lstStyle/>
          <a:p>
            <a:r>
              <a:rPr lang="en-US" sz="3600">
                <a:solidFill>
                  <a:schemeClr val="tx2"/>
                </a:solidFill>
              </a:rPr>
              <a:t>Model Performance and Insights</a:t>
            </a:r>
          </a:p>
        </p:txBody>
      </p:sp>
      <p:sp>
        <p:nvSpPr>
          <p:cNvPr id="7" name="Rectangle 6">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561" y="469900"/>
            <a:ext cx="4937237"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13353" y="954756"/>
            <a:ext cx="4209962" cy="4853888"/>
          </a:xfrm>
        </p:spPr>
        <p:txBody>
          <a:bodyPr anchor="ctr">
            <a:normAutofit/>
          </a:bodyPr>
          <a:lstStyle/>
          <a:p>
            <a:r>
              <a:rPr lang="en-US" sz="1900">
                <a:solidFill>
                  <a:schemeClr val="bg1"/>
                </a:solidFill>
              </a:rPr>
              <a:t>1. Tested models include Linear Regression, Random Forest, Gradient Boosting, and SVR.</a:t>
            </a:r>
          </a:p>
          <a:p>
            <a:r>
              <a:rPr lang="en-US" sz="1900">
                <a:solidFill>
                  <a:schemeClr val="bg1"/>
                </a:solidFill>
              </a:rPr>
              <a:t>2. Support Vector Regressor performed best, but still struggled to capture the complexity of career interest.</a:t>
            </a:r>
          </a:p>
          <a:p>
            <a:r>
              <a:rPr lang="en-US" sz="1900">
                <a:solidFill>
                  <a:schemeClr val="bg1"/>
                </a:solidFill>
              </a:rPr>
              <a:t>3. Low R² scores suggest unobserved factors and complex motivations are not fully captured by data.</a:t>
            </a:r>
          </a:p>
        </p:txBody>
      </p:sp>
      <p:sp>
        <p:nvSpPr>
          <p:cNvPr id="9" name="Rectangle 8">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743" y="635508"/>
            <a:ext cx="469087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a:solidFill>
                  <a:srgbClr val="262626"/>
                </a:solidFill>
              </a:rPr>
              <a:t>Recommendations</a:t>
            </a:r>
          </a:p>
        </p:txBody>
      </p:sp>
      <p:graphicFrame>
        <p:nvGraphicFramePr>
          <p:cNvPr id="5" name="Content Placeholder 2">
            <a:extLst>
              <a:ext uri="{FF2B5EF4-FFF2-40B4-BE49-F238E27FC236}">
                <a16:creationId xmlns:a16="http://schemas.microsoft.com/office/drawing/2014/main" id="{4336E04A-83D8-C1CD-0CE6-B4A734D558A8}"/>
              </a:ext>
            </a:extLst>
          </p:cNvPr>
          <p:cNvGraphicFramePr>
            <a:graphicFrameLocks noGrp="1"/>
          </p:cNvGraphicFramePr>
          <p:nvPr>
            <p:ph idx="1"/>
            <p:extLst>
              <p:ext uri="{D42A27DB-BD31-4B8C-83A1-F6EECF244321}">
                <p14:modId xmlns:p14="http://schemas.microsoft.com/office/powerpoint/2010/main" val="2649455628"/>
              </p:ext>
            </p:extLst>
          </p:nvPr>
        </p:nvGraphicFramePr>
        <p:xfrm>
          <a:off x="971550" y="2772384"/>
          <a:ext cx="72008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635508"/>
            <a:ext cx="2515852" cy="5586984"/>
          </a:xfrm>
        </p:spPr>
        <p:txBody>
          <a:bodyPr>
            <a:normAutofit/>
          </a:bodyPr>
          <a:lstStyle/>
          <a:p>
            <a:r>
              <a:rPr lang="en-US" sz="3900">
                <a:solidFill>
                  <a:schemeClr val="tx2"/>
                </a:solidFill>
              </a:rPr>
              <a:t>Conclusion</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561" y="469900"/>
            <a:ext cx="4937237"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13353" y="954756"/>
            <a:ext cx="4209962" cy="4853888"/>
          </a:xfrm>
        </p:spPr>
        <p:txBody>
          <a:bodyPr anchor="ctr">
            <a:normAutofit/>
          </a:bodyPr>
          <a:lstStyle/>
          <a:p>
            <a:r>
              <a:rPr lang="en-US" sz="1900">
                <a:solidFill>
                  <a:schemeClr val="bg1"/>
                </a:solidFill>
              </a:rPr>
              <a:t>Understanding AI career interest among students is key to shaping the future AI workforce. This analysis highlights the importance of practical engagement, tailored outreach, and continuous exploration of the complex factors that drive career decisions.</a:t>
            </a: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743" y="635508"/>
            <a:ext cx="469087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TotalTime>
  <Words>293</Words>
  <Application>Microsoft Macintosh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Analysis of AI Career Interest Among College Students</vt:lpstr>
      <vt:lpstr>Overview of the Analysis</vt:lpstr>
      <vt:lpstr>Key Findings</vt:lpstr>
      <vt:lpstr>Hierarchy of Factors Influencing AI Career Interest</vt:lpstr>
      <vt:lpstr>Model Performance and Insights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Alejandro Farinas</cp:lastModifiedBy>
  <cp:revision>2</cp:revision>
  <dcterms:created xsi:type="dcterms:W3CDTF">2013-01-27T09:14:16Z</dcterms:created>
  <dcterms:modified xsi:type="dcterms:W3CDTF">2024-09-04T18:50:03Z</dcterms:modified>
  <cp:category/>
</cp:coreProperties>
</file>