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0" r:id="rId3"/>
    <p:sldId id="285" r:id="rId4"/>
    <p:sldId id="289" r:id="rId5"/>
    <p:sldId id="287" r:id="rId6"/>
    <p:sldId id="288" r:id="rId7"/>
    <p:sldId id="286" r:id="rId8"/>
    <p:sldId id="307" r:id="rId9"/>
    <p:sldId id="306" r:id="rId10"/>
    <p:sldId id="290" r:id="rId11"/>
    <p:sldId id="291" r:id="rId12"/>
    <p:sldId id="292" r:id="rId13"/>
    <p:sldId id="293" r:id="rId14"/>
    <p:sldId id="308" r:id="rId15"/>
    <p:sldId id="295" r:id="rId16"/>
    <p:sldId id="304" r:id="rId17"/>
    <p:sldId id="294" r:id="rId18"/>
    <p:sldId id="30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284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2F49"/>
    <a:srgbClr val="189EAF"/>
    <a:srgbClr val="834196"/>
    <a:srgbClr val="84C052"/>
    <a:srgbClr val="D6C922"/>
    <a:srgbClr val="435D74"/>
    <a:srgbClr val="EF5C63"/>
    <a:srgbClr val="83BE59"/>
    <a:srgbClr val="51B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5634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256A462-1EC8-47AB-9AF6-089B6A851D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ECA8CE-1514-4C81-BF79-84705BCC5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58B55-6324-4E85-B063-03035E1F0DFB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BA51F9-A72A-4F83-9EDF-055A642D2F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BB8843-570F-4D05-9B8A-6B442D6B34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A7F38-A63E-48EF-AB0B-A48DAA8B85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24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DAD8F-B41D-457B-AF82-3C5758DEEEB0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83AFA-9ECC-4D49-BC5F-9E5ABD535C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428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D19-B476-4557-8E0A-3DFE283A7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A8AA3A-F8F0-47A6-AE78-462468394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58FC3A-506F-4C91-A516-D1B529E3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0E28E-5876-406D-8B57-20B13ACDBFE2}" type="datetime1">
              <a:rPr lang="es-MX" smtClean="0"/>
              <a:t>14/04/2023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5BA690-224F-4942-BB1A-0EBC66C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23B2FA-9C24-46F2-B8F8-F2BB0EED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996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7FB32-F03A-4329-850C-51E523D4CD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57" y="275411"/>
            <a:ext cx="6188242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7802F-8BD9-44D4-864D-04F28ACD7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1FABF-D7A3-4251-9E95-6AB3A444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43FC0F-16ED-4100-BECD-789CB019080A}" type="datetime1">
              <a:rPr lang="es-MX" smtClean="0"/>
              <a:t>14/04/2023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42C82-C0DF-4F22-9F71-F83EB35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E2445-C245-49B2-858C-9EE6B7B9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814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53AF9-5CFE-439B-826E-0ABB226092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043" y="2629183"/>
            <a:ext cx="6029744" cy="2852737"/>
          </a:xfrm>
        </p:spPr>
        <p:txBody>
          <a:bodyPr anchor="t">
            <a:normAutofit/>
          </a:bodyPr>
          <a:lstStyle>
            <a:lvl1pPr>
              <a:defRPr sz="2800">
                <a:solidFill>
                  <a:srgbClr val="002F4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105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B3452-7590-409D-B89B-1BFBB9FD7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07860-7B30-4956-994A-CEB390253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F534B8-EC7C-4F44-B889-A0D49B5B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B32044-80FB-48DF-88CF-9441BEC7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5ED37-C67F-4A0B-A4BD-F24339FCF73F}" type="datetime1">
              <a:rPr lang="es-MX" smtClean="0"/>
              <a:t>14/04/2023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A6C8E0-2CE5-4001-ABE2-80F910D9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8D4D3A-D615-41EC-9729-DA96845A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46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EFE42-8FBD-4E77-9B30-6F393C14D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0B18C7-49B8-4C28-90A0-1A3CAFE2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E1D7-A814-4D4C-948C-1B98D3674858}" type="datetime1">
              <a:rPr lang="es-MX" smtClean="0"/>
              <a:t>14/04/2023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1494BE-0C4A-4ECB-916E-7FC77B75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1B5BF4-52BC-4893-B804-653A25E1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500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A1F731-7303-4BC4-84A6-C548FB33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5F79E-9F2F-4589-BABC-9BFC0380A665}" type="datetime1">
              <a:rPr lang="es-MX" smtClean="0"/>
              <a:t>14/04/2023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AFFD50-273F-4FF0-BDCA-C36DCD72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699163-615B-4195-A83B-B6584584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016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EBE14-1F89-4D97-9AFA-966DDF3E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B1E988-D656-4463-B413-55C4A52D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B9D81A-0263-4240-B6EC-FDB31EA94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1675AC-B1AD-4F00-B990-4CC3C1AD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8FA01A-9B21-4959-8FF2-C8F5A43150D9}" type="datetime1">
              <a:rPr lang="es-MX" smtClean="0"/>
              <a:t>14/04/2023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4B7E31-8A6A-4349-A190-7818AD13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98918E-589A-4C81-B7D3-E98E9E50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0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B2EAAE-842C-46FC-B587-31320437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8" y="245915"/>
            <a:ext cx="618824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146F6A-1CF3-4150-A16A-4D5063F05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95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1C4B2C-A42F-490A-BF13-F039358DE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E3DE-9A08-4164-B839-DBA9E3F7EFD7}" type="datetime1">
              <a:rPr lang="es-MX" smtClean="0"/>
              <a:t>14/04/2023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BBE4C2-336B-4BBC-B74A-4932CCCB8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1FD4D0-F6C7-4299-BBDB-2BA6E71E7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95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7A51628-EEA4-4896-AF64-E7A71CB7486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422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3" r:id="rId5"/>
    <p:sldLayoutId id="2147483674" r:id="rId6"/>
    <p:sldLayoutId id="214748367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nodejs.org/es/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angular.lat/guide/glossary#vie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.lat/api/platform-browser/BrowserModu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8CF4AE3-55CE-4AD5-A625-96952501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43" y="2629183"/>
            <a:ext cx="6591026" cy="2852737"/>
          </a:xfrm>
        </p:spPr>
        <p:txBody>
          <a:bodyPr>
            <a:normAutofit/>
          </a:bodyPr>
          <a:lstStyle/>
          <a:p>
            <a:r>
              <a:rPr lang="es-MX" sz="3200" dirty="0"/>
              <a:t>Angular Inicial</a:t>
            </a:r>
            <a:br>
              <a:rPr lang="es-MX" dirty="0"/>
            </a:br>
            <a:br>
              <a:rPr lang="es-MX" dirty="0"/>
            </a:br>
            <a:r>
              <a:rPr lang="es-MX" dirty="0"/>
              <a:t>Tutor: Leonel Ramírez González 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dirty="0"/>
              <a:t>GLOBAL HITSS 2023</a:t>
            </a:r>
          </a:p>
        </p:txBody>
      </p:sp>
    </p:spTree>
    <p:extLst>
      <p:ext uri="{BB962C8B-B14F-4D97-AF65-F5344CB8AC3E}">
        <p14:creationId xmlns:p14="http://schemas.microsoft.com/office/powerpoint/2010/main" val="329693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49705A-499F-41DC-9B81-16E9051A5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1058092"/>
            <a:ext cx="6954620" cy="51188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Instalación angular</a:t>
            </a:r>
          </a:p>
          <a:p>
            <a:r>
              <a:rPr lang="es-ES" dirty="0"/>
              <a:t>Instalar </a:t>
            </a:r>
            <a:r>
              <a:rPr lang="es-ES" dirty="0" err="1"/>
              <a:t>nodeJs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https://nodejs.org/es/download</a:t>
            </a:r>
            <a:endParaRPr lang="es-ES" dirty="0"/>
          </a:p>
          <a:p>
            <a:r>
              <a:rPr lang="es-ES" dirty="0"/>
              <a:t>Abrir el terminal del SO.</a:t>
            </a:r>
          </a:p>
          <a:p>
            <a:pPr lvl="1"/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–g @angular/cli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/>
              <a:t>Crear un proyecto angular</a:t>
            </a:r>
          </a:p>
          <a:p>
            <a:pPr lvl="1"/>
            <a:r>
              <a:rPr lang="es-ES" dirty="0"/>
              <a:t>ng new nombre-proyecto</a:t>
            </a:r>
          </a:p>
          <a:p>
            <a:pPr marL="0" indent="0">
              <a:buNone/>
            </a:pPr>
            <a:r>
              <a:rPr lang="es-ES" dirty="0"/>
              <a:t>Ejecución proyecto angular</a:t>
            </a:r>
          </a:p>
          <a:p>
            <a:pPr lvl="1"/>
            <a:r>
              <a:rPr lang="es-ES" dirty="0"/>
              <a:t>ng serve o </a:t>
            </a:r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start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25B0EC-B3A3-4862-AA04-89E75513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10</a:t>
            </a:fld>
            <a:endParaRPr lang="es-MX"/>
          </a:p>
        </p:txBody>
      </p:sp>
      <p:pic>
        <p:nvPicPr>
          <p:cNvPr id="1026" name="Picture 2" descr="Manual de Angular">
            <a:extLst>
              <a:ext uri="{FF2B5EF4-FFF2-40B4-BE49-F238E27FC236}">
                <a16:creationId xmlns:a16="http://schemas.microsoft.com/office/drawing/2014/main" id="{DE503AB0-77BA-4FA9-BECA-5A6F7055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82" y="2220685"/>
            <a:ext cx="3074127" cy="307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80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9701D-7F73-4AA7-A37A-04C72FBE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527777"/>
            <a:ext cx="6188242" cy="730429"/>
          </a:xfrm>
        </p:spPr>
        <p:txBody>
          <a:bodyPr/>
          <a:lstStyle/>
          <a:p>
            <a:r>
              <a:rPr lang="es-ES" dirty="0"/>
              <a:t>Angular – Estructura de una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ADF4F7-4BDF-4654-809F-B9F37B5F8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1005841"/>
            <a:ext cx="10515600" cy="487244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ES" sz="1400" b="1" dirty="0" err="1"/>
              <a:t>dist</a:t>
            </a:r>
            <a:r>
              <a:rPr lang="es-ES" sz="1400" dirty="0"/>
              <a:t>: La aplicación para publicar en el servidor web de producción. Se genera sólo cuando se compila para producción (ng </a:t>
            </a:r>
            <a:r>
              <a:rPr lang="es-ES" sz="1400" dirty="0" err="1"/>
              <a:t>build</a:t>
            </a:r>
            <a:r>
              <a:rPr lang="es-ES" sz="1400" dirty="0"/>
              <a:t> --</a:t>
            </a:r>
            <a:r>
              <a:rPr lang="es-ES" sz="1400" dirty="0" err="1"/>
              <a:t>prod</a:t>
            </a:r>
            <a:r>
              <a:rPr lang="es-ES" sz="1400" dirty="0"/>
              <a:t> )</a:t>
            </a:r>
          </a:p>
          <a:p>
            <a:pPr>
              <a:lnSpc>
                <a:spcPct val="170000"/>
              </a:lnSpc>
            </a:pPr>
            <a:r>
              <a:rPr lang="es-ES" sz="1400" b="1" dirty="0" err="1"/>
              <a:t>node_modules</a:t>
            </a:r>
            <a:r>
              <a:rPr lang="es-ES" sz="1400" dirty="0"/>
              <a:t>: Carpeta con las dependencias del proyecto, es decir, librerías y herramientas necesarias en el proyecto</a:t>
            </a:r>
          </a:p>
          <a:p>
            <a:pPr>
              <a:lnSpc>
                <a:spcPct val="170000"/>
              </a:lnSpc>
            </a:pPr>
            <a:r>
              <a:rPr lang="es-ES" sz="1400" b="1" dirty="0" err="1"/>
              <a:t>src</a:t>
            </a:r>
            <a:r>
              <a:rPr lang="es-ES" sz="1400" dirty="0"/>
              <a:t>: Fuentes de la aplicación</a:t>
            </a:r>
          </a:p>
          <a:p>
            <a:pPr lvl="1">
              <a:lnSpc>
                <a:spcPct val="170000"/>
              </a:lnSpc>
            </a:pPr>
            <a:r>
              <a:rPr lang="es-ES" sz="1200" b="1" dirty="0"/>
              <a:t>app</a:t>
            </a:r>
            <a:r>
              <a:rPr lang="es-ES" sz="1200" dirty="0"/>
              <a:t>: Ficheros fuente principales de la aplicación (módulos, componentes, etc.)</a:t>
            </a:r>
          </a:p>
          <a:p>
            <a:pPr lvl="1">
              <a:lnSpc>
                <a:spcPct val="170000"/>
              </a:lnSpc>
            </a:pPr>
            <a:r>
              <a:rPr lang="es-ES" sz="1200" dirty="0"/>
              <a:t> </a:t>
            </a:r>
            <a:r>
              <a:rPr lang="es-ES" sz="1200" b="1" dirty="0" err="1"/>
              <a:t>assets</a:t>
            </a:r>
            <a:r>
              <a:rPr lang="es-ES" sz="1200" dirty="0"/>
              <a:t>: Recursos estáticos que necesita la aplicación (imágenes, </a:t>
            </a:r>
            <a:r>
              <a:rPr lang="es-ES" sz="1200" dirty="0" err="1"/>
              <a:t>css</a:t>
            </a:r>
            <a:r>
              <a:rPr lang="es-ES" sz="1200" dirty="0"/>
              <a:t>, etc.) </a:t>
            </a:r>
          </a:p>
          <a:p>
            <a:pPr lvl="1">
              <a:lnSpc>
                <a:spcPct val="170000"/>
              </a:lnSpc>
            </a:pPr>
            <a:r>
              <a:rPr lang="es-ES" sz="1200" dirty="0"/>
              <a:t> </a:t>
            </a:r>
            <a:r>
              <a:rPr lang="es-ES" sz="1200" b="1" dirty="0" err="1"/>
              <a:t>environments</a:t>
            </a:r>
            <a:r>
              <a:rPr lang="es-ES" sz="1200" dirty="0"/>
              <a:t>: Configuraciones y variables de entorno que se utilizarán tanto en desarrollo como en producción ○ favicon.ico: Archivo icono del proyecto</a:t>
            </a:r>
          </a:p>
          <a:p>
            <a:pPr lvl="1">
              <a:lnSpc>
                <a:spcPct val="170000"/>
              </a:lnSpc>
            </a:pPr>
            <a:r>
              <a:rPr lang="es-ES" sz="1200" dirty="0"/>
              <a:t> </a:t>
            </a:r>
            <a:r>
              <a:rPr lang="es-ES" sz="1200" b="1" dirty="0"/>
              <a:t>index.html</a:t>
            </a:r>
            <a:r>
              <a:rPr lang="es-ES" sz="1200" dirty="0"/>
              <a:t>: Página principal (y única) de la aplicación</a:t>
            </a:r>
          </a:p>
          <a:p>
            <a:pPr lvl="1">
              <a:lnSpc>
                <a:spcPct val="170000"/>
              </a:lnSpc>
            </a:pPr>
            <a:r>
              <a:rPr lang="es-ES" sz="1200" dirty="0"/>
              <a:t> </a:t>
            </a:r>
            <a:r>
              <a:rPr lang="es-ES" sz="1200" b="1" dirty="0" err="1"/>
              <a:t>main.ts</a:t>
            </a:r>
            <a:r>
              <a:rPr lang="es-ES" sz="1200" dirty="0"/>
              <a:t>: Archivo Typescript de inicio de la aplicación</a:t>
            </a:r>
          </a:p>
          <a:p>
            <a:pPr lvl="1">
              <a:lnSpc>
                <a:spcPct val="170000"/>
              </a:lnSpc>
            </a:pPr>
            <a:r>
              <a:rPr lang="es-ES" sz="1200" dirty="0"/>
              <a:t> </a:t>
            </a:r>
            <a:r>
              <a:rPr lang="es-ES" sz="1200" b="1" dirty="0" err="1"/>
              <a:t>polyfills.ts</a:t>
            </a:r>
            <a:r>
              <a:rPr lang="es-ES" sz="1200" dirty="0"/>
              <a:t>: Archivo que contiene </a:t>
            </a:r>
            <a:r>
              <a:rPr lang="es-ES" sz="1200" dirty="0" err="1"/>
              <a:t>polyfills</a:t>
            </a:r>
            <a:r>
              <a:rPr lang="es-ES" sz="1200" dirty="0"/>
              <a:t> que tienen como objetivo que navegadores antiguos se comporten correctamente con los estilos y scripts generados por Angular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CF5525-EE0D-4D79-8441-2EC726D2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13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9701D-7F73-4AA7-A37A-04C72FBE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527777"/>
            <a:ext cx="6188242" cy="730429"/>
          </a:xfrm>
        </p:spPr>
        <p:txBody>
          <a:bodyPr/>
          <a:lstStyle/>
          <a:p>
            <a:r>
              <a:rPr lang="es-ES" dirty="0"/>
              <a:t>Angular – Estructura de una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ADF4F7-4BDF-4654-809F-B9F37B5F8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1005841"/>
            <a:ext cx="10515600" cy="487244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ES" sz="1800" dirty="0"/>
              <a:t>.</a:t>
            </a:r>
            <a:r>
              <a:rPr lang="es-ES" sz="1800" b="1" dirty="0" err="1"/>
              <a:t>editorconfig</a:t>
            </a:r>
            <a:r>
              <a:rPr lang="es-ES" sz="1800" dirty="0"/>
              <a:t>: Configuración del editor </a:t>
            </a:r>
            <a:r>
              <a:rPr lang="es-ES" sz="1800" dirty="0" err="1"/>
              <a:t>VSCode</a:t>
            </a:r>
            <a:r>
              <a:rPr lang="es-ES" sz="1800" dirty="0"/>
              <a:t> </a:t>
            </a:r>
          </a:p>
          <a:p>
            <a:pPr>
              <a:lnSpc>
                <a:spcPct val="170000"/>
              </a:lnSpc>
            </a:pPr>
            <a:r>
              <a:rPr lang="es-ES" sz="1800" dirty="0"/>
              <a:t> .</a:t>
            </a:r>
            <a:r>
              <a:rPr lang="es-ES" sz="1800" b="1" dirty="0" err="1"/>
              <a:t>gitignore</a:t>
            </a:r>
            <a:r>
              <a:rPr lang="es-ES" sz="1800" dirty="0"/>
              <a:t>: Carpetas/ficheros que </a:t>
            </a:r>
            <a:r>
              <a:rPr lang="es-ES" sz="1800" dirty="0" err="1"/>
              <a:t>git</a:t>
            </a:r>
            <a:r>
              <a:rPr lang="es-ES" sz="1800" dirty="0"/>
              <a:t> debe ignorar </a:t>
            </a:r>
          </a:p>
          <a:p>
            <a:pPr>
              <a:lnSpc>
                <a:spcPct val="170000"/>
              </a:lnSpc>
            </a:pPr>
            <a:r>
              <a:rPr lang="es-ES" sz="1800" b="1" dirty="0" err="1"/>
              <a:t>angular.json</a:t>
            </a:r>
            <a:r>
              <a:rPr lang="es-ES" sz="1800" b="1" dirty="0"/>
              <a:t> : </a:t>
            </a:r>
            <a:r>
              <a:rPr lang="es-ES" sz="1800" dirty="0"/>
              <a:t>contiene la configuración del propio CLI </a:t>
            </a:r>
          </a:p>
          <a:p>
            <a:pPr>
              <a:lnSpc>
                <a:spcPct val="170000"/>
              </a:lnSpc>
            </a:pPr>
            <a:r>
              <a:rPr lang="es-ES" sz="1800" b="1" dirty="0" err="1"/>
              <a:t>package.json</a:t>
            </a:r>
            <a:r>
              <a:rPr lang="es-ES" sz="1800" dirty="0"/>
              <a:t>: Configuración de la aplicación y registra las dependencias de librerías y scripts necesarios para su despliegue y ejecución. </a:t>
            </a:r>
          </a:p>
          <a:p>
            <a:pPr>
              <a:lnSpc>
                <a:spcPct val="170000"/>
              </a:lnSpc>
            </a:pPr>
            <a:r>
              <a:rPr lang="es-ES" sz="1800" dirty="0"/>
              <a:t> </a:t>
            </a:r>
            <a:r>
              <a:rPr lang="es-ES" sz="1800" b="1" dirty="0"/>
              <a:t>README.md</a:t>
            </a:r>
            <a:r>
              <a:rPr lang="es-ES" sz="1800" dirty="0"/>
              <a:t>: Información/documentación sobre la aplicación. </a:t>
            </a:r>
          </a:p>
          <a:p>
            <a:pPr>
              <a:lnSpc>
                <a:spcPct val="170000"/>
              </a:lnSpc>
            </a:pPr>
            <a:r>
              <a:rPr lang="es-ES" sz="1800" b="1" dirty="0" err="1"/>
              <a:t>tsconfig.json</a:t>
            </a:r>
            <a:r>
              <a:rPr lang="es-ES" sz="1800" dirty="0"/>
              <a:t>: Contiene la configuración de </a:t>
            </a:r>
            <a:r>
              <a:rPr lang="es-ES" sz="1800" dirty="0" err="1"/>
              <a:t>TypeScript</a:t>
            </a:r>
            <a:r>
              <a:rPr lang="es-ES" sz="1800" dirty="0"/>
              <a:t> para </a:t>
            </a:r>
            <a:r>
              <a:rPr lang="es-ES" sz="1800" dirty="0" err="1"/>
              <a:t>transpilar</a:t>
            </a:r>
            <a:r>
              <a:rPr lang="es-ES" sz="1800" dirty="0"/>
              <a:t> a </a:t>
            </a:r>
            <a:r>
              <a:rPr lang="es-ES" sz="1800" dirty="0" err="1"/>
              <a:t>Javascript</a:t>
            </a:r>
            <a:r>
              <a:rPr lang="es-ES" sz="1800" dirty="0"/>
              <a:t> </a:t>
            </a:r>
          </a:p>
          <a:p>
            <a:pPr>
              <a:lnSpc>
                <a:spcPct val="170000"/>
              </a:lnSpc>
            </a:pPr>
            <a:r>
              <a:rPr lang="es-ES" sz="1800" dirty="0"/>
              <a:t> </a:t>
            </a:r>
            <a:r>
              <a:rPr lang="es-ES" sz="1800" b="1" dirty="0" err="1"/>
              <a:t>tslint.json</a:t>
            </a:r>
            <a:r>
              <a:rPr lang="es-ES" sz="1800" dirty="0"/>
              <a:t>: Reglas del </a:t>
            </a:r>
            <a:r>
              <a:rPr lang="es-ES" sz="1800" dirty="0" err="1"/>
              <a:t>linter</a:t>
            </a:r>
            <a:r>
              <a:rPr lang="es-ES" sz="1800" dirty="0"/>
              <a:t> de Typescript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CF5525-EE0D-4D79-8441-2EC726D2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99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9701D-7F73-4AA7-A37A-04C72FBE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401595"/>
            <a:ext cx="6188242" cy="730429"/>
          </a:xfrm>
        </p:spPr>
        <p:txBody>
          <a:bodyPr/>
          <a:lstStyle/>
          <a:p>
            <a:r>
              <a:rPr lang="es-ES" dirty="0"/>
              <a:t>Angular – Estructura de una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ADF4F7-4BDF-4654-809F-B9F37B5F8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1005841"/>
            <a:ext cx="10515600" cy="487244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ES" b="1" dirty="0"/>
              <a:t>app.component.css</a:t>
            </a:r>
            <a:r>
              <a:rPr lang="es-ES" dirty="0"/>
              <a:t>: Estilos CSS para el componente </a:t>
            </a:r>
          </a:p>
          <a:p>
            <a:pPr>
              <a:lnSpc>
                <a:spcPct val="170000"/>
              </a:lnSpc>
            </a:pPr>
            <a:r>
              <a:rPr lang="es-ES" b="1" dirty="0" err="1"/>
              <a:t>app.component.hml</a:t>
            </a:r>
            <a:r>
              <a:rPr lang="es-ES" dirty="0"/>
              <a:t>: Vista del componente</a:t>
            </a:r>
          </a:p>
          <a:p>
            <a:pPr>
              <a:lnSpc>
                <a:spcPct val="170000"/>
              </a:lnSpc>
            </a:pPr>
            <a:r>
              <a:rPr lang="es-ES" b="1" dirty="0" err="1"/>
              <a:t>app.component.ts</a:t>
            </a:r>
            <a:r>
              <a:rPr lang="es-ES" dirty="0"/>
              <a:t>: Clase Typescript del componente </a:t>
            </a:r>
          </a:p>
          <a:p>
            <a:pPr>
              <a:lnSpc>
                <a:spcPct val="170000"/>
              </a:lnSpc>
            </a:pPr>
            <a:r>
              <a:rPr lang="es-ES" dirty="0"/>
              <a:t> </a:t>
            </a:r>
            <a:r>
              <a:rPr lang="es-ES" b="1" dirty="0" err="1"/>
              <a:t>app.component.spec.ts</a:t>
            </a:r>
            <a:r>
              <a:rPr lang="es-ES" b="1" dirty="0"/>
              <a:t>: </a:t>
            </a:r>
            <a:r>
              <a:rPr lang="es-ES" dirty="0"/>
              <a:t>Test creado para probar el componente</a:t>
            </a:r>
          </a:p>
          <a:p>
            <a:pPr>
              <a:lnSpc>
                <a:spcPct val="170000"/>
              </a:lnSpc>
            </a:pPr>
            <a:r>
              <a:rPr lang="es-ES" dirty="0"/>
              <a:t>  </a:t>
            </a:r>
            <a:r>
              <a:rPr lang="es-ES" b="1" dirty="0" err="1"/>
              <a:t>app.module.ts</a:t>
            </a:r>
            <a:r>
              <a:rPr lang="es-ES" b="1" dirty="0"/>
              <a:t>: </a:t>
            </a:r>
            <a:r>
              <a:rPr lang="es-ES" dirty="0"/>
              <a:t>Módulo principal de la aplicación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CF5525-EE0D-4D79-8441-2EC726D2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05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8E185-8CAC-4501-9DA5-E40F1A7E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275411"/>
            <a:ext cx="6188242" cy="471935"/>
          </a:xfrm>
        </p:spPr>
        <p:txBody>
          <a:bodyPr/>
          <a:lstStyle/>
          <a:p>
            <a:r>
              <a:rPr lang="es-ES" dirty="0"/>
              <a:t>Configurar Git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63109F0-5EA1-43BF-B0C3-9A5F7401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28" y="899196"/>
            <a:ext cx="6286500" cy="158115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67F72F-CF4D-4648-AD7F-337D6A31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14</a:t>
            </a:fld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DF8E58-38C9-4D88-A2D4-D40687A5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184" y="2370810"/>
            <a:ext cx="6477000" cy="2533650"/>
          </a:xfrm>
          <a:prstGeom prst="rect">
            <a:avLst/>
          </a:prstGeom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0D4FC588-AABD-4845-8BED-82AB4E283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30476"/>
              </p:ext>
            </p:extLst>
          </p:nvPr>
        </p:nvGraphicFramePr>
        <p:xfrm>
          <a:off x="2461775" y="5392280"/>
          <a:ext cx="7016648" cy="701040"/>
        </p:xfrm>
        <a:graphic>
          <a:graphicData uri="http://schemas.openxmlformats.org/drawingml/2006/table">
            <a:tbl>
              <a:tblPr/>
              <a:tblGrid>
                <a:gridCol w="7016648">
                  <a:extLst>
                    <a:ext uri="{9D8B030D-6E8A-4147-A177-3AD203B41FA5}">
                      <a16:colId xmlns:a16="http://schemas.microsoft.com/office/drawing/2014/main" val="3029299805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fontAlgn="t"/>
                      <a:r>
                        <a:rPr lang="es-ES" b="0" dirty="0">
                          <a:solidFill>
                            <a:srgbClr val="2E813D"/>
                          </a:solidFill>
                          <a:effectLst/>
                          <a:latin typeface="Roboto" panose="02000000000000000000" pitchFamily="2" charset="0"/>
                        </a:rPr>
                        <a:t>Comando para ejecutar terminal en visual </a:t>
                      </a:r>
                      <a:r>
                        <a:rPr lang="es-ES" b="0" dirty="0" err="1">
                          <a:solidFill>
                            <a:srgbClr val="2E813D"/>
                          </a:solidFill>
                          <a:effectLst/>
                          <a:latin typeface="Roboto" panose="02000000000000000000" pitchFamily="2" charset="0"/>
                        </a:rPr>
                        <a:t>studio</a:t>
                      </a:r>
                      <a:r>
                        <a:rPr lang="es-ES" b="0" dirty="0">
                          <a:solidFill>
                            <a:srgbClr val="2E813D"/>
                          </a:solidFill>
                          <a:effectLst/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s-ES" b="0" dirty="0" err="1">
                          <a:solidFill>
                            <a:srgbClr val="2E813D"/>
                          </a:solidFill>
                          <a:effectLst/>
                          <a:latin typeface="Roboto" panose="02000000000000000000" pitchFamily="2" charset="0"/>
                        </a:rPr>
                        <a:t>code</a:t>
                      </a:r>
                      <a:endParaRPr lang="es-ES" b="0" dirty="0">
                        <a:solidFill>
                          <a:srgbClr val="2E813D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fontAlgn="t"/>
                      <a:r>
                        <a:rPr lang="es-ES" b="0" dirty="0">
                          <a:solidFill>
                            <a:srgbClr val="2E813D"/>
                          </a:solidFill>
                          <a:effectLst/>
                          <a:latin typeface="Roboto" panose="02000000000000000000" pitchFamily="2" charset="0"/>
                        </a:rPr>
                        <a:t>Set-</a:t>
                      </a:r>
                      <a:r>
                        <a:rPr lang="es-ES" b="0" dirty="0" err="1">
                          <a:solidFill>
                            <a:srgbClr val="2E813D"/>
                          </a:solidFill>
                          <a:effectLst/>
                          <a:latin typeface="Roboto" panose="02000000000000000000" pitchFamily="2" charset="0"/>
                        </a:rPr>
                        <a:t>ExecutionPolicy</a:t>
                      </a:r>
                      <a:r>
                        <a:rPr lang="es-ES" b="0" dirty="0">
                          <a:solidFill>
                            <a:srgbClr val="2E813D"/>
                          </a:solidFill>
                          <a:effectLst/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s-ES" b="0" dirty="0" err="1">
                          <a:solidFill>
                            <a:srgbClr val="2E813D"/>
                          </a:solidFill>
                          <a:effectLst/>
                          <a:latin typeface="Roboto" panose="02000000000000000000" pitchFamily="2" charset="0"/>
                        </a:rPr>
                        <a:t>RemoteSigned</a:t>
                      </a:r>
                      <a:r>
                        <a:rPr lang="es-ES" b="0" dirty="0">
                          <a:solidFill>
                            <a:srgbClr val="2E813D"/>
                          </a:solidFill>
                          <a:effectLst/>
                          <a:latin typeface="Roboto" panose="02000000000000000000" pitchFamily="2" charset="0"/>
                        </a:rPr>
                        <a:t> -</a:t>
                      </a:r>
                      <a:r>
                        <a:rPr lang="es-ES" b="0" dirty="0" err="1">
                          <a:solidFill>
                            <a:srgbClr val="2E813D"/>
                          </a:solidFill>
                          <a:effectLst/>
                          <a:latin typeface="Roboto" panose="02000000000000000000" pitchFamily="2" charset="0"/>
                        </a:rPr>
                        <a:t>Scope</a:t>
                      </a:r>
                      <a:r>
                        <a:rPr lang="es-ES" b="0" dirty="0">
                          <a:solidFill>
                            <a:srgbClr val="2E813D"/>
                          </a:solidFill>
                          <a:effectLst/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s-ES" b="0" dirty="0" err="1">
                          <a:solidFill>
                            <a:srgbClr val="2E813D"/>
                          </a:solidFill>
                          <a:effectLst/>
                          <a:latin typeface="Roboto" panose="02000000000000000000" pitchFamily="2" charset="0"/>
                        </a:rPr>
                        <a:t>CurrentUser</a:t>
                      </a:r>
                      <a:r>
                        <a:rPr lang="es-ES" b="0" dirty="0">
                          <a:solidFill>
                            <a:srgbClr val="2E813D"/>
                          </a:solidFill>
                          <a:effectLst/>
                          <a:latin typeface="Roboto" panose="02000000000000000000" pitchFamily="2" charset="0"/>
                        </a:rPr>
                        <a:t> </a:t>
                      </a:r>
                      <a:endParaRPr lang="es-ES" b="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63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77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7A182-A286-4086-BEF7-091D2DEA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436277"/>
            <a:ext cx="6188242" cy="489520"/>
          </a:xfrm>
        </p:spPr>
        <p:txBody>
          <a:bodyPr/>
          <a:lstStyle/>
          <a:p>
            <a:r>
              <a:rPr lang="es-ES" dirty="0"/>
              <a:t>Componentes y plantillas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8EF66-2301-4224-8135-E185EF6D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1019909"/>
            <a:ext cx="10515600" cy="1723292"/>
          </a:xfrm>
        </p:spPr>
        <p:txBody>
          <a:bodyPr/>
          <a:lstStyle/>
          <a:p>
            <a:pPr algn="l"/>
            <a:r>
              <a:rPr lang="es-E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Un </a:t>
            </a:r>
            <a:r>
              <a:rPr lang="es-ES" b="0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componente</a:t>
            </a:r>
            <a:r>
              <a:rPr lang="es-E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controla una parte en pantalla llamada </a:t>
            </a:r>
            <a:r>
              <a:rPr lang="es-ES" b="0" i="1" u="none" strike="noStrike" dirty="0">
                <a:solidFill>
                  <a:srgbClr val="1976D2"/>
                </a:solidFill>
                <a:effectLst/>
                <a:latin typeface="Roboto" panose="02000000000000000000" pitchFamily="2" charset="0"/>
                <a:hlinkClick r:id="rId2" tooltip="Definition of view"/>
              </a:rPr>
              <a:t>vista</a:t>
            </a:r>
            <a:r>
              <a:rPr lang="es-E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 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Crear componente en un proyecto: ng g </a:t>
            </a:r>
            <a:r>
              <a:rPr lang="es-ES" dirty="0" err="1"/>
              <a:t>component</a:t>
            </a:r>
            <a:r>
              <a:rPr lang="es-ES" dirty="0"/>
              <a:t> [</a:t>
            </a:r>
            <a:r>
              <a:rPr lang="es-ES" dirty="0" err="1"/>
              <a:t>name</a:t>
            </a:r>
            <a:r>
              <a:rPr lang="es-ES" dirty="0"/>
              <a:t>] </a:t>
            </a:r>
          </a:p>
          <a:p>
            <a:pPr marL="0" indent="0">
              <a:buNone/>
            </a:pPr>
            <a:r>
              <a:rPr lang="es-ES" dirty="0"/>
              <a:t>					   ng g c [</a:t>
            </a:r>
            <a:r>
              <a:rPr lang="es-ES" dirty="0" err="1"/>
              <a:t>name</a:t>
            </a:r>
            <a:r>
              <a:rPr lang="es-ES" dirty="0"/>
              <a:t>]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80DFBC-AB91-44BC-A894-90D3FE9F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15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91C4DE-F983-4063-89EA-5999D1F99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677" y="2313458"/>
            <a:ext cx="7948246" cy="404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5E72B-E651-4FF9-BF34-72ED4097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433673"/>
            <a:ext cx="6188242" cy="1325563"/>
          </a:xfrm>
        </p:spPr>
        <p:txBody>
          <a:bodyPr/>
          <a:lstStyle/>
          <a:p>
            <a:r>
              <a:rPr lang="es-ES" dirty="0"/>
              <a:t>Ciclo de vida 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85B88-36FB-4F0C-86DB-503504267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1002323"/>
            <a:ext cx="7227935" cy="5174640"/>
          </a:xfrm>
        </p:spPr>
        <p:txBody>
          <a:bodyPr/>
          <a:lstStyle/>
          <a:p>
            <a:r>
              <a:rPr lang="es-ES" dirty="0"/>
              <a:t>Constructor: Utilizado para crear nuestro componente y ponerlo en interfaz</a:t>
            </a:r>
          </a:p>
          <a:p>
            <a:r>
              <a:rPr lang="es-ES" dirty="0" err="1"/>
              <a:t>ngOnChanges</a:t>
            </a:r>
            <a:r>
              <a:rPr lang="es-ES" dirty="0"/>
              <a:t>: Detecta el cambio cada vez que tenemos un input.</a:t>
            </a:r>
          </a:p>
          <a:p>
            <a:r>
              <a:rPr lang="es-ES" dirty="0" err="1"/>
              <a:t>ngOnInit</a:t>
            </a:r>
            <a:r>
              <a:rPr lang="es-ES" dirty="0"/>
              <a:t>: Se ejecuta una vez y es cuando el componente ya está listo en interfaz gráfica (llamadas a </a:t>
            </a:r>
            <a:r>
              <a:rPr lang="es-ES" dirty="0" err="1"/>
              <a:t>rest</a:t>
            </a:r>
            <a:r>
              <a:rPr lang="es-ES" dirty="0"/>
              <a:t> api)</a:t>
            </a:r>
          </a:p>
          <a:p>
            <a:r>
              <a:rPr lang="es-ES" dirty="0" err="1"/>
              <a:t>ngDoCheck</a:t>
            </a:r>
            <a:r>
              <a:rPr lang="es-ES" dirty="0"/>
              <a:t>: Detecta cuando los elementos hijos de ese componente también son creados y puesto en interfaz, contiene </a:t>
            </a:r>
            <a:r>
              <a:rPr lang="es-ES" dirty="0" err="1"/>
              <a:t>submétodos</a:t>
            </a:r>
            <a:r>
              <a:rPr lang="es-ES" dirty="0"/>
              <a:t>.</a:t>
            </a:r>
          </a:p>
          <a:p>
            <a:r>
              <a:rPr lang="es-ES" dirty="0" err="1"/>
              <a:t>ngOnDestroy</a:t>
            </a:r>
            <a:r>
              <a:rPr lang="es-ES" dirty="0"/>
              <a:t>: Detecta cuando el elemento es quitado desde la interfaz.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22A18E-47EB-4709-959E-3C191F9F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16</a:t>
            </a:fld>
            <a:endParaRPr lang="es-MX"/>
          </a:p>
        </p:txBody>
      </p:sp>
      <p:pic>
        <p:nvPicPr>
          <p:cNvPr id="1026" name="Picture 2" descr="Angular: Componentes y sus ciclos de vida | by Tatiana Molina | Angular  Chile | Medium">
            <a:extLst>
              <a:ext uri="{FF2B5EF4-FFF2-40B4-BE49-F238E27FC236}">
                <a16:creationId xmlns:a16="http://schemas.microsoft.com/office/drawing/2014/main" id="{B38AA209-9459-464B-9C0A-C4F5F2201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572" y="938192"/>
            <a:ext cx="4550507" cy="47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8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1A121-E4F4-4A10-8822-30D656EB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365938"/>
            <a:ext cx="6188242" cy="630197"/>
          </a:xfrm>
        </p:spPr>
        <p:txBody>
          <a:bodyPr/>
          <a:lstStyle/>
          <a:p>
            <a:r>
              <a:rPr lang="es-ES" dirty="0"/>
              <a:t>Uso de Módulos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663E2-DB71-4629-A74B-24490104C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993531"/>
            <a:ext cx="10515600" cy="5183432"/>
          </a:xfrm>
        </p:spPr>
        <p:txBody>
          <a:bodyPr/>
          <a:lstStyle/>
          <a:p>
            <a:r>
              <a:rPr lang="es-E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Las aplicaciones Angular son modulares y Angular tiene su propio sistema de modularidad llamado </a:t>
            </a:r>
            <a:r>
              <a:rPr lang="es-ES" b="0" i="1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NgModules</a:t>
            </a:r>
            <a:r>
              <a:rPr lang="es-E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es-E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Los </a:t>
            </a:r>
            <a:r>
              <a:rPr lang="es-ES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NgModules</a:t>
            </a:r>
            <a:r>
              <a:rPr lang="es-E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son contenedores para un bloque cohesivo de código dedicado a un dominio de aplicación, un flujo de trabajo o un conjunto de capacidades estrechamente relacionadas.</a:t>
            </a:r>
          </a:p>
          <a:p>
            <a:endParaRPr lang="es-ES" dirty="0">
              <a:solidFill>
                <a:srgbClr val="444444"/>
              </a:solidFill>
              <a:latin typeface="Roboto" panose="02000000000000000000" pitchFamily="2" charset="0"/>
            </a:endParaRPr>
          </a:p>
          <a:p>
            <a:pPr lvl="1"/>
            <a:r>
              <a:rPr lang="en-US" dirty="0"/>
              <a:t>import { </a:t>
            </a:r>
            <a:r>
              <a:rPr lang="en-US" dirty="0" err="1"/>
              <a:t>BrowserModule</a:t>
            </a:r>
            <a:r>
              <a:rPr lang="en-US" dirty="0"/>
              <a:t> } from '@angular/platform-browser’;</a:t>
            </a:r>
          </a:p>
          <a:p>
            <a:pPr lvl="1"/>
            <a:r>
              <a:rPr lang="es-ES" b="0" i="0" dirty="0" err="1">
                <a:solidFill>
                  <a:srgbClr val="000000"/>
                </a:solidFill>
                <a:effectLst/>
                <a:latin typeface="Droid Sans Mono"/>
              </a:rPr>
              <a:t>imports</a:t>
            </a:r>
            <a:r>
              <a:rPr lang="es-ES" b="0" i="0" dirty="0">
                <a:solidFill>
                  <a:srgbClr val="666600"/>
                </a:solidFill>
                <a:effectLst/>
                <a:latin typeface="Droid Sans Mono"/>
              </a:rPr>
              <a:t>:</a:t>
            </a:r>
            <a:r>
              <a:rPr lang="es-E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s-ES" b="0" i="0" dirty="0">
                <a:solidFill>
                  <a:srgbClr val="666600"/>
                </a:solidFill>
                <a:effectLst/>
                <a:latin typeface="Droid Sans Mono"/>
              </a:rPr>
              <a:t>[</a:t>
            </a:r>
            <a:r>
              <a:rPr lang="es-E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s-ES" b="0" i="0" u="none" strike="noStrike" dirty="0" err="1">
                <a:solidFill>
                  <a:srgbClr val="FF0000"/>
                </a:solidFill>
                <a:effectLst/>
                <a:latin typeface="Droid Sans Mono"/>
                <a:hlinkClick r:id="rId2"/>
              </a:rPr>
              <a:t>BrowserModule</a:t>
            </a:r>
            <a:r>
              <a:rPr lang="es-E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s-ES" b="0" i="0" dirty="0">
                <a:solidFill>
                  <a:srgbClr val="666600"/>
                </a:solidFill>
                <a:effectLst/>
                <a:latin typeface="Droid Sans Mono"/>
              </a:rPr>
              <a:t>]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B0971-28E6-4E31-8CE6-EB8EDDB6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045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C91AC-1D95-4D38-AF92-96CCABEA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414296"/>
            <a:ext cx="6188242" cy="533481"/>
          </a:xfrm>
        </p:spPr>
        <p:txBody>
          <a:bodyPr/>
          <a:lstStyle/>
          <a:p>
            <a:r>
              <a:rPr lang="es-ES" dirty="0"/>
              <a:t>Directivas en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26D30-C7C0-4FD6-9BC8-189AB7B9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967154"/>
            <a:ext cx="6392666" cy="5209809"/>
          </a:xfrm>
        </p:spPr>
        <p:txBody>
          <a:bodyPr/>
          <a:lstStyle/>
          <a:p>
            <a:r>
              <a:rPr lang="es-ES" dirty="0"/>
              <a:t>Una de las características de angular es de crear aplicaciones con contenido segmentado y dinámico.</a:t>
            </a:r>
          </a:p>
          <a:p>
            <a:r>
              <a:rPr lang="es-ES" dirty="0"/>
              <a:t>Usar directivas, por tanto, le otorgan una nueva funcionalidad y un nuevo comportamiento a los elementos de nuestro </a:t>
            </a:r>
            <a:r>
              <a:rPr lang="es-ES" dirty="0" err="1"/>
              <a:t>template</a:t>
            </a:r>
            <a:r>
              <a:rPr lang="es-ES" dirty="0"/>
              <a:t>.</a:t>
            </a:r>
          </a:p>
          <a:p>
            <a:r>
              <a:rPr lang="es-ES" dirty="0"/>
              <a:t>Permite: modificar la apariencia general de los datos que se muestran en pantalla.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DA44CC-C4FA-4512-BE9F-FD8F192D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18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81880A-14CB-4620-8C9A-48AC9B47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272" y="1118454"/>
            <a:ext cx="3896661" cy="313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11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2D8B0-0B67-4731-AFF3-775838F2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409900"/>
            <a:ext cx="6188242" cy="542274"/>
          </a:xfrm>
        </p:spPr>
        <p:txBody>
          <a:bodyPr/>
          <a:lstStyle/>
          <a:p>
            <a:r>
              <a:rPr lang="es-ES" dirty="0"/>
              <a:t>Servicios e inyección de dependencias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E7447-B832-46FB-B93C-F5E3D8D6B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1063869"/>
            <a:ext cx="10515600" cy="5113094"/>
          </a:xfrm>
        </p:spPr>
        <p:txBody>
          <a:bodyPr/>
          <a:lstStyle/>
          <a:p>
            <a:r>
              <a:rPr lang="es-ES" b="0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Servicio</a:t>
            </a:r>
            <a:r>
              <a:rPr lang="es-E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es una categoría amplia que abarca cualquier valor, función o característica que necesite una aplicación. Un servicio es típicamente una clase con un propósito limitado y bien definido. Debe hacer algo específico y hacerlo bien.</a:t>
            </a:r>
          </a:p>
          <a:p>
            <a:r>
              <a:rPr lang="es-E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Un componente puede delegar ciertas tareas a los servicios, como obtener datos del servidor, validar la entrada del usuario o registrar información directamente en la consola</a:t>
            </a:r>
          </a:p>
          <a:p>
            <a:r>
              <a:rPr lang="es-E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Inyección de dependencia está conectado al framework de Angular y se usa en todas partes para proporcionar nuevos componentes con los servicios u otras cosas que necesitan. Los componentes consumen servicios; es decir, puede </a:t>
            </a:r>
            <a:r>
              <a:rPr lang="es-ES" b="0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inyectar </a:t>
            </a:r>
            <a:r>
              <a:rPr lang="es-E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un servicio en un componente, dándole acceso al componente a ese servicio.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233A2-72D0-479A-A844-99DB1AC5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925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CB92E-7BA9-45D0-8566-6BE70684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495220"/>
            <a:ext cx="6188242" cy="770874"/>
          </a:xfrm>
        </p:spPr>
        <p:txBody>
          <a:bodyPr/>
          <a:lstStyle/>
          <a:p>
            <a:r>
              <a:rPr lang="es-MX" dirty="0"/>
              <a:t>Contenido del curso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34FB2-51C2-4BB8-9281-9A22E1B5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1852002"/>
            <a:ext cx="10515600" cy="4351338"/>
          </a:xfrm>
        </p:spPr>
        <p:txBody>
          <a:bodyPr/>
          <a:lstStyle/>
          <a:p>
            <a:r>
              <a:rPr lang="es-MX" dirty="0"/>
              <a:t>Introducción a typescript</a:t>
            </a:r>
          </a:p>
          <a:p>
            <a:r>
              <a:rPr lang="es-MX" dirty="0"/>
              <a:t>Introducción a Angular</a:t>
            </a:r>
          </a:p>
          <a:p>
            <a:r>
              <a:rPr lang="es-MX" dirty="0"/>
              <a:t>Usos de módulos de angular </a:t>
            </a:r>
          </a:p>
          <a:p>
            <a:r>
              <a:rPr lang="es-MX" dirty="0"/>
              <a:t>Formularios Reactivos</a:t>
            </a:r>
          </a:p>
          <a:p>
            <a:r>
              <a:rPr lang="es-MX" dirty="0"/>
              <a:t>Instalación y uso de primeng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58F0F4-9A33-4217-98A2-82D71209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294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C6AEA-9926-45D6-8276-F6C9DD78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407296"/>
            <a:ext cx="6188242" cy="1325563"/>
          </a:xfrm>
        </p:spPr>
        <p:txBody>
          <a:bodyPr/>
          <a:lstStyle/>
          <a:p>
            <a:r>
              <a:rPr lang="es-ES" dirty="0" err="1"/>
              <a:t>Routing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67394D-F516-4956-95FD-5586592A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931985"/>
            <a:ext cx="10515600" cy="5244978"/>
          </a:xfrm>
        </p:spPr>
        <p:txBody>
          <a:bodyPr/>
          <a:lstStyle/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Angular, como un buen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framework</a:t>
            </a:r>
            <a:r>
              <a:rPr lang="es-E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dispone de un potente sistema de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routing</a:t>
            </a:r>
            <a:r>
              <a:rPr lang="es-E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para facilitar toda la operativa de las single page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applications</a:t>
            </a:r>
            <a:r>
              <a:rPr lang="es-E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Está compuesto por varios actores que tienen que trabajar juntos para conseguir los objetivos planteados.</a:t>
            </a:r>
          </a:p>
          <a:p>
            <a:pPr marL="0" indent="0" algn="l">
              <a:buNone/>
            </a:pPr>
            <a:endParaRPr lang="es-E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s-ES" dirty="0">
                <a:solidFill>
                  <a:srgbClr val="000000"/>
                </a:solidFill>
                <a:latin typeface="Roboto" panose="02000000000000000000" pitchFamily="2" charset="0"/>
              </a:rPr>
              <a:t>Como se crea el sistema de </a:t>
            </a:r>
            <a:r>
              <a:rPr lang="es-ES" dirty="0" err="1">
                <a:solidFill>
                  <a:srgbClr val="000000"/>
                </a:solidFill>
                <a:latin typeface="Roboto" panose="02000000000000000000" pitchFamily="2" charset="0"/>
              </a:rPr>
              <a:t>routing</a:t>
            </a:r>
            <a:r>
              <a:rPr lang="es-ES" dirty="0">
                <a:solidFill>
                  <a:srgbClr val="000000"/>
                </a:solidFill>
                <a:latin typeface="Roboto" panose="02000000000000000000" pitchFamily="2" charset="0"/>
              </a:rPr>
              <a:t>:</a:t>
            </a:r>
            <a:endParaRPr lang="es-ES" b="0" i="0" dirty="0">
              <a:solidFill>
                <a:srgbClr val="352035"/>
              </a:solidFill>
              <a:effectLst/>
              <a:latin typeface="Minipax"/>
            </a:endParaRPr>
          </a:p>
          <a:p>
            <a:pPr lvl="1"/>
            <a:r>
              <a:rPr lang="es-ES" b="0" i="0" dirty="0">
                <a:solidFill>
                  <a:srgbClr val="352035"/>
                </a:solidFill>
                <a:effectLst/>
                <a:latin typeface="Minipax"/>
              </a:rPr>
              <a:t>Creamos un archivo al mismo nivel que el </a:t>
            </a:r>
            <a:r>
              <a:rPr lang="es-ES" b="1" i="0" dirty="0" err="1">
                <a:solidFill>
                  <a:srgbClr val="352035"/>
                </a:solidFill>
                <a:effectLst/>
                <a:latin typeface="Minipax"/>
              </a:rPr>
              <a:t>app.module.ts</a:t>
            </a:r>
            <a:r>
              <a:rPr lang="es-ES" b="0" i="0" dirty="0">
                <a:solidFill>
                  <a:srgbClr val="352035"/>
                </a:solidFill>
                <a:effectLst/>
                <a:latin typeface="Minipax"/>
              </a:rPr>
              <a:t> y lo llamamos </a:t>
            </a:r>
            <a:r>
              <a:rPr lang="es-ES" b="1" i="0" dirty="0" err="1">
                <a:solidFill>
                  <a:srgbClr val="352035"/>
                </a:solidFill>
                <a:effectLst/>
                <a:latin typeface="Minipax"/>
              </a:rPr>
              <a:t>app.routing.ts</a:t>
            </a:r>
            <a:r>
              <a:rPr lang="es-ES" b="0" i="0" dirty="0">
                <a:solidFill>
                  <a:srgbClr val="352035"/>
                </a:solidFill>
                <a:effectLst/>
                <a:latin typeface="Minipax"/>
              </a:rPr>
              <a:t>.</a:t>
            </a:r>
          </a:p>
          <a:p>
            <a:pPr lvl="1"/>
            <a:r>
              <a:rPr lang="es-ES" b="0" i="0" dirty="0">
                <a:solidFill>
                  <a:srgbClr val="352035"/>
                </a:solidFill>
                <a:effectLst/>
                <a:latin typeface="Minipax"/>
              </a:rPr>
              <a:t>Una vez creado importamos las rutas de Angular: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97833D-17A7-44E1-981E-6B42AC62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20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E02EFC-4FFC-4B77-8274-7555EE87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4134948"/>
            <a:ext cx="62103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64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AA946-426A-4CD2-B7A4-A891247D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275412"/>
            <a:ext cx="6188242" cy="405626"/>
          </a:xfrm>
        </p:spPr>
        <p:txBody>
          <a:bodyPr/>
          <a:lstStyle/>
          <a:p>
            <a:r>
              <a:rPr lang="es-ES" dirty="0" err="1"/>
              <a:t>Routing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7C7E9-D80D-43E8-883F-4EAB5A14D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1037492"/>
            <a:ext cx="10515600" cy="5139471"/>
          </a:xfrm>
        </p:spPr>
        <p:txBody>
          <a:bodyPr/>
          <a:lstStyle/>
          <a:p>
            <a:r>
              <a:rPr lang="es-ES" b="0" i="0" dirty="0">
                <a:solidFill>
                  <a:srgbClr val="352035"/>
                </a:solidFill>
                <a:effectLst/>
                <a:latin typeface="Minipax"/>
              </a:rPr>
              <a:t>Ahora, creamos una variable que guardará la lista de todas las rutas de la web:</a:t>
            </a:r>
          </a:p>
          <a:p>
            <a:endParaRPr lang="es-ES" dirty="0">
              <a:solidFill>
                <a:srgbClr val="352035"/>
              </a:solidFill>
              <a:latin typeface="Minipax"/>
            </a:endParaRPr>
          </a:p>
          <a:p>
            <a:endParaRPr lang="es-ES" b="0" i="0" dirty="0">
              <a:solidFill>
                <a:srgbClr val="352035"/>
              </a:solidFill>
              <a:effectLst/>
              <a:latin typeface="Minipax"/>
            </a:endParaRPr>
          </a:p>
          <a:p>
            <a:endParaRPr lang="es-ES" b="0" i="0" dirty="0">
              <a:solidFill>
                <a:srgbClr val="352035"/>
              </a:solidFill>
              <a:effectLst/>
              <a:latin typeface="Minipax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352035"/>
                </a:solidFill>
                <a:effectLst/>
                <a:latin typeface="Minipax"/>
              </a:rPr>
              <a:t>path</a:t>
            </a:r>
            <a:r>
              <a:rPr lang="es-ES" b="0" i="0" dirty="0">
                <a:solidFill>
                  <a:srgbClr val="352035"/>
                </a:solidFill>
                <a:effectLst/>
                <a:latin typeface="Minipax"/>
              </a:rPr>
              <a:t>: La ruta a que queremos configurar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352035"/>
                </a:solidFill>
                <a:effectLst/>
                <a:latin typeface="Minipax"/>
              </a:rPr>
              <a:t>component</a:t>
            </a:r>
            <a:r>
              <a:rPr lang="es-ES" b="0" i="0" dirty="0">
                <a:solidFill>
                  <a:srgbClr val="352035"/>
                </a:solidFill>
                <a:effectLst/>
                <a:latin typeface="Minipax"/>
              </a:rPr>
              <a:t>: Componente asociado a esa ruta. Para que funcione tienes que importar el componente en la parte de arriba, por ejemplo: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rgbClr val="352035"/>
              </a:solidFill>
              <a:latin typeface="Minipax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52035"/>
              </a:solidFill>
              <a:effectLst/>
              <a:latin typeface="Minipax"/>
            </a:endParaRPr>
          </a:p>
          <a:p>
            <a:endParaRPr lang="es-ES" b="0" i="0" dirty="0">
              <a:solidFill>
                <a:srgbClr val="352035"/>
              </a:solidFill>
              <a:effectLst/>
              <a:latin typeface="Minipax"/>
            </a:endParaRPr>
          </a:p>
          <a:p>
            <a:endParaRPr lang="es-ES" b="0" i="0" dirty="0">
              <a:solidFill>
                <a:srgbClr val="352035"/>
              </a:solidFill>
              <a:effectLst/>
              <a:latin typeface="Minipax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0A0980-25F0-4DAE-8CF7-483519CE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21</a:t>
            </a:fld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5917751-760A-4842-A741-4167180C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531327"/>
            <a:ext cx="6029325" cy="11049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30A45E0-CDFE-4667-B457-BB4FA3079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157" y="4221774"/>
            <a:ext cx="5372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41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18217-4ADB-4CD9-A119-7CBAE934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416088"/>
            <a:ext cx="6188242" cy="559858"/>
          </a:xfrm>
        </p:spPr>
        <p:txBody>
          <a:bodyPr>
            <a:normAutofit fontScale="90000"/>
          </a:bodyPr>
          <a:lstStyle/>
          <a:p>
            <a:r>
              <a:rPr lang="es-ES" b="1" i="0" dirty="0">
                <a:solidFill>
                  <a:srgbClr val="352035"/>
                </a:solidFill>
                <a:effectLst/>
                <a:latin typeface="Minipax"/>
              </a:rPr>
              <a:t>¿Qué es el </a:t>
            </a:r>
            <a:r>
              <a:rPr lang="es-ES" b="1" i="0" dirty="0" err="1">
                <a:solidFill>
                  <a:srgbClr val="352035"/>
                </a:solidFill>
                <a:effectLst/>
                <a:latin typeface="Minipax"/>
              </a:rPr>
              <a:t>Router</a:t>
            </a:r>
            <a:r>
              <a:rPr lang="es-ES" b="1" i="0" dirty="0">
                <a:solidFill>
                  <a:srgbClr val="352035"/>
                </a:solidFill>
                <a:effectLst/>
                <a:latin typeface="Minipax"/>
              </a:rPr>
              <a:t> outlet de Angular?</a:t>
            </a:r>
            <a:br>
              <a:rPr lang="es-ES" b="1" i="0" dirty="0">
                <a:solidFill>
                  <a:srgbClr val="352035"/>
                </a:solidFill>
                <a:effectLst/>
                <a:latin typeface="Minipax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E5BF6-8EB2-4A04-B7D4-2A8E598A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975946"/>
            <a:ext cx="10515600" cy="5201017"/>
          </a:xfrm>
        </p:spPr>
        <p:txBody>
          <a:bodyPr/>
          <a:lstStyle/>
          <a:p>
            <a:r>
              <a:rPr lang="es-ES" b="1" i="0" dirty="0" err="1">
                <a:solidFill>
                  <a:srgbClr val="352035"/>
                </a:solidFill>
                <a:effectLst/>
                <a:latin typeface="Minipax"/>
              </a:rPr>
              <a:t>router</a:t>
            </a:r>
            <a:r>
              <a:rPr lang="es-ES" b="1" i="0" dirty="0">
                <a:solidFill>
                  <a:srgbClr val="352035"/>
                </a:solidFill>
                <a:effectLst/>
                <a:latin typeface="Minipax"/>
              </a:rPr>
              <a:t>-outlet</a:t>
            </a:r>
            <a:r>
              <a:rPr lang="es-ES" b="0" i="0" dirty="0">
                <a:solidFill>
                  <a:srgbClr val="352035"/>
                </a:solidFill>
                <a:effectLst/>
                <a:latin typeface="Minipax"/>
              </a:rPr>
              <a:t> es una etiqueta especial en Angular que sirve para mostrar los componentes hijos de un componente. Por defecto todos los componentes son hijos del componente </a:t>
            </a:r>
            <a:r>
              <a:rPr lang="es-ES" b="0" i="0" dirty="0" err="1">
                <a:solidFill>
                  <a:srgbClr val="352035"/>
                </a:solidFill>
                <a:effectLst/>
                <a:latin typeface="Minipax"/>
              </a:rPr>
              <a:t>AppComponent</a:t>
            </a:r>
            <a:r>
              <a:rPr lang="es-ES" b="0" i="0" dirty="0">
                <a:solidFill>
                  <a:srgbClr val="352035"/>
                </a:solidFill>
                <a:effectLst/>
                <a:latin typeface="Minipax"/>
              </a:rPr>
              <a:t>, por lo que si </a:t>
            </a:r>
            <a:r>
              <a:rPr lang="es-ES" b="0" i="0" dirty="0" err="1">
                <a:solidFill>
                  <a:srgbClr val="352035"/>
                </a:solidFill>
                <a:effectLst/>
                <a:latin typeface="Minipax"/>
              </a:rPr>
              <a:t>incluímos</a:t>
            </a:r>
            <a:r>
              <a:rPr lang="es-ES" b="0" i="0" dirty="0">
                <a:solidFill>
                  <a:srgbClr val="352035"/>
                </a:solidFill>
                <a:effectLst/>
                <a:latin typeface="Minipax"/>
              </a:rPr>
              <a:t> esta etiqueta dentro de la vista de </a:t>
            </a:r>
            <a:r>
              <a:rPr lang="es-ES" b="0" i="0" dirty="0" err="1">
                <a:solidFill>
                  <a:srgbClr val="352035"/>
                </a:solidFill>
                <a:effectLst/>
                <a:latin typeface="Minipax"/>
              </a:rPr>
              <a:t>AppComponent</a:t>
            </a:r>
            <a:r>
              <a:rPr lang="es-ES" b="0" i="0" dirty="0">
                <a:solidFill>
                  <a:srgbClr val="352035"/>
                </a:solidFill>
                <a:effectLst/>
                <a:latin typeface="Minipax"/>
              </a:rPr>
              <a:t>, se renderizará cada uno de los componentes del </a:t>
            </a:r>
            <a:r>
              <a:rPr lang="es-ES" b="0" i="0" dirty="0" err="1">
                <a:solidFill>
                  <a:srgbClr val="352035"/>
                </a:solidFill>
                <a:effectLst/>
                <a:latin typeface="Minipax"/>
              </a:rPr>
              <a:t>routing</a:t>
            </a:r>
            <a:r>
              <a:rPr lang="es-ES" b="0" i="0" dirty="0">
                <a:solidFill>
                  <a:srgbClr val="352035"/>
                </a:solidFill>
                <a:effectLst/>
                <a:latin typeface="Minipax"/>
              </a:rPr>
              <a:t> dependiendo de la página en la que nos encontremos.</a:t>
            </a:r>
          </a:p>
          <a:p>
            <a:endParaRPr lang="es-ES" dirty="0">
              <a:solidFill>
                <a:srgbClr val="352035"/>
              </a:solidFill>
              <a:latin typeface="Minipax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419A68-5322-48F9-B36B-75C30F76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22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DCCC42-6A4E-4B55-8327-3B5C3206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845" y="3122368"/>
            <a:ext cx="3876309" cy="115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73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9DE35-371F-42B3-8453-6D229AD5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467071"/>
            <a:ext cx="6188242" cy="471935"/>
          </a:xfrm>
        </p:spPr>
        <p:txBody>
          <a:bodyPr/>
          <a:lstStyle/>
          <a:p>
            <a:r>
              <a:rPr lang="es-ES" dirty="0"/>
              <a:t>Formularios Reactivos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83EC3-4088-4589-A828-DC57D99C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1028700"/>
            <a:ext cx="10515600" cy="5148263"/>
          </a:xfrm>
        </p:spPr>
        <p:txBody>
          <a:bodyPr/>
          <a:lstStyle/>
          <a:p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Los Formularios Reactivos nos proveen de una manera de manejar las entradas de datos del usuario cuyos valores cambian en el tiempo.</a:t>
            </a:r>
          </a:p>
          <a:p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Cada cambio que ocurre en el formulario devuelve un nuevo estado, lo que ayuda a mantener la integridad del modelo entre cada cambio.</a:t>
            </a:r>
          </a:p>
          <a:p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Los Formularios Reactivos son mas escalables, reusables y fáciles de probar. Cada Elemento de la vista está directamente enlazado al modelo mediante una instancia de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FormControl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EFC875-60DA-4397-ADFA-68C805FD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95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17EF3-0322-4E80-848A-C2A6D0E8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405504"/>
            <a:ext cx="6188242" cy="551066"/>
          </a:xfrm>
        </p:spPr>
        <p:txBody>
          <a:bodyPr/>
          <a:lstStyle/>
          <a:p>
            <a:r>
              <a:rPr lang="es-ES" dirty="0"/>
              <a:t>Uso Formularios Reactivos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CB798E-24A1-4846-9252-4CC048C7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1063869"/>
            <a:ext cx="10515600" cy="5113094"/>
          </a:xfrm>
        </p:spPr>
        <p:txBody>
          <a:bodyPr/>
          <a:lstStyle/>
          <a:p>
            <a:r>
              <a:rPr lang="es-ES" dirty="0"/>
              <a:t>Para usarlo, primero se debe importar el modulo de angular </a:t>
            </a:r>
            <a:r>
              <a:rPr lang="es-ES" dirty="0" err="1"/>
              <a:t>ReactiveFormModule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EF53DC-CE56-4D7F-A78F-A79994E3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24</a:t>
            </a:fld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83C073F-5719-4A42-A0E1-F114422C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94" y="2072603"/>
            <a:ext cx="60007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88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667DE-966A-4690-9C99-8269BAAC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394962"/>
            <a:ext cx="6188242" cy="489520"/>
          </a:xfrm>
        </p:spPr>
        <p:txBody>
          <a:bodyPr>
            <a:normAutofit/>
          </a:bodyPr>
          <a:lstStyle/>
          <a:p>
            <a:r>
              <a:rPr lang="es-ES" dirty="0"/>
              <a:t>Uso Formularios Reactivos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76206FD-5B9F-4C79-B367-F053DCC31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239" y="2025589"/>
            <a:ext cx="8820150" cy="226695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1EBEB3-B4D4-420D-8CCE-A59FAE65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25</a:t>
            </a:fld>
            <a:endParaRPr lang="es-MX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94DEA43-DEB6-4D09-A2DB-3772E64A79AF}"/>
              </a:ext>
            </a:extLst>
          </p:cNvPr>
          <p:cNvSpPr txBox="1">
            <a:spLocks/>
          </p:cNvSpPr>
          <p:nvPr/>
        </p:nvSpPr>
        <p:spPr>
          <a:xfrm>
            <a:off x="438957" y="1063869"/>
            <a:ext cx="10515600" cy="5113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Bloque de </a:t>
            </a:r>
            <a:r>
              <a:rPr lang="es-ES"/>
              <a:t>código donde se </a:t>
            </a:r>
            <a:r>
              <a:rPr lang="es-ES" dirty="0"/>
              <a:t>define un formulario reactivo y se lo asigna a una variable, para ser usado en la vista HTML. 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1581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49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1797E-94B5-45A5-BC86-1BE1F497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563613"/>
            <a:ext cx="8078026" cy="1325563"/>
          </a:xfrm>
        </p:spPr>
        <p:txBody>
          <a:bodyPr>
            <a:normAutofit/>
          </a:bodyPr>
          <a:lstStyle/>
          <a:p>
            <a:r>
              <a:rPr lang="es-MX" sz="3200" dirty="0"/>
              <a:t>Alcance de las variables typescript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6019F-9184-4CC9-87E2-A80883D3F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95" y="1358035"/>
            <a:ext cx="10515600" cy="4735034"/>
          </a:xfrm>
        </p:spPr>
        <p:txBody>
          <a:bodyPr>
            <a:normAutofit/>
          </a:bodyPr>
          <a:lstStyle/>
          <a:p>
            <a:r>
              <a:rPr lang="es-ES" sz="3600" b="0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El alcance (</a:t>
            </a:r>
            <a:r>
              <a:rPr lang="es-ES" sz="3600" b="0" i="0" dirty="0" err="1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Scope</a:t>
            </a:r>
            <a:r>
              <a:rPr lang="es-ES" sz="3600" b="0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) se refiere al lugar en nuestro código donde las variables están disponibles para su uso.</a:t>
            </a:r>
          </a:p>
          <a:p>
            <a:endParaRPr lang="es-ES" sz="3600" b="0" i="0" dirty="0">
              <a:solidFill>
                <a:srgbClr val="0A0A23"/>
              </a:solidFill>
              <a:effectLst/>
              <a:latin typeface="Lato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s-ES" sz="3200" dirty="0" err="1">
                <a:solidFill>
                  <a:srgbClr val="0A0A23"/>
                </a:solidFill>
                <a:latin typeface="Lato" panose="020B0604020202020204" pitchFamily="34" charset="0"/>
              </a:rPr>
              <a:t>var</a:t>
            </a:r>
            <a:endParaRPr lang="es-ES" sz="3200" dirty="0">
              <a:solidFill>
                <a:srgbClr val="0A0A23"/>
              </a:solidFill>
              <a:latin typeface="Lato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s-ES" sz="3200" dirty="0" err="1">
                <a:solidFill>
                  <a:srgbClr val="0A0A23"/>
                </a:solidFill>
                <a:latin typeface="Lato" panose="020B0604020202020204" pitchFamily="34" charset="0"/>
              </a:rPr>
              <a:t>const</a:t>
            </a:r>
            <a:endParaRPr lang="es-ES" sz="3200" dirty="0">
              <a:solidFill>
                <a:srgbClr val="0A0A23"/>
              </a:solidFill>
              <a:latin typeface="Lato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s-ES" sz="3200" dirty="0" err="1">
                <a:solidFill>
                  <a:srgbClr val="0A0A23"/>
                </a:solidFill>
                <a:latin typeface="Lato" panose="020B0604020202020204" pitchFamily="34" charset="0"/>
              </a:rPr>
              <a:t>let</a:t>
            </a:r>
            <a:endParaRPr lang="es-ES" sz="3200" dirty="0">
              <a:solidFill>
                <a:srgbClr val="0A0A23"/>
              </a:solidFill>
              <a:latin typeface="Lato" panose="020B0604020202020204" pitchFamily="34" charset="0"/>
            </a:endParaRPr>
          </a:p>
          <a:p>
            <a:pPr marL="914400" lvl="2" indent="0">
              <a:buNone/>
            </a:pPr>
            <a:endParaRPr lang="es-ES" sz="2000" b="0" i="0" dirty="0">
              <a:solidFill>
                <a:srgbClr val="0A0A23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1BBF80-469C-4D70-97D6-90D8672E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90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6ACAD-B58F-435F-A98D-53146FEC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43" y="938192"/>
            <a:ext cx="4250609" cy="4351338"/>
          </a:xfr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lvl="1" indent="0">
              <a:buNone/>
            </a:pPr>
            <a:r>
              <a:rPr lang="es-ES" sz="2400" dirty="0">
                <a:solidFill>
                  <a:srgbClr val="0A0A23"/>
                </a:solidFill>
                <a:latin typeface="Lato" panose="020B0604020202020204" pitchFamily="34" charset="0"/>
              </a:rPr>
              <a:t>Tip de datos.</a:t>
            </a:r>
            <a:endParaRPr lang="es-ES" sz="2400" b="0" i="0" dirty="0">
              <a:solidFill>
                <a:srgbClr val="0A0A23"/>
              </a:solidFill>
              <a:effectLst/>
              <a:latin typeface="Lato" panose="020B0604020202020204" pitchFamily="34" charset="0"/>
            </a:endParaRPr>
          </a:p>
          <a:p>
            <a:pPr lvl="2"/>
            <a:r>
              <a:rPr lang="es-ES" sz="2200" b="0" i="0" dirty="0" err="1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number</a:t>
            </a:r>
            <a:r>
              <a:rPr lang="es-ES" sz="2200" b="0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 </a:t>
            </a:r>
          </a:p>
          <a:p>
            <a:pPr lvl="2"/>
            <a:r>
              <a:rPr lang="es-ES" sz="2200" dirty="0" err="1">
                <a:solidFill>
                  <a:srgbClr val="0A0A23"/>
                </a:solidFill>
                <a:latin typeface="Lato" panose="020B0604020202020204" pitchFamily="34" charset="0"/>
              </a:rPr>
              <a:t>string</a:t>
            </a:r>
            <a:endParaRPr lang="es-ES" sz="2200" dirty="0">
              <a:solidFill>
                <a:srgbClr val="0A0A23"/>
              </a:solidFill>
              <a:latin typeface="Lato" panose="020B0604020202020204" pitchFamily="34" charset="0"/>
            </a:endParaRPr>
          </a:p>
          <a:p>
            <a:pPr lvl="2"/>
            <a:r>
              <a:rPr lang="es-ES" sz="2200" dirty="0" err="1">
                <a:solidFill>
                  <a:srgbClr val="0A0A23"/>
                </a:solidFill>
                <a:latin typeface="Lato" panose="020B0604020202020204" pitchFamily="34" charset="0"/>
              </a:rPr>
              <a:t>b</a:t>
            </a:r>
            <a:r>
              <a:rPr lang="es-ES" sz="2200" b="0" i="0" dirty="0" err="1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oolean</a:t>
            </a:r>
            <a:endParaRPr lang="es-ES" sz="2200" b="0" i="0" dirty="0">
              <a:solidFill>
                <a:srgbClr val="0A0A23"/>
              </a:solidFill>
              <a:effectLst/>
              <a:latin typeface="Lato" panose="020B0604020202020204" pitchFamily="34" charset="0"/>
            </a:endParaRPr>
          </a:p>
          <a:p>
            <a:pPr lvl="2"/>
            <a:r>
              <a:rPr lang="es-ES" sz="2200" dirty="0" err="1">
                <a:solidFill>
                  <a:srgbClr val="0A0A23"/>
                </a:solidFill>
                <a:latin typeface="Lato" panose="020B0604020202020204" pitchFamily="34" charset="0"/>
              </a:rPr>
              <a:t>any</a:t>
            </a:r>
            <a:endParaRPr lang="es-ES" sz="2200" dirty="0">
              <a:solidFill>
                <a:srgbClr val="0A0A23"/>
              </a:solidFill>
              <a:latin typeface="Lato" panose="020B0604020202020204" pitchFamily="34" charset="0"/>
            </a:endParaRPr>
          </a:p>
          <a:p>
            <a:pPr lvl="2"/>
            <a:r>
              <a:rPr lang="es-ES" sz="2200" dirty="0">
                <a:solidFill>
                  <a:srgbClr val="0A0A23"/>
                </a:solidFill>
                <a:latin typeface="Lato" panose="020B0604020202020204" pitchFamily="34" charset="0"/>
              </a:rPr>
              <a:t>a</a:t>
            </a:r>
            <a:r>
              <a:rPr lang="es-ES" sz="2200" b="0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rray</a:t>
            </a:r>
          </a:p>
          <a:p>
            <a:pPr lvl="2"/>
            <a:r>
              <a:rPr lang="es-ES" sz="2200" dirty="0" err="1">
                <a:solidFill>
                  <a:srgbClr val="0A0A23"/>
                </a:solidFill>
                <a:latin typeface="Lato" panose="020B0604020202020204" pitchFamily="34" charset="0"/>
              </a:rPr>
              <a:t>undefined</a:t>
            </a:r>
            <a:endParaRPr lang="es-ES" sz="2200" dirty="0">
              <a:solidFill>
                <a:srgbClr val="0A0A23"/>
              </a:solidFill>
              <a:latin typeface="Lato" panose="020B0604020202020204" pitchFamily="34" charset="0"/>
            </a:endParaRPr>
          </a:p>
          <a:p>
            <a:pPr lvl="2"/>
            <a:r>
              <a:rPr lang="es-ES" sz="2200" dirty="0">
                <a:solidFill>
                  <a:srgbClr val="0A0A23"/>
                </a:solidFill>
                <a:latin typeface="Lato" panose="020B0604020202020204" pitchFamily="34" charset="0"/>
              </a:rPr>
              <a:t>d</a:t>
            </a:r>
            <a:r>
              <a:rPr lang="es-ES" sz="2200" b="0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ate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D3B383-D8B0-46BE-B954-BEE48639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4</a:t>
            </a:fld>
            <a:endParaRPr lang="es-MX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3DE4F47-A1A9-42E9-9947-B61C89598CFA}"/>
              </a:ext>
            </a:extLst>
          </p:cNvPr>
          <p:cNvSpPr txBox="1">
            <a:spLocks/>
          </p:cNvSpPr>
          <p:nvPr/>
        </p:nvSpPr>
        <p:spPr>
          <a:xfrm>
            <a:off x="6322424" y="938192"/>
            <a:ext cx="4250609" cy="5418158"/>
          </a:xfrm>
          <a:prstGeom prst="rect">
            <a:avLst/>
          </a:prstGeom>
          <a:solidFill>
            <a:srgbClr val="EAEAE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s-ES" sz="2400" dirty="0">
                <a:solidFill>
                  <a:srgbClr val="0A0A23"/>
                </a:solidFill>
                <a:latin typeface="Lato" panose="020B0604020202020204" pitchFamily="34" charset="0"/>
              </a:rPr>
              <a:t>Interfaces.</a:t>
            </a:r>
          </a:p>
          <a:p>
            <a:pPr marL="457200" lvl="1" indent="0">
              <a:buNone/>
            </a:pPr>
            <a:r>
              <a:rPr lang="es-ES" dirty="0"/>
              <a:t>Interface </a:t>
            </a:r>
            <a:r>
              <a:rPr lang="es-ES" dirty="0" err="1"/>
              <a:t>IPerson</a:t>
            </a:r>
            <a:r>
              <a:rPr lang="es-ES" dirty="0"/>
              <a:t> { </a:t>
            </a:r>
          </a:p>
          <a:p>
            <a:pPr marL="457200" lvl="1" indent="0">
              <a:buNone/>
            </a:pPr>
            <a:r>
              <a:rPr lang="es-ES" dirty="0"/>
              <a:t>	id: </a:t>
            </a:r>
            <a:r>
              <a:rPr lang="es-ES" dirty="0" err="1"/>
              <a:t>number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name</a:t>
            </a:r>
            <a:r>
              <a:rPr lang="es-ES" dirty="0"/>
              <a:t>: </a:t>
            </a:r>
            <a:r>
              <a:rPr lang="es-ES" dirty="0" err="1"/>
              <a:t>string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isMarried</a:t>
            </a:r>
            <a:r>
              <a:rPr lang="es-ES" dirty="0"/>
              <a:t>: </a:t>
            </a:r>
            <a:r>
              <a:rPr lang="es-ES" dirty="0" err="1"/>
              <a:t>boolean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obj</a:t>
            </a:r>
            <a:r>
              <a:rPr lang="es-ES" dirty="0"/>
              <a:t>: </a:t>
            </a:r>
            <a:r>
              <a:rPr lang="es-ES" dirty="0" err="1"/>
              <a:t>Iperson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 err="1"/>
              <a:t>Obj</a:t>
            </a:r>
            <a:r>
              <a:rPr lang="es-ES" dirty="0"/>
              <a:t> = { </a:t>
            </a:r>
          </a:p>
          <a:p>
            <a:pPr marL="457200" lvl="1" indent="0">
              <a:buNone/>
            </a:pPr>
            <a:r>
              <a:rPr lang="es-ES" dirty="0"/>
              <a:t>	id: 1, 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name</a:t>
            </a:r>
            <a:r>
              <a:rPr lang="es-ES" dirty="0"/>
              <a:t>: ‘Juan’,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isMarried</a:t>
            </a:r>
            <a:r>
              <a:rPr lang="es-ES" dirty="0"/>
              <a:t>: false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01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1797E-94B5-45A5-BC86-1BE1F497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511604"/>
            <a:ext cx="6188242" cy="847995"/>
          </a:xfrm>
        </p:spPr>
        <p:txBody>
          <a:bodyPr>
            <a:normAutofit/>
          </a:bodyPr>
          <a:lstStyle/>
          <a:p>
            <a:r>
              <a:rPr lang="es-MX" sz="3200" dirty="0"/>
              <a:t>Funciones en </a:t>
            </a:r>
            <a:r>
              <a:rPr lang="es-ES" sz="3200" dirty="0" err="1"/>
              <a:t>Typescript</a:t>
            </a: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6019F-9184-4CC9-87E2-A80883D3F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1123406"/>
            <a:ext cx="10515600" cy="1319348"/>
          </a:xfrm>
        </p:spPr>
        <p:txBody>
          <a:bodyPr/>
          <a:lstStyle/>
          <a:p>
            <a:r>
              <a:rPr lang="es-ES" sz="2800" b="0" i="0" dirty="0">
                <a:solidFill>
                  <a:srgbClr val="313130"/>
                </a:solidFill>
                <a:effectLst/>
                <a:latin typeface="BlinkMacSystemFont"/>
              </a:rPr>
              <a:t>Las funciones son los principales “bloques de construcción” del programa. Permiten que el código se llame muchas veces sin repetición.</a:t>
            </a:r>
            <a:endParaRPr lang="es-MX" sz="2800" b="0" i="0" dirty="0">
              <a:solidFill>
                <a:srgbClr val="313130"/>
              </a:solidFill>
              <a:effectLst/>
              <a:latin typeface="BlinkMacSystemFont"/>
            </a:endParaRPr>
          </a:p>
          <a:p>
            <a:endParaRPr lang="es-ES" sz="3600" b="0" i="0" dirty="0">
              <a:solidFill>
                <a:srgbClr val="0A0A23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1BBF80-469C-4D70-97D6-90D8672E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5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0B6610-51CC-4602-BEAF-9338B07C8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76"/>
          <a:stretch/>
        </p:blipFill>
        <p:spPr>
          <a:xfrm>
            <a:off x="696685" y="2538185"/>
            <a:ext cx="5101471" cy="3695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DDAC8EE-9028-4F26-87F8-B1C5CAE1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922"/>
          <a:stretch/>
        </p:blipFill>
        <p:spPr>
          <a:xfrm>
            <a:off x="6096000" y="2538185"/>
            <a:ext cx="5101471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2EF01-759A-4DC1-A3D4-6A2FC83D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662272"/>
            <a:ext cx="6188242" cy="795743"/>
          </a:xfrm>
        </p:spPr>
        <p:txBody>
          <a:bodyPr/>
          <a:lstStyle/>
          <a:p>
            <a:r>
              <a:rPr lang="es-ES" dirty="0"/>
              <a:t>Typescript - Instalación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3A5AA89-DF17-4FFE-A51C-D4A4F6578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537" y="1735138"/>
            <a:ext cx="6638925" cy="304800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8C0468-98AA-4472-BA59-E83ABF0A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14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E2A48-7F6E-46E7-B1CD-4B0328A0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7" y="447138"/>
            <a:ext cx="6188242" cy="560612"/>
          </a:xfrm>
        </p:spPr>
        <p:txBody>
          <a:bodyPr/>
          <a:lstStyle/>
          <a:p>
            <a:r>
              <a:rPr lang="es-MX" dirty="0"/>
              <a:t>Introducción a Angular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4F8A05-8B5D-4A8C-A2A7-754F595A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7</a:t>
            </a:fld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082C739-1981-406F-A054-47B80C07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60" y="1673163"/>
            <a:ext cx="10515600" cy="4126095"/>
          </a:xfrm>
        </p:spPr>
        <p:txBody>
          <a:bodyPr/>
          <a:lstStyle/>
          <a:p>
            <a:r>
              <a:rPr lang="es-ES" dirty="0"/>
              <a:t>Es un framework para desarrollo de aplicaciones web, utilizando HTML y Typescript</a:t>
            </a:r>
          </a:p>
          <a:p>
            <a:r>
              <a:rPr lang="es-ES" dirty="0"/>
              <a:t>Basado en módulos, componentes y servicios. </a:t>
            </a:r>
          </a:p>
          <a:p>
            <a:r>
              <a:rPr lang="es-ES" dirty="0"/>
              <a:t>Extiende el código HTML con etiquetas propias</a:t>
            </a:r>
          </a:p>
          <a:p>
            <a:r>
              <a:rPr lang="es-EC" sz="2400" dirty="0"/>
              <a:t>Conexión a cualquier </a:t>
            </a:r>
            <a:r>
              <a:rPr lang="es-EC" sz="2400" dirty="0" err="1"/>
              <a:t>APIs</a:t>
            </a:r>
            <a:r>
              <a:rPr lang="es-EC" sz="2400" dirty="0"/>
              <a:t> REST que responda con </a:t>
            </a:r>
            <a:r>
              <a:rPr lang="es-EC" sz="2400" dirty="0" err="1"/>
              <a:t>json</a:t>
            </a:r>
            <a:r>
              <a:rPr lang="es-EC" sz="2400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69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8E9C0-CADC-4177-B368-24BCA844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73C20F-44D3-450E-A561-4125ACB7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8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0B2993-5B58-4F0A-9D50-C67C5AA7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430" y="2491931"/>
            <a:ext cx="1757362" cy="571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80804C-48E7-403C-980F-43773631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30" y="2468118"/>
            <a:ext cx="1757362" cy="571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5D60D9C-4AF6-47E3-8ADD-C35A6B53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830" y="2468117"/>
            <a:ext cx="1757362" cy="5715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5A00EAB-C2FB-43E4-83A1-9BC95F27292A}"/>
              </a:ext>
            </a:extLst>
          </p:cNvPr>
          <p:cNvSpPr/>
          <p:nvPr/>
        </p:nvSpPr>
        <p:spPr>
          <a:xfrm>
            <a:off x="8218822" y="1794705"/>
            <a:ext cx="1757362" cy="42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dirty="0"/>
              <a:t>Modules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336E4E5-0587-476A-8370-E5CA78582512}"/>
              </a:ext>
            </a:extLst>
          </p:cNvPr>
          <p:cNvSpPr/>
          <p:nvPr/>
        </p:nvSpPr>
        <p:spPr>
          <a:xfrm>
            <a:off x="3113425" y="1198732"/>
            <a:ext cx="1757362" cy="424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dirty="0" err="1"/>
              <a:t>Guards</a:t>
            </a:r>
            <a:endParaRPr lang="es-EC" sz="24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DF02867-E641-442A-9AE2-961F74B11B27}"/>
              </a:ext>
            </a:extLst>
          </p:cNvPr>
          <p:cNvSpPr/>
          <p:nvPr/>
        </p:nvSpPr>
        <p:spPr>
          <a:xfrm>
            <a:off x="8218822" y="1179007"/>
            <a:ext cx="1757362" cy="424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dirty="0" err="1"/>
              <a:t>Guards</a:t>
            </a:r>
            <a:endParaRPr lang="es-EC" sz="24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E0D024D-1972-49EC-8DD9-CC0BC0D4ED23}"/>
              </a:ext>
            </a:extLst>
          </p:cNvPr>
          <p:cNvSpPr/>
          <p:nvPr/>
        </p:nvSpPr>
        <p:spPr>
          <a:xfrm>
            <a:off x="3113428" y="1791323"/>
            <a:ext cx="1757362" cy="42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dirty="0"/>
              <a:t>Modules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FBC4F23-E6FF-49A5-86C9-D10EC1F65EC3}"/>
              </a:ext>
            </a:extLst>
          </p:cNvPr>
          <p:cNvSpPr/>
          <p:nvPr/>
        </p:nvSpPr>
        <p:spPr>
          <a:xfrm>
            <a:off x="5666125" y="1786200"/>
            <a:ext cx="1757362" cy="42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dirty="0"/>
              <a:t>Modules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75F8722-0DC7-4E91-BE78-33BBF2B5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427" y="5705540"/>
            <a:ext cx="6862763" cy="5715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D36440E-9176-4C05-9427-A3D420A45910}"/>
              </a:ext>
            </a:extLst>
          </p:cNvPr>
          <p:cNvSpPr/>
          <p:nvPr/>
        </p:nvSpPr>
        <p:spPr>
          <a:xfrm>
            <a:off x="3113425" y="5115953"/>
            <a:ext cx="6862763" cy="479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dirty="0"/>
              <a:t>Modules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A8BDFA8-A446-469D-B410-74D9C7E7A9EA}"/>
              </a:ext>
            </a:extLst>
          </p:cNvPr>
          <p:cNvSpPr/>
          <p:nvPr/>
        </p:nvSpPr>
        <p:spPr>
          <a:xfrm>
            <a:off x="5666125" y="1182008"/>
            <a:ext cx="1757362" cy="424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dirty="0" err="1"/>
              <a:t>Guards</a:t>
            </a:r>
            <a:endParaRPr lang="es-EC" sz="24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0B5758A-DE6C-463B-88EB-FD17E5692519}"/>
              </a:ext>
            </a:extLst>
          </p:cNvPr>
          <p:cNvSpPr/>
          <p:nvPr/>
        </p:nvSpPr>
        <p:spPr>
          <a:xfrm>
            <a:off x="2629849" y="4090961"/>
            <a:ext cx="6862763" cy="424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dirty="0" err="1"/>
              <a:t>Guards</a:t>
            </a:r>
            <a:endParaRPr lang="es-EC" sz="2400" dirty="0"/>
          </a:p>
        </p:txBody>
      </p:sp>
      <p:pic>
        <p:nvPicPr>
          <p:cNvPr id="18" name="Picture 2" descr="Imagen relacionada">
            <a:extLst>
              <a:ext uri="{FF2B5EF4-FFF2-40B4-BE49-F238E27FC236}">
                <a16:creationId xmlns:a16="http://schemas.microsoft.com/office/drawing/2014/main" id="{1A0F31F3-9700-4551-B61D-41ABD5B553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18" r="2780" b="33938"/>
          <a:stretch/>
        </p:blipFill>
        <p:spPr bwMode="auto">
          <a:xfrm>
            <a:off x="273741" y="3124983"/>
            <a:ext cx="10601895" cy="192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79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63764-0A73-494B-B21A-AB46FE44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 </a:t>
            </a:r>
            <a:r>
              <a:rPr lang="es-ES" dirty="0" err="1"/>
              <a:t>Cli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31DCE7-F79A-4E61-8850-7BC71363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628-EEA4-4896-AF64-E7A71CB7486F}" type="slidenum">
              <a:rPr lang="es-MX" smtClean="0"/>
              <a:t>9</a:t>
            </a:fld>
            <a:endParaRPr lang="es-MX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E38799F-2775-4BD9-8B45-8B458F4B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7" y="1253331"/>
            <a:ext cx="6188242" cy="4351338"/>
          </a:xfrm>
        </p:spPr>
        <p:txBody>
          <a:bodyPr anchor="t">
            <a:normAutofit/>
          </a:bodyPr>
          <a:lstStyle/>
          <a:p>
            <a:r>
              <a:rPr lang="es-EC" sz="2400" dirty="0"/>
              <a:t>Es un manejador de paquetes, usando líneas de comandos ng </a:t>
            </a:r>
            <a:r>
              <a:rPr lang="en-US" sz="2400" dirty="0"/>
              <a:t>[Command]</a:t>
            </a:r>
            <a:r>
              <a:rPr lang="es-EC" sz="2400" dirty="0"/>
              <a:t> para crear:</a:t>
            </a:r>
          </a:p>
          <a:p>
            <a:r>
              <a:rPr lang="es-EC" sz="2400" dirty="0"/>
              <a:t>Componentes</a:t>
            </a:r>
          </a:p>
          <a:p>
            <a:r>
              <a:rPr lang="es-EC" sz="2400" dirty="0"/>
              <a:t>Directivas </a:t>
            </a:r>
          </a:p>
          <a:p>
            <a:r>
              <a:rPr lang="es-EC" sz="2400" dirty="0"/>
              <a:t>Clases</a:t>
            </a:r>
          </a:p>
          <a:p>
            <a:r>
              <a:rPr lang="es-EC" sz="2400" dirty="0"/>
              <a:t>Guardias</a:t>
            </a:r>
          </a:p>
          <a:p>
            <a:r>
              <a:rPr lang="es-EC" sz="2400" dirty="0"/>
              <a:t>Y entre otros mas… </a:t>
            </a:r>
          </a:p>
        </p:txBody>
      </p:sp>
      <p:pic>
        <p:nvPicPr>
          <p:cNvPr id="6" name="Picture 4" descr="Resultado de imagen para angular cli">
            <a:extLst>
              <a:ext uri="{FF2B5EF4-FFF2-40B4-BE49-F238E27FC236}">
                <a16:creationId xmlns:a16="http://schemas.microsoft.com/office/drawing/2014/main" id="{CEBEF2B8-900E-4867-9088-3406E7D6B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269" y="1726355"/>
            <a:ext cx="3662730" cy="2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251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Colores GlobalHitss">
      <a:dk1>
        <a:srgbClr val="0C0C0C"/>
      </a:dk1>
      <a:lt1>
        <a:sysClr val="window" lastClr="FFFFFF"/>
      </a:lt1>
      <a:dk2>
        <a:srgbClr val="3F3F3F"/>
      </a:dk2>
      <a:lt2>
        <a:srgbClr val="F2F2F2"/>
      </a:lt2>
      <a:accent1>
        <a:srgbClr val="00ABC2"/>
      </a:accent1>
      <a:accent2>
        <a:srgbClr val="007881"/>
      </a:accent2>
      <a:accent3>
        <a:srgbClr val="9EA1A2"/>
      </a:accent3>
      <a:accent4>
        <a:srgbClr val="F8E815"/>
      </a:accent4>
      <a:accent5>
        <a:srgbClr val="5B9BD5"/>
      </a:accent5>
      <a:accent6>
        <a:srgbClr val="84C052"/>
      </a:accent6>
      <a:hlink>
        <a:srgbClr val="0563C1"/>
      </a:hlink>
      <a:folHlink>
        <a:srgbClr val="954F72"/>
      </a:folHlink>
    </a:clrScheme>
    <a:fontScheme name="GlobalHitss">
      <a:majorFont>
        <a:latin typeface="Century Gothic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1328</Words>
  <Application>Microsoft Office PowerPoint</Application>
  <PresentationFormat>Panorámica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8" baseType="lpstr">
      <vt:lpstr>-apple-system</vt:lpstr>
      <vt:lpstr>Arial</vt:lpstr>
      <vt:lpstr>BlinkMacSystemFont</vt:lpstr>
      <vt:lpstr>Calibri</vt:lpstr>
      <vt:lpstr>Century Gothic</vt:lpstr>
      <vt:lpstr>Droid Sans Mono</vt:lpstr>
      <vt:lpstr>Lato</vt:lpstr>
      <vt:lpstr>Minipax</vt:lpstr>
      <vt:lpstr>Myriad Pro</vt:lpstr>
      <vt:lpstr>Roboto</vt:lpstr>
      <vt:lpstr>Wingdings</vt:lpstr>
      <vt:lpstr>Diseño personalizado</vt:lpstr>
      <vt:lpstr>Angular Inicial  Tutor: Leonel Ramírez González     GLOBAL HITSS 2023</vt:lpstr>
      <vt:lpstr>Contenido del curso </vt:lpstr>
      <vt:lpstr>Alcance de las variables typescript</vt:lpstr>
      <vt:lpstr>Presentación de PowerPoint</vt:lpstr>
      <vt:lpstr>Funciones en Typescript</vt:lpstr>
      <vt:lpstr>Typescript - Instalación</vt:lpstr>
      <vt:lpstr>Introducción a Angular</vt:lpstr>
      <vt:lpstr>Arquitectura</vt:lpstr>
      <vt:lpstr>Angular Cli</vt:lpstr>
      <vt:lpstr>Presentación de PowerPoint</vt:lpstr>
      <vt:lpstr>Angular – Estructura de una aplicación</vt:lpstr>
      <vt:lpstr>Angular – Estructura de una aplicación</vt:lpstr>
      <vt:lpstr>Angular – Estructura de una aplicación</vt:lpstr>
      <vt:lpstr>Configurar Git</vt:lpstr>
      <vt:lpstr>Componentes y plantillas</vt:lpstr>
      <vt:lpstr>Ciclo de vida Componentes</vt:lpstr>
      <vt:lpstr>Uso de Módulos</vt:lpstr>
      <vt:lpstr>Directivas en Angular</vt:lpstr>
      <vt:lpstr>Servicios e inyección de dependencias</vt:lpstr>
      <vt:lpstr>Routing</vt:lpstr>
      <vt:lpstr>Routing</vt:lpstr>
      <vt:lpstr>¿Qué es el Router outlet de Angular? </vt:lpstr>
      <vt:lpstr>Formularios Reactivos</vt:lpstr>
      <vt:lpstr>Uso Formularios Reactivos</vt:lpstr>
      <vt:lpstr>Uso Formularios Reactivos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Magdalena Elizabeth Ramirez Garcia Cano</dc:creator>
  <cp:lastModifiedBy>Leonel Fernando Ramirez Gonzalez</cp:lastModifiedBy>
  <cp:revision>149</cp:revision>
  <dcterms:created xsi:type="dcterms:W3CDTF">2020-01-07T16:26:20Z</dcterms:created>
  <dcterms:modified xsi:type="dcterms:W3CDTF">2023-04-14T23:02:37Z</dcterms:modified>
</cp:coreProperties>
</file>