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94" r:id="rId3"/>
    <p:sldId id="296" r:id="rId4"/>
    <p:sldId id="297" r:id="rId5"/>
    <p:sldId id="295" r:id="rId6"/>
    <p:sldId id="257" r:id="rId7"/>
    <p:sldId id="258" r:id="rId8"/>
    <p:sldId id="261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68" r:id="rId19"/>
    <p:sldId id="270" r:id="rId20"/>
    <p:sldId id="286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98" r:id="rId29"/>
    <p:sldId id="279" r:id="rId30"/>
    <p:sldId id="278" r:id="rId31"/>
    <p:sldId id="292" r:id="rId32"/>
    <p:sldId id="280" r:id="rId33"/>
    <p:sldId id="293" r:id="rId34"/>
    <p:sldId id="281" r:id="rId35"/>
    <p:sldId id="282" r:id="rId36"/>
    <p:sldId id="300" r:id="rId37"/>
    <p:sldId id="299" r:id="rId38"/>
    <p:sldId id="283" r:id="rId39"/>
    <p:sldId id="284" r:id="rId40"/>
    <p:sldId id="285" r:id="rId41"/>
    <p:sldId id="287" r:id="rId42"/>
    <p:sldId id="288" r:id="rId43"/>
    <p:sldId id="289" r:id="rId44"/>
    <p:sldId id="290" r:id="rId45"/>
    <p:sldId id="291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custDataLst>
    <p:tags r:id="rId5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3" autoAdjust="0"/>
    <p:restoredTop sz="82401" autoAdjust="0"/>
  </p:normalViewPr>
  <p:slideViewPr>
    <p:cSldViewPr>
      <p:cViewPr>
        <p:scale>
          <a:sx n="66" d="100"/>
          <a:sy n="66" d="100"/>
        </p:scale>
        <p:origin x="2112" y="6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8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3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Задание</a:t>
            </a:r>
          </a:p>
          <a:p>
            <a:r>
              <a:rPr lang="ru-RU" dirty="0"/>
              <a:t>Метеостанция работает на основе объекта </a:t>
            </a:r>
            <a:r>
              <a:rPr lang="en-US" dirty="0" err="1"/>
              <a:t>WeatherData</a:t>
            </a:r>
            <a:r>
              <a:rPr lang="ru-RU" dirty="0"/>
              <a:t>, отслеживающего</a:t>
            </a:r>
            <a:r>
              <a:rPr lang="ru-RU" baseline="0" dirty="0"/>
              <a:t> текущие погодные условия</a:t>
            </a:r>
          </a:p>
          <a:p>
            <a:r>
              <a:rPr lang="ru-RU" baseline="0" dirty="0"/>
              <a:t>Необходимо создать приложение, которое отображает 3 визуальных элемента: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Текущие условия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Статистика (минимум, максимум, среднее)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Прогноз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Предусмотреть возможность расширения программы. Нужно определить </a:t>
            </a:r>
            <a:r>
              <a:rPr lang="en-US" dirty="0"/>
              <a:t>API</a:t>
            </a:r>
            <a:r>
              <a:rPr lang="ru-RU" dirty="0"/>
              <a:t>,</a:t>
            </a:r>
            <a:r>
              <a:rPr lang="ru-RU" baseline="0" dirty="0"/>
              <a:t> чтобы другие разработчики могли писать собственные визуальные элементы для отображения погоды и подключать их к приложению.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3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7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ru-RU" dirty="0" err="1"/>
              <a:t>WeatherData</a:t>
            </a:r>
            <a:r>
              <a:rPr lang="ru-RU" dirty="0"/>
              <a:t> предоставляет </a:t>
            </a:r>
            <a:r>
              <a:rPr lang="ru-RU" dirty="0" err="1"/>
              <a:t>get</a:t>
            </a:r>
            <a:r>
              <a:rPr lang="ru-RU" dirty="0"/>
              <a:t>-методы для получения текущих значений датчиков</a:t>
            </a:r>
          </a:p>
          <a:p>
            <a:endParaRPr lang="en-US" dirty="0"/>
          </a:p>
          <a:p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MeasurementsChanged</a:t>
            </a:r>
            <a:r>
              <a:rPr lang="en-US" baseline="0" dirty="0"/>
              <a:t> </a:t>
            </a:r>
            <a:r>
              <a:rPr lang="ru-RU" baseline="0" dirty="0"/>
              <a:t>вызывается при появлении новых метеорологических данных. Как он вызывается – не важно. Важно знать, что он вызывается.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Наивная реализация предполагает</a:t>
            </a:r>
            <a:r>
              <a:rPr lang="ru-RU" baseline="0" dirty="0"/>
              <a:t> разместить объекты-датчики в полях класса </a:t>
            </a:r>
            <a:r>
              <a:rPr lang="en-US" baseline="0" dirty="0" err="1"/>
              <a:t>CWeatherData</a:t>
            </a:r>
            <a:r>
              <a:rPr lang="en-US" baseline="0" dirty="0"/>
              <a:t> </a:t>
            </a:r>
            <a:r>
              <a:rPr lang="ru-RU" baseline="0" dirty="0"/>
              <a:t>и в методе </a:t>
            </a:r>
            <a:r>
              <a:rPr lang="en-US" baseline="0" dirty="0" err="1"/>
              <a:t>MeasurementsChanged</a:t>
            </a:r>
            <a:r>
              <a:rPr lang="ru-RU" baseline="0" dirty="0"/>
              <a:t> обновляем показания датчиков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0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Субъект управляет некоторыми данными</a:t>
            </a:r>
          </a:p>
          <a:p>
            <a:r>
              <a:rPr lang="ru-RU" dirty="0"/>
              <a:t>Когда его данные обновляются, наблюдатели получают оповещения.</a:t>
            </a:r>
          </a:p>
          <a:p>
            <a:r>
              <a:rPr lang="ru-RU" dirty="0"/>
              <a:t>Наблюдатели</a:t>
            </a:r>
            <a:r>
              <a:rPr lang="ru-RU" baseline="0" dirty="0"/>
              <a:t> регистрируются у субъекта, чтобы получать оповещения при изменении его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«Наблюдатель»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приложению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Расширяемость</a:t>
            </a:r>
          </a:p>
          <a:p>
            <a:pPr lvl="1"/>
            <a:r>
              <a:rPr lang="ru-RU" dirty="0"/>
              <a:t>Возможность реализации дополнительных экранов вывода</a:t>
            </a:r>
          </a:p>
          <a:p>
            <a:pPr lvl="1"/>
            <a:r>
              <a:rPr lang="ru-RU" dirty="0"/>
              <a:t>Возможность динамического добавления и удаления экранов</a:t>
            </a:r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Наивная реализация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190" y="1916832"/>
            <a:ext cx="8712968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</a:p>
          <a:p>
            <a:pPr defTabSz="447675">
              <a:spcAft>
                <a:spcPts val="0"/>
              </a:spcAft>
            </a:pPr>
            <a:r>
              <a:rPr lang="en-US" sz="1400" dirty="0"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Для получения данных вызываем уже реализованные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getter-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ы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// Обновляем показания 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Блиц-анализ наивной реализации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Какие из следующих утверждений относятся к данной реализации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en-US" dirty="0"/>
              <a:t>A. </a:t>
            </a:r>
            <a:r>
              <a:rPr lang="ru-RU" dirty="0"/>
              <a:t>Программирование на уровне реализаций, а не интерфейсов</a:t>
            </a:r>
          </a:p>
          <a:p>
            <a:pPr lvl="1"/>
            <a:r>
              <a:rPr lang="en-US" dirty="0"/>
              <a:t>B. </a:t>
            </a:r>
            <a:r>
              <a:rPr lang="ru-RU" dirty="0"/>
              <a:t>Для каждого нового элемента придется изменять код</a:t>
            </a:r>
          </a:p>
          <a:p>
            <a:pPr lvl="1"/>
            <a:r>
              <a:rPr lang="en-US" dirty="0"/>
              <a:t>C. </a:t>
            </a:r>
            <a:r>
              <a:rPr lang="ru-RU" dirty="0"/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Блиц-анализ наивной реализации (ответы)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Какие из следующих утверждений относятся к данной реализации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ru-RU" dirty="0">
                <a:solidFill>
                  <a:srgbClr val="00B050"/>
                </a:solidFill>
              </a:rPr>
              <a:t>Программирование на уровне реализаций, а не интерфейсов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ru-RU" dirty="0">
                <a:solidFill>
                  <a:srgbClr val="00B050"/>
                </a:solidFill>
              </a:rPr>
              <a:t>Для каждого нового элемента придется изменять код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C. </a:t>
            </a:r>
            <a:r>
              <a:rPr lang="ru-RU" dirty="0">
                <a:solidFill>
                  <a:srgbClr val="00B050"/>
                </a:solidFill>
              </a:rPr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E. </a:t>
            </a:r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/>
              <a:t>CWeatherData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65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Жесткие зависимости от конкретных классов индикаторов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Программирование 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/>
              <a:t>CWeatherData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889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Инкапсуляция переменной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Типы и количество индикаторов – переменная составляющая программы, и должна быть инкапсулирована</a:t>
            </a:r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общего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паттерном Наблюдатель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из реального мира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Подписка на газету или журнал</a:t>
            </a:r>
          </a:p>
          <a:p>
            <a:pPr lvl="1"/>
            <a:r>
              <a:rPr lang="ru-RU" dirty="0"/>
              <a:t>Издатель выпускает газету</a:t>
            </a:r>
          </a:p>
          <a:p>
            <a:pPr lvl="1"/>
            <a:r>
              <a:rPr lang="ru-RU" dirty="0"/>
              <a:t>Вы оформляете подписку у конкретного издателя</a:t>
            </a:r>
          </a:p>
          <a:p>
            <a:pPr lvl="2"/>
            <a:r>
              <a:rPr lang="ru-RU" dirty="0"/>
              <a:t>При выходе нового номера, экземпляр доставляется вам</a:t>
            </a:r>
          </a:p>
          <a:p>
            <a:pPr lvl="1"/>
            <a:r>
              <a:rPr lang="ru-RU" dirty="0"/>
              <a:t>Если вы не хотите получать газету, вы прекращаете подписку</a:t>
            </a:r>
          </a:p>
          <a:p>
            <a:pPr lvl="1"/>
            <a:r>
              <a:rPr lang="ru-RU" dirty="0"/>
              <a:t>Пока газета публикуется, кто угодно может оформить или прекратить подписку</a:t>
            </a:r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Издатели + Подписчики = 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Субъект</a:t>
            </a:r>
            <a:r>
              <a:rPr lang="ru-RU" dirty="0"/>
              <a:t> – тот кто управляет данными</a:t>
            </a:r>
          </a:p>
          <a:p>
            <a:pPr lvl="1"/>
            <a:r>
              <a:rPr lang="ru-RU" dirty="0"/>
              <a:t>Оповещает наблюдателей об изменении данных</a:t>
            </a:r>
          </a:p>
          <a:p>
            <a:r>
              <a:rPr lang="ru-RU" b="1" dirty="0"/>
              <a:t>Наблюдатель</a:t>
            </a:r>
            <a:r>
              <a:rPr lang="ru-RU" dirty="0"/>
              <a:t> – тот, кто получает оповещения от Субъекта</a:t>
            </a:r>
          </a:p>
          <a:p>
            <a:pPr lvl="1"/>
            <a:r>
              <a:rPr lang="ru-RU" dirty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D8298-70BA-18D6-EF7E-186A2928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E2EC8F-35C8-8CB4-19A1-552E98E3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75" y="2163762"/>
            <a:ext cx="7639049" cy="3848100"/>
          </a:xfrm>
        </p:spPr>
      </p:pic>
    </p:spTree>
    <p:extLst>
      <p:ext uri="{BB962C8B-B14F-4D97-AF65-F5344CB8AC3E}">
        <p14:creationId xmlns:p14="http://schemas.microsoft.com/office/powerpoint/2010/main" val="137373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6" y="1844824"/>
            <a:ext cx="8727667" cy="3328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9712" y="587727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 не является наблюдателем, поэтому не получает оповещения</a:t>
            </a:r>
          </a:p>
        </p:txBody>
      </p:sp>
      <p:sp>
        <p:nvSpPr>
          <p:cNvPr id="5" name="Freeform 4"/>
          <p:cNvSpPr/>
          <p:nvPr/>
        </p:nvSpPr>
        <p:spPr>
          <a:xfrm>
            <a:off x="1977763" y="4965405"/>
            <a:ext cx="648479" cy="861237"/>
          </a:xfrm>
          <a:custGeom>
            <a:avLst/>
            <a:gdLst>
              <a:gd name="connsiteX0" fmla="*/ 648479 w 648479"/>
              <a:gd name="connsiteY0" fmla="*/ 861237 h 861237"/>
              <a:gd name="connsiteX1" fmla="*/ 63688 w 648479"/>
              <a:gd name="connsiteY1" fmla="*/ 595423 h 861237"/>
              <a:gd name="connsiteX2" fmla="*/ 42423 w 648479"/>
              <a:gd name="connsiteY2" fmla="*/ 0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79" h="861237">
                <a:moveTo>
                  <a:pt x="648479" y="861237"/>
                </a:moveTo>
                <a:cubicBezTo>
                  <a:pt x="406588" y="800100"/>
                  <a:pt x="164697" y="738963"/>
                  <a:pt x="63688" y="595423"/>
                </a:cubicBezTo>
                <a:cubicBezTo>
                  <a:pt x="-37321" y="451883"/>
                  <a:pt x="2551" y="225941"/>
                  <a:pt x="4242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паттерна Наблюдатель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9" y="1700808"/>
            <a:ext cx="90100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«один-ко-многим»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обладает и управляет состоянием</a:t>
            </a:r>
          </a:p>
          <a:p>
            <a:r>
              <a:rPr lang="ru-RU" dirty="0"/>
              <a:t>Наблюдатели используют состояние, но не обладают им</a:t>
            </a:r>
          </a:p>
          <a:p>
            <a:pPr lvl="1"/>
            <a:r>
              <a:rPr lang="ru-RU" dirty="0"/>
              <a:t>Наблюдатели зависят от субъекта, который оповещает их об изменении состояния</a:t>
            </a:r>
          </a:p>
          <a:p>
            <a:r>
              <a:rPr lang="ru-RU" dirty="0"/>
              <a:t>Многие объекты используют одни и те же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являются </a:t>
            </a:r>
            <a:r>
              <a:rPr lang="ru-RU" b="1" dirty="0"/>
              <a:t>слабосвязанными</a:t>
            </a:r>
            <a:r>
              <a:rPr lang="ru-RU" dirty="0"/>
              <a:t>, если могут взаимодействовать, зная минимум информации друг о друге</a:t>
            </a:r>
          </a:p>
          <a:p>
            <a:endParaRPr lang="ru-RU" dirty="0"/>
          </a:p>
          <a:p>
            <a:r>
              <a:rPr lang="ru-RU" dirty="0"/>
              <a:t>В паттерне Наблюдатель между субъектами и наблюдателями существует слабая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Субъект знает, что Наблюдатель реализует некоторый интерфейс </a:t>
            </a:r>
            <a:r>
              <a:rPr lang="en-US" dirty="0" err="1"/>
              <a:t>IObserver</a:t>
            </a:r>
            <a:endParaRPr lang="ru-RU" dirty="0"/>
          </a:p>
          <a:p>
            <a:r>
              <a:rPr lang="ru-RU" dirty="0"/>
              <a:t>Легкость добавления новых наблюдателей</a:t>
            </a:r>
          </a:p>
          <a:p>
            <a:pPr lvl="1"/>
            <a:r>
              <a:rPr lang="ru-RU" dirty="0"/>
              <a:t>Субъект зависит только от списка наблюдателей</a:t>
            </a:r>
          </a:p>
          <a:p>
            <a:pPr lvl="1"/>
            <a:r>
              <a:rPr lang="ru-RU" dirty="0"/>
              <a:t>Любого наблюдателя можно заменить другим или исключить из списка во время выполнения</a:t>
            </a:r>
          </a:p>
          <a:p>
            <a:r>
              <a:rPr lang="ru-RU" dirty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/>
              <a:t>Достаточно реализовать интерфейс </a:t>
            </a:r>
            <a:r>
              <a:rPr lang="en-US" dirty="0" err="1"/>
              <a:t>IObserver</a:t>
            </a:r>
            <a:r>
              <a:rPr lang="ru-RU" dirty="0"/>
              <a:t> в новом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/>
              <a:t>Имеет значение лишь то, что объект реализует необходимый интерфейс субъекта или наблюдателя</a:t>
            </a:r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Стремитесь к слабой связанности взаимодействующих объектов</a:t>
            </a:r>
          </a:p>
          <a:p>
            <a:r>
              <a:rPr lang="ru-RU" dirty="0"/>
              <a:t>На базе слабосвязанных архитектур строятся гибкие ОО-системы, которые хорошо адаптируются к изменениям благодаря минимальным зависимостям между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C63959F-5E1B-4AD2-DAB0-AA833F72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ru-RU" dirty="0"/>
              <a:t>и </a:t>
            </a:r>
            <a:r>
              <a:rPr lang="en-US" dirty="0" err="1"/>
              <a:t>WeatherData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98313A8-3AE0-54EF-3646-45F1A189E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6117" cy="3449662"/>
          </a:xfrm>
        </p:spPr>
      </p:pic>
    </p:spTree>
    <p:extLst>
      <p:ext uri="{BB962C8B-B14F-4D97-AF65-F5344CB8AC3E}">
        <p14:creationId xmlns:p14="http://schemas.microsoft.com/office/powerpoint/2010/main" val="6058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 взаимодействия субъекта с наблюдателями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часто транслирует наблюдателям доп. информацию о характере изменения</a:t>
            </a:r>
            <a:endParaRPr lang="en-US" dirty="0"/>
          </a:p>
          <a:p>
            <a:r>
              <a:rPr lang="ru-RU" dirty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/>
              <a:t>Модель вытягивания (</a:t>
            </a:r>
            <a:r>
              <a:rPr lang="en-US" dirty="0"/>
              <a:t>pull model)</a:t>
            </a:r>
          </a:p>
          <a:p>
            <a:pPr lvl="1"/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  <a:p>
            <a:pPr lvl="1"/>
            <a:r>
              <a:rPr lang="ru-RU" dirty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EB91-CF60-0378-B8CA-663023C5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Человек управляет приборами самостоятельно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5ED375-8C36-869C-9D24-60944CD77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10" y="2811024"/>
            <a:ext cx="8793927" cy="3210264"/>
          </a:xfrm>
        </p:spPr>
      </p:pic>
    </p:spTree>
    <p:extLst>
      <p:ext uri="{BB962C8B-B14F-4D97-AF65-F5344CB8AC3E}">
        <p14:creationId xmlns:p14="http://schemas.microsoft.com/office/powerpoint/2010/main" val="3873289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вытягивания</a:t>
            </a:r>
            <a:r>
              <a:rPr lang="en-US" dirty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Не изменяется интерфейс наблюдателя при изменении состояния субъекта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Model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20" y="1556793"/>
            <a:ext cx="848501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33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Наблюдателям легче понять, что именно изменилось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Снижение повторного использования кода</a:t>
            </a:r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20" y="1571663"/>
            <a:ext cx="8728951" cy="51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5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Явное указание интересующих модификаций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регистрации наблюдатель указывает, какие события его интересуют</a:t>
            </a:r>
          </a:p>
          <a:p>
            <a:r>
              <a:rPr lang="ru-RU" dirty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/>
              <a:t>Изменившийся аспект передается в виде параметра операции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Наблюдение более чем за одним субъектом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Наблюдатель может зависеть от состояния более чем одного субъекта</a:t>
            </a:r>
          </a:p>
          <a:p>
            <a:r>
              <a:rPr lang="ru-RU" dirty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9AE5-10BF-4141-8722-0550E78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Наблюдение за несколькими субъектами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24DD4-9801-4076-9BD0-29AAAE029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2947"/>
            <a:ext cx="8229600" cy="3309730"/>
          </a:xfrm>
        </p:spPr>
      </p:pic>
    </p:spTree>
    <p:extLst>
      <p:ext uri="{BB962C8B-B14F-4D97-AF65-F5344CB8AC3E}">
        <p14:creationId xmlns:p14="http://schemas.microsoft.com/office/powerpoint/2010/main" val="3635634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4374-754F-45A9-A5B6-B7A68C6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Применяем «Наблюдатель» к Умному дому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AB843-73DE-4F02-B474-222B1029A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4" y="1774825"/>
            <a:ext cx="8046452" cy="4625975"/>
          </a:xfrm>
        </p:spPr>
      </p:pic>
    </p:spTree>
    <p:extLst>
      <p:ext uri="{BB962C8B-B14F-4D97-AF65-F5344CB8AC3E}">
        <p14:creationId xmlns:p14="http://schemas.microsoft.com/office/powerpoint/2010/main" val="130867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инициирует оповещение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Субъекты</a:t>
            </a:r>
          </a:p>
          <a:p>
            <a:pPr lvl="1"/>
            <a:r>
              <a:rPr lang="ru-RU" dirty="0"/>
              <a:t>Клиентам не надо помнить о необходимости вызова </a:t>
            </a:r>
            <a:r>
              <a:rPr lang="en-US" dirty="0"/>
              <a:t>Notify</a:t>
            </a:r>
            <a:r>
              <a:rPr lang="ru-RU" dirty="0"/>
              <a:t> субъектов</a:t>
            </a:r>
          </a:p>
          <a:p>
            <a:pPr lvl="1"/>
            <a:r>
              <a:rPr lang="ru-RU" dirty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/>
              <a:t>Клиент</a:t>
            </a:r>
          </a:p>
          <a:p>
            <a:pPr lvl="1"/>
            <a:r>
              <a:rPr lang="ru-RU" dirty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/>
              <a:t>У клиентов появляется дополнительная обязанность не забыть вызвать </a:t>
            </a:r>
            <a:r>
              <a:rPr lang="en-US" dirty="0" err="1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использования в языках без сборщика мусора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/>
              <a:t>Субъект должен уведомлять наблюдателей о своем удалении, чтобы уничтожили ссылки на него</a:t>
            </a:r>
          </a:p>
          <a:p>
            <a:r>
              <a:rPr lang="ru-RU" dirty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/>
              <a:t>Не забыть отписаться от субъекта перед удалением</a:t>
            </a:r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A480-B2AC-1F39-293E-6242280D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насчёт окон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A5AA5C-14CC-7677-F546-E41121A0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4977"/>
            <a:ext cx="8229600" cy="4005671"/>
          </a:xfrm>
        </p:spPr>
      </p:pic>
    </p:spTree>
    <p:extLst>
      <p:ext uri="{BB962C8B-B14F-4D97-AF65-F5344CB8AC3E}">
        <p14:creationId xmlns:p14="http://schemas.microsoft.com/office/powerpoint/2010/main" val="1732430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Согласованное состояние субъекта перед оповещением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/>
              <a:t>Состояние будут опрашивать наблюдатели в ходе своего обновления</a:t>
            </a:r>
          </a:p>
          <a:p>
            <a:r>
              <a:rPr lang="ru-RU" dirty="0"/>
              <a:t>Возможное решение – паттерн «</a:t>
            </a:r>
            <a:r>
              <a:rPr lang="ru-RU" b="1" dirty="0"/>
              <a:t>Шаблонный метод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Определить примитивную операцию, замещаемую в подклассах, уведомлять наблюдателей после вызова операции</a:t>
            </a:r>
          </a:p>
          <a:p>
            <a:pPr lvl="1"/>
            <a:r>
              <a:rPr lang="ru-RU" dirty="0"/>
              <a:t>Важно фиксировать, какие операции субъекта</a:t>
            </a:r>
            <a:r>
              <a:rPr lang="en-US" dirty="0"/>
              <a:t> </a:t>
            </a:r>
            <a:r>
              <a:rPr lang="ru-RU" dirty="0"/>
              <a:t>инициируют обновления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Наблюдатель в функциональном стиле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интерфейс наблюдателя содержит единственный метод, его можно заменить функциональным объектом</a:t>
            </a:r>
          </a:p>
          <a:p>
            <a:r>
              <a:rPr lang="ru-RU" dirty="0"/>
              <a:t>Это позволяет сделать код более компактным</a:t>
            </a:r>
          </a:p>
        </p:txBody>
      </p:sp>
    </p:spTree>
    <p:extLst>
      <p:ext uri="{BB962C8B-B14F-4D97-AF65-F5344CB8AC3E}">
        <p14:creationId xmlns:p14="http://schemas.microsoft.com/office/powerpoint/2010/main" val="1128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486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Наблюдатель - функция, получающая сигнал об изменении курса валюты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наблюдение за курсом валюты</a:t>
            </a:r>
          </a:p>
        </p:txBody>
      </p:sp>
    </p:spTree>
    <p:extLst>
      <p:ext uri="{BB962C8B-B14F-4D97-AF65-F5344CB8AC3E}">
        <p14:creationId xmlns:p14="http://schemas.microsoft.com/office/powerpoint/2010/main" val="540912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59.0;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tnk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observer]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try_emplace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noncopyable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"Average 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 ?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539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RUR/USD"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(59);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(60);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(90);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4208" y="3731751"/>
            <a:ext cx="2699792" cy="313932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59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65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------------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90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50 RUR/USD</a:t>
            </a:r>
          </a:p>
        </p:txBody>
      </p:sp>
    </p:spTree>
    <p:extLst>
      <p:ext uri="{BB962C8B-B14F-4D97-AF65-F5344CB8AC3E}">
        <p14:creationId xmlns:p14="http://schemas.microsoft.com/office/powerpoint/2010/main" val="3963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FE292-9E2F-46DB-B21D-7488568D8BC2}"/>
              </a:ext>
            </a:extLst>
          </p:cNvPr>
          <p:cNvSpPr/>
          <p:nvPr/>
        </p:nvSpPr>
        <p:spPr>
          <a:xfrm>
            <a:off x="107504" y="2564904"/>
            <a:ext cx="8928992" cy="307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namespace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ph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placeholders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namespace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boost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::signals2;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sz="1400" kern="0" dirty="0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using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)&gt;;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virtual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connection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DoOnRateChange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slot_type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= 0;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virtual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virtual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~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=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default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sz="14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C618F-7562-424E-9F7D-E37E7A78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Применяем </a:t>
            </a:r>
            <a:r>
              <a:rPr lang="en-US" dirty="0"/>
              <a:t>boost::signals2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762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C25CD5-FF7E-4D14-9CAC-A5B6D409FEA3}"/>
              </a:ext>
            </a:extLst>
          </p:cNvPr>
          <p:cNvSpPr/>
          <p:nvPr/>
        </p:nvSpPr>
        <p:spPr>
          <a:xfrm>
            <a:off x="107504" y="1052736"/>
            <a:ext cx="8640960" cy="492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Stock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: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sz="1400" kern="0" dirty="0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SetRate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if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(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!=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override</a:t>
            </a:r>
            <a:r>
              <a:rPr lang="ru-RU" sz="1400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connection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DoOnRateChange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slot_type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override</a:t>
            </a:r>
            <a:r>
              <a:rPr lang="ru-RU" sz="1400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m_rateChangeSignal.connect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private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59.0;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sz="14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904F1-C25A-4740-807C-4214CD341A44}"/>
              </a:ext>
            </a:extLst>
          </p:cNvPr>
          <p:cNvSpPr/>
          <p:nvPr/>
        </p:nvSpPr>
        <p:spPr>
          <a:xfrm>
            <a:off x="0" y="1484784"/>
            <a:ext cx="9073008" cy="515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cr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m_</a:t>
            </a: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 =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cr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.DoOnRateChange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ea typeface="Yu Mincho" panose="02020400000000000000" pitchFamily="18" charset="-128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bind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(&amp;</a:t>
            </a:r>
            <a:r>
              <a:rPr lang="ru-RU" sz="1400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OnCurrencyRateChange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,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this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,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ph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::_1));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GetAverageRate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sz="1400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(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!= 0) ?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/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: 0;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private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OnCurrencyRateChange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newRate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+= </a:t>
            </a:r>
            <a:r>
              <a:rPr lang="ru-RU" sz="1400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newRate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++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</a:t>
            </a:r>
            <a:r>
              <a:rPr lang="ru-RU" sz="1400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</a:t>
            </a:r>
            <a:r>
              <a:rPr lang="ru-RU" sz="1400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sz="1400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is</a:t>
            </a:r>
            <a:r>
              <a:rPr lang="ru-RU" sz="1400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 "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GetAverageRate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</a:t>
            </a:r>
            <a:r>
              <a:rPr lang="ru-RU" sz="1400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0.0;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int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signals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scoped_connection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m_</a:t>
            </a: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</a:t>
            </a: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sz="14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sz="14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03535F-C8D9-4FD7-8E31-E372EAEB9540}"/>
              </a:ext>
            </a:extLst>
          </p:cNvPr>
          <p:cNvSpPr/>
          <p:nvPr/>
        </p:nvSpPr>
        <p:spPr>
          <a:xfrm>
            <a:off x="215516" y="188640"/>
            <a:ext cx="8712968" cy="659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main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Stock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s;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s.DoOnRateChange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([](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is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 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 RUR/USD"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(70);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(59);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(80);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avgRateMonitor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(s);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(60);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(70);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"------------"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string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(80);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(90);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(50);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</a:t>
            </a:r>
            <a:endParaRPr lang="ru-RU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1DCBF-2A6B-0FCD-BAFC-946192F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Умный дом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91236F-FA54-27EE-76BC-92A13064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126194"/>
            <a:ext cx="8122368" cy="42551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F64BE-41CB-F6C3-27CA-8A57A6554AB5}"/>
              </a:ext>
            </a:extLst>
          </p:cNvPr>
          <p:cNvSpPr txBox="1"/>
          <p:nvPr/>
        </p:nvSpPr>
        <p:spPr>
          <a:xfrm>
            <a:off x="683568" y="572543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умный дом узнает, в какой момент включить или выключить свет и музыку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78104"/>
            <a:ext cx="8856985" cy="33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  <a:r>
              <a:rPr lang="ru-RU" dirty="0"/>
              <a:t>:</a:t>
            </a:r>
          </a:p>
          <a:p>
            <a:r>
              <a:rPr lang="ru-RU" dirty="0"/>
              <a:t>Разработать приложение, использующее состояние </a:t>
            </a:r>
            <a:r>
              <a:rPr lang="en-US" dirty="0" err="1"/>
              <a:t>WeatherData</a:t>
            </a:r>
            <a:r>
              <a:rPr lang="en-US" dirty="0"/>
              <a:t> </a:t>
            </a:r>
            <a:r>
              <a:rPr lang="ru-RU" dirty="0"/>
              <a:t>для отображения текущих погодных условий, статистики и прогноза погоды</a:t>
            </a:r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класса </a:t>
            </a:r>
            <a:r>
              <a:rPr lang="en-US" dirty="0" err="1"/>
              <a:t>WeatherData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 реализовать метод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MeasurementsChanged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/>
              <a:t>чтобы он обновлял изображение для различных датчиков: текущее состояние, статистика, прогноз погоды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88840"/>
            <a:ext cx="800020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Примерная реализация </a:t>
            </a:r>
            <a:r>
              <a:rPr lang="en-US" dirty="0" err="1"/>
              <a:t>CWeatherData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68887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dirty="0" err="1"/>
              <a:t>WeatherData</a:t>
            </a:r>
            <a:r>
              <a:rPr lang="ru-RU" dirty="0"/>
              <a:t> предоставляет </a:t>
            </a:r>
            <a:r>
              <a:rPr lang="en-US" dirty="0"/>
              <a:t>get-</a:t>
            </a:r>
            <a:r>
              <a:rPr lang="ru-RU" dirty="0"/>
              <a:t>методы для получения текущих значений датчиков</a:t>
            </a:r>
          </a:p>
          <a:p>
            <a:r>
              <a:rPr lang="ru-RU" dirty="0"/>
              <a:t>Метод </a:t>
            </a:r>
            <a:r>
              <a:rPr lang="en-US" dirty="0" err="1"/>
              <a:t>MeasurementsChanged</a:t>
            </a:r>
            <a:r>
              <a:rPr lang="ru-RU" dirty="0"/>
              <a:t> вызывается при смене метеорологических данных</a:t>
            </a:r>
          </a:p>
          <a:p>
            <a:r>
              <a:rPr lang="ru-RU" dirty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/>
              <a:t>Экраны должны обновляться всякий раз при появлении новых данных у </a:t>
            </a:r>
            <a:r>
              <a:rPr lang="en-US" dirty="0" err="1"/>
              <a:t>WeatherData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6525</TotalTime>
  <Words>2465</Words>
  <Application>Microsoft Office PowerPoint</Application>
  <PresentationFormat>On-screen Show (4:3)</PresentationFormat>
  <Paragraphs>400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Yu Mincho</vt:lpstr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Паттерн «Наблюдатель»</vt:lpstr>
      <vt:lpstr>Пример</vt:lpstr>
      <vt:lpstr>Человек управляет приборами самостоятельно</vt:lpstr>
      <vt:lpstr>А как насчёт окон?</vt:lpstr>
      <vt:lpstr>Умный дом</vt:lpstr>
      <vt:lpstr>Приложение Weather Station</vt:lpstr>
      <vt:lpstr>Обзор класса WeatherData</vt:lpstr>
      <vt:lpstr>Примерная реализация CWeatherData</vt:lpstr>
      <vt:lpstr>Исходные данные</vt:lpstr>
      <vt:lpstr>Требования к приложению</vt:lpstr>
      <vt:lpstr>Наивная реализация</vt:lpstr>
      <vt:lpstr>Блиц-анализ наивной реализации</vt:lpstr>
      <vt:lpstr>Блиц-анализ наивной реализации (ответы)</vt:lpstr>
      <vt:lpstr>Жесткие зависимости от конкретных классов индикаторов</vt:lpstr>
      <vt:lpstr>Инкапсуляция переменной области</vt:lpstr>
      <vt:lpstr>Выделение общего интерфейса</vt:lpstr>
      <vt:lpstr>Знакомство с паттерном Наблюдатель</vt:lpstr>
      <vt:lpstr>Аналогия из реального мира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 Наблюдатель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Observer и WeatherData</vt:lpstr>
      <vt:lpstr>Модели взаимодействия субъекта с наблюдателями</vt:lpstr>
      <vt:lpstr>Модель вытягивания (pull model)</vt:lpstr>
      <vt:lpstr>Pull Model</vt:lpstr>
      <vt:lpstr>Модель проталкивания (push model)</vt:lpstr>
      <vt:lpstr>Push Model</vt:lpstr>
      <vt:lpstr>Явное указание интересующих модификаций</vt:lpstr>
      <vt:lpstr>Наблюдение более чем за одним субъектом</vt:lpstr>
      <vt:lpstr>Наблюдение за несколькими субъектами</vt:lpstr>
      <vt:lpstr>Применяем «Наблюдатель» к Умному дому</vt:lpstr>
      <vt:lpstr>Кто инициирует оповещение?</vt:lpstr>
      <vt:lpstr>Особенности использования в языках без сборщика мусора</vt:lpstr>
      <vt:lpstr>Согласованное состояние субъекта перед оповещением</vt:lpstr>
      <vt:lpstr>Наблюдатель в функциональном стиле</vt:lpstr>
      <vt:lpstr>Пример – наблюдение за курсом валюты</vt:lpstr>
      <vt:lpstr>PowerPoint Presentation</vt:lpstr>
      <vt:lpstr>PowerPoint Presentation</vt:lpstr>
      <vt:lpstr>PowerPoint Presentation</vt:lpstr>
      <vt:lpstr>Применяем boost::signals2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93</cp:revision>
  <dcterms:created xsi:type="dcterms:W3CDTF">2016-02-02T19:36:42Z</dcterms:created>
  <dcterms:modified xsi:type="dcterms:W3CDTF">2023-09-15T15:55:52Z</dcterms:modified>
</cp:coreProperties>
</file>