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57"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749" autoAdjust="0"/>
  </p:normalViewPr>
  <p:slideViewPr>
    <p:cSldViewPr snapToGrid="0">
      <p:cViewPr varScale="1">
        <p:scale>
          <a:sx n="79" d="100"/>
          <a:sy n="79" d="100"/>
        </p:scale>
        <p:origin x="16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87FD2-928E-419E-A8F5-B4E5C37217A1}" type="datetimeFigureOut">
              <a:rPr lang="ru-RU" smtClean="0"/>
              <a:t>22.12.2023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3AABA-7E43-4D77-A3FA-8F0ADE645689}" type="slidenum">
              <a:rPr lang="ru-RU" smtClean="0"/>
              <a:t>‹#›</a:t>
            </a:fld>
            <a:endParaRPr lang="ru-RU"/>
          </a:p>
        </p:txBody>
      </p:sp>
    </p:spTree>
    <p:extLst>
      <p:ext uri="{BB962C8B-B14F-4D97-AF65-F5344CB8AC3E}">
        <p14:creationId xmlns:p14="http://schemas.microsoft.com/office/powerpoint/2010/main" val="425588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подразумевается под «устойчивостью»? Представьте себе монету, стоящую на ребре. Является ли такое ее положение устойчивым? Скорее всего, вы ответите «нет». Однако если оградить ее от вибраций и дуновений ветра, она может оставаться в таком положении сколь угодно долго. То есть устойчивость напрямую не связана с частотой изменений. Монета не изменяется, но едва ли кто-то скажет, что, стоя на ребре, она находится в устойчивом положении.</a:t>
            </a:r>
            <a:br>
              <a:rPr lang="ru-RU" dirty="0"/>
            </a:br>
            <a:r>
              <a:rPr lang="ru-RU" dirty="0"/>
              <a:t>В толковом словаре говорится, что устойчивость — это «способность сохранять свое состояние при внешних воздействиях». Устойчивость связана с количеством работы, которую требуется проделать, чтобы изменить со стояние. С одной стороны, монета, стоящая на ребре, находится в </a:t>
            </a:r>
            <a:r>
              <a:rPr lang="ru-RU" dirty="0" err="1"/>
              <a:t>неустой</a:t>
            </a:r>
            <a:r>
              <a:rPr lang="ru-RU" dirty="0"/>
              <a:t> </a:t>
            </a:r>
            <a:r>
              <a:rPr lang="ru-RU" dirty="0" err="1"/>
              <a:t>чивом</a:t>
            </a:r>
            <a:r>
              <a:rPr lang="ru-RU" dirty="0"/>
              <a:t> состоянии, потому что требуется приложить крошечное усилие, чтобы опрокинуть ее. С другой стороны, стол находится в очень устойчивом </a:t>
            </a:r>
            <a:br>
              <a:rPr lang="ru-RU" dirty="0"/>
            </a:br>
            <a:r>
              <a:rPr lang="ru-RU" dirty="0"/>
              <a:t>состоянии, потому что для его опрокидывания требуются намного более существенные усилия.</a:t>
            </a:r>
            <a:br>
              <a:rPr lang="ru-RU" dirty="0"/>
            </a:br>
            <a:r>
              <a:rPr lang="ru-RU" dirty="0"/>
              <a:t>Какое отношение все это имеет к программному обеспечению? Существует множество факторов, усложняющих изменение компонента, например его размер, сложность и ясность. Но мы оставим в стороне все эти факторы и со </a:t>
            </a:r>
            <a:r>
              <a:rPr lang="ru-RU" dirty="0" err="1"/>
              <a:t>средоточим</a:t>
            </a:r>
            <a:r>
              <a:rPr lang="ru-RU" dirty="0"/>
              <a:t> внимание на кое-чем другом. Есть один верный способ сделать программный компонент сложным для изменения — создать много других компонентов, зависящих от него. Компонент с множеством входящих за </a:t>
            </a:r>
            <a:r>
              <a:rPr lang="ru-RU" dirty="0" err="1"/>
              <a:t>висимостей</a:t>
            </a:r>
            <a:r>
              <a:rPr lang="ru-RU" dirty="0"/>
              <a:t> очень устойчив, потому что согласование изменений со всеми зависящими компонентами требует значительных усилий</a:t>
            </a:r>
          </a:p>
        </p:txBody>
      </p:sp>
      <p:sp>
        <p:nvSpPr>
          <p:cNvPr id="4" name="Slide Number Placeholder 3"/>
          <p:cNvSpPr>
            <a:spLocks noGrp="1"/>
          </p:cNvSpPr>
          <p:nvPr>
            <p:ph type="sldNum" sz="quarter" idx="5"/>
          </p:nvPr>
        </p:nvSpPr>
        <p:spPr/>
        <p:txBody>
          <a:bodyPr/>
          <a:lstStyle/>
          <a:p>
            <a:fld id="{5F73AABA-7E43-4D77-A3FA-8F0ADE645689}" type="slidenum">
              <a:rPr lang="ru-RU" smtClean="0"/>
              <a:t>2</a:t>
            </a:fld>
            <a:endParaRPr lang="ru-RU"/>
          </a:p>
        </p:txBody>
      </p:sp>
    </p:spTree>
    <p:extLst>
      <p:ext uri="{BB962C8B-B14F-4D97-AF65-F5344CB8AC3E}">
        <p14:creationId xmlns:p14="http://schemas.microsoft.com/office/powerpoint/2010/main" val="420765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Стабильный компонент должен состоять из интерфейсов и абстрактных классов, чтобы его легко было расширять. Устойчивые компоненты, доступные для расширения, обладают достаточной гибкостью, чтобы не накладывать чрезмерные ограничения на архитектуру.</a:t>
            </a:r>
          </a:p>
          <a:p>
            <a:endParaRPr lang="ru-RU" dirty="0"/>
          </a:p>
          <a:p>
            <a:r>
              <a:rPr lang="ru-RU" dirty="0"/>
              <a:t>Принципы устойчивости абстракций (SAP) и устойчивых зависимостей (SDP) вместе соответствуют принципу инверсии зависимостей (DIP) для компонентов. Это верно, потому что принцип SDP требует, чтобы зависимости были направлены в сторону устойчивости, а принцип SAP утверждает, что устойчивость подразумевает абстрактность. То есть зависимости должны быть направлены в сторону абстрактности.</a:t>
            </a:r>
          </a:p>
          <a:p>
            <a:endParaRPr lang="ru-RU" dirty="0"/>
          </a:p>
          <a:p>
            <a:r>
              <a:rPr lang="ru-RU" dirty="0"/>
              <a:t>Однако принцип DIP сформулирован для классов, и в случае с классами нет никаких полутонов. Класс либо абстрактный, либо нет. Принципы SDP и SAP действуют в отношении компонентов и допускают ситуацию, когда компонент частично абстрактный или частично устойчивый.</a:t>
            </a:r>
          </a:p>
        </p:txBody>
      </p:sp>
      <p:sp>
        <p:nvSpPr>
          <p:cNvPr id="4" name="Slide Number Placeholder 3"/>
          <p:cNvSpPr>
            <a:spLocks noGrp="1"/>
          </p:cNvSpPr>
          <p:nvPr>
            <p:ph type="sldNum" sz="quarter" idx="5"/>
          </p:nvPr>
        </p:nvSpPr>
        <p:spPr/>
        <p:txBody>
          <a:bodyPr/>
          <a:lstStyle/>
          <a:p>
            <a:fld id="{5F73AABA-7E43-4D77-A3FA-8F0ADE645689}" type="slidenum">
              <a:rPr lang="ru-RU" smtClean="0"/>
              <a:t>13</a:t>
            </a:fld>
            <a:endParaRPr lang="ru-RU"/>
          </a:p>
        </p:txBody>
      </p:sp>
    </p:spTree>
    <p:extLst>
      <p:ext uri="{BB962C8B-B14F-4D97-AF65-F5344CB8AC3E}">
        <p14:creationId xmlns:p14="http://schemas.microsoft.com/office/powerpoint/2010/main" val="153681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Теперь мы можем определить зависимость между устойчивостью (I) и абстрактностью (A). Для этого нарисуем график со значениями A по вертикальной оси и значениями I — по горизонтальной. Если нанести на график «хорошие» компоненты обоих видов, обнаружится, что максимально устойчивые и абстрактные находятся слева вверху, в точке с координатами (0, 1), а максимально неустойчивые и конкретные — справа внизу, в точке (1, 0).</a:t>
            </a:r>
          </a:p>
          <a:p>
            <a:endParaRPr lang="ru-RU" dirty="0"/>
          </a:p>
          <a:p>
            <a:r>
              <a:rPr lang="ru-RU" dirty="0"/>
              <a:t>Но не все компоненты попадают в эти две точки, потому что компоненты имеют разные степени абстрактности и устойчивости. Например, очень часто один абстрактный класс наследует другой абстрактный класс. В результате получается абстрактный класс, имеющий зависимость. Поэтому, несмотря на абстрактность, он не будет максимально устойчивым. Зависимость уменьшает устойчивость. </a:t>
            </a:r>
          </a:p>
          <a:p>
            <a:endParaRPr lang="ru-RU" dirty="0"/>
          </a:p>
          <a:p>
            <a:r>
              <a:rPr lang="ru-RU" dirty="0"/>
              <a:t>Так как нельзя потребовать, чтобы все компоненты находились в двух точках (0, 1) или (1, 0), мы должны предположить, что на графике A/I имеется некоторое множество точек, определяющих оптимальные позиции для компонентов. Вывести это множество можно, определив области, где компоненты не должны находиться, — иными словами, определив зоны исключения (рис. 14.13).</a:t>
            </a:r>
          </a:p>
        </p:txBody>
      </p:sp>
      <p:sp>
        <p:nvSpPr>
          <p:cNvPr id="4" name="Slide Number Placeholder 3"/>
          <p:cNvSpPr>
            <a:spLocks noGrp="1"/>
          </p:cNvSpPr>
          <p:nvPr>
            <p:ph type="sldNum" sz="quarter" idx="5"/>
          </p:nvPr>
        </p:nvSpPr>
        <p:spPr/>
        <p:txBody>
          <a:bodyPr/>
          <a:lstStyle/>
          <a:p>
            <a:fld id="{5F73AABA-7E43-4D77-A3FA-8F0ADE645689}" type="slidenum">
              <a:rPr lang="ru-RU" smtClean="0"/>
              <a:t>15</a:t>
            </a:fld>
            <a:endParaRPr lang="ru-RU"/>
          </a:p>
        </p:txBody>
      </p:sp>
    </p:spTree>
    <p:extLst>
      <p:ext uri="{BB962C8B-B14F-4D97-AF65-F5344CB8AC3E}">
        <p14:creationId xmlns:p14="http://schemas.microsoft.com/office/powerpoint/2010/main" val="23284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в точке (0, 0). Это очень устойчивый и конкретный компонент. Такие компоненты нежелательны, потому что слишком жесткие. Их нельзя расширить, потому что они неабстрактные, и очень трудно изменить из-за большой устойчивости. Поэтому правильно спроектированные компоненты обычно не должны находиться рядом с точкой (0, 0). Область вокруг точки (0, 0) — это зона исключения, которую называют зоной боли.</a:t>
            </a:r>
          </a:p>
          <a:p>
            <a:endParaRPr lang="ru-RU" dirty="0"/>
          </a:p>
          <a:p>
            <a:r>
              <a:rPr lang="ru-RU" dirty="0"/>
              <a:t>Другой пример программного обеспечения, лежащего поблизости от точки (0, 0) — конкретная библиотека вспомогательных функций. Хотя такая библиотека имеет метрику I со значением 1, в действительности она может быть очень негибкой. Возьмем для примера компонент </a:t>
            </a:r>
            <a:r>
              <a:rPr lang="en-US" dirty="0"/>
              <a:t>s</a:t>
            </a:r>
            <a:r>
              <a:rPr lang="ru-RU" dirty="0" err="1"/>
              <a:t>tring</a:t>
            </a:r>
            <a:r>
              <a:rPr lang="ru-RU" dirty="0"/>
              <a:t>. Даже при том, что все классы в нем конкретны, он используется настолько широко, что его изменение может породить хаос. Поэтому </a:t>
            </a:r>
            <a:r>
              <a:rPr lang="en-US" dirty="0"/>
              <a:t>s</a:t>
            </a:r>
            <a:r>
              <a:rPr lang="ru-RU" dirty="0" err="1"/>
              <a:t>tring</a:t>
            </a:r>
            <a:r>
              <a:rPr lang="ru-RU" dirty="0"/>
              <a:t> — негибкий.</a:t>
            </a:r>
            <a:endParaRPr lang="en-US" dirty="0"/>
          </a:p>
          <a:p>
            <a:endParaRPr lang="en-US" dirty="0"/>
          </a:p>
          <a:p>
            <a:r>
              <a:rPr lang="ru-RU" dirty="0"/>
              <a:t>Негибкие компоненты в зоне, окружающей точку (0, 0), безопасны, потому что, скорее всего, не будут изменяться. По этой причине проблемы вызывают только изменчивые программные компоненты, находящиеся в зоне боли. Чем более изменчив компонент, находящийся в зоне боли, тем больше «боли» он доставляет. Фактически изменчивость можно рассматривать как третью ось графика. С этой точки зрения на рис. 14.13 изображена самая болезненная плоскость, где изменчивость = 1.</a:t>
            </a:r>
          </a:p>
        </p:txBody>
      </p:sp>
      <p:sp>
        <p:nvSpPr>
          <p:cNvPr id="4" name="Slide Number Placeholder 3"/>
          <p:cNvSpPr>
            <a:spLocks noGrp="1"/>
          </p:cNvSpPr>
          <p:nvPr>
            <p:ph type="sldNum" sz="quarter" idx="5"/>
          </p:nvPr>
        </p:nvSpPr>
        <p:spPr/>
        <p:txBody>
          <a:bodyPr/>
          <a:lstStyle/>
          <a:p>
            <a:fld id="{5F73AABA-7E43-4D77-A3FA-8F0ADE645689}" type="slidenum">
              <a:rPr lang="ru-RU" smtClean="0"/>
              <a:t>16</a:t>
            </a:fld>
            <a:endParaRPr lang="ru-RU"/>
          </a:p>
        </p:txBody>
      </p:sp>
    </p:spTree>
    <p:extLst>
      <p:ext uri="{BB962C8B-B14F-4D97-AF65-F5344CB8AC3E}">
        <p14:creationId xmlns:p14="http://schemas.microsoft.com/office/powerpoint/2010/main" val="82608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рядом с точкой (1, 1). Такие компоненты также нежелательны, потому что они максимально абстрактны и не имеют входящих зависимостей. Они бесполезны. Поэтому данная область так и называется: зона бесполезности.</a:t>
            </a:r>
          </a:p>
          <a:p>
            <a:r>
              <a:rPr lang="ru-RU" dirty="0"/>
              <a:t>Программные сущности, находящиеся в этой области, являются своего рода осколками. Часто это оставшиеся абстрактные классы, которые так и не были реализованы. Нам иногда доводится натыкаться на них в системах, где они лежат без использования.</a:t>
            </a:r>
          </a:p>
          <a:p>
            <a:r>
              <a:rPr lang="ru-RU" dirty="0"/>
              <a:t>Компонент, находящийся глубоко в зоне бесполезности, должен содержать значительную долю таких сущностей. Очевидно, что присутствие таких бесполезных сущностей нежелательно.</a:t>
            </a:r>
          </a:p>
        </p:txBody>
      </p:sp>
      <p:sp>
        <p:nvSpPr>
          <p:cNvPr id="4" name="Slide Number Placeholder 3"/>
          <p:cNvSpPr>
            <a:spLocks noGrp="1"/>
          </p:cNvSpPr>
          <p:nvPr>
            <p:ph type="sldNum" sz="quarter" idx="5"/>
          </p:nvPr>
        </p:nvSpPr>
        <p:spPr/>
        <p:txBody>
          <a:bodyPr/>
          <a:lstStyle/>
          <a:p>
            <a:fld id="{5F73AABA-7E43-4D77-A3FA-8F0ADE645689}" type="slidenum">
              <a:rPr lang="ru-RU" smtClean="0"/>
              <a:t>17</a:t>
            </a:fld>
            <a:endParaRPr lang="ru-RU"/>
          </a:p>
        </p:txBody>
      </p:sp>
    </p:spTree>
    <p:extLst>
      <p:ext uri="{BB962C8B-B14F-4D97-AF65-F5344CB8AC3E}">
        <p14:creationId xmlns:p14="http://schemas.microsoft.com/office/powerpoint/2010/main" val="320658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Кажется очевидным, что наиболее изменчивые компоненты должны находиться как можно дальше от зон исключения. Точки, максимально удаленные от обеих зон, лежат на прямой, соединяющей точки (1, 0) и (0, 1).  Роберт Мартин называет эту прямую главной последовательностью.</a:t>
            </a:r>
          </a:p>
          <a:p>
            <a:r>
              <a:rPr lang="ru-RU" dirty="0"/>
              <a:t>Компонент, располагающийся на главной последовательности, не «слишком абстрактный» для своей устойчивости и не «слишком неустойчив» для своей абстрактности. Он не бесполезен и не доставляет особенной боли. От него зависят другие компоненты в меру его абстрактности, и сам он зависит от других в меру конкретности.</a:t>
            </a:r>
          </a:p>
          <a:p>
            <a:r>
              <a:rPr lang="ru-RU" dirty="0"/>
              <a:t>Самыми желательными позициями для компонента являются конечные точки главной последовательности. Хорошие архитекторы стремятся разместить подавляющее большинство компонентов в этих точках. Однако в большой системе всегда найдется несколько компонентов, недостаточно абстрактных и недостаточно устойчивых. Такие компоненты обладают великолепными характеристиками, когда располагаются на или вблизи главной последовательности.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18</a:t>
            </a:fld>
            <a:endParaRPr lang="ru-RU"/>
          </a:p>
        </p:txBody>
      </p:sp>
    </p:spTree>
    <p:extLst>
      <p:ext uri="{BB962C8B-B14F-4D97-AF65-F5344CB8AC3E}">
        <p14:creationId xmlns:p14="http://schemas.microsoft.com/office/powerpoint/2010/main" val="236824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19</a:t>
            </a:fld>
            <a:endParaRPr lang="ru-RU"/>
          </a:p>
        </p:txBody>
      </p:sp>
    </p:spTree>
    <p:extLst>
      <p:ext uri="{BB962C8B-B14F-4D97-AF65-F5344CB8AC3E}">
        <p14:creationId xmlns:p14="http://schemas.microsoft.com/office/powerpoint/2010/main" val="273663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21</a:t>
            </a:fld>
            <a:endParaRPr lang="ru-RU"/>
          </a:p>
        </p:txBody>
      </p:sp>
    </p:spTree>
    <p:extLst>
      <p:ext uri="{BB962C8B-B14F-4D97-AF65-F5344CB8AC3E}">
        <p14:creationId xmlns:p14="http://schemas.microsoft.com/office/powerpoint/2010/main" val="199826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 представлена диаграмма с устойчивым компонентом X. От него зависят три других компонента, то есть имеется три веские причины не изменять его. Мы говорим, что X несет ответственность за эти три компонента. Сам компонент X, напротив, ни от чего не зависит, то есть на него не оказывается никаких внешних воздействий, которые могли бы привести к изменению. Мы говорим, что он независим.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3</a:t>
            </a:fld>
            <a:endParaRPr lang="ru-RU"/>
          </a:p>
        </p:txBody>
      </p:sp>
    </p:spTree>
    <p:extLst>
      <p:ext uri="{BB962C8B-B14F-4D97-AF65-F5344CB8AC3E}">
        <p14:creationId xmlns:p14="http://schemas.microsoft.com/office/powerpoint/2010/main" val="137701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рисунке изображен очень неустойчивый компонент Y. От него не зависит никакой другой компонент, поэтому мы говорим, что он лишен ответственности. Имеется также три компонента, от которых зависит Y, поэтому необходимость его изменения может проистекать из трех внешних источников. Мы говорим, что Y 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4</a:t>
            </a:fld>
            <a:endParaRPr lang="ru-RU"/>
          </a:p>
        </p:txBody>
      </p:sp>
    </p:spTree>
    <p:extLst>
      <p:ext uri="{BB962C8B-B14F-4D97-AF65-F5344CB8AC3E}">
        <p14:creationId xmlns:p14="http://schemas.microsoft.com/office/powerpoint/2010/main" val="31298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7</a:t>
            </a:fld>
            <a:endParaRPr lang="ru-RU"/>
          </a:p>
        </p:txBody>
      </p:sp>
    </p:spTree>
    <p:extLst>
      <p:ext uri="{BB962C8B-B14F-4D97-AF65-F5344CB8AC3E}">
        <p14:creationId xmlns:p14="http://schemas.microsoft.com/office/powerpoint/2010/main" val="129180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метрика I равна 1, это означает, что никакой другой компонент не зависит от данного компонента (</a:t>
            </a:r>
            <a:r>
              <a:rPr lang="ru-RU" dirty="0" err="1"/>
              <a:t>Fan-in</a:t>
            </a:r>
            <a:r>
              <a:rPr lang="ru-RU" dirty="0"/>
              <a:t> = 0) и данный компонент зависит от других компонентов (</a:t>
            </a:r>
            <a:r>
              <a:rPr lang="ru-RU" dirty="0" err="1"/>
              <a:t>Fan-out</a:t>
            </a:r>
            <a:r>
              <a:rPr lang="ru-RU" dirty="0"/>
              <a:t> &gt; 0). Это признак неустойчивости компонента; он безответствен и зависим. Отсутствие зависящих компонентов означает, что он не может служить причиной изменения других компонентов, а его собственная зависимость может послужить веским основанием для изменения самого компонента.</a:t>
            </a:r>
          </a:p>
          <a:p>
            <a:endParaRPr lang="ru-RU" dirty="0"/>
          </a:p>
          <a:p>
            <a:r>
              <a:rPr lang="ru-RU" dirty="0"/>
              <a:t>Напротив, когда метрика I равна 0, это означает, что от компонента зависят другие компоненты (</a:t>
            </a:r>
            <a:r>
              <a:rPr lang="ru-RU" dirty="0" err="1"/>
              <a:t>Fan-in</a:t>
            </a:r>
            <a:r>
              <a:rPr lang="ru-RU" dirty="0"/>
              <a:t> &gt; 0), но сам он не зависит от других компонентов (</a:t>
            </a:r>
            <a:r>
              <a:rPr lang="ru-RU" dirty="0" err="1"/>
              <a:t>Fan-out</a:t>
            </a:r>
            <a:r>
              <a:rPr lang="ru-RU" dirty="0"/>
              <a:t> = 0). Такой компонент ответствен и независим. Он занимает максимально устойчивое положение. Зависимости от него усложняют изменение компонента, а отсутствие компонентов, от которых он зависит, означает отсутствие сил, которые могли бы заставить его измениться.</a:t>
            </a:r>
          </a:p>
          <a:p>
            <a:endParaRPr lang="ru-RU" dirty="0"/>
          </a:p>
          <a:p>
            <a:r>
              <a:rPr lang="ru-RU" dirty="0"/>
              <a:t>Принцип устойчивых зависимостей (SDP) говорит, что метрика I компонента должна быть больше метрик I компонентов, которые от него зависят. То есть метрики I должны уменьшаться в направлении зависимости.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8</a:t>
            </a:fld>
            <a:endParaRPr lang="ru-RU"/>
          </a:p>
        </p:txBody>
      </p:sp>
    </p:spTree>
    <p:extLst>
      <p:ext uri="{BB962C8B-B14F-4D97-AF65-F5344CB8AC3E}">
        <p14:creationId xmlns:p14="http://schemas.microsoft.com/office/powerpoint/2010/main" val="332848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все компоненты в системе будут иметь максимальную устойчивость, такую систему невозможно будет изменить. Это нежелательная ситуация. В действительности структура компонентов должна проектироваться так, чтобы в ней имелись и устойчивые, и неустойчивые компоненты. Диаграмма на демонстрирует идеальную организацию системы с тремя компонентами.</a:t>
            </a:r>
          </a:p>
        </p:txBody>
      </p:sp>
      <p:sp>
        <p:nvSpPr>
          <p:cNvPr id="4" name="Slide Number Placeholder 3"/>
          <p:cNvSpPr>
            <a:spLocks noGrp="1"/>
          </p:cNvSpPr>
          <p:nvPr>
            <p:ph type="sldNum" sz="quarter" idx="5"/>
          </p:nvPr>
        </p:nvSpPr>
        <p:spPr/>
        <p:txBody>
          <a:bodyPr/>
          <a:lstStyle/>
          <a:p>
            <a:fld id="{5F73AABA-7E43-4D77-A3FA-8F0ADE645689}" type="slidenum">
              <a:rPr lang="ru-RU" smtClean="0"/>
              <a:t>9</a:t>
            </a:fld>
            <a:endParaRPr lang="ru-RU"/>
          </a:p>
        </p:txBody>
      </p:sp>
    </p:spTree>
    <p:extLst>
      <p:ext uri="{BB962C8B-B14F-4D97-AF65-F5344CB8AC3E}">
        <p14:creationId xmlns:p14="http://schemas.microsoft.com/office/powerpoint/2010/main" val="149015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Компонент </a:t>
            </a:r>
            <a:r>
              <a:rPr lang="ru-RU" dirty="0" err="1"/>
              <a:t>Flexible</a:t>
            </a:r>
            <a:r>
              <a:rPr lang="ru-RU" dirty="0"/>
              <a:t> специально проектировался так, чтобы его было </a:t>
            </a:r>
            <a:r>
              <a:rPr lang="ru-RU" dirty="0" err="1"/>
              <a:t>легко</a:t>
            </a:r>
            <a:r>
              <a:rPr lang="ru-RU" dirty="0"/>
              <a:t> изменять. Предполагалось, что он будет неустойчивым. Но кто-то из разработчиков, работающих над компонентом </a:t>
            </a:r>
            <a:r>
              <a:rPr lang="ru-RU" dirty="0" err="1"/>
              <a:t>Stable</a:t>
            </a:r>
            <a:r>
              <a:rPr lang="ru-RU" dirty="0"/>
              <a:t>, создал зависимость от компонента </a:t>
            </a:r>
            <a:r>
              <a:rPr lang="ru-RU" dirty="0" err="1"/>
              <a:t>Flexible</a:t>
            </a:r>
            <a:r>
              <a:rPr lang="ru-RU" dirty="0"/>
              <a:t>. Это явное нарушение принципа SDP, потому что метрика I компонента </a:t>
            </a:r>
            <a:r>
              <a:rPr lang="ru-RU" dirty="0" err="1"/>
              <a:t>Stable</a:t>
            </a:r>
            <a:r>
              <a:rPr lang="ru-RU" dirty="0"/>
              <a:t> намного меньше метрики I компонента </a:t>
            </a:r>
            <a:r>
              <a:rPr lang="ru-RU" dirty="0" err="1"/>
              <a:t>Flexible</a:t>
            </a:r>
            <a:r>
              <a:rPr lang="ru-RU" dirty="0"/>
              <a:t>.</a:t>
            </a:r>
            <a:endParaRPr lang="en-US" dirty="0"/>
          </a:p>
          <a:p>
            <a:r>
              <a:rPr lang="ru-RU" dirty="0"/>
              <a:t>Как результат, создание такой зависимости усложнило возможное изменение компонента </a:t>
            </a:r>
            <a:r>
              <a:rPr lang="ru-RU" dirty="0" err="1"/>
              <a:t>Flexible</a:t>
            </a:r>
            <a:r>
              <a:rPr lang="ru-RU" dirty="0"/>
              <a:t>. Теперь любые изменения в компоненте </a:t>
            </a:r>
            <a:r>
              <a:rPr lang="ru-RU" dirty="0" err="1"/>
              <a:t>Flexible</a:t>
            </a:r>
            <a:r>
              <a:rPr lang="ru-RU" dirty="0"/>
              <a:t> придется согласовывать с компонентом </a:t>
            </a:r>
            <a:r>
              <a:rPr lang="ru-RU" dirty="0" err="1"/>
              <a:t>Stable</a:t>
            </a:r>
            <a:r>
              <a:rPr lang="ru-RU" dirty="0"/>
              <a:t> и всеми компонентами, зависящими от него.</a:t>
            </a:r>
          </a:p>
        </p:txBody>
      </p:sp>
      <p:sp>
        <p:nvSpPr>
          <p:cNvPr id="4" name="Slide Number Placeholder 3"/>
          <p:cNvSpPr>
            <a:spLocks noGrp="1"/>
          </p:cNvSpPr>
          <p:nvPr>
            <p:ph type="sldNum" sz="quarter" idx="5"/>
          </p:nvPr>
        </p:nvSpPr>
        <p:spPr/>
        <p:txBody>
          <a:bodyPr/>
          <a:lstStyle/>
          <a:p>
            <a:fld id="{5F73AABA-7E43-4D77-A3FA-8F0ADE645689}" type="slidenum">
              <a:rPr lang="ru-RU" smtClean="0"/>
              <a:t>10</a:t>
            </a:fld>
            <a:endParaRPr lang="ru-RU"/>
          </a:p>
        </p:txBody>
      </p:sp>
    </p:spTree>
    <p:extLst>
      <p:ext uri="{BB962C8B-B14F-4D97-AF65-F5344CB8AC3E}">
        <p14:creationId xmlns:p14="http://schemas.microsoft.com/office/powerpoint/2010/main" val="419728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Исправить ситуацию можно, применив принцип инверсии зависимостей (DIP). Для этого определим интерфейс US и поместим его в компонент с именем </a:t>
            </a:r>
            <a:r>
              <a:rPr lang="ru-RU" dirty="0" err="1"/>
              <a:t>UServer</a:t>
            </a:r>
            <a:r>
              <a:rPr lang="ru-RU" dirty="0"/>
              <a:t>. Этот интерфейс должен объявлять все методы, используемые классом U. Затем реализуем этот интерфейс в классе C, как показано на рис. 14.11. Это разорвет зависимость </a:t>
            </a:r>
            <a:r>
              <a:rPr lang="ru-RU" dirty="0" err="1"/>
              <a:t>Stable</a:t>
            </a:r>
            <a:r>
              <a:rPr lang="ru-RU" dirty="0"/>
              <a:t> от </a:t>
            </a:r>
            <a:r>
              <a:rPr lang="ru-RU" dirty="0" err="1"/>
              <a:t>Flexible</a:t>
            </a:r>
            <a:r>
              <a:rPr lang="ru-RU" dirty="0"/>
              <a:t> и вынудит оба компонента зависеть от </a:t>
            </a:r>
            <a:r>
              <a:rPr lang="ru-RU" dirty="0" err="1"/>
              <a:t>UServer</a:t>
            </a:r>
            <a:r>
              <a:rPr lang="ru-RU" dirty="0"/>
              <a:t>. </a:t>
            </a:r>
            <a:r>
              <a:rPr lang="ru-RU" dirty="0" err="1"/>
              <a:t>UServer</a:t>
            </a:r>
            <a:r>
              <a:rPr lang="ru-RU" dirty="0"/>
              <a:t> очень устойчив (I = 0), а </a:t>
            </a:r>
            <a:r>
              <a:rPr lang="ru-RU" dirty="0" err="1"/>
              <a:t>Flexible</a:t>
            </a:r>
            <a:r>
              <a:rPr lang="ru-RU" dirty="0"/>
              <a:t> сохранит желаемую неустойчивость (I = 1). Теперь все зависимости простираются в сторону уменьшения I</a:t>
            </a:r>
            <a:endParaRPr lang="en-US" dirty="0"/>
          </a:p>
          <a:p>
            <a:endParaRPr lang="en-US" dirty="0"/>
          </a:p>
          <a:p>
            <a:r>
              <a:rPr lang="ru-RU" dirty="0"/>
              <a:t>Может показаться странным, что мы создали компонент — в </a:t>
            </a:r>
            <a:r>
              <a:rPr lang="ru-RU" dirty="0" err="1"/>
              <a:t>данном</a:t>
            </a:r>
            <a:r>
              <a:rPr lang="ru-RU" dirty="0"/>
              <a:t> примере </a:t>
            </a:r>
            <a:r>
              <a:rPr lang="ru-RU" dirty="0" err="1"/>
              <a:t>UService</a:t>
            </a:r>
            <a:r>
              <a:rPr lang="ru-RU" dirty="0"/>
              <a:t>, — не содержащий ничего, кроме интерфейса. То есть компонент не содержит выполняемого кода! Однако, как оказывается, это весьма распространенная и единственно возможная тактика в языках со статической системой типов, таких как </a:t>
            </a:r>
            <a:r>
              <a:rPr lang="ru-RU" dirty="0" err="1"/>
              <a:t>Java</a:t>
            </a:r>
            <a:r>
              <a:rPr lang="ru-RU" dirty="0"/>
              <a:t> и C#. Такие абстрактные компоненты очень устойчивы и поэтому служат идеальной целью для </a:t>
            </a:r>
            <a:r>
              <a:rPr lang="ru-RU" dirty="0" err="1"/>
              <a:t>зависимостей</a:t>
            </a:r>
            <a:r>
              <a:rPr lang="ru-RU" dirty="0"/>
              <a:t> в менее устойчивых компонентах.</a:t>
            </a:r>
          </a:p>
        </p:txBody>
      </p:sp>
      <p:sp>
        <p:nvSpPr>
          <p:cNvPr id="4" name="Slide Number Placeholder 3"/>
          <p:cNvSpPr>
            <a:spLocks noGrp="1"/>
          </p:cNvSpPr>
          <p:nvPr>
            <p:ph type="sldNum" sz="quarter" idx="5"/>
          </p:nvPr>
        </p:nvSpPr>
        <p:spPr/>
        <p:txBody>
          <a:bodyPr/>
          <a:lstStyle/>
          <a:p>
            <a:fld id="{5F73AABA-7E43-4D77-A3FA-8F0ADE645689}" type="slidenum">
              <a:rPr lang="ru-RU" smtClean="0"/>
              <a:t>11</a:t>
            </a:fld>
            <a:endParaRPr lang="ru-RU"/>
          </a:p>
        </p:txBody>
      </p:sp>
    </p:spTree>
    <p:extLst>
      <p:ext uri="{BB962C8B-B14F-4D97-AF65-F5344CB8AC3E}">
        <p14:creationId xmlns:p14="http://schemas.microsoft.com/office/powerpoint/2010/main" val="326936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Некоторые части программных систем должны меняться очень редко. Эти части представляют высокоуровневые архитектурные и другие важные решения. Никто не желает, чтобы такие решения были изменчивыми. Поэтому программное обеспечение, инкапсулирующее высокоуровневые правила, должно находиться в устойчивых компонентах (I = 0). Неустойчивые (I = 1) должны содержать только изменчивый код — код, который можно было бы легко и быстро изменить. </a:t>
            </a:r>
          </a:p>
          <a:p>
            <a:endParaRPr lang="ru-RU" dirty="0"/>
          </a:p>
          <a:p>
            <a:r>
              <a:rPr lang="ru-RU" dirty="0"/>
              <a:t>Но если высокоуровневые правила поместить в устойчивые компоненты, это усложнит изменение исходного кода, реализующего их. Это может сделать всю архитектуру негибкой. Как компонент с максимальной устойчивостью (I = 0) сделать гибким настолько, чтобы он сохранял устойчивость при изменениях? Ответ заключается в соблюдении принципа открытости/закрытости (OCP). Этот принцип говорит, что можно и нужно создавать классы, достаточно гибкие, чтобы их можно было наследовать (расширять) без изменения. Какие классы соответствуют этому принципу? Абстрактные</a:t>
            </a:r>
          </a:p>
        </p:txBody>
      </p:sp>
      <p:sp>
        <p:nvSpPr>
          <p:cNvPr id="4" name="Slide Number Placeholder 3"/>
          <p:cNvSpPr>
            <a:spLocks noGrp="1"/>
          </p:cNvSpPr>
          <p:nvPr>
            <p:ph type="sldNum" sz="quarter" idx="5"/>
          </p:nvPr>
        </p:nvSpPr>
        <p:spPr/>
        <p:txBody>
          <a:bodyPr/>
          <a:lstStyle/>
          <a:p>
            <a:fld id="{5F73AABA-7E43-4D77-A3FA-8F0ADE645689}" type="slidenum">
              <a:rPr lang="ru-RU" smtClean="0"/>
              <a:t>12</a:t>
            </a:fld>
            <a:endParaRPr lang="ru-RU"/>
          </a:p>
        </p:txBody>
      </p:sp>
    </p:spTree>
    <p:extLst>
      <p:ext uri="{BB962C8B-B14F-4D97-AF65-F5344CB8AC3E}">
        <p14:creationId xmlns:p14="http://schemas.microsoft.com/office/powerpoint/2010/main" val="196408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B312-6050-410B-9F44-CB9CAC132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C76ABE31-239D-4A17-831D-8E2EA260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32A9423-B576-46EE-AB11-39F8F70B95A1}"/>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F9BD510A-779C-4AEA-A2DB-653C97CB548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FC5CA4A-00B5-4BD0-8177-59A18902678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22693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367-AF91-4492-8ECE-FFE40307150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E3B5E5E-9D5F-4F27-8B1E-A6BF62331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82109A-F959-4AA1-BF05-8F472AF71C48}"/>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C3C1E4DF-E70D-4BF9-9744-579B173F5E2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0A1BC5A-0056-448A-A67A-18CABE219BCC}"/>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78081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83413-52B6-425E-955D-ADD75E47C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D690350E-2D33-413E-8282-93AF251C82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F9EA34B-65AC-4999-8794-FE33675D002E}"/>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EBC3D18C-427B-472F-9A6F-B66F4D550B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DBCE477-2E95-4EE5-9F5F-6A6D0D6C5E91}"/>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268070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3BC8-871B-4574-AFB2-623C3073962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C9CFD8B-52C7-4714-AB4A-B09F95AB32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CA487D3-2132-4543-B912-EAE6A21D822B}"/>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8BF1CD52-B1D1-4104-A276-3DC531B8DC4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66C872D-1663-4C68-A749-029002460997}"/>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3843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14AD-E0F1-4BA0-BC87-668736A21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613FDD27-B792-4057-9381-B318AD31D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473529-2B75-43A3-91BD-BE68E9DFB2FF}"/>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15C065BC-9285-47FE-8DEE-1D29F4E6EFD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1900F03-B488-4934-B97E-561A8A82EE2A}"/>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86868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A21D-1651-4954-B1DD-AA7CF773C14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7C921AD-F1C5-4E2F-8F7D-54147F3A01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E6146207-9C8B-4C54-A6B4-3AC525AFF5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8671C1F7-9DE1-4655-97A5-1F249DC37E93}"/>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6" name="Footer Placeholder 5">
            <a:extLst>
              <a:ext uri="{FF2B5EF4-FFF2-40B4-BE49-F238E27FC236}">
                <a16:creationId xmlns:a16="http://schemas.microsoft.com/office/drawing/2014/main" id="{714D385A-FEE2-44E9-B7FB-6DF8C796B1E5}"/>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8164A35-7847-4E23-ACC1-D07B11F22109}"/>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26344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C40F-B21D-4686-BBC6-0458D52670AC}"/>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8B90B19-5098-412A-83A8-1F2C567AE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D98A33-22D2-427C-AB1C-CC237FF308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2821B11-9075-4834-8A7F-784B0A563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B551BC-C38C-4EBD-9B07-26F94B28C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87D3E7C8-CBBC-46F4-AAAB-008DD115D577}"/>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8" name="Footer Placeholder 7">
            <a:extLst>
              <a:ext uri="{FF2B5EF4-FFF2-40B4-BE49-F238E27FC236}">
                <a16:creationId xmlns:a16="http://schemas.microsoft.com/office/drawing/2014/main" id="{0DBE9CC4-A213-4FB5-9FFD-3E7526685227}"/>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492B8A8-7B12-41EF-BB11-40212EF04EB2}"/>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05350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DFC8-88EC-421D-9184-DC566CFA4E9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159E7A7-054E-41FF-BCB0-0203AF219579}"/>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4" name="Footer Placeholder 3">
            <a:extLst>
              <a:ext uri="{FF2B5EF4-FFF2-40B4-BE49-F238E27FC236}">
                <a16:creationId xmlns:a16="http://schemas.microsoft.com/office/drawing/2014/main" id="{4F440C60-9C0C-40B1-9B50-0242D04D27FF}"/>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E4973C84-7701-4A47-B4FF-4C929EBB2924}"/>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414262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9A6A-238D-4F70-B858-FE0BB6520B66}"/>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3" name="Footer Placeholder 2">
            <a:extLst>
              <a:ext uri="{FF2B5EF4-FFF2-40B4-BE49-F238E27FC236}">
                <a16:creationId xmlns:a16="http://schemas.microsoft.com/office/drawing/2014/main" id="{8A67BFB1-6E84-4BA1-915C-B2CA19A8A36C}"/>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D04975EC-5C85-4BA0-99EE-F4B112AA9E5E}"/>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933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D98-A1B0-45C0-AA2F-6F61E8D86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1C4EFE30-FE70-42DD-9FC8-FDBAB665A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BBE481CD-DEBF-4C5A-A9CE-7E40E1B9E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EF06F7-A66F-40ED-9F57-59A1BF0563EA}"/>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6" name="Footer Placeholder 5">
            <a:extLst>
              <a:ext uri="{FF2B5EF4-FFF2-40B4-BE49-F238E27FC236}">
                <a16:creationId xmlns:a16="http://schemas.microsoft.com/office/drawing/2014/main" id="{E784631D-84AC-4BE2-9BCB-75FF67E4DE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A69846B-4D36-4F8D-819F-8779A098A32F}"/>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31491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347C-450F-439B-83FB-9F9487B45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ECAD0675-9D57-4476-AA3A-62FEF6B9A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9C9286-E349-4E38-83F6-4874A521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A59F7-069F-449A-9C6E-A181B79A1979}"/>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6" name="Footer Placeholder 5">
            <a:extLst>
              <a:ext uri="{FF2B5EF4-FFF2-40B4-BE49-F238E27FC236}">
                <a16:creationId xmlns:a16="http://schemas.microsoft.com/office/drawing/2014/main" id="{9CD3DAAE-DF74-42D4-9AD5-D53CC83EA6C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F80B49-B8D8-428D-A1D4-69A196FF9F4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1781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0B90C-D7D1-4B19-A92C-570215AFB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079CB70-B5D6-472C-8781-32F285874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DC4D35B-B618-4FEC-9248-E91AF5704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6D99B716-D053-4B57-A07E-49FD49EA2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F3A2CC42-8124-4C47-B771-F87CB559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B842-061C-4AEE-A29E-7DF2B09A0FEC}" type="slidenum">
              <a:rPr lang="ru-RU" smtClean="0"/>
              <a:t>‹#›</a:t>
            </a:fld>
            <a:endParaRPr lang="ru-RU"/>
          </a:p>
        </p:txBody>
      </p:sp>
    </p:spTree>
    <p:extLst>
      <p:ext uri="{BB962C8B-B14F-4D97-AF65-F5344CB8AC3E}">
        <p14:creationId xmlns:p14="http://schemas.microsoft.com/office/powerpoint/2010/main" val="241731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00E3-23D2-402E-9F1F-B3CAEC2184E1}"/>
              </a:ext>
            </a:extLst>
          </p:cNvPr>
          <p:cNvSpPr>
            <a:spLocks noGrp="1"/>
          </p:cNvSpPr>
          <p:nvPr>
            <p:ph type="ctrTitle"/>
          </p:nvPr>
        </p:nvSpPr>
        <p:spPr/>
        <p:txBody>
          <a:bodyPr/>
          <a:lstStyle/>
          <a:p>
            <a:r>
              <a:rPr lang="ru-RU" dirty="0"/>
              <a:t>Сочетаемость компонентов</a:t>
            </a:r>
          </a:p>
        </p:txBody>
      </p:sp>
      <p:sp>
        <p:nvSpPr>
          <p:cNvPr id="3" name="Subtitle 2">
            <a:extLst>
              <a:ext uri="{FF2B5EF4-FFF2-40B4-BE49-F238E27FC236}">
                <a16:creationId xmlns:a16="http://schemas.microsoft.com/office/drawing/2014/main" id="{F7D4A4A7-A674-4A51-94FC-D50398592BF5}"/>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65373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17F5-45A4-4ABC-92BE-A247633DA443}"/>
              </a:ext>
            </a:extLst>
          </p:cNvPr>
          <p:cNvSpPr>
            <a:spLocks noGrp="1"/>
          </p:cNvSpPr>
          <p:nvPr>
            <p:ph type="title"/>
          </p:nvPr>
        </p:nvSpPr>
        <p:spPr/>
        <p:txBody>
          <a:bodyPr/>
          <a:lstStyle/>
          <a:p>
            <a:r>
              <a:rPr lang="ru-RU" dirty="0"/>
              <a:t>Нарушение принципа </a:t>
            </a:r>
            <a:r>
              <a:rPr lang="en-US" dirty="0"/>
              <a:t>SDP</a:t>
            </a:r>
            <a:endParaRPr lang="ru-RU" dirty="0"/>
          </a:p>
        </p:txBody>
      </p:sp>
      <p:pic>
        <p:nvPicPr>
          <p:cNvPr id="4" name="Content Placeholder 3">
            <a:extLst>
              <a:ext uri="{FF2B5EF4-FFF2-40B4-BE49-F238E27FC236}">
                <a16:creationId xmlns:a16="http://schemas.microsoft.com/office/drawing/2014/main" id="{8147D7B1-3D47-4C3B-9C6E-DC6A0333E385}"/>
              </a:ext>
            </a:extLst>
          </p:cNvPr>
          <p:cNvPicPr>
            <a:picLocks noGrp="1" noChangeAspect="1"/>
          </p:cNvPicPr>
          <p:nvPr>
            <p:ph idx="1"/>
          </p:nvPr>
        </p:nvPicPr>
        <p:blipFill>
          <a:blip r:embed="rId3"/>
          <a:stretch>
            <a:fillRect/>
          </a:stretch>
        </p:blipFill>
        <p:spPr>
          <a:xfrm>
            <a:off x="3550425" y="1986742"/>
            <a:ext cx="5091150" cy="4029104"/>
          </a:xfrm>
          <a:prstGeom prst="rect">
            <a:avLst/>
          </a:prstGeom>
        </p:spPr>
      </p:pic>
      <p:sp>
        <p:nvSpPr>
          <p:cNvPr id="5" name="Rectangle 4">
            <a:extLst>
              <a:ext uri="{FF2B5EF4-FFF2-40B4-BE49-F238E27FC236}">
                <a16:creationId xmlns:a16="http://schemas.microsoft.com/office/drawing/2014/main" id="{8E7C48AB-F7E7-4098-A620-507A98F992A2}"/>
              </a:ext>
            </a:extLst>
          </p:cNvPr>
          <p:cNvSpPr/>
          <p:nvPr/>
        </p:nvSpPr>
        <p:spPr>
          <a:xfrm>
            <a:off x="5681472" y="4791456"/>
            <a:ext cx="2960103" cy="1520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7545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709-42BF-460B-9CC1-574DB46AA318}"/>
              </a:ext>
            </a:extLst>
          </p:cNvPr>
          <p:cNvSpPr>
            <a:spLocks noGrp="1"/>
          </p:cNvSpPr>
          <p:nvPr>
            <p:ph type="title"/>
          </p:nvPr>
        </p:nvSpPr>
        <p:spPr/>
        <p:txBody>
          <a:bodyPr/>
          <a:lstStyle/>
          <a:p>
            <a:r>
              <a:rPr lang="ru-RU" dirty="0"/>
              <a:t>Исправляем нарушение </a:t>
            </a:r>
            <a:r>
              <a:rPr lang="en-US" dirty="0"/>
              <a:t>SDP</a:t>
            </a:r>
            <a:endParaRPr lang="ru-RU" dirty="0"/>
          </a:p>
        </p:txBody>
      </p:sp>
      <p:pic>
        <p:nvPicPr>
          <p:cNvPr id="2050" name="Picture 2">
            <a:extLst>
              <a:ext uri="{FF2B5EF4-FFF2-40B4-BE49-F238E27FC236}">
                <a16:creationId xmlns:a16="http://schemas.microsoft.com/office/drawing/2014/main" id="{92B534EA-ADC1-4370-B1F6-54B2074DFD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07359" y="1825625"/>
            <a:ext cx="59772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8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DEB-F7C3-4377-93EE-8E18BBA558F9}"/>
              </a:ext>
            </a:extLst>
          </p:cNvPr>
          <p:cNvSpPr>
            <a:spLocks noGrp="1"/>
          </p:cNvSpPr>
          <p:nvPr>
            <p:ph type="title"/>
          </p:nvPr>
        </p:nvSpPr>
        <p:spPr/>
        <p:txBody>
          <a:bodyPr/>
          <a:lstStyle/>
          <a:p>
            <a:r>
              <a:rPr lang="ru-RU" dirty="0" err="1"/>
              <a:t>Прицип</a:t>
            </a:r>
            <a:r>
              <a:rPr lang="ru-RU" dirty="0"/>
              <a:t> устойчивости абстракций</a:t>
            </a:r>
          </a:p>
        </p:txBody>
      </p:sp>
      <p:sp>
        <p:nvSpPr>
          <p:cNvPr id="3" name="Content Placeholder 2">
            <a:extLst>
              <a:ext uri="{FF2B5EF4-FFF2-40B4-BE49-F238E27FC236}">
                <a16:creationId xmlns:a16="http://schemas.microsoft.com/office/drawing/2014/main" id="{82419624-51CF-417F-86FE-3D7E76B48A8D}"/>
              </a:ext>
            </a:extLst>
          </p:cNvPr>
          <p:cNvSpPr>
            <a:spLocks noGrp="1"/>
          </p:cNvSpPr>
          <p:nvPr>
            <p:ph idx="1"/>
          </p:nvPr>
        </p:nvSpPr>
        <p:spPr/>
        <p:txBody>
          <a:bodyPr/>
          <a:lstStyle/>
          <a:p>
            <a:r>
              <a:rPr lang="ru-RU" dirty="0"/>
              <a:t>Устойчивость компонента пропорциональна его абстрактности</a:t>
            </a:r>
          </a:p>
          <a:p>
            <a:r>
              <a:rPr lang="ru-RU" dirty="0"/>
              <a:t>В устойчивых компонентах должны находиться высокоуровневые правила</a:t>
            </a:r>
          </a:p>
          <a:p>
            <a:r>
              <a:rPr lang="ru-RU" dirty="0"/>
              <a:t>Неустойчивые компоненты должны содержать только изменчивый код</a:t>
            </a:r>
          </a:p>
        </p:txBody>
      </p:sp>
    </p:spTree>
    <p:extLst>
      <p:ext uri="{BB962C8B-B14F-4D97-AF65-F5344CB8AC3E}">
        <p14:creationId xmlns:p14="http://schemas.microsoft.com/office/powerpoint/2010/main" val="33435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CD90-7125-48F8-8C07-DE72760BBA76}"/>
              </a:ext>
            </a:extLst>
          </p:cNvPr>
          <p:cNvSpPr>
            <a:spLocks noGrp="1"/>
          </p:cNvSpPr>
          <p:nvPr>
            <p:ph type="title"/>
          </p:nvPr>
        </p:nvSpPr>
        <p:spPr/>
        <p:txBody>
          <a:bodyPr/>
          <a:lstStyle/>
          <a:p>
            <a:r>
              <a:rPr lang="ru-RU" dirty="0" err="1"/>
              <a:t>Прицип</a:t>
            </a:r>
            <a:r>
              <a:rPr lang="ru-RU" dirty="0"/>
              <a:t> устойчивости абстракций (</a:t>
            </a:r>
            <a:r>
              <a:rPr lang="en-US" dirty="0"/>
              <a:t>SAP)</a:t>
            </a:r>
            <a:endParaRPr lang="ru-RU" dirty="0"/>
          </a:p>
        </p:txBody>
      </p:sp>
      <p:sp>
        <p:nvSpPr>
          <p:cNvPr id="3" name="Content Placeholder 2">
            <a:extLst>
              <a:ext uri="{FF2B5EF4-FFF2-40B4-BE49-F238E27FC236}">
                <a16:creationId xmlns:a16="http://schemas.microsoft.com/office/drawing/2014/main" id="{9A86406A-3EA7-45FF-9C6F-E5980AAB6451}"/>
              </a:ext>
            </a:extLst>
          </p:cNvPr>
          <p:cNvSpPr>
            <a:spLocks noGrp="1"/>
          </p:cNvSpPr>
          <p:nvPr>
            <p:ph idx="1"/>
          </p:nvPr>
        </p:nvSpPr>
        <p:spPr/>
        <p:txBody>
          <a:bodyPr/>
          <a:lstStyle/>
          <a:p>
            <a:r>
              <a:rPr lang="ru-RU" dirty="0"/>
              <a:t>Стабильный компонент должен состоять из интерфейсов и абстрактных классов</a:t>
            </a:r>
          </a:p>
          <a:p>
            <a:r>
              <a:rPr lang="ru-RU" dirty="0"/>
              <a:t>Зависимости должны быть направлены в сторону абстракций</a:t>
            </a:r>
          </a:p>
        </p:txBody>
      </p:sp>
    </p:spTree>
    <p:extLst>
      <p:ext uri="{BB962C8B-B14F-4D97-AF65-F5344CB8AC3E}">
        <p14:creationId xmlns:p14="http://schemas.microsoft.com/office/powerpoint/2010/main" val="20046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E5B2-7580-4512-8FE0-CF8D06B7BA4C}"/>
              </a:ext>
            </a:extLst>
          </p:cNvPr>
          <p:cNvSpPr>
            <a:spLocks noGrp="1"/>
          </p:cNvSpPr>
          <p:nvPr>
            <p:ph type="title"/>
          </p:nvPr>
        </p:nvSpPr>
        <p:spPr/>
        <p:txBody>
          <a:bodyPr/>
          <a:lstStyle/>
          <a:p>
            <a:r>
              <a:rPr lang="ru-RU" dirty="0"/>
              <a:t>Мера абстрактности</a:t>
            </a:r>
          </a:p>
        </p:txBody>
      </p:sp>
      <p:sp>
        <p:nvSpPr>
          <p:cNvPr id="3" name="Content Placeholder 2">
            <a:extLst>
              <a:ext uri="{FF2B5EF4-FFF2-40B4-BE49-F238E27FC236}">
                <a16:creationId xmlns:a16="http://schemas.microsoft.com/office/drawing/2014/main" id="{A6F060A0-3159-4DD6-96CC-28C4D6C421C0}"/>
              </a:ext>
            </a:extLst>
          </p:cNvPr>
          <p:cNvSpPr>
            <a:spLocks noGrp="1"/>
          </p:cNvSpPr>
          <p:nvPr>
            <p:ph idx="1"/>
          </p:nvPr>
        </p:nvSpPr>
        <p:spPr/>
        <p:txBody>
          <a:bodyPr/>
          <a:lstStyle/>
          <a:p>
            <a:r>
              <a:rPr lang="en-US" dirty="0"/>
              <a:t>Nc – </a:t>
            </a:r>
            <a:r>
              <a:rPr lang="ru-RU" dirty="0"/>
              <a:t>количество классов в компонента</a:t>
            </a:r>
          </a:p>
          <a:p>
            <a:r>
              <a:rPr lang="en-US" dirty="0"/>
              <a:t>Na – </a:t>
            </a:r>
            <a:r>
              <a:rPr lang="ru-RU" dirty="0"/>
              <a:t>количество абстрактных классов и интерфейсов в компоненте</a:t>
            </a:r>
          </a:p>
          <a:p>
            <a:r>
              <a:rPr lang="en-US" dirty="0"/>
              <a:t>A - </a:t>
            </a:r>
            <a:r>
              <a:rPr lang="ru-RU" dirty="0"/>
              <a:t>абстрактность =</a:t>
            </a:r>
            <a:r>
              <a:rPr lang="en-US" dirty="0"/>
              <a:t> Na/(</a:t>
            </a:r>
            <a:r>
              <a:rPr lang="en-US" dirty="0" err="1"/>
              <a:t>Na+Nc</a:t>
            </a:r>
            <a:r>
              <a:rPr lang="en-US" dirty="0"/>
              <a:t>)</a:t>
            </a:r>
            <a:endParaRPr lang="ru-RU" dirty="0"/>
          </a:p>
          <a:p>
            <a:pPr lvl="1"/>
            <a:r>
              <a:rPr lang="ru-RU" dirty="0"/>
              <a:t>0 – полное отсутствие абстрактных классов</a:t>
            </a:r>
          </a:p>
          <a:p>
            <a:pPr lvl="1"/>
            <a:r>
              <a:rPr lang="ru-RU" dirty="0"/>
              <a:t>1 – компонент не содержит ничего кроме абстрактных классов</a:t>
            </a:r>
          </a:p>
        </p:txBody>
      </p:sp>
    </p:spTree>
    <p:extLst>
      <p:ext uri="{BB962C8B-B14F-4D97-AF65-F5344CB8AC3E}">
        <p14:creationId xmlns:p14="http://schemas.microsoft.com/office/powerpoint/2010/main" val="39086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A6C3-2FFB-4B4F-AEFE-4841683B2884}"/>
              </a:ext>
            </a:extLst>
          </p:cNvPr>
          <p:cNvSpPr>
            <a:spLocks noGrp="1"/>
          </p:cNvSpPr>
          <p:nvPr>
            <p:ph type="title"/>
          </p:nvPr>
        </p:nvSpPr>
        <p:spPr/>
        <p:txBody>
          <a:bodyPr/>
          <a:lstStyle/>
          <a:p>
            <a:r>
              <a:rPr lang="ru-RU" dirty="0"/>
              <a:t>Главная последовательность</a:t>
            </a:r>
          </a:p>
        </p:txBody>
      </p:sp>
      <p:pic>
        <p:nvPicPr>
          <p:cNvPr id="4" name="Content Placeholder 3">
            <a:extLst>
              <a:ext uri="{FF2B5EF4-FFF2-40B4-BE49-F238E27FC236}">
                <a16:creationId xmlns:a16="http://schemas.microsoft.com/office/drawing/2014/main" id="{AE4F7D0E-27EC-4E7A-9992-56BFEDB5C18B}"/>
              </a:ext>
            </a:extLst>
          </p:cNvPr>
          <p:cNvPicPr>
            <a:picLocks noGrp="1" noChangeAspect="1"/>
          </p:cNvPicPr>
          <p:nvPr>
            <p:ph idx="1"/>
          </p:nvPr>
        </p:nvPicPr>
        <p:blipFill>
          <a:blip r:embed="rId3"/>
          <a:stretch>
            <a:fillRect/>
          </a:stretch>
        </p:blipFill>
        <p:spPr>
          <a:xfrm>
            <a:off x="3279647" y="1470658"/>
            <a:ext cx="5632706" cy="5061272"/>
          </a:xfrm>
          <a:prstGeom prst="rect">
            <a:avLst/>
          </a:prstGeom>
        </p:spPr>
      </p:pic>
    </p:spTree>
    <p:extLst>
      <p:ext uri="{BB962C8B-B14F-4D97-AF65-F5344CB8AC3E}">
        <p14:creationId xmlns:p14="http://schemas.microsoft.com/office/powerpoint/2010/main" val="204187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0E6-B641-467E-A6D8-D12276801D0A}"/>
              </a:ext>
            </a:extLst>
          </p:cNvPr>
          <p:cNvSpPr>
            <a:spLocks noGrp="1"/>
          </p:cNvSpPr>
          <p:nvPr>
            <p:ph type="title"/>
          </p:nvPr>
        </p:nvSpPr>
        <p:spPr/>
        <p:txBody>
          <a:bodyPr/>
          <a:lstStyle/>
          <a:p>
            <a:r>
              <a:rPr lang="ru-RU" dirty="0"/>
              <a:t>Зона боли</a:t>
            </a:r>
          </a:p>
        </p:txBody>
      </p:sp>
      <p:sp>
        <p:nvSpPr>
          <p:cNvPr id="3" name="Content Placeholder 2">
            <a:extLst>
              <a:ext uri="{FF2B5EF4-FFF2-40B4-BE49-F238E27FC236}">
                <a16:creationId xmlns:a16="http://schemas.microsoft.com/office/drawing/2014/main" id="{A94C7ECC-35DC-4E3A-BA11-C136758DB2AA}"/>
              </a:ext>
            </a:extLst>
          </p:cNvPr>
          <p:cNvSpPr>
            <a:spLocks noGrp="1"/>
          </p:cNvSpPr>
          <p:nvPr>
            <p:ph idx="1"/>
          </p:nvPr>
        </p:nvSpPr>
        <p:spPr/>
        <p:txBody>
          <a:bodyPr/>
          <a:lstStyle/>
          <a:p>
            <a:r>
              <a:rPr lang="ru-RU" dirty="0"/>
              <a:t>Содержит устойчивый и конкретный компонент</a:t>
            </a:r>
          </a:p>
          <a:p>
            <a:pPr lvl="1"/>
            <a:r>
              <a:rPr lang="ru-RU" dirty="0"/>
              <a:t>Нельзя расширить</a:t>
            </a:r>
          </a:p>
          <a:p>
            <a:pPr lvl="1"/>
            <a:r>
              <a:rPr lang="ru-RU" dirty="0"/>
              <a:t>Трудно изменить</a:t>
            </a:r>
            <a:endParaRPr lang="en-US" dirty="0"/>
          </a:p>
          <a:p>
            <a:r>
              <a:rPr lang="ru-RU" dirty="0"/>
              <a:t>Проблемы вызывают только изменчивые программные компоненты в зоне боли</a:t>
            </a:r>
          </a:p>
        </p:txBody>
      </p:sp>
    </p:spTree>
    <p:extLst>
      <p:ext uri="{BB962C8B-B14F-4D97-AF65-F5344CB8AC3E}">
        <p14:creationId xmlns:p14="http://schemas.microsoft.com/office/powerpoint/2010/main" val="15143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2655-EEDB-4AA5-A3DE-890FB6A1D76C}"/>
              </a:ext>
            </a:extLst>
          </p:cNvPr>
          <p:cNvSpPr>
            <a:spLocks noGrp="1"/>
          </p:cNvSpPr>
          <p:nvPr>
            <p:ph type="title"/>
          </p:nvPr>
        </p:nvSpPr>
        <p:spPr/>
        <p:txBody>
          <a:bodyPr/>
          <a:lstStyle/>
          <a:p>
            <a:r>
              <a:rPr lang="ru-RU" dirty="0"/>
              <a:t>Зона бесполезности</a:t>
            </a:r>
          </a:p>
        </p:txBody>
      </p:sp>
      <p:sp>
        <p:nvSpPr>
          <p:cNvPr id="3" name="Content Placeholder 2">
            <a:extLst>
              <a:ext uri="{FF2B5EF4-FFF2-40B4-BE49-F238E27FC236}">
                <a16:creationId xmlns:a16="http://schemas.microsoft.com/office/drawing/2014/main" id="{276F100D-A23C-48B6-A964-6F68EFBD5881}"/>
              </a:ext>
            </a:extLst>
          </p:cNvPr>
          <p:cNvSpPr>
            <a:spLocks noGrp="1"/>
          </p:cNvSpPr>
          <p:nvPr>
            <p:ph idx="1"/>
          </p:nvPr>
        </p:nvSpPr>
        <p:spPr/>
        <p:txBody>
          <a:bodyPr/>
          <a:lstStyle/>
          <a:p>
            <a:r>
              <a:rPr lang="ru-RU" dirty="0"/>
              <a:t>Такие компоненты максимально абстрактны и не имеют входящих зависимостей</a:t>
            </a:r>
          </a:p>
          <a:p>
            <a:pPr lvl="1"/>
            <a:r>
              <a:rPr lang="ru-RU" dirty="0"/>
              <a:t>Содержат нереализованные абстрактные классы</a:t>
            </a:r>
          </a:p>
        </p:txBody>
      </p:sp>
    </p:spTree>
    <p:extLst>
      <p:ext uri="{BB962C8B-B14F-4D97-AF65-F5344CB8AC3E}">
        <p14:creationId xmlns:p14="http://schemas.microsoft.com/office/powerpoint/2010/main" val="14402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F288-8E0B-4260-B4F5-71164B2B0506}"/>
              </a:ext>
            </a:extLst>
          </p:cNvPr>
          <p:cNvSpPr>
            <a:spLocks noGrp="1"/>
          </p:cNvSpPr>
          <p:nvPr>
            <p:ph type="title"/>
          </p:nvPr>
        </p:nvSpPr>
        <p:spPr/>
        <p:txBody>
          <a:bodyPr/>
          <a:lstStyle/>
          <a:p>
            <a:r>
              <a:rPr lang="ru-RU" dirty="0"/>
              <a:t>Главная последовательность</a:t>
            </a:r>
          </a:p>
        </p:txBody>
      </p:sp>
      <p:sp>
        <p:nvSpPr>
          <p:cNvPr id="3" name="Content Placeholder 2">
            <a:extLst>
              <a:ext uri="{FF2B5EF4-FFF2-40B4-BE49-F238E27FC236}">
                <a16:creationId xmlns:a16="http://schemas.microsoft.com/office/drawing/2014/main" id="{71A8F36A-C06C-4ECB-A598-B9884E4EAF97}"/>
              </a:ext>
            </a:extLst>
          </p:cNvPr>
          <p:cNvSpPr>
            <a:spLocks noGrp="1"/>
          </p:cNvSpPr>
          <p:nvPr>
            <p:ph idx="1"/>
          </p:nvPr>
        </p:nvSpPr>
        <p:spPr/>
        <p:txBody>
          <a:bodyPr/>
          <a:lstStyle/>
          <a:p>
            <a:r>
              <a:rPr lang="ru-RU" dirty="0"/>
              <a:t>Компоненты должны находиться как можно дальше от зон исключения – на прямой от (1, 0) – (0,1)</a:t>
            </a:r>
          </a:p>
          <a:p>
            <a:r>
              <a:rPr lang="ru-RU" dirty="0"/>
              <a:t>Чем ближе к конечным точкам – тем лучше</a:t>
            </a:r>
          </a:p>
        </p:txBody>
      </p:sp>
    </p:spTree>
    <p:extLst>
      <p:ext uri="{BB962C8B-B14F-4D97-AF65-F5344CB8AC3E}">
        <p14:creationId xmlns:p14="http://schemas.microsoft.com/office/powerpoint/2010/main" val="91577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57E1-0F07-42F2-8CAF-5EDEF6FA48FF}"/>
              </a:ext>
            </a:extLst>
          </p:cNvPr>
          <p:cNvSpPr>
            <a:spLocks noGrp="1"/>
          </p:cNvSpPr>
          <p:nvPr>
            <p:ph type="title"/>
          </p:nvPr>
        </p:nvSpPr>
        <p:spPr/>
        <p:txBody>
          <a:bodyPr/>
          <a:lstStyle/>
          <a:p>
            <a:r>
              <a:rPr lang="ru-RU" dirty="0"/>
              <a:t>Расстояние до главной последовательности</a:t>
            </a:r>
          </a:p>
        </p:txBody>
      </p:sp>
      <p:sp>
        <p:nvSpPr>
          <p:cNvPr id="3" name="Content Placeholder 2">
            <a:extLst>
              <a:ext uri="{FF2B5EF4-FFF2-40B4-BE49-F238E27FC236}">
                <a16:creationId xmlns:a16="http://schemas.microsoft.com/office/drawing/2014/main" id="{B496056C-31E6-41D0-8003-6A2995DC437C}"/>
              </a:ext>
            </a:extLst>
          </p:cNvPr>
          <p:cNvSpPr>
            <a:spLocks noGrp="1"/>
          </p:cNvSpPr>
          <p:nvPr>
            <p:ph idx="1"/>
          </p:nvPr>
        </p:nvSpPr>
        <p:spPr/>
        <p:txBody>
          <a:bodyPr/>
          <a:lstStyle/>
          <a:p>
            <a:r>
              <a:rPr lang="en-US" dirty="0"/>
              <a:t>D=|A+I-1|</a:t>
            </a:r>
          </a:p>
          <a:p>
            <a:pPr lvl="1"/>
            <a:r>
              <a:rPr lang="en-US" dirty="0"/>
              <a:t>0 –</a:t>
            </a:r>
            <a:r>
              <a:rPr lang="ru-RU" dirty="0"/>
              <a:t> компонент на главной последовательности</a:t>
            </a:r>
          </a:p>
          <a:p>
            <a:pPr lvl="1"/>
            <a:r>
              <a:rPr lang="ru-RU" dirty="0"/>
              <a:t>1 – компонент максимально удалён от неё</a:t>
            </a:r>
          </a:p>
        </p:txBody>
      </p:sp>
    </p:spTree>
    <p:extLst>
      <p:ext uri="{BB962C8B-B14F-4D97-AF65-F5344CB8AC3E}">
        <p14:creationId xmlns:p14="http://schemas.microsoft.com/office/powerpoint/2010/main" val="45351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DD4F-80D5-4FE6-A570-791103AC2858}"/>
              </a:ext>
            </a:extLst>
          </p:cNvPr>
          <p:cNvSpPr>
            <a:spLocks noGrp="1"/>
          </p:cNvSpPr>
          <p:nvPr>
            <p:ph type="title"/>
          </p:nvPr>
        </p:nvSpPr>
        <p:spPr/>
        <p:txBody>
          <a:bodyPr/>
          <a:lstStyle/>
          <a:p>
            <a:r>
              <a:rPr lang="ru-RU" dirty="0"/>
              <a:t>Устойчивость компонентов</a:t>
            </a:r>
          </a:p>
        </p:txBody>
      </p:sp>
      <p:sp>
        <p:nvSpPr>
          <p:cNvPr id="3" name="Content Placeholder 2">
            <a:extLst>
              <a:ext uri="{FF2B5EF4-FFF2-40B4-BE49-F238E27FC236}">
                <a16:creationId xmlns:a16="http://schemas.microsoft.com/office/drawing/2014/main" id="{6CADAE0F-2B22-423C-85D1-DBBF21E3B949}"/>
              </a:ext>
            </a:extLst>
          </p:cNvPr>
          <p:cNvSpPr>
            <a:spLocks noGrp="1"/>
          </p:cNvSpPr>
          <p:nvPr>
            <p:ph idx="1"/>
          </p:nvPr>
        </p:nvSpPr>
        <p:spPr/>
        <p:txBody>
          <a:bodyPr/>
          <a:lstStyle/>
          <a:p>
            <a:r>
              <a:rPr lang="ru-RU" dirty="0"/>
              <a:t>Устойчивость компонента – мера количества работы, которую нужно проделать, чтобы изменить компонент</a:t>
            </a:r>
          </a:p>
          <a:p>
            <a:r>
              <a:rPr lang="ru-RU" dirty="0"/>
              <a:t>Устойчивый компонент – компонент с большим количеством входящих зависимостей</a:t>
            </a:r>
          </a:p>
        </p:txBody>
      </p:sp>
    </p:spTree>
    <p:extLst>
      <p:ext uri="{BB962C8B-B14F-4D97-AF65-F5344CB8AC3E}">
        <p14:creationId xmlns:p14="http://schemas.microsoft.com/office/powerpoint/2010/main" val="34824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890D-C6B4-47A7-8C32-494489972124}"/>
              </a:ext>
            </a:extLst>
          </p:cNvPr>
          <p:cNvSpPr>
            <a:spLocks noGrp="1"/>
          </p:cNvSpPr>
          <p:nvPr>
            <p:ph type="title"/>
          </p:nvPr>
        </p:nvSpPr>
        <p:spPr/>
        <p:txBody>
          <a:bodyPr/>
          <a:lstStyle/>
          <a:p>
            <a:r>
              <a:rPr lang="ru-RU" dirty="0"/>
              <a:t>Диаграмма рассеяния</a:t>
            </a:r>
          </a:p>
        </p:txBody>
      </p:sp>
      <p:pic>
        <p:nvPicPr>
          <p:cNvPr id="4" name="Content Placeholder 3">
            <a:extLst>
              <a:ext uri="{FF2B5EF4-FFF2-40B4-BE49-F238E27FC236}">
                <a16:creationId xmlns:a16="http://schemas.microsoft.com/office/drawing/2014/main" id="{884DF9D7-B9D7-4B62-AACE-31367DADF31A}"/>
              </a:ext>
            </a:extLst>
          </p:cNvPr>
          <p:cNvPicPr>
            <a:picLocks noGrp="1" noChangeAspect="1"/>
          </p:cNvPicPr>
          <p:nvPr>
            <p:ph idx="1"/>
          </p:nvPr>
        </p:nvPicPr>
        <p:blipFill>
          <a:blip r:embed="rId2"/>
          <a:stretch>
            <a:fillRect/>
          </a:stretch>
        </p:blipFill>
        <p:spPr>
          <a:xfrm>
            <a:off x="4255280" y="2146286"/>
            <a:ext cx="3681439" cy="3710015"/>
          </a:xfrm>
          <a:prstGeom prst="rect">
            <a:avLst/>
          </a:prstGeom>
        </p:spPr>
      </p:pic>
    </p:spTree>
    <p:extLst>
      <p:ext uri="{BB962C8B-B14F-4D97-AF65-F5344CB8AC3E}">
        <p14:creationId xmlns:p14="http://schemas.microsoft.com/office/powerpoint/2010/main" val="392562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3E0FE20-178E-4F68-AFD4-B52E36AC92BA}"/>
                  </a:ext>
                </a:extLst>
              </p:cNvPr>
              <p:cNvSpPr/>
              <p:nvPr/>
            </p:nvSpPr>
            <p:spPr>
              <a:xfrm>
                <a:off x="0" y="2286614"/>
                <a:ext cx="1795723" cy="232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r>
                  <a:rPr lang="en-US" sz="1200" baseline="-25000" dirty="0"/>
                  <a:t>in</a:t>
                </a:r>
                <a:r>
                  <a:rPr lang="en-US" sz="1200" dirty="0"/>
                  <a:t>=1</a:t>
                </a:r>
                <a:endParaRPr lang="en-US" sz="1200" baseline="-25000" dirty="0"/>
              </a:p>
              <a:p>
                <a:pPr algn="ctr"/>
                <a:r>
                  <a:rPr lang="en-US" sz="1200" dirty="0" err="1"/>
                  <a:t>F</a:t>
                </a:r>
                <a:r>
                  <a:rPr lang="en-US" sz="1200" baseline="-25000" dirty="0" err="1"/>
                  <a:t>out</a:t>
                </a:r>
                <a:r>
                  <a:rPr lang="en-US" sz="1200" dirty="0"/>
                  <a:t>=3</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m:t>
                          </m:r>
                        </m:num>
                        <m:den>
                          <m:r>
                            <a:rPr lang="en-US" sz="1200" b="0" i="1" smtClean="0">
                              <a:latin typeface="Cambria Math" panose="02040503050406030204" pitchFamily="18" charset="0"/>
                            </a:rPr>
                            <m:t>1+3</m:t>
                          </m:r>
                        </m:den>
                      </m:f>
                      <m:r>
                        <a:rPr lang="en-US" sz="1200" b="0" i="1" smtClean="0">
                          <a:latin typeface="Cambria Math" panose="02040503050406030204" pitchFamily="18" charset="0"/>
                        </a:rPr>
                        <m:t>=0.75</m:t>
                      </m:r>
                    </m:oMath>
                  </m:oMathPara>
                </a14:m>
                <a:endParaRPr lang="en-US" sz="1200" dirty="0"/>
              </a:p>
              <a:p>
                <a:pPr algn="ctr"/>
                <a:r>
                  <a:rPr lang="en-US" sz="1200" dirty="0"/>
                  <a:t>Na=1</a:t>
                </a:r>
              </a:p>
              <a:p>
                <a:pPr algn="ctr"/>
                <a:r>
                  <a:rPr lang="en-US" sz="1200" dirty="0"/>
                  <a:t>Nc=2</a:t>
                </a:r>
              </a:p>
              <a:p>
                <a:pPr algn="ctr"/>
                <a:r>
                  <a:rPr lang="en-US" sz="1200" dirty="0"/>
                  <a:t>A=0.33</a:t>
                </a:r>
              </a:p>
              <a:p>
                <a:pPr algn="ctr"/>
                <a:r>
                  <a:rPr lang="en-US" sz="1200" dirty="0"/>
                  <a:t>D=|0.75+0.33-1|=0.08</a:t>
                </a:r>
              </a:p>
            </p:txBody>
          </p:sp>
        </mc:Choice>
        <mc:Fallback xmlns="">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0" y="2286614"/>
                <a:ext cx="1795723" cy="2322433"/>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8975AB-F48B-4F0A-BCAA-5DF109871B13}"/>
                  </a:ext>
                </a:extLst>
              </p:cNvPr>
              <p:cNvSpPr/>
              <p:nvPr/>
            </p:nvSpPr>
            <p:spPr>
              <a:xfrm>
                <a:off x="295045" y="5123244"/>
                <a:ext cx="1786963" cy="1500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m:t>
                              </m:r>
                            </m:sub>
                          </m:sSub>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−1</m:t>
                          </m:r>
                        </m:e>
                      </m:d>
                    </m:oMath>
                  </m:oMathPara>
                </a14:m>
                <a:endParaRPr lang="en-US" dirty="0"/>
              </a:p>
            </p:txBody>
          </p:sp>
        </mc:Choice>
        <mc:Fallback xmlns="">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295045" y="5123244"/>
                <a:ext cx="1786963" cy="1500091"/>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19A89E-91F2-4C82-8378-9C6B1D2BE6DC}"/>
                  </a:ext>
                </a:extLst>
              </p:cNvPr>
              <p:cNvSpPr/>
              <p:nvPr/>
            </p:nvSpPr>
            <p:spPr>
              <a:xfrm>
                <a:off x="10196773" y="2053922"/>
                <a:ext cx="1700109" cy="21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r>
                  <a:rPr lang="en-US" sz="1400" dirty="0"/>
                  <a:t>Na=1</a:t>
                </a:r>
              </a:p>
              <a:p>
                <a:pPr algn="ctr"/>
                <a:r>
                  <a:rPr lang="en-US" sz="1400" dirty="0"/>
                  <a:t>Nc=2</a:t>
                </a:r>
              </a:p>
              <a:p>
                <a:pPr algn="ctr"/>
                <a:r>
                  <a:rPr lang="en-US" sz="1400" dirty="0"/>
                  <a:t>A=0.333</a:t>
                </a:r>
              </a:p>
              <a:p>
                <a:pPr algn="ctr"/>
                <a:r>
                  <a:rPr lang="en-US" sz="1400" dirty="0"/>
                  <a:t>D=|0.33+0-1|=0.67</a:t>
                </a:r>
              </a:p>
              <a:p>
                <a:pPr algn="ctr"/>
                <a:endParaRPr lang="en-US" sz="1400" dirty="0"/>
              </a:p>
            </p:txBody>
          </p:sp>
        </mc:Choice>
        <mc:Fallback xmlns="">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053922"/>
                <a:ext cx="1700109" cy="214012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C2EC46C-A529-4EE8-8343-AD66CAC25AAC}"/>
                  </a:ext>
                </a:extLst>
              </p:cNvPr>
              <p:cNvSpPr/>
              <p:nvPr/>
            </p:nvSpPr>
            <p:spPr>
              <a:xfrm>
                <a:off x="7902147" y="4506213"/>
                <a:ext cx="1923340" cy="184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a:p>
                <a:pPr algn="ctr"/>
                <a:r>
                  <a:rPr lang="en-US" sz="1400" dirty="0"/>
                  <a:t>Na=0</a:t>
                </a:r>
              </a:p>
              <a:p>
                <a:pPr algn="ctr"/>
                <a:r>
                  <a:rPr lang="en-US" sz="1400" dirty="0"/>
                  <a:t>Nc=1</a:t>
                </a:r>
              </a:p>
              <a:p>
                <a:pPr algn="ctr"/>
                <a:r>
                  <a:rPr lang="en-US" sz="1400" dirty="0"/>
                  <a:t>A=0</a:t>
                </a:r>
              </a:p>
              <a:p>
                <a:pPr algn="ctr"/>
                <a:r>
                  <a:rPr lang="en-US" sz="1400" dirty="0"/>
                  <a:t>D=|0+1-1|=0</a:t>
                </a:r>
              </a:p>
            </p:txBody>
          </p:sp>
        </mc:Choice>
        <mc:Fallback xmlns="">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506213"/>
                <a:ext cx="1923340" cy="1842829"/>
              </a:xfrm>
              <a:prstGeom prst="rect">
                <a:avLst/>
              </a:prstGeom>
              <a:blipFill>
                <a:blip r:embed="rId7"/>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40369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E24F6C-F2EC-4119-8F26-4E48A13872A2}"/>
              </a:ext>
            </a:extLst>
          </p:cNvPr>
          <p:cNvSpPr/>
          <p:nvPr/>
        </p:nvSpPr>
        <p:spPr>
          <a:xfrm>
            <a:off x="2865120" y="1024128"/>
            <a:ext cx="4852416" cy="4852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613FA974-18C7-44B2-BF05-256571FB88B3}"/>
              </a:ext>
            </a:extLst>
          </p:cNvPr>
          <p:cNvSpPr txBox="1"/>
          <p:nvPr/>
        </p:nvSpPr>
        <p:spPr>
          <a:xfrm>
            <a:off x="2072640" y="3035808"/>
            <a:ext cx="414528" cy="369332"/>
          </a:xfrm>
          <a:prstGeom prst="rect">
            <a:avLst/>
          </a:prstGeom>
          <a:noFill/>
        </p:spPr>
        <p:txBody>
          <a:bodyPr wrap="square" rtlCol="0">
            <a:spAutoFit/>
          </a:bodyPr>
          <a:lstStyle/>
          <a:p>
            <a:r>
              <a:rPr lang="en-US" dirty="0"/>
              <a:t>A</a:t>
            </a:r>
            <a:endParaRPr lang="ru-RU" dirty="0"/>
          </a:p>
        </p:txBody>
      </p:sp>
      <p:sp>
        <p:nvSpPr>
          <p:cNvPr id="6" name="TextBox 5">
            <a:extLst>
              <a:ext uri="{FF2B5EF4-FFF2-40B4-BE49-F238E27FC236}">
                <a16:creationId xmlns:a16="http://schemas.microsoft.com/office/drawing/2014/main" id="{8351C06A-3FFF-41FB-9094-B8552FBC9A25}"/>
              </a:ext>
            </a:extLst>
          </p:cNvPr>
          <p:cNvSpPr txBox="1"/>
          <p:nvPr/>
        </p:nvSpPr>
        <p:spPr>
          <a:xfrm>
            <a:off x="4913376" y="6041136"/>
            <a:ext cx="414528" cy="369332"/>
          </a:xfrm>
          <a:prstGeom prst="rect">
            <a:avLst/>
          </a:prstGeom>
          <a:noFill/>
        </p:spPr>
        <p:txBody>
          <a:bodyPr wrap="square" rtlCol="0">
            <a:spAutoFit/>
          </a:bodyPr>
          <a:lstStyle/>
          <a:p>
            <a:r>
              <a:rPr lang="en-US" dirty="0"/>
              <a:t>I</a:t>
            </a:r>
            <a:endParaRPr lang="ru-RU" dirty="0"/>
          </a:p>
        </p:txBody>
      </p:sp>
      <p:cxnSp>
        <p:nvCxnSpPr>
          <p:cNvPr id="8" name="Straight Connector 7">
            <a:extLst>
              <a:ext uri="{FF2B5EF4-FFF2-40B4-BE49-F238E27FC236}">
                <a16:creationId xmlns:a16="http://schemas.microsoft.com/office/drawing/2014/main" id="{0A017253-5616-42AC-A8FA-43E5B3A32EED}"/>
              </a:ext>
            </a:extLst>
          </p:cNvPr>
          <p:cNvCxnSpPr/>
          <p:nvPr/>
        </p:nvCxnSpPr>
        <p:spPr>
          <a:xfrm>
            <a:off x="2865120" y="1024128"/>
            <a:ext cx="4852416" cy="48524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5694B53-A8EC-434D-8E26-FFA4D1D4C011}"/>
              </a:ext>
            </a:extLst>
          </p:cNvPr>
          <p:cNvGrpSpPr/>
          <p:nvPr/>
        </p:nvGrpSpPr>
        <p:grpSpPr>
          <a:xfrm>
            <a:off x="6297169" y="3901440"/>
            <a:ext cx="1414430" cy="371856"/>
            <a:chOff x="6297169" y="3901440"/>
            <a:chExt cx="1414430" cy="371856"/>
          </a:xfrm>
        </p:grpSpPr>
        <p:sp>
          <p:nvSpPr>
            <p:cNvPr id="15" name="Oval 14">
              <a:extLst>
                <a:ext uri="{FF2B5EF4-FFF2-40B4-BE49-F238E27FC236}">
                  <a16:creationId xmlns:a16="http://schemas.microsoft.com/office/drawing/2014/main" id="{2676E92D-0012-44E5-9830-191E43FA9E9C}"/>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75EDCEB6-182F-4248-96BF-E09D93D71647}"/>
                </a:ext>
              </a:extLst>
            </p:cNvPr>
            <p:cNvSpPr txBox="1"/>
            <p:nvPr/>
          </p:nvSpPr>
          <p:spPr>
            <a:xfrm>
              <a:off x="6742176" y="3901440"/>
              <a:ext cx="969423" cy="369332"/>
            </a:xfrm>
            <a:prstGeom prst="rect">
              <a:avLst/>
            </a:prstGeom>
            <a:noFill/>
          </p:spPr>
          <p:txBody>
            <a:bodyPr wrap="square" rtlCol="0">
              <a:spAutoFit/>
            </a:bodyPr>
            <a:lstStyle/>
            <a:p>
              <a:r>
                <a:rPr lang="en-US" dirty="0"/>
                <a:t>shapes</a:t>
              </a:r>
              <a:endParaRPr lang="ru-RU" dirty="0"/>
            </a:p>
          </p:txBody>
        </p:sp>
      </p:grpSp>
      <p:grpSp>
        <p:nvGrpSpPr>
          <p:cNvPr id="18" name="Group 17">
            <a:extLst>
              <a:ext uri="{FF2B5EF4-FFF2-40B4-BE49-F238E27FC236}">
                <a16:creationId xmlns:a16="http://schemas.microsoft.com/office/drawing/2014/main" id="{99A0B8B2-E3A8-453A-94C1-6A48F76564B3}"/>
              </a:ext>
            </a:extLst>
          </p:cNvPr>
          <p:cNvGrpSpPr/>
          <p:nvPr/>
        </p:nvGrpSpPr>
        <p:grpSpPr>
          <a:xfrm>
            <a:off x="2682003" y="3910584"/>
            <a:ext cx="1414430" cy="371856"/>
            <a:chOff x="6297169" y="3901440"/>
            <a:chExt cx="1414430" cy="371856"/>
          </a:xfrm>
        </p:grpSpPr>
        <p:sp>
          <p:nvSpPr>
            <p:cNvPr id="19" name="Oval 18">
              <a:extLst>
                <a:ext uri="{FF2B5EF4-FFF2-40B4-BE49-F238E27FC236}">
                  <a16:creationId xmlns:a16="http://schemas.microsoft.com/office/drawing/2014/main" id="{830EB018-F495-4FDB-AA72-A3F668053AD7}"/>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9D97B45A-8E20-4F05-A121-27C44F07374D}"/>
                </a:ext>
              </a:extLst>
            </p:cNvPr>
            <p:cNvSpPr txBox="1"/>
            <p:nvPr/>
          </p:nvSpPr>
          <p:spPr>
            <a:xfrm>
              <a:off x="6742176" y="3901440"/>
              <a:ext cx="969423" cy="369332"/>
            </a:xfrm>
            <a:prstGeom prst="rect">
              <a:avLst/>
            </a:prstGeom>
            <a:noFill/>
          </p:spPr>
          <p:txBody>
            <a:bodyPr wrap="square" rtlCol="0">
              <a:spAutoFit/>
            </a:bodyPr>
            <a:lstStyle/>
            <a:p>
              <a:r>
                <a:rPr lang="en-US" dirty="0"/>
                <a:t>graphics</a:t>
              </a:r>
              <a:endParaRPr lang="ru-RU" dirty="0"/>
            </a:p>
          </p:txBody>
        </p:sp>
      </p:grpSp>
      <p:grpSp>
        <p:nvGrpSpPr>
          <p:cNvPr id="21" name="Group 20">
            <a:extLst>
              <a:ext uri="{FF2B5EF4-FFF2-40B4-BE49-F238E27FC236}">
                <a16:creationId xmlns:a16="http://schemas.microsoft.com/office/drawing/2014/main" id="{FB3A3B4D-CBC7-4E61-A122-751E63EB1B8C}"/>
              </a:ext>
            </a:extLst>
          </p:cNvPr>
          <p:cNvGrpSpPr/>
          <p:nvPr/>
        </p:nvGrpSpPr>
        <p:grpSpPr>
          <a:xfrm>
            <a:off x="7583265" y="5669280"/>
            <a:ext cx="1414430" cy="371856"/>
            <a:chOff x="6297169" y="3901440"/>
            <a:chExt cx="1414430" cy="371856"/>
          </a:xfrm>
        </p:grpSpPr>
        <p:sp>
          <p:nvSpPr>
            <p:cNvPr id="22" name="Oval 21">
              <a:extLst>
                <a:ext uri="{FF2B5EF4-FFF2-40B4-BE49-F238E27FC236}">
                  <a16:creationId xmlns:a16="http://schemas.microsoft.com/office/drawing/2014/main" id="{D178DAD8-CF30-47B7-B82F-B6FBA2DA2140}"/>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FA1EDD53-B018-46F8-A66F-853DFCB8A52C}"/>
                </a:ext>
              </a:extLst>
            </p:cNvPr>
            <p:cNvSpPr txBox="1"/>
            <p:nvPr/>
          </p:nvSpPr>
          <p:spPr>
            <a:xfrm>
              <a:off x="6742176" y="3901440"/>
              <a:ext cx="969423" cy="369332"/>
            </a:xfrm>
            <a:prstGeom prst="rect">
              <a:avLst/>
            </a:prstGeom>
            <a:noFill/>
          </p:spPr>
          <p:txBody>
            <a:bodyPr wrap="square" rtlCol="0">
              <a:spAutoFit/>
            </a:bodyPr>
            <a:lstStyle/>
            <a:p>
              <a:r>
                <a:rPr lang="en-US" dirty="0"/>
                <a:t>main</a:t>
              </a:r>
              <a:endParaRPr lang="ru-RU" dirty="0"/>
            </a:p>
          </p:txBody>
        </p:sp>
      </p:grpSp>
    </p:spTree>
    <p:extLst>
      <p:ext uri="{BB962C8B-B14F-4D97-AF65-F5344CB8AC3E}">
        <p14:creationId xmlns:p14="http://schemas.microsoft.com/office/powerpoint/2010/main" val="302798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DC6B-F084-42D4-8AD2-FBB73383C012}"/>
              </a:ext>
            </a:extLst>
          </p:cNvPr>
          <p:cNvSpPr>
            <a:spLocks noGrp="1"/>
          </p:cNvSpPr>
          <p:nvPr>
            <p:ph type="title"/>
          </p:nvPr>
        </p:nvSpPr>
        <p:spPr/>
        <p:txBody>
          <a:bodyPr/>
          <a:lstStyle/>
          <a:p>
            <a:r>
              <a:rPr lang="ru-RU" dirty="0"/>
              <a:t>Литература</a:t>
            </a:r>
          </a:p>
        </p:txBody>
      </p:sp>
      <p:sp>
        <p:nvSpPr>
          <p:cNvPr id="3" name="Content Placeholder 2">
            <a:extLst>
              <a:ext uri="{FF2B5EF4-FFF2-40B4-BE49-F238E27FC236}">
                <a16:creationId xmlns:a16="http://schemas.microsoft.com/office/drawing/2014/main" id="{3CFA552F-CD26-4245-8908-C63F8EEFD4FE}"/>
              </a:ext>
            </a:extLst>
          </p:cNvPr>
          <p:cNvSpPr>
            <a:spLocks noGrp="1"/>
          </p:cNvSpPr>
          <p:nvPr>
            <p:ph idx="1"/>
          </p:nvPr>
        </p:nvSpPr>
        <p:spPr/>
        <p:txBody>
          <a:bodyPr/>
          <a:lstStyle/>
          <a:p>
            <a:r>
              <a:rPr lang="ru-RU" dirty="0"/>
              <a:t>Роберт Мартин. </a:t>
            </a:r>
            <a:r>
              <a:rPr lang="ru-RU"/>
              <a:t>Чистая архитектура</a:t>
            </a:r>
            <a:endParaRPr lang="ru-RU" dirty="0"/>
          </a:p>
        </p:txBody>
      </p:sp>
    </p:spTree>
    <p:extLst>
      <p:ext uri="{BB962C8B-B14F-4D97-AF65-F5344CB8AC3E}">
        <p14:creationId xmlns:p14="http://schemas.microsoft.com/office/powerpoint/2010/main" val="89671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DF06-54AF-4D1E-81FF-FD5B56F10EB8}"/>
              </a:ext>
            </a:extLst>
          </p:cNvPr>
          <p:cNvSpPr>
            <a:spLocks noGrp="1"/>
          </p:cNvSpPr>
          <p:nvPr>
            <p:ph type="title"/>
          </p:nvPr>
        </p:nvSpPr>
        <p:spPr/>
        <p:txBody>
          <a:bodyPr/>
          <a:lstStyle/>
          <a:p>
            <a:r>
              <a:rPr lang="ru-RU" dirty="0"/>
              <a:t>Очень устойчивый компонент</a:t>
            </a:r>
          </a:p>
        </p:txBody>
      </p:sp>
      <p:pic>
        <p:nvPicPr>
          <p:cNvPr id="4" name="Content Placeholder 3">
            <a:extLst>
              <a:ext uri="{FF2B5EF4-FFF2-40B4-BE49-F238E27FC236}">
                <a16:creationId xmlns:a16="http://schemas.microsoft.com/office/drawing/2014/main" id="{4F38060F-C0D5-498F-9034-32E2E034EC7D}"/>
              </a:ext>
            </a:extLst>
          </p:cNvPr>
          <p:cNvPicPr>
            <a:picLocks noGrp="1" noChangeAspect="1"/>
          </p:cNvPicPr>
          <p:nvPr>
            <p:ph idx="1"/>
          </p:nvPr>
        </p:nvPicPr>
        <p:blipFill>
          <a:blip r:embed="rId3"/>
          <a:stretch>
            <a:fillRect/>
          </a:stretch>
        </p:blipFill>
        <p:spPr>
          <a:xfrm>
            <a:off x="2145477" y="2551102"/>
            <a:ext cx="7901045" cy="2900384"/>
          </a:xfrm>
          <a:prstGeom prst="rect">
            <a:avLst/>
          </a:prstGeom>
        </p:spPr>
      </p:pic>
    </p:spTree>
    <p:extLst>
      <p:ext uri="{BB962C8B-B14F-4D97-AF65-F5344CB8AC3E}">
        <p14:creationId xmlns:p14="http://schemas.microsoft.com/office/powerpoint/2010/main" val="361042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7151-D158-4F28-9217-543398F89D85}"/>
              </a:ext>
            </a:extLst>
          </p:cNvPr>
          <p:cNvSpPr>
            <a:spLocks noGrp="1"/>
          </p:cNvSpPr>
          <p:nvPr>
            <p:ph type="title"/>
          </p:nvPr>
        </p:nvSpPr>
        <p:spPr/>
        <p:txBody>
          <a:bodyPr/>
          <a:lstStyle/>
          <a:p>
            <a:r>
              <a:rPr lang="ru-RU" dirty="0"/>
              <a:t>Очень неустойчивый компонент</a:t>
            </a:r>
          </a:p>
        </p:txBody>
      </p:sp>
      <p:pic>
        <p:nvPicPr>
          <p:cNvPr id="4" name="Content Placeholder 3">
            <a:extLst>
              <a:ext uri="{FF2B5EF4-FFF2-40B4-BE49-F238E27FC236}">
                <a16:creationId xmlns:a16="http://schemas.microsoft.com/office/drawing/2014/main" id="{35152548-65CE-4B69-BAF0-9D2085DE4C36}"/>
              </a:ext>
            </a:extLst>
          </p:cNvPr>
          <p:cNvPicPr>
            <a:picLocks noGrp="1" noChangeAspect="1"/>
          </p:cNvPicPr>
          <p:nvPr>
            <p:ph idx="1"/>
          </p:nvPr>
        </p:nvPicPr>
        <p:blipFill>
          <a:blip r:embed="rId3"/>
          <a:stretch>
            <a:fillRect/>
          </a:stretch>
        </p:blipFill>
        <p:spPr>
          <a:xfrm>
            <a:off x="2738413" y="2617777"/>
            <a:ext cx="6715174" cy="2767033"/>
          </a:xfrm>
          <a:prstGeom prst="rect">
            <a:avLst/>
          </a:prstGeom>
        </p:spPr>
      </p:pic>
    </p:spTree>
    <p:extLst>
      <p:ext uri="{BB962C8B-B14F-4D97-AF65-F5344CB8AC3E}">
        <p14:creationId xmlns:p14="http://schemas.microsoft.com/office/powerpoint/2010/main" val="387974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3C57-E2DE-405D-AFFD-21F580528D3D}"/>
              </a:ext>
            </a:extLst>
          </p:cNvPr>
          <p:cNvSpPr>
            <a:spLocks noGrp="1"/>
          </p:cNvSpPr>
          <p:nvPr>
            <p:ph type="title"/>
          </p:nvPr>
        </p:nvSpPr>
        <p:spPr/>
        <p:txBody>
          <a:bodyPr/>
          <a:lstStyle/>
          <a:p>
            <a:r>
              <a:rPr lang="ru-RU" dirty="0"/>
              <a:t>Метрики устойчивости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46AAD-6CB3-4D5F-89D8-3A00B335FF4C}"/>
                  </a:ext>
                </a:extLst>
              </p:cNvPr>
              <p:cNvSpPr>
                <a:spLocks noGrp="1"/>
              </p:cNvSpPr>
              <p:nvPr>
                <p:ph idx="1"/>
              </p:nvPr>
            </p:nvSpPr>
            <p:spPr/>
            <p:txBody>
              <a:bodyPr/>
              <a:lstStyle/>
              <a:p>
                <a:r>
                  <a:rPr lang="ru-RU" dirty="0"/>
                  <a:t>Количество входящих зависимостей (</a:t>
                </a:r>
                <a:r>
                  <a:rPr lang="en-US" dirty="0" err="1"/>
                  <a:t>Fan</a:t>
                </a:r>
                <a:r>
                  <a:rPr lang="en-US" baseline="-25000" dirty="0" err="1"/>
                  <a:t>in</a:t>
                </a:r>
                <a:r>
                  <a:rPr lang="en-US" dirty="0"/>
                  <a:t>)</a:t>
                </a:r>
              </a:p>
              <a:p>
                <a:pPr lvl="1"/>
                <a:r>
                  <a:rPr lang="ru-RU" dirty="0"/>
                  <a:t>Количество классов вне данного компонента, которые зависят от классов внутри компонента.</a:t>
                </a:r>
              </a:p>
              <a:p>
                <a:r>
                  <a:rPr lang="ru-RU" dirty="0"/>
                  <a:t>Количество исходящих зависимостей (</a:t>
                </a:r>
                <a:r>
                  <a:rPr lang="en-US" dirty="0"/>
                  <a:t>Fan</a:t>
                </a:r>
                <a:r>
                  <a:rPr lang="en-US" baseline="-25000" dirty="0"/>
                  <a:t>out</a:t>
                </a:r>
                <a:r>
                  <a:rPr lang="en-US" dirty="0"/>
                  <a:t>)</a:t>
                </a:r>
              </a:p>
              <a:p>
                <a:pPr lvl="1"/>
                <a:r>
                  <a:rPr lang="ru-RU" dirty="0"/>
                  <a:t>Количество классов внутри данного компонента, зависящих от классов за его пределами.</a:t>
                </a:r>
                <a:endParaRPr lang="en-US" dirty="0"/>
              </a:p>
              <a:p>
                <a:r>
                  <a:rPr lang="ru-RU" dirty="0"/>
                  <a:t>Неустойчивость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a14:m>
                <a:endParaRPr lang="ru-RU" dirty="0"/>
              </a:p>
              <a:p>
                <a:pPr lvl="1"/>
                <a:r>
                  <a:rPr lang="ru-RU" dirty="0"/>
                  <a:t>0 – максимальная устойчивость</a:t>
                </a:r>
              </a:p>
              <a:p>
                <a:pPr lvl="1"/>
                <a:r>
                  <a:rPr lang="ru-RU" dirty="0"/>
                  <a:t>1- максимальная неустойчивость</a:t>
                </a:r>
                <a:endParaRPr lang="en-US" dirty="0"/>
              </a:p>
              <a:p>
                <a:endParaRPr lang="ru-RU" dirty="0"/>
              </a:p>
            </p:txBody>
          </p:sp>
        </mc:Choice>
        <mc:Fallback xmlns="">
          <p:sp>
            <p:nvSpPr>
              <p:cNvPr id="3" name="Content Placeholder 2">
                <a:extLst>
                  <a:ext uri="{FF2B5EF4-FFF2-40B4-BE49-F238E27FC236}">
                    <a16:creationId xmlns:a16="http://schemas.microsoft.com/office/drawing/2014/main" id="{1AF46AAD-6CB3-4D5F-89D8-3A00B335FF4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ru-RU">
                    <a:noFill/>
                  </a:rPr>
                  <a:t> </a:t>
                </a:r>
              </a:p>
            </p:txBody>
          </p:sp>
        </mc:Fallback>
      </mc:AlternateContent>
    </p:spTree>
    <p:extLst>
      <p:ext uri="{BB962C8B-B14F-4D97-AF65-F5344CB8AC3E}">
        <p14:creationId xmlns:p14="http://schemas.microsoft.com/office/powerpoint/2010/main" val="25088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3E0FE20-178E-4F68-AFD4-B52E36AC92BA}"/>
                  </a:ext>
                </a:extLst>
              </p:cNvPr>
              <p:cNvSpPr/>
              <p:nvPr/>
            </p:nvSpPr>
            <p:spPr>
              <a:xfrm>
                <a:off x="95614" y="2766218"/>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=1</a:t>
                </a:r>
                <a:endParaRPr lang="en-US" sz="1400" baseline="-25000" dirty="0"/>
              </a:p>
              <a:p>
                <a:pPr algn="ctr"/>
                <a:r>
                  <a:rPr lang="en-US" sz="1400" dirty="0" err="1"/>
                  <a:t>F</a:t>
                </a:r>
                <a:r>
                  <a:rPr lang="en-US" sz="1400" baseline="-25000" dirty="0" err="1"/>
                  <a:t>out</a:t>
                </a:r>
                <a:r>
                  <a:rPr lang="en-US" sz="1400" dirty="0"/>
                  <a:t>=3</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r>
                        <a:rPr lang="en-US" sz="1400" b="0" i="1" smtClean="0">
                          <a:latin typeface="Cambria Math" panose="02040503050406030204" pitchFamily="18" charset="0"/>
                        </a:rPr>
                        <m:t>=0.75</m:t>
                      </m:r>
                    </m:oMath>
                  </m:oMathPara>
                </a14:m>
                <a:endParaRPr lang="en-US" sz="1400" dirty="0"/>
              </a:p>
              <a:p>
                <a:pPr algn="ctr"/>
                <a:endParaRPr lang="en-US" sz="1400" dirty="0"/>
              </a:p>
            </p:txBody>
          </p:sp>
        </mc:Choice>
        <mc:Fallback xmlns="">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95614" y="2766218"/>
                <a:ext cx="1700109" cy="1325563"/>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8975AB-F48B-4F0A-BCAA-5DF109871B13}"/>
                  </a:ext>
                </a:extLst>
              </p:cNvPr>
              <p:cNvSpPr/>
              <p:nvPr/>
            </p:nvSpPr>
            <p:spPr>
              <a:xfrm>
                <a:off x="768540" y="5204973"/>
                <a:ext cx="1786964" cy="657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ru-RU" dirty="0"/>
              </a:p>
            </p:txBody>
          </p:sp>
        </mc:Choice>
        <mc:Fallback xmlns="">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768540" y="5204973"/>
                <a:ext cx="1786964" cy="6577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19A89E-91F2-4C82-8378-9C6B1D2BE6DC}"/>
                  </a:ext>
                </a:extLst>
              </p:cNvPr>
              <p:cNvSpPr/>
              <p:nvPr/>
            </p:nvSpPr>
            <p:spPr>
              <a:xfrm>
                <a:off x="10196773" y="2628195"/>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endParaRPr lang="en-US" sz="1400" dirty="0"/>
              </a:p>
            </p:txBody>
          </p:sp>
        </mc:Choice>
        <mc:Fallback xmlns="">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628195"/>
                <a:ext cx="1700109" cy="1325563"/>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C2EC46C-A529-4EE8-8343-AD66CAC25AAC}"/>
                  </a:ext>
                </a:extLst>
              </p:cNvPr>
              <p:cNvSpPr/>
              <p:nvPr/>
            </p:nvSpPr>
            <p:spPr>
              <a:xfrm>
                <a:off x="7902147" y="4983206"/>
                <a:ext cx="1923340"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p:txBody>
          </p:sp>
        </mc:Choice>
        <mc:Fallback xmlns="">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983206"/>
                <a:ext cx="1923340" cy="1365836"/>
              </a:xfrm>
              <a:prstGeom prst="rect">
                <a:avLst/>
              </a:prstGeom>
              <a:blipFill>
                <a:blip r:embed="rId6"/>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3876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EFDA3-EEDB-4D5C-AC70-686CF47F4B3E}"/>
              </a:ext>
            </a:extLst>
          </p:cNvPr>
          <p:cNvSpPr>
            <a:spLocks noGrp="1"/>
          </p:cNvSpPr>
          <p:nvPr>
            <p:ph type="title"/>
          </p:nvPr>
        </p:nvSpPr>
        <p:spPr/>
        <p:txBody>
          <a:bodyPr/>
          <a:lstStyle/>
          <a:p>
            <a:r>
              <a:rPr lang="ru-RU" dirty="0"/>
              <a:t>Пример</a:t>
            </a:r>
          </a:p>
        </p:txBody>
      </p:sp>
      <p:pic>
        <p:nvPicPr>
          <p:cNvPr id="5" name="Content Placeholder 4">
            <a:extLst>
              <a:ext uri="{FF2B5EF4-FFF2-40B4-BE49-F238E27FC236}">
                <a16:creationId xmlns:a16="http://schemas.microsoft.com/office/drawing/2014/main" id="{0C334488-FA60-44C0-8013-4BEFC85BBD6D}"/>
              </a:ext>
            </a:extLst>
          </p:cNvPr>
          <p:cNvPicPr>
            <a:picLocks noGrp="1" noChangeAspect="1"/>
          </p:cNvPicPr>
          <p:nvPr>
            <p:ph idx="1"/>
          </p:nvPr>
        </p:nvPicPr>
        <p:blipFill>
          <a:blip r:embed="rId3"/>
          <a:stretch>
            <a:fillRect/>
          </a:stretch>
        </p:blipFill>
        <p:spPr>
          <a:xfrm>
            <a:off x="3262292" y="2553483"/>
            <a:ext cx="5667416" cy="2895621"/>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0B269E-40B2-4E02-B1F5-662650538736}"/>
                  </a:ext>
                </a:extLst>
              </p:cNvPr>
              <p:cNvSpPr/>
              <p:nvPr/>
            </p:nvSpPr>
            <p:spPr>
              <a:xfrm>
                <a:off x="1574499" y="5127039"/>
                <a:ext cx="1814877"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in</a:t>
                </a:r>
                <a:r>
                  <a:rPr lang="en-US" dirty="0"/>
                  <a:t>=</a:t>
                </a:r>
                <a:r>
                  <a:rPr lang="ru-RU" dirty="0"/>
                  <a:t>3</a:t>
                </a:r>
                <a:endParaRPr lang="en-US" baseline="-25000" dirty="0"/>
              </a:p>
              <a:p>
                <a:pPr algn="ctr"/>
                <a:r>
                  <a:rPr lang="en-US" dirty="0" err="1"/>
                  <a:t>F</a:t>
                </a:r>
                <a:r>
                  <a:rPr lang="en-US" baseline="-25000" dirty="0" err="1"/>
                  <a:t>out</a:t>
                </a:r>
                <a:r>
                  <a:rPr lang="en-US" dirty="0"/>
                  <a:t>=</a:t>
                </a:r>
                <a:r>
                  <a:rPr lang="ru-RU" dirty="0"/>
                  <a:t>1</a:t>
                </a:r>
                <a:endParaRPr lang="en-US" dirty="0"/>
              </a:p>
              <a:p>
                <a:pPr algn="ct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ru-RU" b="0" i="1" smtClean="0">
                            <a:latin typeface="Cambria Math" panose="02040503050406030204" pitchFamily="18" charset="0"/>
                          </a:rPr>
                          <m:t>1</m:t>
                        </m:r>
                      </m:num>
                      <m:den>
                        <m:r>
                          <a:rPr lang="en-US" b="0" i="1" smtClean="0">
                            <a:latin typeface="Cambria Math" panose="02040503050406030204" pitchFamily="18" charset="0"/>
                          </a:rPr>
                          <m:t>3+</m:t>
                        </m:r>
                        <m:r>
                          <a:rPr lang="ru-RU" b="0" i="1" smtClean="0">
                            <a:latin typeface="Cambria Math" panose="02040503050406030204" pitchFamily="18" charset="0"/>
                          </a:rPr>
                          <m:t>1</m:t>
                        </m:r>
                      </m:den>
                    </m:f>
                    <m:r>
                      <a:rPr lang="en-US" b="0" i="1" smtClean="0">
                        <a:latin typeface="Cambria Math" panose="02040503050406030204" pitchFamily="18" charset="0"/>
                      </a:rPr>
                      <m:t>=</m:t>
                    </m:r>
                  </m:oMath>
                </a14:m>
                <a:r>
                  <a:rPr lang="ru-RU" dirty="0"/>
                  <a:t>0.25</a:t>
                </a:r>
                <a:endParaRPr lang="en-US" dirty="0"/>
              </a:p>
            </p:txBody>
          </p:sp>
        </mc:Choice>
        <mc:Fallback xmlns="">
          <p:sp>
            <p:nvSpPr>
              <p:cNvPr id="6" name="Rectangle 5">
                <a:extLst>
                  <a:ext uri="{FF2B5EF4-FFF2-40B4-BE49-F238E27FC236}">
                    <a16:creationId xmlns:a16="http://schemas.microsoft.com/office/drawing/2014/main" id="{6E0B269E-40B2-4E02-B1F5-662650538736}"/>
                  </a:ext>
                </a:extLst>
              </p:cNvPr>
              <p:cNvSpPr>
                <a:spLocks noRot="1" noChangeAspect="1" noMove="1" noResize="1" noEditPoints="1" noAdjustHandles="1" noChangeArrowheads="1" noChangeShapeType="1" noTextEdit="1"/>
              </p:cNvSpPr>
              <p:nvPr/>
            </p:nvSpPr>
            <p:spPr>
              <a:xfrm>
                <a:off x="1574499" y="5127039"/>
                <a:ext cx="1814877" cy="1365836"/>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224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5D2A-8C86-416C-9E96-E70AC6CDB76D}"/>
              </a:ext>
            </a:extLst>
          </p:cNvPr>
          <p:cNvSpPr>
            <a:spLocks noGrp="1"/>
          </p:cNvSpPr>
          <p:nvPr>
            <p:ph type="title"/>
          </p:nvPr>
        </p:nvSpPr>
        <p:spPr/>
        <p:txBody>
          <a:bodyPr/>
          <a:lstStyle/>
          <a:p>
            <a:r>
              <a:rPr lang="ru-RU" dirty="0"/>
              <a:t>Принцип устойчивых зависимостей (</a:t>
            </a:r>
            <a:r>
              <a:rPr lang="en-US" dirty="0"/>
              <a:t>SDP)</a:t>
            </a:r>
            <a:endParaRPr lang="ru-RU" dirty="0"/>
          </a:p>
        </p:txBody>
      </p:sp>
      <p:sp>
        <p:nvSpPr>
          <p:cNvPr id="3" name="Content Placeholder 2">
            <a:extLst>
              <a:ext uri="{FF2B5EF4-FFF2-40B4-BE49-F238E27FC236}">
                <a16:creationId xmlns:a16="http://schemas.microsoft.com/office/drawing/2014/main" id="{FC191FEB-60A4-4826-B260-3D7F2FE6211D}"/>
              </a:ext>
            </a:extLst>
          </p:cNvPr>
          <p:cNvSpPr>
            <a:spLocks noGrp="1"/>
          </p:cNvSpPr>
          <p:nvPr>
            <p:ph idx="1"/>
          </p:nvPr>
        </p:nvSpPr>
        <p:spPr/>
        <p:txBody>
          <a:bodyPr/>
          <a:lstStyle/>
          <a:p>
            <a:r>
              <a:rPr lang="ru-RU" dirty="0"/>
              <a:t>Метрика </a:t>
            </a:r>
            <a:r>
              <a:rPr lang="en-US" dirty="0"/>
              <a:t>I</a:t>
            </a:r>
            <a:r>
              <a:rPr lang="ru-RU" dirty="0"/>
              <a:t> компонента должна быть больше метрик </a:t>
            </a:r>
            <a:r>
              <a:rPr lang="en-US" dirty="0"/>
              <a:t>I</a:t>
            </a:r>
            <a:r>
              <a:rPr lang="ru-RU" dirty="0"/>
              <a:t> компонентов, которые от него зависят.</a:t>
            </a:r>
          </a:p>
          <a:p>
            <a:pPr lvl="1"/>
            <a:r>
              <a:rPr lang="ru-RU" dirty="0"/>
              <a:t>Метрики</a:t>
            </a:r>
            <a:r>
              <a:rPr lang="en-US" dirty="0"/>
              <a:t> I </a:t>
            </a:r>
            <a:r>
              <a:rPr lang="ru-RU" dirty="0"/>
              <a:t>должны уменьшаться в направлении зависимости</a:t>
            </a:r>
          </a:p>
        </p:txBody>
      </p:sp>
    </p:spTree>
    <p:extLst>
      <p:ext uri="{BB962C8B-B14F-4D97-AF65-F5344CB8AC3E}">
        <p14:creationId xmlns:p14="http://schemas.microsoft.com/office/powerpoint/2010/main" val="163204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A21-0DDF-4D70-8BE6-C4A2F17F9EAF}"/>
              </a:ext>
            </a:extLst>
          </p:cNvPr>
          <p:cNvSpPr>
            <a:spLocks noGrp="1"/>
          </p:cNvSpPr>
          <p:nvPr>
            <p:ph type="title"/>
          </p:nvPr>
        </p:nvSpPr>
        <p:spPr/>
        <p:txBody>
          <a:bodyPr/>
          <a:lstStyle/>
          <a:p>
            <a:r>
              <a:rPr lang="ru-RU" dirty="0"/>
              <a:t>Система с идеальными зависимостями</a:t>
            </a:r>
          </a:p>
        </p:txBody>
      </p:sp>
      <p:pic>
        <p:nvPicPr>
          <p:cNvPr id="4" name="Content Placeholder 3">
            <a:extLst>
              <a:ext uri="{FF2B5EF4-FFF2-40B4-BE49-F238E27FC236}">
                <a16:creationId xmlns:a16="http://schemas.microsoft.com/office/drawing/2014/main" id="{237D334C-51FB-4EE4-9F8E-758912D82D67}"/>
              </a:ext>
            </a:extLst>
          </p:cNvPr>
          <p:cNvPicPr>
            <a:picLocks noGrp="1" noChangeAspect="1"/>
          </p:cNvPicPr>
          <p:nvPr>
            <p:ph idx="1"/>
          </p:nvPr>
        </p:nvPicPr>
        <p:blipFill>
          <a:blip r:embed="rId3"/>
          <a:stretch>
            <a:fillRect/>
          </a:stretch>
        </p:blipFill>
        <p:spPr>
          <a:xfrm>
            <a:off x="3438505" y="2591583"/>
            <a:ext cx="5314989" cy="2819421"/>
          </a:xfrm>
          <a:prstGeom prst="rect">
            <a:avLst/>
          </a:prstGeom>
        </p:spPr>
      </p:pic>
    </p:spTree>
    <p:extLst>
      <p:ext uri="{BB962C8B-B14F-4D97-AF65-F5344CB8AC3E}">
        <p14:creationId xmlns:p14="http://schemas.microsoft.com/office/powerpoint/2010/main" val="102570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2328</Words>
  <Application>Microsoft Office PowerPoint</Application>
  <PresentationFormat>Widescreen</PresentationFormat>
  <Paragraphs>157</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Сочетаемость компонентов</vt:lpstr>
      <vt:lpstr>Устойчивость компонентов</vt:lpstr>
      <vt:lpstr>Очень устойчивый компонент</vt:lpstr>
      <vt:lpstr>Очень неустойчивый компонент</vt:lpstr>
      <vt:lpstr>Метрики устойчивости</vt:lpstr>
      <vt:lpstr>Пример</vt:lpstr>
      <vt:lpstr>Пример</vt:lpstr>
      <vt:lpstr>Принцип устойчивых зависимостей (SDP)</vt:lpstr>
      <vt:lpstr>Система с идеальными зависимостями</vt:lpstr>
      <vt:lpstr>Нарушение принципа SDP</vt:lpstr>
      <vt:lpstr>Исправляем нарушение SDP</vt:lpstr>
      <vt:lpstr>Прицип устойчивости абстракций</vt:lpstr>
      <vt:lpstr>Прицип устойчивости абстракций (SAP)</vt:lpstr>
      <vt:lpstr>Мера абстрактности</vt:lpstr>
      <vt:lpstr>Главная последовательность</vt:lpstr>
      <vt:lpstr>Зона боли</vt:lpstr>
      <vt:lpstr>Зона бесполезности</vt:lpstr>
      <vt:lpstr>Главная последовательность</vt:lpstr>
      <vt:lpstr>Расстояние до главной последовательности</vt:lpstr>
      <vt:lpstr>Диаграмма рассеяния</vt:lpstr>
      <vt:lpstr>Пример</vt:lpstr>
      <vt:lpstr>PowerPoint Presentation</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Malov</dc:creator>
  <cp:lastModifiedBy>Alexey Malov</cp:lastModifiedBy>
  <cp:revision>10</cp:revision>
  <dcterms:created xsi:type="dcterms:W3CDTF">2023-12-22T15:13:31Z</dcterms:created>
  <dcterms:modified xsi:type="dcterms:W3CDTF">2023-12-22T16:50:26Z</dcterms:modified>
</cp:coreProperties>
</file>