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2" r:id="rId14"/>
    <p:sldId id="268" r:id="rId15"/>
    <p:sldId id="271" r:id="rId16"/>
    <p:sldId id="272" r:id="rId17"/>
  </p:sldIdLst>
  <p:sldSz cx="9144000" cy="6858000" type="screen4x3"/>
  <p:notesSz cx="6858000" cy="9144000"/>
  <p:custDataLst>
    <p:tags r:id="rId1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64444" autoAdjust="0"/>
  </p:normalViewPr>
  <p:slideViewPr>
    <p:cSldViewPr>
      <p:cViewPr varScale="1">
        <p:scale>
          <a:sx n="70" d="100"/>
          <a:sy n="70" d="100"/>
        </p:scale>
        <p:origin x="217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0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Строители конструируют свои продукты шаг за шагом, поэтому интерфейс класса </a:t>
            </a:r>
            <a:r>
              <a:rPr lang="ru-RU" dirty="0" err="1"/>
              <a:t>Builder</a:t>
            </a:r>
            <a:r>
              <a:rPr lang="ru-RU" dirty="0"/>
              <a:t> должен быть достаточно общим, чтобы обеспечить конструирование при любом виде конкретного строителя.</a:t>
            </a:r>
          </a:p>
          <a:p>
            <a:r>
              <a:rPr lang="ru-RU" dirty="0"/>
              <a:t>Ключевой аспект проектирования связан с выбором модели процесса конструирования и сборки. Обычно бывает достаточно модели, в которой результаты выполнения запросов на конструирование просто присоединяются к продукту. В примере с RTF-документами строитель преобразует и добавляет очередную лексему к уже конвертированному тексту</a:t>
            </a:r>
          </a:p>
          <a:p>
            <a:endParaRPr lang="ru-RU" dirty="0"/>
          </a:p>
          <a:p>
            <a:r>
              <a:rPr lang="ru-RU" dirty="0"/>
              <a:t>Иногда может потребоваться доступ к отдельным частям сконструированного к данному моменту продукта. </a:t>
            </a:r>
          </a:p>
          <a:p>
            <a:r>
              <a:rPr lang="ru-RU" dirty="0"/>
              <a:t>Пример с лабиринтом. Интерфейс класса </a:t>
            </a:r>
            <a:r>
              <a:rPr lang="ru-RU" dirty="0" err="1"/>
              <a:t>MazeBuilder</a:t>
            </a:r>
            <a:r>
              <a:rPr lang="ru-RU" dirty="0"/>
              <a:t> позволяет добавлять дверь между уже существующими комнатами. Другим примером являются древовидные структуры — скажем, деревья синтаксического разбора, которые строятся снизу вверх. В этом случае строитель возвращает узлы-потомки распорядителю, который затем передает их обратно строителю, чтобы тот мог построить родительские узлы;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типичном случае продукты, изготавливаемые различными строителями, имеют настолько разные представления, что изобретение для них общего родительского класса ничего не дает.</a:t>
            </a:r>
            <a:endParaRPr lang="en-US" dirty="0"/>
          </a:p>
          <a:p>
            <a:r>
              <a:rPr lang="ru-RU" dirty="0"/>
              <a:t>В примере с RTF-документами трудно представить себе общий интерфейс у объектов </a:t>
            </a:r>
            <a:r>
              <a:rPr lang="en-US" dirty="0" err="1"/>
              <a:t>PDFDocument</a:t>
            </a:r>
            <a:r>
              <a:rPr lang="ru-RU" dirty="0"/>
              <a:t> и</a:t>
            </a:r>
            <a:r>
              <a:rPr lang="en-US" dirty="0"/>
              <a:t> string</a:t>
            </a:r>
            <a:r>
              <a:rPr lang="ru-RU" dirty="0"/>
              <a:t>, да он и не нужен. Поскольку клиент обычно конфигурирует распорядителя подходящим конкретным строителем, то, надо полагать, ему известно, какой именно подкласс класса </a:t>
            </a:r>
            <a:r>
              <a:rPr lang="ru-RU" dirty="0" err="1"/>
              <a:t>Builder</a:t>
            </a:r>
            <a:r>
              <a:rPr lang="ru-RU" dirty="0"/>
              <a:t> используется и как нужно обращаться с произведенными продуктам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Пустые методы класса </a:t>
            </a:r>
            <a:r>
              <a:rPr lang="ru-RU" dirty="0" err="1"/>
              <a:t>Builder</a:t>
            </a:r>
            <a:r>
              <a:rPr lang="ru-RU" dirty="0"/>
              <a:t> по умолчанию. В C++ методы строителя намеренно не объявлены чисто виртуальными функциями. Вместо </a:t>
            </a:r>
            <a:r>
              <a:rPr lang="ru-RU" dirty="0" err="1"/>
              <a:t>этого</a:t>
            </a:r>
            <a:r>
              <a:rPr lang="ru-RU" dirty="0"/>
              <a:t> они определены как пустые функции, что позволяет подклассу </a:t>
            </a:r>
            <a:r>
              <a:rPr lang="ru-RU" dirty="0" err="1"/>
              <a:t>замещать</a:t>
            </a:r>
            <a:r>
              <a:rPr lang="ru-RU" dirty="0"/>
              <a:t> только те операции, которые представляют для него интерес.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Строитель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сущности «Строитель»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PlainTextConverter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00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PDFConverter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сущности «Распорядитель»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28680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if (auto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клиента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50112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паттерна «Строитель»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Позволяет изменять внутреннее представление продукта</a:t>
            </a:r>
          </a:p>
          <a:p>
            <a:pPr lvl="1"/>
            <a:r>
              <a:rPr lang="ru-RU" dirty="0"/>
              <a:t>Распорядителю предоставляется абстрактный интерфейс Строителя, скрывающего структуру продукта и процесс сборки</a:t>
            </a:r>
          </a:p>
          <a:p>
            <a:pPr lvl="2"/>
            <a:r>
              <a:rPr lang="ru-RU" dirty="0"/>
              <a:t>Для изменения внутреннего представления достаточно определить новую реализацию Строителя</a:t>
            </a:r>
          </a:p>
          <a:p>
            <a:r>
              <a:rPr lang="ru-RU" dirty="0"/>
              <a:t>Изолирует код, реализующий конструирование и представление </a:t>
            </a:r>
          </a:p>
          <a:p>
            <a:pPr lvl="1"/>
            <a:r>
              <a:rPr lang="ru-RU" dirty="0"/>
              <a:t>Клиенту не знает о классах, задающих внутреннюю структуру продукта (в интерфейсе строителя они отсутствуют)</a:t>
            </a:r>
          </a:p>
          <a:p>
            <a:r>
              <a:rPr lang="ru-RU" dirty="0"/>
              <a:t>Дает тонкий контроль над процессом конструирования </a:t>
            </a:r>
          </a:p>
          <a:p>
            <a:pPr lvl="1"/>
            <a:r>
              <a:rPr lang="ru-RU" dirty="0"/>
              <a:t>Продукт создаётся шаг за шагом под управлением распорядителя</a:t>
            </a:r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каждого конкретного продукта требуется создание </a:t>
            </a:r>
            <a:r>
              <a:rPr lang="en-US" dirty="0" err="1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FFB4-54CF-41B0-8669-45A9A7A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 сборки и конструирования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09FC-A8F2-482B-9D81-D6F9386D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быть общим, чтобы можно было создать разные виды строителей</a:t>
            </a:r>
          </a:p>
          <a:p>
            <a:pPr lvl="1"/>
            <a:r>
              <a:rPr lang="ru-RU" dirty="0"/>
              <a:t>Обычно достаточно методов, которые присоединяют очередную деталь к проекту</a:t>
            </a:r>
          </a:p>
          <a:p>
            <a:r>
              <a:rPr lang="ru-RU" dirty="0"/>
              <a:t>Может понадобиться доступ к отдельным частям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40904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2C74-75BB-4F75-88AE-DA02849A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Прочее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BEE4-CBC5-4069-B16A-BAD3F92E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ли у продукта быть абстрактный класс или общий интерфейс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Часто в базовом классе </a:t>
            </a:r>
            <a:r>
              <a:rPr lang="en-US" dirty="0"/>
              <a:t>Builder</a:t>
            </a:r>
            <a:r>
              <a:rPr lang="ru-RU" dirty="0"/>
              <a:t> можно сделать пустые виртуальные операции, чтобы подклассы переопределили только то, </a:t>
            </a:r>
            <a:r>
              <a:rPr lang="ru-RU"/>
              <a:t>что хотят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58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создание сложного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сложного объекта может потребовать большого количества параметров в конструкторе</a:t>
            </a:r>
          </a:p>
          <a:p>
            <a:pPr lvl="1"/>
            <a:r>
              <a:rPr lang="ru-RU" dirty="0"/>
              <a:t>Многие параметры могут простаивать в подавляющем количестве конфигураций</a:t>
            </a:r>
          </a:p>
          <a:p>
            <a:r>
              <a:rPr lang="ru-RU" dirty="0"/>
              <a:t>Код будет привязан к конкретной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1382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Отделяет конструирование сложного объекта от его представления</a:t>
            </a:r>
          </a:p>
          <a:p>
            <a:r>
              <a:rPr lang="ru-RU" dirty="0"/>
              <a:t>В ходе одного и того же процесса конструирования получить представления разного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Область применения паттерна «Строитель»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создания сложного объекта не должен зависеть от того, из каких частей состоит объект и как они стыкуются между собой </a:t>
            </a:r>
          </a:p>
          <a:p>
            <a:r>
              <a:rPr lang="ru-RU" dirty="0"/>
              <a:t>Процесс конструирования должен обеспечивать различные представления конструируемого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8324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B6FD2-B005-497A-8906-6ADA42D5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34172"/>
            <a:ext cx="7960398" cy="2869446"/>
          </a:xfrm>
          <a:prstGeom prst="rect">
            <a:avLst/>
          </a:prstGeom>
        </p:spPr>
      </p:pic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43" name="Выноска 1 42"/>
          <p:cNvSpPr/>
          <p:nvPr/>
        </p:nvSpPr>
        <p:spPr>
          <a:xfrm>
            <a:off x="6429388" y="1785926"/>
            <a:ext cx="2500330" cy="857256"/>
          </a:xfrm>
          <a:prstGeom prst="borderCallout1">
            <a:avLst>
              <a:gd name="adj1" fmla="val 87745"/>
              <a:gd name="adj2" fmla="val -2674"/>
              <a:gd name="adj3" fmla="val 126257"/>
              <a:gd name="adj4" fmla="val -49000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Задает абстрактный интерфейс для создания частей объекта </a:t>
            </a:r>
            <a:r>
              <a:rPr lang="en-US" sz="1400" dirty="0"/>
              <a:t>Product</a:t>
            </a:r>
            <a:endParaRPr lang="ru-RU" sz="1400" dirty="0"/>
          </a:p>
        </p:txBody>
      </p:sp>
      <p:sp>
        <p:nvSpPr>
          <p:cNvPr id="44" name="Выноска 1 43"/>
          <p:cNvSpPr/>
          <p:nvPr/>
        </p:nvSpPr>
        <p:spPr>
          <a:xfrm>
            <a:off x="788066" y="5805264"/>
            <a:ext cx="5498446" cy="981298"/>
          </a:xfrm>
          <a:prstGeom prst="borderCallout1">
            <a:avLst>
              <a:gd name="adj1" fmla="val -9848"/>
              <a:gd name="adj2" fmla="val 50085"/>
              <a:gd name="adj3" fmla="val -77528"/>
              <a:gd name="adj4" fmla="val 5583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Реализует интерфейс </a:t>
            </a:r>
            <a:r>
              <a:rPr lang="en-US" sz="1400" dirty="0"/>
              <a:t>Builder, </a:t>
            </a:r>
            <a:r>
              <a:rPr lang="ru-RU" sz="1400" dirty="0"/>
              <a:t>конструирует и собирает вместе части продукта</a:t>
            </a:r>
          </a:p>
          <a:p>
            <a:r>
              <a:rPr lang="ru-RU" sz="1400" dirty="0"/>
              <a:t>Определяет создаваемое представление продукта и следит за ним</a:t>
            </a:r>
          </a:p>
          <a:p>
            <a:r>
              <a:rPr lang="ru-RU" sz="1400" dirty="0"/>
              <a:t>Предоставляет интерфейс для доступа к продукту</a:t>
            </a:r>
          </a:p>
        </p:txBody>
      </p:sp>
      <p:sp>
        <p:nvSpPr>
          <p:cNvPr id="45" name="Выноска 1 44"/>
          <p:cNvSpPr/>
          <p:nvPr/>
        </p:nvSpPr>
        <p:spPr>
          <a:xfrm>
            <a:off x="1187624" y="1783065"/>
            <a:ext cx="2714612" cy="571504"/>
          </a:xfrm>
          <a:prstGeom prst="borderCallout1">
            <a:avLst>
              <a:gd name="adj1" fmla="val 109756"/>
              <a:gd name="adj2" fmla="val 14283"/>
              <a:gd name="adj3" fmla="val 194047"/>
              <a:gd name="adj4" fmla="val -946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Конструирует продукт при помощи интерфейса </a:t>
            </a:r>
            <a:r>
              <a:rPr lang="en-US" sz="1400" dirty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6429388" y="5373216"/>
            <a:ext cx="2643206" cy="1413346"/>
          </a:xfrm>
          <a:prstGeom prst="borderCallout1">
            <a:avLst>
              <a:gd name="adj1" fmla="val -4530"/>
              <a:gd name="adj2" fmla="val 91199"/>
              <a:gd name="adj3" fmla="val -55795"/>
              <a:gd name="adj4" fmla="val 6980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Представляет сложный конструируемый объект</a:t>
            </a:r>
          </a:p>
          <a:p>
            <a:r>
              <a:rPr lang="ru-RU" sz="1400" dirty="0"/>
              <a:t>Включает классы, которые определяют составные части и интерфейсы для сборки конечного результата из частей </a:t>
            </a:r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Клиент создает объект-распорядитель (</a:t>
            </a:r>
            <a:r>
              <a:rPr lang="en-US" dirty="0"/>
              <a:t>Director)</a:t>
            </a:r>
            <a:r>
              <a:rPr lang="ru-RU" dirty="0"/>
              <a:t> и настраивает его новым строителем </a:t>
            </a:r>
            <a:r>
              <a:rPr lang="en-US" dirty="0"/>
              <a:t>Builder</a:t>
            </a:r>
          </a:p>
          <a:p>
            <a:r>
              <a:rPr lang="ru-RU" dirty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/>
              <a:t>Строитель</a:t>
            </a:r>
            <a:r>
              <a:rPr lang="en-US" dirty="0"/>
              <a:t> </a:t>
            </a:r>
            <a:r>
              <a:rPr lang="ru-RU" dirty="0"/>
              <a:t>обрабатывает запросы распорядителя и добавляет новые части к продукту</a:t>
            </a:r>
          </a:p>
          <a:p>
            <a:r>
              <a:rPr lang="ru-RU" dirty="0"/>
              <a:t>Клиент забирает продукт у строителя</a:t>
            </a:r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76234-2E9C-4DA1-B09A-40E976C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взаимодействия объектов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482E5-21B2-463F-8DA7-BE9DDDCF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58983"/>
            <a:ext cx="7023054" cy="48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/>
              <a:t>Plain text, HTML, RTF, PDF, DOC, DOCX</a:t>
            </a:r>
            <a:endParaRPr lang="ru-RU" dirty="0"/>
          </a:p>
          <a:p>
            <a:pPr lvl="2"/>
            <a:r>
              <a:rPr lang="ru-RU" dirty="0"/>
              <a:t>Список можно продолжить</a:t>
            </a:r>
            <a:endParaRPr lang="en-US" dirty="0"/>
          </a:p>
          <a:p>
            <a:r>
              <a:rPr lang="ru-RU" dirty="0"/>
              <a:t>Задача решается путем введения сущностей</a:t>
            </a:r>
          </a:p>
          <a:p>
            <a:pPr lvl="1"/>
            <a:r>
              <a:rPr lang="ru-RU" dirty="0"/>
              <a:t>Распорядитель - </a:t>
            </a:r>
            <a:r>
              <a:rPr lang="en-US" dirty="0" err="1"/>
              <a:t>CFormattedTextReader</a:t>
            </a:r>
            <a:endParaRPr lang="ru-RU" dirty="0"/>
          </a:p>
          <a:p>
            <a:pPr lvl="1"/>
            <a:r>
              <a:rPr lang="ru-RU" dirty="0"/>
              <a:t>Строитель – </a:t>
            </a:r>
            <a:r>
              <a:rPr lang="en-US" dirty="0" err="1"/>
              <a:t>CTextConverter</a:t>
            </a:r>
            <a:endParaRPr lang="ru-RU" dirty="0"/>
          </a:p>
          <a:p>
            <a:pPr lvl="1"/>
            <a:r>
              <a:rPr lang="ru-RU" dirty="0"/>
              <a:t>Конкретный Строитель – </a:t>
            </a:r>
            <a:r>
              <a:rPr lang="en-US" dirty="0" err="1"/>
              <a:t>CHtmlConverter</a:t>
            </a:r>
            <a:r>
              <a:rPr lang="en-US" dirty="0"/>
              <a:t>, </a:t>
            </a:r>
            <a:r>
              <a:rPr lang="en-US" dirty="0" err="1"/>
              <a:t>CRTFConverter</a:t>
            </a:r>
            <a:r>
              <a:rPr lang="en-US" dirty="0"/>
              <a:t>, </a:t>
            </a:r>
            <a:r>
              <a:rPr lang="en-US" dirty="0" err="1"/>
              <a:t>CPlainTextConverter</a:t>
            </a:r>
            <a:r>
              <a:rPr lang="en-US" dirty="0"/>
              <a:t>, </a:t>
            </a:r>
            <a:r>
              <a:rPr lang="en-US" dirty="0" err="1"/>
              <a:t>CPDFConverter</a:t>
            </a:r>
            <a:r>
              <a:rPr lang="en-US" dirty="0"/>
              <a:t>, …</a:t>
            </a:r>
          </a:p>
          <a:p>
            <a:pPr lvl="1"/>
            <a:r>
              <a:rPr lang="ru-RU" dirty="0"/>
              <a:t>Продукт –</a:t>
            </a:r>
            <a:r>
              <a:rPr lang="en-US" dirty="0"/>
              <a:t> </a:t>
            </a:r>
            <a:r>
              <a:rPr lang="en-US" dirty="0" err="1"/>
              <a:t>CPlainTextDocument</a:t>
            </a:r>
            <a:r>
              <a:rPr lang="en-US" dirty="0"/>
              <a:t>, </a:t>
            </a:r>
            <a:r>
              <a:rPr lang="en-US" dirty="0" err="1"/>
              <a:t>CHtmlDocument</a:t>
            </a:r>
            <a:r>
              <a:rPr lang="en-US" dirty="0"/>
              <a:t>, </a:t>
            </a:r>
            <a:r>
              <a:rPr lang="en-US" dirty="0" err="1"/>
              <a:t>CRTFDocument</a:t>
            </a:r>
            <a:r>
              <a:rPr lang="en-US" dirty="0"/>
              <a:t>, </a:t>
            </a:r>
            <a:r>
              <a:rPr lang="en-US" dirty="0" err="1"/>
              <a:t>CPDFDocument</a:t>
            </a:r>
            <a:r>
              <a:rPr lang="en-US" dirty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2195736" y="1586682"/>
            <a:ext cx="1785950" cy="571504"/>
          </a:xfrm>
          <a:prstGeom prst="borderCallout1">
            <a:avLst>
              <a:gd name="adj1" fmla="val 88009"/>
              <a:gd name="adj2" fmla="val -3711"/>
              <a:gd name="adj3" fmla="val 211720"/>
              <a:gd name="adj4" fmla="val -86511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Распорядитель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7000892" y="61959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339547"/>
              <a:gd name="adj4" fmla="val 3605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7092280" y="1790154"/>
            <a:ext cx="1785950" cy="571504"/>
          </a:xfrm>
          <a:prstGeom prst="borderCallout1">
            <a:avLst>
              <a:gd name="adj1" fmla="val 63564"/>
              <a:gd name="adj2" fmla="val -5844"/>
              <a:gd name="adj3" fmla="val 183307"/>
              <a:gd name="adj4" fmla="val -8788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Строитель</a:t>
            </a:r>
          </a:p>
        </p:txBody>
      </p:sp>
      <p:sp>
        <p:nvSpPr>
          <p:cNvPr id="12" name="Выноска 1 5">
            <a:extLst>
              <a:ext uri="{FF2B5EF4-FFF2-40B4-BE49-F238E27FC236}">
                <a16:creationId xmlns:a16="http://schemas.microsoft.com/office/drawing/2014/main" id="{B5DF5E5D-68F3-4EAF-9C60-332777D4557C}"/>
              </a:ext>
            </a:extLst>
          </p:cNvPr>
          <p:cNvSpPr/>
          <p:nvPr/>
        </p:nvSpPr>
        <p:spPr>
          <a:xfrm>
            <a:off x="899592" y="6131048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261769"/>
              <a:gd name="adj4" fmla="val 2645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6419AB5-7400-4D31-B69A-2E5B5831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7560"/>
            <a:ext cx="8229600" cy="2700504"/>
          </a:xfrm>
        </p:spPr>
      </p:pic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  <p:tag name="ISPRING_LMS_API_VERSION" val="Experience API"/>
  <p:tag name="ISPRING_ULTRA_SCORM_COURSE_ID" val="6E2DEFE8-6CCA-4EB9-AFDE-404E1F25808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ONLINEFOLDERID" val="0"/>
  <p:tag name="ISPRING_OUTPUT_FOLDER" val="[[&quot;ӹ\uFFFD\uFFFD{040CDB75-1F2E-450F-8275-E9D5176AD77C}&quot;,&quot;C:\\teaching\\ood\\ood\\lectures\\15.bui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publishDestination&quot;:&quot;ISPRING_CLOUD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builder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7225</TotalTime>
  <Words>1075</Words>
  <Application>Microsoft Office PowerPoint</Application>
  <PresentationFormat>On-screen Show (4:3)</PresentationFormat>
  <Paragraphs>165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Wingdings 2</vt:lpstr>
      <vt:lpstr>Wingdings 3</vt:lpstr>
      <vt:lpstr>Модульная</vt:lpstr>
      <vt:lpstr>Строитель</vt:lpstr>
      <vt:lpstr>Задача – создание сложного объекта</vt:lpstr>
      <vt:lpstr>Назначение паттерна «Строитель»</vt:lpstr>
      <vt:lpstr>Область применения паттерна «Строитель»</vt:lpstr>
      <vt:lpstr>Структура</vt:lpstr>
      <vt:lpstr>Отношения между участниками паттерна</vt:lpstr>
      <vt:lpstr>Схема взаимодействия объектов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  <vt:lpstr>Достоинства паттерна «Строитель»</vt:lpstr>
      <vt:lpstr>Недостатки паттерна</vt:lpstr>
      <vt:lpstr>Интерфейс сборки и конструирования</vt:lpstr>
      <vt:lpstr>Прочее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dc:creator>Vivid</dc:creator>
  <cp:lastModifiedBy>Alexey Malov</cp:lastModifiedBy>
  <cp:revision>644</cp:revision>
  <dcterms:created xsi:type="dcterms:W3CDTF">2016-02-02T19:36:42Z</dcterms:created>
  <dcterms:modified xsi:type="dcterms:W3CDTF">2023-12-08T16:10:17Z</dcterms:modified>
</cp:coreProperties>
</file>