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82" r:id="rId2"/>
    <p:sldId id="284" r:id="rId3"/>
    <p:sldId id="285" r:id="rId4"/>
    <p:sldId id="286" r:id="rId5"/>
    <p:sldId id="287" r:id="rId6"/>
    <p:sldId id="283" r:id="rId7"/>
    <p:sldId id="292" r:id="rId8"/>
    <p:sldId id="293" r:id="rId9"/>
    <p:sldId id="294" r:id="rId10"/>
    <p:sldId id="288" r:id="rId11"/>
    <p:sldId id="289" r:id="rId12"/>
    <p:sldId id="290" r:id="rId13"/>
    <p:sldId id="291" r:id="rId14"/>
    <p:sldId id="295" r:id="rId15"/>
    <p:sldId id="296" r:id="rId16"/>
    <p:sldId id="297" r:id="rId17"/>
    <p:sldId id="298" r:id="rId18"/>
    <p:sldId id="299" r:id="rId19"/>
    <p:sldId id="301" r:id="rId20"/>
    <p:sldId id="300" r:id="rId21"/>
  </p:sldIdLst>
  <p:sldSz cx="9144000" cy="6858000" type="screen4x3"/>
  <p:notesSz cx="6858000" cy="9144000"/>
  <p:custDataLst>
    <p:tags r:id="rId2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7" d="100"/>
          <a:sy n="97" d="100"/>
        </p:scale>
        <p:origin x="151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08.12.2023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rid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Мост</a:t>
            </a:r>
            <a:r>
              <a:rPr lang="en-US" dirty="0"/>
              <a:t> (Bridge)</a:t>
            </a:r>
            <a:endParaRPr lang="ru-RU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избежать привязки абстракции к реализации</a:t>
            </a:r>
          </a:p>
          <a:p>
            <a:pPr lvl="1"/>
            <a:r>
              <a:rPr lang="ru-RU" dirty="0"/>
              <a:t>Например, выбирать реализацию во время выполнения</a:t>
            </a:r>
          </a:p>
          <a:p>
            <a:r>
              <a:rPr lang="ru-RU" dirty="0"/>
              <a:t>И абстракции и реализации должны расширяться</a:t>
            </a:r>
          </a:p>
          <a:p>
            <a:pPr lvl="1"/>
            <a:r>
              <a:rPr lang="ru-RU" dirty="0"/>
              <a:t>Паттерн позволяет комбинировать разные абстракции и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813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реализации не должны сказываться на клиентах</a:t>
            </a:r>
          </a:p>
          <a:p>
            <a:r>
              <a:rPr lang="ru-RU" dirty="0"/>
              <a:t>Нужно скрыть реализацию абстракции от клиентов (С++)</a:t>
            </a:r>
          </a:p>
          <a:p>
            <a:r>
              <a:rPr lang="ru-RU" dirty="0"/>
              <a:t>Решить проблему быстрого роста количества классов</a:t>
            </a:r>
          </a:p>
          <a:p>
            <a:r>
              <a:rPr lang="ru-RU" dirty="0"/>
              <a:t>Нужно разделить одну реализацию между несколькими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678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отделена от интерфейса</a:t>
            </a:r>
          </a:p>
          <a:p>
            <a:r>
              <a:rPr lang="ru-RU" dirty="0"/>
              <a:t>Повышение степени расширяемости</a:t>
            </a:r>
          </a:p>
          <a:p>
            <a:r>
              <a:rPr lang="ru-RU" dirty="0"/>
              <a:t>Сокрытие деталей реализации от клиентов</a:t>
            </a:r>
          </a:p>
          <a:p>
            <a:r>
              <a:rPr lang="ru-RU" dirty="0"/>
              <a:t>Следование принципу открытости/закрытости</a:t>
            </a:r>
          </a:p>
          <a:p>
            <a:r>
              <a:rPr lang="ru-RU" dirty="0"/>
              <a:t>Классы абстракций и реализаций могут разрабатывать разные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8776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может стать сложнее из-за введения дополнительных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0659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</a:t>
            </a:r>
            <a:r>
              <a:rPr lang="en-US" dirty="0"/>
              <a:t>Adapter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Мост проектируют заранее, чтобы развивать части приложения отдельно друг от друга</a:t>
            </a:r>
          </a:p>
          <a:p>
            <a:r>
              <a:rPr lang="ru-RU" dirty="0"/>
              <a:t>Адаптер применяется постфактум, чтобы заставить несовместимые классы работать вместе</a:t>
            </a:r>
          </a:p>
        </p:txBody>
      </p:sp>
    </p:spTree>
    <p:extLst>
      <p:ext uri="{BB962C8B-B14F-4D97-AF65-F5344CB8AC3E}">
        <p14:creationId xmlns:p14="http://schemas.microsoft.com/office/powerpoint/2010/main" val="9283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Связь с паттерном Абстрактная фабрика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экземпляра конкретной реализации клиент может поручить Абстрактной фабрике</a:t>
            </a:r>
          </a:p>
          <a:p>
            <a:r>
              <a:rPr lang="ru-RU" dirty="0"/>
              <a:t>Абстрактная фабрика может определять типы абстракций и 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24846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окон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31" y="1774825"/>
            <a:ext cx="8203537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1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Строитель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Строитель может быть построен в виде моста</a:t>
            </a:r>
          </a:p>
          <a:p>
            <a:pPr lvl="1"/>
            <a:r>
              <a:rPr lang="ru-RU" dirty="0"/>
              <a:t>Распорядитель играет роль абстракции</a:t>
            </a:r>
          </a:p>
          <a:p>
            <a:pPr lvl="1"/>
            <a:r>
              <a:rPr lang="ru-RU" dirty="0"/>
              <a:t>Строитель играет роль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00945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296" y="2224045"/>
            <a:ext cx="5869407" cy="37275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59632" y="2060848"/>
            <a:ext cx="61926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Композиция и агрегация часто являются лучшей альтернативой наследованию</a:t>
            </a:r>
          </a:p>
          <a:p>
            <a:r>
              <a:rPr lang="ru-RU" dirty="0"/>
              <a:t>Паттерн </a:t>
            </a:r>
            <a:r>
              <a:rPr lang="ru-RU"/>
              <a:t>Мост делает код </a:t>
            </a:r>
            <a:r>
              <a:rPr lang="ru-RU" dirty="0"/>
              <a:t>не зависящим от деталей инфраструктуры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98640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Библиотека элементов пользовательского интерфейса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568" y="1871312"/>
            <a:ext cx="4332863" cy="44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https://refactoring.guru/ru/design-patterns/bridge</a:t>
            </a:r>
            <a:endParaRPr lang="ru-RU" dirty="0"/>
          </a:p>
          <a:p>
            <a:r>
              <a:rPr lang="ru-RU" dirty="0"/>
              <a:t>Приёмы </a:t>
            </a:r>
            <a:r>
              <a:rPr lang="ru-RU" dirty="0" err="1"/>
              <a:t>обектно</a:t>
            </a:r>
            <a:r>
              <a:rPr lang="ru-RU" dirty="0"/>
              <a:t>-ориентированного проектирования.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4910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добавить версию под </a:t>
            </a:r>
            <a:r>
              <a:rPr lang="en-US" dirty="0" err="1"/>
              <a:t>MacOS</a:t>
            </a:r>
            <a:r>
              <a:rPr lang="en-US" dirty="0"/>
              <a:t> X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132" y="1774825"/>
            <a:ext cx="7629735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зависит от классов конкретной платформы или фреймворка</a:t>
            </a:r>
          </a:p>
          <a:p>
            <a:pPr lvl="1"/>
            <a:r>
              <a:rPr lang="ru-RU" dirty="0"/>
              <a:t>Можно решить при помощи фабрики</a:t>
            </a:r>
          </a:p>
          <a:p>
            <a:r>
              <a:rPr lang="ru-RU" dirty="0"/>
              <a:t>Для поддержки новой платформы придётся добавить много новых классов</a:t>
            </a:r>
          </a:p>
          <a:p>
            <a:r>
              <a:rPr lang="ru-RU" dirty="0"/>
              <a:t>Абстракция (тип окна) и реализация (особенности платформы) сильно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2209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– паттерн Мост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и реализация класса окна помещаются в раздельные иерархии</a:t>
            </a:r>
          </a:p>
          <a:p>
            <a:r>
              <a:rPr lang="ru-RU" dirty="0"/>
              <a:t>Операции подклассов </a:t>
            </a:r>
            <a:r>
              <a:rPr lang="en-US" dirty="0"/>
              <a:t>Window</a:t>
            </a:r>
            <a:r>
              <a:rPr lang="ru-RU" dirty="0"/>
              <a:t> должны быть реализованы в терминах абстрактных операций </a:t>
            </a:r>
            <a:r>
              <a:rPr lang="en-US" dirty="0" err="1"/>
              <a:t>WindowImp</a:t>
            </a:r>
            <a:endParaRPr lang="ru-RU" dirty="0"/>
          </a:p>
          <a:p>
            <a:r>
              <a:rPr lang="ru-RU" dirty="0"/>
              <a:t>Отношение между </a:t>
            </a:r>
            <a:r>
              <a:rPr lang="en-US" dirty="0"/>
              <a:t>Window </a:t>
            </a:r>
            <a:r>
              <a:rPr lang="ru-RU" dirty="0"/>
              <a:t>и </a:t>
            </a:r>
            <a:r>
              <a:rPr lang="en-US" dirty="0" err="1"/>
              <a:t>WindowImp</a:t>
            </a:r>
            <a:r>
              <a:rPr lang="en-US" dirty="0"/>
              <a:t> - </a:t>
            </a:r>
            <a:r>
              <a:rPr lang="ru-RU" dirty="0"/>
              <a:t>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25" y="2871690"/>
            <a:ext cx="8537949" cy="33151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79512" y="1556792"/>
            <a:ext cx="3816424" cy="2016224"/>
            <a:chOff x="179512" y="1556792"/>
            <a:chExt cx="3816424" cy="2016224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556792"/>
              <a:ext cx="38164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Абстракция</a:t>
              </a:r>
              <a:r>
                <a:rPr lang="ru-RU" sz="1600" dirty="0"/>
                <a:t> содержит управляющую логику.</a:t>
              </a:r>
            </a:p>
            <a:p>
              <a:r>
                <a:rPr lang="ru-RU" sz="1600" dirty="0"/>
                <a:t>Код абстракции делегирует работу связанному объекту реализации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131840" y="2564904"/>
              <a:ext cx="360040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355976" y="1700808"/>
            <a:ext cx="4448995" cy="1872208"/>
            <a:chOff x="-453059" y="1556792"/>
            <a:chExt cx="4448995" cy="1872208"/>
          </a:xfrm>
        </p:grpSpPr>
        <p:sp>
          <p:nvSpPr>
            <p:cNvPr id="11" name="TextBox 10"/>
            <p:cNvSpPr txBox="1"/>
            <p:nvPr/>
          </p:nvSpPr>
          <p:spPr>
            <a:xfrm>
              <a:off x="-453059" y="1556792"/>
              <a:ext cx="444899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Реализация</a:t>
              </a:r>
              <a:r>
                <a:rPr lang="ru-RU" sz="1600" dirty="0"/>
                <a:t> задаёт общий интерфейс для всех реализаций.</a:t>
              </a:r>
            </a:p>
            <a:p>
              <a:r>
                <a:rPr lang="ru-RU" sz="1600" dirty="0"/>
                <a:t>Обычно в реализации присутствуют базовые операции, за счёт которых реализуются сложные операции абстракции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347141" y="2727674"/>
              <a:ext cx="0" cy="701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656094" y="6186865"/>
            <a:ext cx="4448995" cy="694333"/>
            <a:chOff x="-1593101" y="2874497"/>
            <a:chExt cx="4448995" cy="694333"/>
          </a:xfrm>
        </p:grpSpPr>
        <p:sp>
          <p:nvSpPr>
            <p:cNvPr id="20" name="TextBox 19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Конкретные реализации</a:t>
              </a:r>
              <a:r>
                <a:rPr lang="ru-RU" sz="1600" dirty="0"/>
                <a:t> содержат </a:t>
              </a:r>
              <a:r>
                <a:rPr lang="ru-RU" sz="1600" dirty="0" err="1"/>
                <a:t>платформо</a:t>
              </a:r>
              <a:r>
                <a:rPr lang="ru-RU" sz="1600" dirty="0"/>
                <a:t>-зависимый код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-93019" y="2874497"/>
              <a:ext cx="144016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07099" y="6046527"/>
            <a:ext cx="4448995" cy="707907"/>
            <a:chOff x="-1593101" y="2860923"/>
            <a:chExt cx="4448995" cy="707907"/>
          </a:xfrm>
        </p:grpSpPr>
        <p:sp>
          <p:nvSpPr>
            <p:cNvPr id="27" name="TextBox 26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Расширенные абстракции </a:t>
              </a:r>
              <a:r>
                <a:rPr lang="ru-RU" sz="1600" dirty="0"/>
                <a:t>различные варианты управляющей логики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99592" y="2860923"/>
              <a:ext cx="72008" cy="249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1653" y="4472005"/>
            <a:ext cx="2679261" cy="965897"/>
            <a:chOff x="-224949" y="2479801"/>
            <a:chExt cx="2679261" cy="965897"/>
          </a:xfrm>
        </p:grpSpPr>
        <p:sp>
          <p:nvSpPr>
            <p:cNvPr id="34" name="TextBox 33"/>
            <p:cNvSpPr txBox="1"/>
            <p:nvPr/>
          </p:nvSpPr>
          <p:spPr>
            <a:xfrm>
              <a:off x="-224949" y="2860923"/>
              <a:ext cx="2679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Клиент </a:t>
              </a:r>
              <a:r>
                <a:rPr lang="ru-RU" sz="1600" dirty="0"/>
                <a:t>работает только с объектами абстракции.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07006" y="2479801"/>
              <a:ext cx="144016" cy="381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195736" y="3316879"/>
            <a:ext cx="6794509" cy="1536249"/>
            <a:chOff x="2195736" y="3316879"/>
            <a:chExt cx="6794509" cy="1536249"/>
          </a:xfrm>
        </p:grpSpPr>
        <p:sp>
          <p:nvSpPr>
            <p:cNvPr id="38" name="Rectangle 37"/>
            <p:cNvSpPr/>
            <p:nvPr/>
          </p:nvSpPr>
          <p:spPr>
            <a:xfrm>
              <a:off x="2195736" y="3405370"/>
              <a:ext cx="5616624" cy="1447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8127" y="3316879"/>
              <a:ext cx="106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Мост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2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наличие непересекающихся измерений в классах</a:t>
            </a:r>
          </a:p>
          <a:p>
            <a:pPr lvl="1"/>
            <a:r>
              <a:rPr lang="ru-RU" dirty="0"/>
              <a:t>Функциональность/платформа</a:t>
            </a:r>
          </a:p>
          <a:p>
            <a:pPr lvl="1"/>
            <a:r>
              <a:rPr lang="ru-RU" dirty="0"/>
              <a:t>Предметная область/инфраструктура</a:t>
            </a:r>
          </a:p>
          <a:p>
            <a:r>
              <a:rPr lang="ru-RU" dirty="0"/>
              <a:t>Операции, нужные клиентам описать в базовом классе Абстракции</a:t>
            </a:r>
          </a:p>
          <a:p>
            <a:r>
              <a:rPr lang="ru-RU" dirty="0"/>
              <a:t>Описать интерфейс Реализации, определив поведение, необходимое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6138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Шаги реализации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ссылку на интерфейс Реализации в класс Абстракции</a:t>
            </a:r>
          </a:p>
          <a:p>
            <a:r>
              <a:rPr lang="ru-RU" dirty="0"/>
              <a:t>Реализовать методы Абстракции, делегируя основную работу связанному объекту Реализации</a:t>
            </a:r>
          </a:p>
          <a:p>
            <a:r>
              <a:rPr lang="ru-RU" dirty="0"/>
              <a:t>Создать при необходимости подклассы Абстракций</a:t>
            </a:r>
          </a:p>
          <a:p>
            <a:r>
              <a:rPr lang="ru-RU" dirty="0"/>
              <a:t>Передать объект реализации конструктору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41752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Возможный вариант реализации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09" y="2486212"/>
            <a:ext cx="8045382" cy="3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4718</TotalTime>
  <Words>410</Words>
  <Application>Microsoft Office PowerPoint</Application>
  <PresentationFormat>On-screen Show (4:3)</PresentationFormat>
  <Paragraphs>71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Wingdings 2</vt:lpstr>
      <vt:lpstr>Wingdings 3</vt:lpstr>
      <vt:lpstr>Модульная</vt:lpstr>
      <vt:lpstr>Мост (Bridge)</vt:lpstr>
      <vt:lpstr>Библиотека элементов пользовательского интерфейса</vt:lpstr>
      <vt:lpstr>Новое требование – добавить версию под MacOS X</vt:lpstr>
      <vt:lpstr>Анализ решения</vt:lpstr>
      <vt:lpstr>Решение – паттерн Мост</vt:lpstr>
      <vt:lpstr>Структура паттерна</vt:lpstr>
      <vt:lpstr>Шаги реализации</vt:lpstr>
      <vt:lpstr>Шаги реализации (продолжение)</vt:lpstr>
      <vt:lpstr>Возможный вариант реализации</vt:lpstr>
      <vt:lpstr>Применимость</vt:lpstr>
      <vt:lpstr>Применимость</vt:lpstr>
      <vt:lpstr>Преимущества</vt:lpstr>
      <vt:lpstr>Недостатки</vt:lpstr>
      <vt:lpstr>Связь с паттерном Adapter</vt:lpstr>
      <vt:lpstr>Связь с паттерном Абстрактная фабрика</vt:lpstr>
      <vt:lpstr>Фабрика окон</vt:lpstr>
      <vt:lpstr>Связь с паттерном Строитель</vt:lpstr>
      <vt:lpstr>Строитель</vt:lpstr>
      <vt:lpstr>Итоги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379</cp:revision>
  <dcterms:created xsi:type="dcterms:W3CDTF">2016-02-02T19:36:42Z</dcterms:created>
  <dcterms:modified xsi:type="dcterms:W3CDTF">2023-12-08T15:53:09Z</dcterms:modified>
</cp:coreProperties>
</file>