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17" r:id="rId17"/>
    <p:sldId id="313" r:id="rId18"/>
    <p:sldId id="323" r:id="rId19"/>
    <p:sldId id="310" r:id="rId20"/>
    <p:sldId id="272" r:id="rId21"/>
    <p:sldId id="318" r:id="rId22"/>
    <p:sldId id="319" r:id="rId23"/>
    <p:sldId id="311" r:id="rId24"/>
    <p:sldId id="312" r:id="rId25"/>
    <p:sldId id="305" r:id="rId26"/>
    <p:sldId id="279" r:id="rId27"/>
    <p:sldId id="324" r:id="rId28"/>
    <p:sldId id="322" r:id="rId29"/>
    <p:sldId id="320" r:id="rId30"/>
    <p:sldId id="321" r:id="rId31"/>
    <p:sldId id="326" r:id="rId32"/>
    <p:sldId id="325" r:id="rId33"/>
    <p:sldId id="327" r:id="rId34"/>
    <p:sldId id="328" r:id="rId35"/>
    <p:sldId id="329" r:id="rId36"/>
    <p:sldId id="330" r:id="rId37"/>
    <p:sldId id="331" r:id="rId38"/>
    <p:sldId id="306" r:id="rId39"/>
    <p:sldId id="259" r:id="rId40"/>
    <p:sldId id="285" r:id="rId41"/>
    <p:sldId id="286"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9" autoAdjust="0"/>
    <p:restoredTop sz="74728" autoAdjust="0"/>
  </p:normalViewPr>
  <p:slideViewPr>
    <p:cSldViewPr snapToGrid="0">
      <p:cViewPr>
        <p:scale>
          <a:sx n="33" d="100"/>
          <a:sy n="33" d="100"/>
        </p:scale>
        <p:origin x="2400" y="57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21.12.2023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изменили тип аргумента - теперь метод </a:t>
            </a:r>
            <a:r>
              <a:rPr lang="en-US" baseline="0" dirty="0" err="1"/>
              <a:t>SaveBitmap</a:t>
            </a:r>
            <a:r>
              <a:rPr lang="en-US" baseline="0" dirty="0"/>
              <a:t> </a:t>
            </a:r>
            <a:r>
              <a:rPr lang="ru-RU" baseline="0" dirty="0"/>
              <a:t>принимает не путь к файлу для сохранения, а выходной поток</a:t>
            </a:r>
            <a:r>
              <a:rPr lang="en-US" baseline="0" dirty="0"/>
              <a:t> </a:t>
            </a:r>
            <a:r>
              <a:rPr lang="en-US" baseline="0" dirty="0" err="1"/>
              <a:t>OutputStream</a:t>
            </a:r>
            <a:r>
              <a:rPr lang="ru-RU" baseline="0" dirty="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для</a:t>
            </a:r>
            <a:r>
              <a:rPr lang="ru-RU" baseline="0" dirty="0"/>
              <a:t> изменения места хранения данных не нужно вносить изменения в класс </a:t>
            </a:r>
            <a:r>
              <a:rPr lang="en-US" baseline="0" dirty="0" err="1"/>
              <a:t>PngImageEncoder</a:t>
            </a:r>
            <a:r>
              <a:rPr lang="en-US" baseline="0" dirty="0"/>
              <a:t>.</a:t>
            </a:r>
            <a:r>
              <a:rPr lang="ru-RU" baseline="0" dirty="0"/>
              <a:t> Код </a:t>
            </a:r>
            <a:r>
              <a:rPr lang="en-US" baseline="0" dirty="0" err="1"/>
              <a:t>PngImageEncoder</a:t>
            </a:r>
            <a:r>
              <a:rPr lang="en-US" baseline="0" dirty="0"/>
              <a:t> </a:t>
            </a:r>
            <a:r>
              <a:rPr lang="ru-RU" baseline="0" dirty="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a:t>OutputStream</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Барбара Лисков - американский учёный в области информатики, исследователь проблемы</a:t>
            </a:r>
            <a:r>
              <a:rPr lang="ru-RU" baseline="0" dirty="0"/>
              <a:t> абстракции данных, </a:t>
            </a:r>
            <a:r>
              <a:rPr lang="ru-RU" dirty="0"/>
              <a:t>создатель</a:t>
            </a:r>
            <a:r>
              <a:rPr lang="ru-RU" baseline="0" dirty="0"/>
              <a:t> </a:t>
            </a:r>
            <a:r>
              <a:rPr lang="ru-RU" dirty="0"/>
              <a:t>принципа,</a:t>
            </a:r>
            <a:r>
              <a:rPr lang="ru-RU" baseline="0" dirty="0"/>
              <a:t> который мы сейчас будем обсуждать</a:t>
            </a: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прочитать</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вами – класс </a:t>
            </a:r>
            <a:r>
              <a:rPr lang="en-US" baseline="0" dirty="0"/>
              <a:t>Rectangle, </a:t>
            </a:r>
            <a:r>
              <a:rPr lang="ru-RU" baseline="0" dirty="0"/>
              <a:t>предоставляющий методы для установки и получения ширины и высоты прямоугольника; и его наследник - квадрат.</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Класс </a:t>
            </a:r>
            <a:r>
              <a:rPr lang="en-US" dirty="0"/>
              <a:t>Square </a:t>
            </a:r>
            <a:r>
              <a:rPr lang="ru-RU" dirty="0"/>
              <a:t>требует</a:t>
            </a:r>
            <a:r>
              <a:rPr lang="ru-RU" baseline="0" dirty="0"/>
              <a:t> равенства ширины и высоты, а </a:t>
            </a:r>
            <a:r>
              <a:rPr lang="en-US" baseline="0" dirty="0"/>
              <a:t>Rectangle – </a:t>
            </a:r>
            <a:r>
              <a:rPr lang="ru-RU" baseline="0" dirty="0"/>
              <a:t>нет. При изменении одной из сторон объекта </a:t>
            </a:r>
            <a:r>
              <a:rPr lang="en-US" baseline="0" dirty="0"/>
              <a:t>Square </a:t>
            </a:r>
            <a:r>
              <a:rPr lang="ru-RU" baseline="0" dirty="0"/>
              <a:t>изменится и другая сторона. Код, использующий </a:t>
            </a:r>
            <a:r>
              <a:rPr lang="en-US" baseline="0" dirty="0"/>
              <a:t>Rectangle</a:t>
            </a:r>
            <a:r>
              <a:rPr lang="ru-RU" baseline="0" dirty="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типы</a:t>
            </a:r>
            <a:r>
              <a:rPr lang="ru-RU" baseline="0" dirty="0"/>
              <a:t> </a:t>
            </a:r>
            <a:r>
              <a:rPr lang="en-US" baseline="0" dirty="0"/>
              <a:t>Square </a:t>
            </a:r>
            <a:r>
              <a:rPr lang="ru-RU" baseline="0" dirty="0"/>
              <a:t>и </a:t>
            </a:r>
            <a:r>
              <a:rPr lang="en-US" baseline="0" dirty="0"/>
              <a:t>Rectangle </a:t>
            </a:r>
            <a:r>
              <a:rPr lang="ru-RU" baseline="0" dirty="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a:t> </a:t>
            </a:r>
            <a:r>
              <a:rPr lang="ru-RU" dirty="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a:p>
          <a:p>
            <a:r>
              <a:rPr lang="en-US" dirty="0"/>
              <a:t>[T] </a:t>
            </a:r>
            <a:r>
              <a:rPr lang="ru-RU" dirty="0"/>
              <a:t>Рассмотрим пред- и пост-условия для интерфейса </a:t>
            </a:r>
            <a:r>
              <a:rPr lang="en-US" sz="1200" dirty="0" err="1">
                <a:latin typeface="Consolas" panose="020B0609020204030204" pitchFamily="49" charset="0"/>
              </a:rPr>
              <a:t>IRectangle</a:t>
            </a:r>
            <a:r>
              <a:rPr lang="en-US" sz="1200" dirty="0">
                <a:latin typeface="Consolas" panose="020B0609020204030204" pitchFamily="49" charset="0"/>
              </a:rPr>
              <a:t>:</a:t>
            </a:r>
            <a:r>
              <a:rPr lang="en-US" sz="1200" baseline="0" dirty="0">
                <a:latin typeface="Consolas" panose="020B0609020204030204" pitchFamily="49" charset="0"/>
              </a:rPr>
              <a:t> …</a:t>
            </a:r>
          </a:p>
          <a:p>
            <a:r>
              <a:rPr lang="en-US" sz="1200" baseline="0" dirty="0">
                <a:latin typeface="Consolas" panose="020B0609020204030204" pitchFamily="49" charset="0"/>
              </a:rPr>
              <a:t>[T] </a:t>
            </a:r>
            <a:r>
              <a:rPr lang="ru-RU" sz="1200" baseline="0" dirty="0">
                <a:latin typeface="Consolas" panose="020B0609020204030204" pitchFamily="49" charset="0"/>
              </a:rPr>
              <a:t>Теперь </a:t>
            </a:r>
            <a:r>
              <a:rPr lang="ru-RU" dirty="0"/>
              <a:t>рассмотрим пред- и пост-условия для</a:t>
            </a:r>
            <a:r>
              <a:rPr lang="en-US" dirty="0"/>
              <a:t> </a:t>
            </a:r>
            <a:r>
              <a:rPr lang="ru-RU" dirty="0"/>
              <a:t>класса </a:t>
            </a:r>
            <a:r>
              <a:rPr lang="en-US" dirty="0"/>
              <a:t>Square:</a:t>
            </a:r>
            <a:r>
              <a:rPr lang="en-US" baseline="0" dirty="0"/>
              <a:t> …</a:t>
            </a:r>
            <a:endParaRPr lang="ru-RU" baseline="0" dirty="0"/>
          </a:p>
          <a:p>
            <a:r>
              <a:rPr lang="ru-RU" baseline="0" dirty="0"/>
              <a:t>Как мы видим, постусловие у </a:t>
            </a:r>
            <a:r>
              <a:rPr lang="en-US" baseline="0" dirty="0"/>
              <a:t>Square </a:t>
            </a:r>
            <a:r>
              <a:rPr lang="ru-RU" baseline="0" dirty="0"/>
              <a:t>более слабое</a:t>
            </a:r>
            <a:r>
              <a:rPr lang="en-US" baseline="0" dirty="0"/>
              <a:t> –</a:t>
            </a:r>
            <a:r>
              <a:rPr lang="ru-RU" baseline="0" dirty="0"/>
              <a:t> оно противоречит постусловию </a:t>
            </a:r>
            <a:r>
              <a:rPr lang="en-US" sz="1200" dirty="0" err="1">
                <a:latin typeface="Consolas" panose="020B0609020204030204" pitchFamily="49" charset="0"/>
              </a:rPr>
              <a:t>IRectangle</a:t>
            </a:r>
            <a:r>
              <a:rPr lang="ru-RU" sz="1200" dirty="0">
                <a:latin typeface="Consolas" panose="020B0609020204030204" pitchFamily="49" charset="0"/>
              </a:rPr>
              <a:t>. Это позволяет сделать вывод об</a:t>
            </a:r>
            <a:r>
              <a:rPr lang="ru-RU" sz="1200" baseline="0" dirty="0">
                <a:latin typeface="Consolas" panose="020B0609020204030204" pitchFamily="49" charset="0"/>
              </a:rPr>
              <a:t> ошибочности наследования.</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Принцип разделения интерфейса (</a:t>
            </a:r>
            <a:r>
              <a:rPr lang="ru-RU" dirty="0" err="1"/>
              <a:t>Interface</a:t>
            </a:r>
            <a:r>
              <a:rPr lang="ru-RU" dirty="0"/>
              <a:t> </a:t>
            </a:r>
            <a:r>
              <a:rPr lang="ru-RU" dirty="0" err="1"/>
              <a:t>Segregation</a:t>
            </a:r>
            <a:r>
              <a:rPr lang="ru-RU" dirty="0"/>
              <a:t> </a:t>
            </a:r>
            <a:r>
              <a:rPr lang="ru-RU" dirty="0" err="1"/>
              <a:t>Principle</a:t>
            </a:r>
            <a:r>
              <a:rPr lang="ru-RU" dirty="0"/>
              <a:t>) заключается в том, чтобы разделять интерфейсы на маленькие и специфические, чтобы каждый клиент мог использовать только те методы, которые ему нужны, а не все методы, предоставляемые интерфейсом.</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a:t>
            </a:r>
            <a:r>
              <a:rPr lang="en-US" dirty="0"/>
              <a:t> </a:t>
            </a:r>
            <a:r>
              <a:rPr lang="ru-RU" dirty="0"/>
              <a:t>класс </a:t>
            </a:r>
            <a:r>
              <a:rPr lang="en-US" dirty="0"/>
              <a:t>User1 </a:t>
            </a:r>
            <a:r>
              <a:rPr lang="ru-RU" dirty="0"/>
              <a:t>использует операцию </a:t>
            </a:r>
            <a:r>
              <a:rPr lang="en-US" dirty="0"/>
              <a:t>Op1</a:t>
            </a:r>
            <a:r>
              <a:rPr lang="ru-RU" dirty="0"/>
              <a:t>, а </a:t>
            </a:r>
            <a:r>
              <a:rPr lang="en-US" dirty="0"/>
              <a:t>User2 – </a:t>
            </a:r>
            <a:r>
              <a:rPr lang="ru-RU" dirty="0"/>
              <a:t>операции </a:t>
            </a:r>
            <a:r>
              <a:rPr lang="en-US" dirty="0"/>
              <a:t>Op2 </a:t>
            </a:r>
            <a:r>
              <a:rPr lang="ru-RU" dirty="0"/>
              <a:t>и </a:t>
            </a:r>
            <a:r>
              <a:rPr lang="en-US" dirty="0"/>
              <a:t>Op3.</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21</a:t>
            </a:fld>
            <a:endParaRPr lang="ru-RU"/>
          </a:p>
        </p:txBody>
      </p:sp>
    </p:spTree>
    <p:extLst>
      <p:ext uri="{BB962C8B-B14F-4D97-AF65-F5344CB8AC3E}">
        <p14:creationId xmlns:p14="http://schemas.microsoft.com/office/powerpoint/2010/main" val="169904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 также рассмотреть пример графа сцены, умеющего рисовать себя средствами </a:t>
            </a:r>
            <a:r>
              <a:rPr lang="en-US" dirty="0"/>
              <a:t>SFML.</a:t>
            </a:r>
            <a:r>
              <a:rPr lang="en-US" baseline="0" dirty="0"/>
              <a:t> </a:t>
            </a:r>
            <a:r>
              <a:rPr lang="ru-RU" baseline="0" dirty="0"/>
              <a:t>Сейчас в метод </a:t>
            </a:r>
            <a:r>
              <a:rPr lang="en-US" baseline="0" dirty="0"/>
              <a:t>Render </a:t>
            </a:r>
            <a:r>
              <a:rPr lang="ru-RU" baseline="0" dirty="0"/>
              <a:t>передается окно, на котором нужно рисовать сцену, однако класс </a:t>
            </a:r>
            <a:r>
              <a:rPr lang="en-US" baseline="0" dirty="0" err="1"/>
              <a:t>SceneGraph</a:t>
            </a:r>
            <a:r>
              <a:rPr lang="ru-RU" baseline="0" dirty="0"/>
              <a:t> использует лишь подмножество методов, входящих в базовый тип </a:t>
            </a:r>
            <a:r>
              <a:rPr lang="en-US" baseline="0" dirty="0" err="1"/>
              <a:t>RenderTarget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Но можно вместо передачи окна использовать </a:t>
            </a:r>
            <a:r>
              <a:rPr lang="en-US" dirty="0" err="1"/>
              <a:t>RenderTarget</a:t>
            </a:r>
            <a:r>
              <a:rPr lang="en-US" dirty="0"/>
              <a:t>. </a:t>
            </a:r>
            <a:r>
              <a:rPr lang="ru-RU" dirty="0"/>
              <a:t>Таким образом нарисовать</a:t>
            </a:r>
            <a:r>
              <a:rPr lang="ru-RU" baseline="0" dirty="0"/>
              <a:t> сцену можно будет не только в окне, но и на текстуре (</a:t>
            </a:r>
            <a:r>
              <a:rPr lang="en-US" baseline="0" dirty="0" err="1"/>
              <a:t>RenderTexture</a:t>
            </a:r>
            <a:r>
              <a:rPr lang="ru-RU" baseline="0" dirty="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У применения </a:t>
            </a:r>
            <a:r>
              <a:rPr lang="en-US" baseline="0" dirty="0"/>
              <a:t>ISP </a:t>
            </a:r>
            <a:r>
              <a:rPr lang="ru-RU" baseline="0" dirty="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Итак, </a:t>
            </a:r>
            <a:r>
              <a:rPr lang="ru-RU" dirty="0"/>
              <a:t>принцип разделения интерфейса </a:t>
            </a:r>
            <a:r>
              <a:rPr lang="ru-RU" baseline="0" dirty="0"/>
              <a:t>мы рассмотрели, идем дальше или есть вопросы?</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Принцип инверсии зависимости утверждает, что наиболее гибкими получаются системы, в которых зависимости в исходном коде направлены на абстракции, а не на конкретные реализации.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языках со статической типизацией нужно ссылаться на интерфейсы и абстрактные классы.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практике это недостижимо. Например, многие стандартные классы являются конкретными: </a:t>
            </a:r>
            <a:r>
              <a:rPr lang="en-US" dirty="0"/>
              <a:t>string, vector, map.</a:t>
            </a:r>
            <a:r>
              <a:rPr lang="ru-RU" dirty="0"/>
              <a:t> Однако эти классы стабильны и изменения в них вносятся редко, и практически никогда не ломают совместимость.</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263993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Каждое изменение абстрактного интерфейса вызывает изменение его </a:t>
            </a:r>
            <a:r>
              <a:rPr lang="ru-RU" dirty="0" err="1"/>
              <a:t>конкретной</a:t>
            </a:r>
            <a:r>
              <a:rPr lang="ru-RU" dirty="0"/>
              <a:t> реализации. Изменение конкретной реализации, напротив, не всегда сопровождается изменениями и даже обычно не требует изменений в соответствующих интерфейсах. То есть интерфейсы менее изменчивы, чем реализации.</a:t>
            </a:r>
          </a:p>
          <a:p>
            <a:r>
              <a:rPr lang="ru-RU" dirty="0"/>
              <a:t>Хорошие дизайнеры и архитекторы стремятся ограничить изменчивость интерфейсов. Они стараются найти такие пути добавления новых возможностей в реализации, которые не потребуют изменения интерфейсов. Это основа проектирования программного обеспечения.</a:t>
            </a:r>
          </a:p>
          <a:p>
            <a:r>
              <a:rPr lang="ru-RU" dirty="0"/>
              <a:t>Как следствие, стабильными называются такие архитектуры, в которых вместо зависимостей от переменчивых конкретных реализаций используются зависимости от стабильных абстрактных интерфейсов. Это следствие сводится к набору очень простых правил:</a:t>
            </a:r>
          </a:p>
          <a:p>
            <a:pPr marL="171450" indent="-171450">
              <a:buFontTx/>
              <a:buChar char="-"/>
            </a:pPr>
            <a:r>
              <a:rPr lang="ru-RU" dirty="0"/>
              <a:t>Не ссылайтесь на изменчивые конкретные классы. Ссылайтесь на абстрактные интерфейсы. Это правило применимо во всех языках, независимо от устройства системы типов. Оно также накладывает важные ограничения на создание объектов и определяет преимущественное использование шаблона «Абстрактная фабрика».</a:t>
            </a:r>
          </a:p>
          <a:p>
            <a:pPr marL="171450" indent="-171450">
              <a:buFontTx/>
              <a:buChar char="-"/>
            </a:pPr>
            <a:r>
              <a:rPr lang="ru-RU" dirty="0"/>
              <a:t>Не наследуйте изменчивые конкретные классы. Это естественное следствие из предыдущего правила, но оно достойно отдельного упоминания. Наследование в языках со статической системой типов является самым строгим и жестким видом отношений в исходном коде; следовательно, его следует использовать с большой осторожностью. Наследование в языках с динамической системой типов влечет меньшее количество проблем, но все еще остается зависимостью, поэтому дополнительная предосторожность никогда не помешает.</a:t>
            </a:r>
          </a:p>
        </p:txBody>
      </p:sp>
      <p:sp>
        <p:nvSpPr>
          <p:cNvPr id="4" name="Slide Number Placeholder 3"/>
          <p:cNvSpPr>
            <a:spLocks noGrp="1"/>
          </p:cNvSpPr>
          <p:nvPr>
            <p:ph type="sldNum" sz="quarter" idx="5"/>
          </p:nvPr>
        </p:nvSpPr>
        <p:spPr/>
        <p:txBody>
          <a:bodyPr/>
          <a:lstStyle/>
          <a:p>
            <a:fld id="{9BF0A773-BC3A-474D-8036-883A816F0F99}" type="slidenum">
              <a:rPr lang="ru-RU" smtClean="0"/>
              <a:t>28</a:t>
            </a:fld>
            <a:endParaRPr lang="ru-RU"/>
          </a:p>
        </p:txBody>
      </p:sp>
    </p:spTree>
    <p:extLst>
      <p:ext uri="{BB962C8B-B14F-4D97-AF65-F5344CB8AC3E}">
        <p14:creationId xmlns:p14="http://schemas.microsoft.com/office/powerpoint/2010/main" val="32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Линия обозначает архитектурную границу. Она отделяет абстракцию от конкретной реализации. Все зависимости в исходном коде пересекают эту границу в сторону абстракции.</a:t>
            </a:r>
          </a:p>
          <a:p>
            <a:r>
              <a:rPr lang="ru-RU" dirty="0"/>
              <a:t>Эта линия делит систему на два компонента абстрактный и конкретный.</a:t>
            </a:r>
          </a:p>
          <a:p>
            <a:r>
              <a:rPr lang="ru-RU" dirty="0"/>
              <a:t>Синие стрелки показывают поток управления. Они пересекают линию в направлении, обратном направлению зависимостей в исходном коде.</a:t>
            </a:r>
          </a:p>
          <a:p>
            <a:r>
              <a:rPr lang="ru-RU" dirty="0"/>
              <a:t>Зависимости следуют в направлении, противоположном направлению потока управления. Отсюда и название принципа: «Принцип инверсии зависимостей».</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504948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AddUserUseCase</a:t>
            </a:r>
            <a:r>
              <a:rPr lang="en-US" dirty="0"/>
              <a:t> </a:t>
            </a:r>
            <a:r>
              <a:rPr lang="ru-RU" dirty="0"/>
              <a:t>должен откуда-то взять </a:t>
            </a:r>
            <a:r>
              <a:rPr lang="ru-RU" dirty="0" err="1"/>
              <a:t>хэндл</a:t>
            </a:r>
            <a:r>
              <a:rPr lang="ru-RU" dirty="0"/>
              <a:t> родительского окна </a:t>
            </a:r>
            <a:r>
              <a:rPr lang="ru-RU" dirty="0" err="1"/>
              <a:t>окна</a:t>
            </a:r>
            <a:r>
              <a:rPr lang="ru-RU" dirty="0"/>
              <a:t>, чтобы отобразить диалог.</a:t>
            </a:r>
          </a:p>
          <a:p>
            <a:r>
              <a:rPr lang="ru-RU" dirty="0"/>
              <a:t>Как сделать приложение кроссплатформенным</a:t>
            </a:r>
            <a:r>
              <a:rPr lang="en-US" dirty="0"/>
              <a:t>?</a:t>
            </a:r>
          </a:p>
          <a:p>
            <a:r>
              <a:rPr lang="ru-RU" dirty="0"/>
              <a:t>А если нужно в будущем перейти на другую БД</a:t>
            </a:r>
            <a:r>
              <a:rPr lang="en-US" dirty="0"/>
              <a:t> </a:t>
            </a:r>
            <a:r>
              <a:rPr lang="ru-RU" dirty="0"/>
              <a:t>или на другую клиентскую библиотеку</a:t>
            </a:r>
            <a:r>
              <a:rPr lang="en-US" dirty="0"/>
              <a:t>?</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33</a:t>
            </a:fld>
            <a:endParaRPr lang="ru-RU"/>
          </a:p>
        </p:txBody>
      </p:sp>
    </p:spTree>
    <p:extLst>
      <p:ext uri="{BB962C8B-B14F-4D97-AF65-F5344CB8AC3E}">
        <p14:creationId xmlns:p14="http://schemas.microsoft.com/office/powerpoint/2010/main" val="145507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35</a:t>
            </a:fld>
            <a:endParaRPr lang="ru-RU"/>
          </a:p>
        </p:txBody>
      </p:sp>
    </p:spTree>
    <p:extLst>
      <p:ext uri="{BB962C8B-B14F-4D97-AF65-F5344CB8AC3E}">
        <p14:creationId xmlns:p14="http://schemas.microsoft.com/office/powerpoint/2010/main" val="401233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a:t>Зачем</a:t>
            </a:r>
            <a:r>
              <a:rPr lang="ru-RU" baseline="0" dirty="0"/>
              <a:t> нужно использовать принципы </a:t>
            </a:r>
            <a:r>
              <a:rPr lang="en-US" baseline="0" dirty="0"/>
              <a:t>SOLID, </a:t>
            </a:r>
            <a:r>
              <a:rPr lang="ru-RU" baseline="0" dirty="0"/>
              <a:t>как вы думаете?</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ru-RU" dirty="0"/>
              <a:t>//</a:t>
            </a:r>
            <a:r>
              <a:rPr lang="ru-RU" baseline="0" dirty="0"/>
              <a:t> можно не читать пункты</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 за счет </a:t>
            </a:r>
            <a:r>
              <a:rPr lang="en-US" dirty="0"/>
              <a:t>SRP, DIP, ISP</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a:t>
            </a:r>
            <a:r>
              <a:rPr lang="en-US" baseline="0" dirty="0"/>
              <a:t> </a:t>
            </a:r>
            <a:r>
              <a:rPr lang="ru-RU" dirty="0"/>
              <a:t>за счет уменьшения связности</a:t>
            </a:r>
          </a:p>
          <a:p>
            <a:pPr marL="171450" indent="-171450">
              <a:buFont typeface="Arial" panose="020B0604020202020204" pitchFamily="34" charset="0"/>
              <a:buChar char="•"/>
            </a:pPr>
            <a:r>
              <a:rPr lang="ru-RU" dirty="0"/>
              <a:t>… а именно - избавляет от скрытых ошибок</a:t>
            </a:r>
            <a:r>
              <a:rPr lang="en-US" dirty="0"/>
              <a:t> </a:t>
            </a:r>
            <a:r>
              <a:rPr lang="ru-RU" dirty="0"/>
              <a:t>за счет уменьшения связности</a:t>
            </a:r>
          </a:p>
          <a:p>
            <a:pPr marL="171450" indent="-171450">
              <a:buFont typeface="Arial" panose="020B0604020202020204" pitchFamily="34" charset="0"/>
              <a:buChar char="•"/>
            </a:pPr>
            <a:endParaRPr lang="ru-RU" dirty="0"/>
          </a:p>
          <a:p>
            <a:pPr marL="0" indent="0">
              <a:buFont typeface="Arial" panose="020B0604020202020204" pitchFamily="34" charset="0"/>
              <a:buNone/>
            </a:pPr>
            <a:r>
              <a:rPr lang="ru-RU" dirty="0"/>
              <a:t>Стоит добавить, что некоторые принципы</a:t>
            </a:r>
            <a:r>
              <a:rPr lang="ru-RU" baseline="0" dirty="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40</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B28B7E-B000-4596-AC62-77FFB0327B90}" type="slidenum">
              <a:rPr lang="ru-RU" smtClean="0"/>
              <a:t>41</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единственной ответственности. В</a:t>
            </a:r>
            <a:r>
              <a:rPr lang="ru-RU" baseline="0" dirty="0"/>
              <a:t> чем он заключается, как вы думаете?</a:t>
            </a:r>
          </a:p>
          <a:p>
            <a:r>
              <a:rPr lang="ru-RU" baseline="0" dirty="0"/>
              <a:t>…</a:t>
            </a:r>
            <a:endParaRPr lang="ru-RU" dirty="0"/>
          </a:p>
          <a:p>
            <a:r>
              <a:rPr lang="ru-RU" dirty="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a:t>…, то</a:t>
            </a:r>
            <a:r>
              <a:rPr lang="ru-RU" baseline="0" dirty="0"/>
              <a:t> есть выполняет одну конкретную неделимую задачу</a:t>
            </a:r>
          </a:p>
          <a:p>
            <a:pPr marL="171450" indent="-171450">
              <a:buFont typeface="Arial" panose="020B0604020202020204" pitchFamily="34" charset="0"/>
              <a:buChar char="•"/>
            </a:pPr>
            <a:r>
              <a:rPr lang="ru-RU" baseline="0" dirty="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a:t>Совет: </a:t>
            </a:r>
            <a:r>
              <a:rPr lang="ru-RU" dirty="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нами класс </a:t>
            </a:r>
            <a:r>
              <a:rPr lang="en-US" baseline="0" dirty="0"/>
              <a:t>Bitmap</a:t>
            </a:r>
            <a:r>
              <a:rPr lang="ru-RU" baseline="0" dirty="0"/>
              <a:t>, предоставляющий операции над растровым изображением</a:t>
            </a:r>
            <a:r>
              <a:rPr lang="en-US" baseline="0" dirty="0"/>
              <a:t>.</a:t>
            </a:r>
            <a:r>
              <a:rPr lang="ru-RU" baseline="0" dirty="0"/>
              <a:t>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a:t>Bitmap</a:t>
            </a:r>
            <a:r>
              <a:rPr lang="ru-RU" baseline="0" dirty="0"/>
              <a:t>. Тем самым принцип нарушается.</a:t>
            </a:r>
          </a:p>
          <a:p>
            <a:r>
              <a:rPr lang="ru-RU" baseline="0" dirty="0"/>
              <a:t>Сформулируем ответственность класса в виде предложения: Класс </a:t>
            </a:r>
            <a:r>
              <a:rPr lang="en-US" baseline="0" dirty="0"/>
              <a:t>Bitmap</a:t>
            </a:r>
            <a:r>
              <a:rPr lang="ru-RU" baseline="0" dirty="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перенесли методы рисования линии и сохранения файла из </a:t>
            </a:r>
            <a:r>
              <a:rPr lang="en-US" baseline="0" dirty="0"/>
              <a:t>Bitmap </a:t>
            </a:r>
            <a:r>
              <a:rPr lang="ru-RU" baseline="0" dirty="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Тем самым мы вынесли ответственность за сохранение файла и рисование линии и добились соблюдения </a:t>
            </a:r>
            <a:r>
              <a:rPr lang="ru-RU" dirty="0"/>
              <a:t>принципа единственной ответственности.</a:t>
            </a:r>
            <a:endParaRPr lang="ru-RU" baseline="0" dirty="0"/>
          </a:p>
          <a:p>
            <a:r>
              <a:rPr lang="ru-RU" baseline="0" dirty="0"/>
              <a:t>Попробуем теперь сформулировать ответственность класса </a:t>
            </a:r>
            <a:r>
              <a:rPr lang="en-US" baseline="0" dirty="0"/>
              <a:t>Bitmap</a:t>
            </a:r>
            <a:r>
              <a:rPr lang="ru-RU" baseline="0" dirty="0"/>
              <a:t> в виде предложения. Класс </a:t>
            </a:r>
            <a:r>
              <a:rPr lang="en-US" baseline="0" dirty="0"/>
              <a:t>Bitmap</a:t>
            </a:r>
            <a:r>
              <a:rPr lang="ru-RU" baseline="0" dirty="0"/>
              <a:t> хранит в себе пиксели изображения. Предложение получилось простым, что подтверждает соблюдение принципа.</a:t>
            </a:r>
            <a:endParaRPr lang="ru-RU" dirty="0"/>
          </a:p>
          <a:p>
            <a:endParaRPr lang="ru-RU" baseline="0" dirty="0"/>
          </a:p>
          <a:p>
            <a:r>
              <a:rPr lang="ru-RU" baseline="0" dirty="0"/>
              <a:t>Однако у данной реализации есть и минусы:</a:t>
            </a:r>
          </a:p>
          <a:p>
            <a:pPr marL="171450" indent="-171450">
              <a:buFont typeface="Arial" panose="020B0604020202020204" pitchFamily="34" charset="0"/>
              <a:buChar char="•"/>
            </a:pPr>
            <a:r>
              <a:rPr lang="en-US" baseline="0" dirty="0"/>
              <a:t>Discoverability </a:t>
            </a:r>
            <a:r>
              <a:rPr lang="ru-RU" baseline="0" dirty="0"/>
              <a:t>хуже</a:t>
            </a:r>
            <a:r>
              <a:rPr lang="en-US" baseline="0" dirty="0"/>
              <a:t> (</a:t>
            </a:r>
            <a:r>
              <a:rPr lang="ru-RU" baseline="0" dirty="0"/>
              <a:t>то есть найти и применить вынесенные в отдельные классы функции становится сложнее</a:t>
            </a:r>
            <a:r>
              <a:rPr lang="en-US" baseline="0" dirty="0"/>
              <a:t>)</a:t>
            </a:r>
            <a:endParaRPr lang="ru-RU" baseline="0" dirty="0"/>
          </a:p>
          <a:p>
            <a:pPr marL="171450" indent="-171450">
              <a:buFont typeface="Arial" panose="020B0604020202020204" pitchFamily="34" charset="0"/>
              <a:buChar char="•"/>
            </a:pPr>
            <a:r>
              <a:rPr lang="ru-RU" baseline="0" dirty="0"/>
              <a:t>Код сохранения стал более громоздким (особенно, если в 90% случаев сохранение идет в один и тот же формат)</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a:t>энкодер</a:t>
            </a:r>
            <a:r>
              <a:rPr lang="ru-RU" baseline="0" dirty="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a:t>энкодера</a:t>
            </a:r>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a:t>Bitmap </a:t>
            </a:r>
            <a:r>
              <a:rPr lang="ru-RU" baseline="0" dirty="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открытости/закрытости. В</a:t>
            </a:r>
            <a:r>
              <a:rPr lang="ru-RU" baseline="0" dirty="0"/>
              <a:t> чем он заключается, как вы думаете?</a:t>
            </a:r>
          </a:p>
          <a:p>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0" dirty="0"/>
              <a:t> </a:t>
            </a:r>
            <a:r>
              <a:rPr lang="ru-RU" dirty="0"/>
              <a:t>Программные сущности (классы, модули, функции и т.д.) должны быть открыты для расширения, но закрыты для изменения</a:t>
            </a:r>
          </a:p>
          <a:p>
            <a:r>
              <a:rPr lang="en-US" dirty="0"/>
              <a:t>[T] </a:t>
            </a:r>
            <a:r>
              <a:rPr lang="ru-RU" dirty="0"/>
              <a:t>Существуют</a:t>
            </a:r>
            <a:r>
              <a:rPr lang="ru-RU" baseline="0" dirty="0"/>
              <a:t> следующие механизмы для реализации принципа в языке </a:t>
            </a:r>
            <a:r>
              <a:rPr lang="en-US" baseline="0" dirty="0"/>
              <a:t>C++</a:t>
            </a:r>
            <a:r>
              <a:rPr lang="ru-RU" baseline="0" dirty="0"/>
              <a:t>:</a:t>
            </a:r>
          </a:p>
          <a:p>
            <a:pPr marL="171450" indent="-171450">
              <a:buFont typeface="Arial" panose="020B0604020202020204" pitchFamily="34" charset="0"/>
              <a:buChar char="•"/>
            </a:pPr>
            <a:r>
              <a:rPr lang="ru-RU" baseline="0" dirty="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a:t>Через композицию или агрегацию – </a:t>
            </a:r>
            <a:r>
              <a:rPr lang="ru-RU" baseline="0" dirty="0"/>
              <a:t>например, с помощью </a:t>
            </a:r>
            <a:r>
              <a:rPr lang="ru-RU" dirty="0"/>
              <a:t>внедрения зависимости</a:t>
            </a:r>
          </a:p>
          <a:p>
            <a:pPr marL="171450" indent="-171450">
              <a:buFont typeface="Arial" panose="020B0604020202020204" pitchFamily="34" charset="0"/>
              <a:buChar char="•"/>
            </a:pPr>
            <a:r>
              <a:rPr lang="ru-RU" dirty="0"/>
              <a:t>За счет передачи зависимости параметром метода – передается</a:t>
            </a:r>
            <a:r>
              <a:rPr lang="ru-RU" baseline="0" dirty="0"/>
              <a:t> интерфейс или лямбда функция</a:t>
            </a:r>
          </a:p>
          <a:p>
            <a:pPr marL="171450" indent="-171450">
              <a:buFont typeface="Arial" panose="020B0604020202020204" pitchFamily="34" charset="0"/>
              <a:buChar char="•"/>
            </a:pPr>
            <a:r>
              <a:rPr lang="ru-RU" baseline="0" dirty="0"/>
              <a:t>За счет </a:t>
            </a:r>
            <a:r>
              <a:rPr lang="ru-RU" dirty="0"/>
              <a:t>передачи зависимости параметром шаблона – в</a:t>
            </a:r>
            <a:r>
              <a:rPr lang="ru-RU" baseline="0" dirty="0"/>
              <a:t> этом случае класс или функция с расширенным функционалом будет развернута на этапе компиляции (например, как компаратор для </a:t>
            </a:r>
            <a:r>
              <a:rPr lang="en-US" baseline="0" dirty="0" err="1"/>
              <a:t>std</a:t>
            </a:r>
            <a:r>
              <a:rPr lang="en-US" baseline="0" dirty="0"/>
              <a:t>::set</a:t>
            </a:r>
            <a:r>
              <a:rPr lang="ru-RU" baseline="0" dirty="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55B8494-3BC4-476A-8180-C7D531D1BDE9}"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6BD083-5DC9-4DDD-99DA-87E972459BE3}"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6EA1591-1064-4C12-A3F3-9E222C1602E4}"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ADD36C-E1EE-433A-85C1-8AB557831B59}"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21.12.2023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84D38-0A16-4A00-84F3-995FB60A1A24}" type="datetime1">
              <a:rPr lang="ru-RU" smtClean="0"/>
              <a:t>21.12.2023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111A698-E52A-4D93-9D0B-B26B973770CA}" type="datetime1">
              <a:rPr lang="ru-RU" smtClean="0"/>
              <a:t>21.12.2023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BCB9B2-13AF-492A-A8D5-A78E42E45C90}" type="datetime1">
              <a:rPr lang="ru-RU" smtClean="0"/>
              <a:t>21.12.2023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21.12.2023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21.12.2023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21.12.2023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21.12.2023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EF097826-B08B-41CA-A8DA-B04C1FEF7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
        <p:nvSpPr>
          <p:cNvPr id="2" name="Заголовок 1"/>
          <p:cNvSpPr>
            <a:spLocks noGrp="1"/>
          </p:cNvSpPr>
          <p:nvPr>
            <p:ph type="ctrTitle"/>
          </p:nvPr>
        </p:nvSpPr>
        <p:spPr>
          <a:xfrm>
            <a:off x="402566" y="136525"/>
            <a:ext cx="9144000" cy="1088426"/>
          </a:xfrm>
        </p:spPr>
        <p:txBody>
          <a:bodyPr/>
          <a:lstStyle/>
          <a:p>
            <a:pPr algn="l"/>
            <a:r>
              <a:rPr lang="ru-RU" b="1" dirty="0">
                <a:solidFill>
                  <a:schemeClr val="bg1"/>
                </a:solidFill>
              </a:rPr>
              <a:t>Принципы </a:t>
            </a:r>
            <a:r>
              <a:rPr lang="en-US" b="1" dirty="0">
                <a:solidFill>
                  <a:schemeClr val="bg1"/>
                </a:solidFill>
              </a:rPr>
              <a:t>S.O.L.I.D.</a:t>
            </a:r>
            <a:endParaRPr lang="ru-RU" b="1" dirty="0">
              <a:solidFill>
                <a:schemeClr val="bg1"/>
              </a:solidFill>
            </a:endParaRPr>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2B91AF"/>
                </a:solidFill>
                <a:latin typeface="Consolas" panose="020B0609020204030204" pitchFamily="49" charset="0"/>
              </a:rPr>
              <a:t>FileOutputStream</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stream(</a:t>
            </a:r>
            <a:r>
              <a:rPr lang="en-US" dirty="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stream);</a:t>
            </a: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Код закрыт для изменений</a:t>
            </a:r>
          </a:p>
          <a:p>
            <a:pPr lvl="1"/>
            <a:r>
              <a:rPr lang="ru-RU" dirty="0"/>
              <a:t>Расширение выполняется за счет написания нового кода</a:t>
            </a:r>
          </a:p>
          <a:p>
            <a:r>
              <a:rPr lang="ru-RU" dirty="0"/>
              <a:t>Облегчается тестирование</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Барбары Лисков</a:t>
            </a:r>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этом</a:t>
            </a:r>
          </a:p>
          <a:p>
            <a:r>
              <a:rPr lang="en-US" dirty="0"/>
              <a:t>Derived classes must be substitutable for their base 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заменить</a:t>
            </a:r>
            <a:r>
              <a:rPr lang="en-US" dirty="0"/>
              <a:t>:</a:t>
            </a:r>
          </a:p>
          <a:p>
            <a:pPr lvl="1"/>
            <a:r>
              <a:rPr lang="ru-RU" dirty="0"/>
              <a:t>родительское пред-условие на такое же или более слабое</a:t>
            </a:r>
            <a:endParaRPr lang="en-US" dirty="0"/>
          </a:p>
          <a:p>
            <a:pPr lvl="1"/>
            <a:r>
              <a:rPr lang="ru-RU" dirty="0"/>
              <a:t>родительское пост-условие на такое же или более сильное</a:t>
            </a:r>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a:latin typeface="Consolas" panose="020B0609020204030204" pitchFamily="49" charset="0"/>
              </a:rPr>
              <a:t>Rectangle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b</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a:latin typeface="Consolas" panose="020B0609020204030204" pitchFamily="49" charset="0"/>
            </a:endParaRPr>
          </a:p>
          <a:p>
            <a:r>
              <a:rPr lang="en-US" sz="2000" dirty="0">
                <a:latin typeface="Consolas" panose="020B0609020204030204" pitchFamily="49" charset="0"/>
              </a:rPr>
              <a:t>Square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a</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c</a:t>
            </a:r>
          </a:p>
        </p:txBody>
      </p:sp>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4F0B1-ECDC-FCAA-ADA5-89B1ADC8ACFB}"/>
              </a:ext>
            </a:extLst>
          </p:cNvPr>
          <p:cNvSpPr>
            <a:spLocks noGrp="1"/>
          </p:cNvSpPr>
          <p:nvPr>
            <p:ph type="title"/>
          </p:nvPr>
        </p:nvSpPr>
        <p:spPr/>
        <p:txBody>
          <a:bodyPr/>
          <a:lstStyle/>
          <a:p>
            <a:r>
              <a:rPr lang="ru-RU" dirty="0"/>
              <a:t>Соответствие подкласса принципу </a:t>
            </a:r>
            <a:r>
              <a:rPr lang="en-US" dirty="0"/>
              <a:t>LSP</a:t>
            </a:r>
            <a:endParaRPr lang="ru-RU" dirty="0"/>
          </a:p>
        </p:txBody>
      </p:sp>
      <p:sp>
        <p:nvSpPr>
          <p:cNvPr id="7" name="Text Placeholder 6">
            <a:extLst>
              <a:ext uri="{FF2B5EF4-FFF2-40B4-BE49-F238E27FC236}">
                <a16:creationId xmlns:a16="http://schemas.microsoft.com/office/drawing/2014/main" id="{F6136FA7-5604-CB04-4245-17BEA889A500}"/>
              </a:ext>
            </a:extLst>
          </p:cNvPr>
          <p:cNvSpPr>
            <a:spLocks noGrp="1"/>
          </p:cNvSpPr>
          <p:nvPr>
            <p:ph type="body" idx="1"/>
          </p:nvPr>
        </p:nvSpPr>
        <p:spPr/>
        <p:txBody>
          <a:bodyPr/>
          <a:lstStyle/>
          <a:p>
            <a:r>
              <a:rPr lang="ru-RU" dirty="0"/>
              <a:t>Разрешено</a:t>
            </a:r>
          </a:p>
        </p:txBody>
      </p:sp>
      <p:sp>
        <p:nvSpPr>
          <p:cNvPr id="8" name="Content Placeholder 7">
            <a:extLst>
              <a:ext uri="{FF2B5EF4-FFF2-40B4-BE49-F238E27FC236}">
                <a16:creationId xmlns:a16="http://schemas.microsoft.com/office/drawing/2014/main" id="{31EFC9FB-28EB-485D-82A2-009391B36992}"/>
              </a:ext>
            </a:extLst>
          </p:cNvPr>
          <p:cNvSpPr>
            <a:spLocks noGrp="1"/>
          </p:cNvSpPr>
          <p:nvPr>
            <p:ph sz="half" idx="2"/>
          </p:nvPr>
        </p:nvSpPr>
        <p:spPr/>
        <p:txBody>
          <a:bodyPr/>
          <a:lstStyle/>
          <a:p>
            <a:r>
              <a:rPr lang="ru-RU" dirty="0"/>
              <a:t>Расширять область определения</a:t>
            </a:r>
          </a:p>
          <a:p>
            <a:pPr lvl="1"/>
            <a:r>
              <a:rPr lang="ru-RU" dirty="0"/>
              <a:t>Быть более толерантным ко входным значениям</a:t>
            </a:r>
          </a:p>
          <a:p>
            <a:r>
              <a:rPr lang="ru-RU" dirty="0"/>
              <a:t>Сужать область допустимых значений</a:t>
            </a:r>
          </a:p>
          <a:p>
            <a:r>
              <a:rPr lang="ru-RU" dirty="0"/>
              <a:t>Не выбрасывать исключений</a:t>
            </a:r>
          </a:p>
        </p:txBody>
      </p:sp>
      <p:sp>
        <p:nvSpPr>
          <p:cNvPr id="9" name="Text Placeholder 8">
            <a:extLst>
              <a:ext uri="{FF2B5EF4-FFF2-40B4-BE49-F238E27FC236}">
                <a16:creationId xmlns:a16="http://schemas.microsoft.com/office/drawing/2014/main" id="{EBA41CD3-16EA-262F-37A3-7D0604D6C69E}"/>
              </a:ext>
            </a:extLst>
          </p:cNvPr>
          <p:cNvSpPr>
            <a:spLocks noGrp="1"/>
          </p:cNvSpPr>
          <p:nvPr>
            <p:ph type="body" sz="quarter" idx="3"/>
          </p:nvPr>
        </p:nvSpPr>
        <p:spPr/>
        <p:txBody>
          <a:bodyPr/>
          <a:lstStyle/>
          <a:p>
            <a:r>
              <a:rPr lang="ru-RU" dirty="0"/>
              <a:t>Не разрешено</a:t>
            </a:r>
          </a:p>
        </p:txBody>
      </p:sp>
      <p:sp>
        <p:nvSpPr>
          <p:cNvPr id="10" name="Content Placeholder 9">
            <a:extLst>
              <a:ext uri="{FF2B5EF4-FFF2-40B4-BE49-F238E27FC236}">
                <a16:creationId xmlns:a16="http://schemas.microsoft.com/office/drawing/2014/main" id="{264AA3E0-F5AE-7645-EE74-6D1151D1080F}"/>
              </a:ext>
            </a:extLst>
          </p:cNvPr>
          <p:cNvSpPr>
            <a:spLocks noGrp="1"/>
          </p:cNvSpPr>
          <p:nvPr>
            <p:ph sz="quarter" idx="4"/>
          </p:nvPr>
        </p:nvSpPr>
        <p:spPr/>
        <p:txBody>
          <a:bodyPr/>
          <a:lstStyle/>
          <a:p>
            <a:r>
              <a:rPr lang="ru-RU" dirty="0"/>
              <a:t>Сужать область определения</a:t>
            </a:r>
          </a:p>
          <a:p>
            <a:r>
              <a:rPr lang="ru-RU" dirty="0"/>
              <a:t>Расширять область допустимых значений</a:t>
            </a:r>
          </a:p>
          <a:p>
            <a:r>
              <a:rPr lang="ru-RU" dirty="0"/>
              <a:t>Выбрасывать исключения, не ожидаемые от родительского типа</a:t>
            </a:r>
          </a:p>
        </p:txBody>
      </p:sp>
      <p:sp>
        <p:nvSpPr>
          <p:cNvPr id="5" name="Slide Number Placeholder 4">
            <a:extLst>
              <a:ext uri="{FF2B5EF4-FFF2-40B4-BE49-F238E27FC236}">
                <a16:creationId xmlns:a16="http://schemas.microsoft.com/office/drawing/2014/main" id="{600CC324-E983-6973-4D72-FBFBF853E2EB}"/>
              </a:ext>
            </a:extLst>
          </p:cNvPr>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284704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Уменьшается вероятность скрытых ошибок</a:t>
            </a:r>
            <a:endParaRPr lang="en-US" dirty="0"/>
          </a:p>
          <a:p>
            <a:r>
              <a:rPr lang="ru-RU" dirty="0"/>
              <a:t>Упрощается расширяемость</a:t>
            </a:r>
          </a:p>
        </p:txBody>
      </p:sp>
      <p:sp>
        <p:nvSpPr>
          <p:cNvPr id="7" name="Текст 6"/>
          <p:cNvSpPr>
            <a:spLocks noGrp="1"/>
          </p:cNvSpPr>
          <p:nvPr>
            <p:ph type="body" sz="quarter" idx="3"/>
          </p:nvPr>
        </p:nvSpPr>
        <p:spPr/>
        <p:txBody>
          <a:bodyPr/>
          <a:lstStyle/>
          <a:p>
            <a:r>
              <a:rPr lang="ru-RU" dirty="0"/>
              <a:t>Трудности</a:t>
            </a:r>
          </a:p>
        </p:txBody>
      </p:sp>
      <p:sp>
        <p:nvSpPr>
          <p:cNvPr id="8" name="Объект 7"/>
          <p:cNvSpPr>
            <a:spLocks noGrp="1"/>
          </p:cNvSpPr>
          <p:nvPr>
            <p:ph sz="quarter" idx="4"/>
          </p:nvPr>
        </p:nvSpPr>
        <p:spPr/>
        <p:txBody>
          <a:bodyPr/>
          <a:lstStyle/>
          <a:p>
            <a:r>
              <a:rPr lang="ru-RU" dirty="0"/>
              <a:t>Требуется правильно спроектировать интерфейсы для подстановки</a:t>
            </a:r>
          </a:p>
          <a:p>
            <a:r>
              <a:rPr lang="ru-RU" dirty="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7212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Содержание</a:t>
            </a:r>
          </a:p>
        </p:txBody>
      </p:sp>
      <p:sp>
        <p:nvSpPr>
          <p:cNvPr id="3" name="Объект 2"/>
          <p:cNvSpPr>
            <a:spLocks noGrp="1"/>
          </p:cNvSpPr>
          <p:nvPr>
            <p:ph idx="1"/>
          </p:nvPr>
        </p:nvSpPr>
        <p:spPr/>
        <p:txBody>
          <a:bodyPr/>
          <a:lstStyle/>
          <a:p>
            <a:r>
              <a:rPr lang="ru-RU" dirty="0"/>
              <a:t>Что такое принципы </a:t>
            </a:r>
            <a:r>
              <a:rPr lang="en-US" dirty="0"/>
              <a:t>S.O.L.I.D.</a:t>
            </a:r>
            <a:endParaRPr lang="ru-RU" dirty="0"/>
          </a:p>
          <a:p>
            <a:r>
              <a:rPr lang="ru-RU" dirty="0"/>
              <a:t>Разбор каждого принципа на примере</a:t>
            </a:r>
            <a:endParaRPr lang="en-US" dirty="0"/>
          </a:p>
          <a:p>
            <a:r>
              <a:rPr lang="ru-RU" dirty="0"/>
              <a:t>Для чего нужны принципы </a:t>
            </a:r>
            <a:r>
              <a:rPr lang="en-US" dirty="0"/>
              <a:t>S.O.L.I.D.</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a:t>Клиенты не должны зависеть от методов, которые они не используют</a:t>
            </a:r>
          </a:p>
          <a:p>
            <a:r>
              <a:rPr lang="ru-RU" dirty="0"/>
              <a:t>Несколько специализированных интерфейсов лучше, одного «толстого»</a:t>
            </a:r>
            <a:endParaRPr lang="en-US" dirty="0"/>
          </a:p>
          <a:p>
            <a:r>
              <a:rPr lang="ru-RU" dirty="0"/>
              <a:t>При 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a:t>Как этого добиться</a:t>
            </a:r>
            <a:r>
              <a:rPr lang="en-US" dirty="0"/>
              <a:t>:</a:t>
            </a:r>
            <a:endParaRPr lang="ru-RU" dirty="0"/>
          </a:p>
          <a:p>
            <a:r>
              <a:rPr lang="ru-RU" dirty="0"/>
              <a:t>Не делать интерфейс «копией» класса</a:t>
            </a:r>
            <a:endParaRPr lang="en-US" dirty="0"/>
          </a:p>
          <a:p>
            <a:r>
              <a:rPr lang="ru-RU" dirty="0"/>
              <a:t>Если клиенты интерфейса разделены, то и интерфейс должен быть разделён соответствующим образом</a:t>
            </a:r>
          </a:p>
        </p:txBody>
      </p:sp>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21</a:t>
            </a:fld>
            <a:endParaRPr lang="ru-RU"/>
          </a:p>
        </p:txBody>
      </p:sp>
      <p:pic>
        <p:nvPicPr>
          <p:cNvPr id="6146" name="Picture 2" descr="g:\Users\Vivid\Downloads\SOLID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
        <p:nvSpPr>
          <p:cNvPr id="3" name="Объект 2"/>
          <p:cNvSpPr>
            <a:spLocks noGrp="1"/>
          </p:cNvSpPr>
          <p:nvPr>
            <p:ph idx="4294967295"/>
          </p:nvPr>
        </p:nvSpPr>
        <p:spPr>
          <a:xfrm>
            <a:off x="392685" y="136525"/>
            <a:ext cx="9825593" cy="2634724"/>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1026" name="Picture 2">
            <a:extLst>
              <a:ext uri="{FF2B5EF4-FFF2-40B4-BE49-F238E27FC236}">
                <a16:creationId xmlns:a16="http://schemas.microsoft.com/office/drawing/2014/main" id="{38C250BA-CCAA-4F6D-8789-5015BAB668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409" y="2698322"/>
            <a:ext cx="8258990" cy="396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
        <p:nvSpPr>
          <p:cNvPr id="3" name="Объект 2"/>
          <p:cNvSpPr>
            <a:spLocks noGrp="1"/>
          </p:cNvSpPr>
          <p:nvPr>
            <p:ph idx="4294967295"/>
          </p:nvPr>
        </p:nvSpPr>
        <p:spPr>
          <a:xfrm>
            <a:off x="0" y="0"/>
            <a:ext cx="10515600" cy="2692712"/>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2050" name="Picture 2">
            <a:extLst>
              <a:ext uri="{FF2B5EF4-FFF2-40B4-BE49-F238E27FC236}">
                <a16:creationId xmlns:a16="http://schemas.microsoft.com/office/drawing/2014/main" id="{5B442077-6674-40E4-8FE3-6202013323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910" y="2498000"/>
            <a:ext cx="8479614" cy="405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7" name="Объект 6"/>
          <p:cNvSpPr>
            <a:spLocks noGrp="1"/>
          </p:cNvSpPr>
          <p:nvPr>
            <p:ph sz="half" idx="2"/>
          </p:nvPr>
        </p:nvSpPr>
        <p:spPr/>
        <p:txBody>
          <a:bodyPr/>
          <a:lstStyle/>
          <a:p>
            <a:r>
              <a:rPr lang="ru-RU" dirty="0"/>
              <a:t>Легче реализовать требуемый интерфейс</a:t>
            </a:r>
          </a:p>
          <a:p>
            <a:r>
              <a:rPr lang="ru-RU" dirty="0"/>
              <a:t>Уменьшение связности кода</a:t>
            </a:r>
          </a:p>
        </p:txBody>
      </p:sp>
      <p:sp>
        <p:nvSpPr>
          <p:cNvPr id="8" name="Текст 7"/>
          <p:cNvSpPr>
            <a:spLocks noGrp="1"/>
          </p:cNvSpPr>
          <p:nvPr>
            <p:ph type="body" sz="quarter" idx="3"/>
          </p:nvPr>
        </p:nvSpPr>
        <p:spPr/>
        <p:txBody>
          <a:bodyPr/>
          <a:lstStyle/>
          <a:p>
            <a:r>
              <a:rPr lang="ru-RU" dirty="0"/>
              <a:t>Недостатки</a:t>
            </a:r>
          </a:p>
        </p:txBody>
      </p:sp>
      <p:sp>
        <p:nvSpPr>
          <p:cNvPr id="9" name="Объект 8"/>
          <p:cNvSpPr>
            <a:spLocks noGrp="1"/>
          </p:cNvSpPr>
          <p:nvPr>
            <p:ph sz="quarter" idx="4"/>
          </p:nvPr>
        </p:nvSpPr>
        <p:spPr/>
        <p:txBody>
          <a:bodyPr/>
          <a:lstStyle/>
          <a:p>
            <a:r>
              <a:rPr lang="ru-RU" dirty="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313167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a:t>Не нужно связывать код, отвечающий за бизнес логику, с низкоуровневыми библиотеками.</a:t>
            </a:r>
          </a:p>
        </p:txBody>
      </p:sp>
      <p:sp>
        <p:nvSpPr>
          <p:cNvPr id="2" name="Номер слайда 1"/>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C8-6388-475B-80E8-B8CB386A615B}"/>
              </a:ext>
            </a:extLst>
          </p:cNvPr>
          <p:cNvSpPr>
            <a:spLocks noGrp="1"/>
          </p:cNvSpPr>
          <p:nvPr>
            <p:ph type="title"/>
          </p:nvPr>
        </p:nvSpPr>
        <p:spPr/>
        <p:txBody>
          <a:bodyPr/>
          <a:lstStyle/>
          <a:p>
            <a:endParaRPr lang="ru-RU" dirty="0"/>
          </a:p>
        </p:txBody>
      </p:sp>
      <p:sp>
        <p:nvSpPr>
          <p:cNvPr id="3" name="Content Placeholder 2">
            <a:extLst>
              <a:ext uri="{FF2B5EF4-FFF2-40B4-BE49-F238E27FC236}">
                <a16:creationId xmlns:a16="http://schemas.microsoft.com/office/drawing/2014/main" id="{ACE18AA7-8ED0-4E06-A3F7-4D79BB07F5FC}"/>
              </a:ext>
            </a:extLst>
          </p:cNvPr>
          <p:cNvSpPr>
            <a:spLocks noGrp="1"/>
          </p:cNvSpPr>
          <p:nvPr>
            <p:ph idx="1"/>
          </p:nvPr>
        </p:nvSpPr>
        <p:spPr/>
        <p:txBody>
          <a:bodyPr/>
          <a:lstStyle/>
          <a:p>
            <a:r>
              <a:rPr lang="ru-RU" dirty="0"/>
              <a:t>Зависимости должны быть направлены на абстракции, а не на конкретные реализации</a:t>
            </a:r>
          </a:p>
          <a:p>
            <a:r>
              <a:rPr lang="ru-RU" dirty="0"/>
              <a:t>Конкретные классы могут быть стабильными</a:t>
            </a:r>
          </a:p>
          <a:p>
            <a:r>
              <a:rPr lang="ru-RU" dirty="0"/>
              <a:t>Следует избегать зависимостей от нестабильных конкретных классов</a:t>
            </a:r>
          </a:p>
        </p:txBody>
      </p:sp>
      <p:sp>
        <p:nvSpPr>
          <p:cNvPr id="4" name="Slide Number Placeholder 3">
            <a:extLst>
              <a:ext uri="{FF2B5EF4-FFF2-40B4-BE49-F238E27FC236}">
                <a16:creationId xmlns:a16="http://schemas.microsoft.com/office/drawing/2014/main" id="{A70A0D6F-D5BF-480B-859C-2EF166220896}"/>
              </a:ext>
            </a:extLst>
          </p:cNvPr>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22850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Стабильные абстракции</a:t>
            </a:r>
          </a:p>
        </p:txBody>
      </p:sp>
      <p:sp>
        <p:nvSpPr>
          <p:cNvPr id="3" name="Объект 2"/>
          <p:cNvSpPr>
            <a:spLocks noGrp="1"/>
          </p:cNvSpPr>
          <p:nvPr>
            <p:ph idx="1"/>
          </p:nvPr>
        </p:nvSpPr>
        <p:spPr/>
        <p:txBody>
          <a:bodyPr>
            <a:normAutofit lnSpcReduction="10000"/>
          </a:bodyPr>
          <a:lstStyle/>
          <a:p>
            <a:r>
              <a:rPr lang="ru-RU" dirty="0"/>
              <a:t>Не ссылайтесь на изменчивые конкретные классы</a:t>
            </a:r>
          </a:p>
          <a:p>
            <a:pPr lvl="1"/>
            <a:r>
              <a:rPr lang="ru-RU" dirty="0"/>
              <a:t>Ссылайтесь на абстрактные интерфейсы</a:t>
            </a:r>
          </a:p>
          <a:p>
            <a:r>
              <a:rPr lang="ru-RU" dirty="0"/>
              <a:t>Не наследуйте изменчивые конкретные классы</a:t>
            </a:r>
          </a:p>
          <a:p>
            <a:r>
              <a:rPr lang="ru-RU" dirty="0"/>
              <a:t>Не переопределяйте конкретные методы</a:t>
            </a:r>
          </a:p>
          <a:p>
            <a:pPr lvl="1"/>
            <a:r>
              <a:rPr lang="ru-RU" dirty="0"/>
              <a:t>Переопределяйте </a:t>
            </a:r>
            <a:r>
              <a:rPr lang="ru-RU" dirty="0" err="1"/>
              <a:t>абстрактые</a:t>
            </a:r>
            <a:r>
              <a:rPr lang="ru-RU" dirty="0"/>
              <a:t> методы</a:t>
            </a:r>
          </a:p>
          <a:p>
            <a:r>
              <a:rPr lang="ru-RU" dirty="0"/>
              <a:t>Не ссылайтесь на конкретные и изменчивые сущности</a:t>
            </a:r>
          </a:p>
          <a:p>
            <a:endParaRPr lang="ru-RU" dirty="0"/>
          </a:p>
          <a:p>
            <a:r>
              <a:rPr lang="ru-RU" dirty="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Создание изменчивых объектов</a:t>
            </a:r>
          </a:p>
        </p:txBody>
      </p:sp>
      <p:sp>
        <p:nvSpPr>
          <p:cNvPr id="4" name="Номер слайда 3"/>
          <p:cNvSpPr>
            <a:spLocks noGrp="1"/>
          </p:cNvSpPr>
          <p:nvPr>
            <p:ph type="sldNum" sz="quarter" idx="12"/>
          </p:nvPr>
        </p:nvSpPr>
        <p:spPr/>
        <p:txBody>
          <a:bodyPr/>
          <a:lstStyle/>
          <a:p>
            <a:fld id="{CF8E6F4D-2E97-47CB-8591-066566E4FE4D}" type="slidenum">
              <a:rPr lang="ru-RU" smtClean="0"/>
              <a:t>29</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a:t>S.O.L.I.D.?</a:t>
            </a:r>
            <a:endParaRPr lang="ru-RU" dirty="0"/>
          </a:p>
        </p:txBody>
      </p:sp>
      <p:sp>
        <p:nvSpPr>
          <p:cNvPr id="3" name="Объект 2"/>
          <p:cNvSpPr>
            <a:spLocks noGrp="1"/>
          </p:cNvSpPr>
          <p:nvPr>
            <p:ph idx="1"/>
          </p:nvPr>
        </p:nvSpPr>
        <p:spPr/>
        <p:txBody>
          <a:bodyPr/>
          <a:lstStyle/>
          <a:p>
            <a:r>
              <a:rPr lang="ru-RU" dirty="0"/>
              <a:t>Название пяти основных принципов объектно-ориентированного программирования и проектирования, названных Робертом Мартином</a:t>
            </a:r>
            <a:endParaRPr lang="en-US" dirty="0"/>
          </a:p>
          <a:p>
            <a:r>
              <a:rPr lang="ru-RU" dirty="0"/>
              <a:t>Принципы:</a:t>
            </a:r>
            <a:endParaRPr lang="en-US" dirty="0"/>
          </a:p>
          <a:p>
            <a:pPr marL="914400" lvl="1" indent="-457200">
              <a:buFont typeface="+mj-lt"/>
              <a:buAutoNum type="arabicPeriod"/>
            </a:pPr>
            <a:r>
              <a:rPr lang="en-US" dirty="0">
                <a:solidFill>
                  <a:srgbClr val="FF0000"/>
                </a:solidFill>
              </a:rPr>
              <a:t>S</a:t>
            </a:r>
            <a:r>
              <a:rPr lang="en-US" dirty="0"/>
              <a:t>ingle Responsibility Principle (SRP)</a:t>
            </a:r>
          </a:p>
          <a:p>
            <a:pPr marL="914400" lvl="1" indent="-457200">
              <a:buFont typeface="+mj-lt"/>
              <a:buAutoNum type="arabicPeriod"/>
            </a:pPr>
            <a:r>
              <a:rPr lang="en-US" dirty="0">
                <a:solidFill>
                  <a:srgbClr val="FF0000"/>
                </a:solidFill>
              </a:rPr>
              <a:t>O</a:t>
            </a:r>
            <a:r>
              <a:rPr lang="en-US" dirty="0"/>
              <a:t>pen Closed Principle (OCP)</a:t>
            </a:r>
          </a:p>
          <a:p>
            <a:pPr marL="914400" lvl="1" indent="-457200">
              <a:buFont typeface="+mj-lt"/>
              <a:buAutoNum type="arabicPeriod"/>
            </a:pPr>
            <a:r>
              <a:rPr lang="en-US" dirty="0" err="1">
                <a:solidFill>
                  <a:srgbClr val="FF0000"/>
                </a:solidFill>
              </a:rPr>
              <a:t>L</a:t>
            </a:r>
            <a:r>
              <a:rPr lang="en-US" dirty="0" err="1"/>
              <a:t>iskov</a:t>
            </a:r>
            <a:r>
              <a:rPr lang="en-US" dirty="0"/>
              <a:t> Substitution Principle (LSP)</a:t>
            </a:r>
          </a:p>
          <a:p>
            <a:pPr marL="914400" lvl="1" indent="-457200">
              <a:buFont typeface="+mj-lt"/>
              <a:buAutoNum type="arabicPeriod"/>
            </a:pPr>
            <a:r>
              <a:rPr lang="en-US" dirty="0">
                <a:solidFill>
                  <a:srgbClr val="FF0000"/>
                </a:solidFill>
              </a:rPr>
              <a:t>I</a:t>
            </a:r>
            <a:r>
              <a:rPr lang="en-US" dirty="0"/>
              <a:t>nterface Segregation Principle (ISP)</a:t>
            </a:r>
          </a:p>
          <a:p>
            <a:pPr marL="914400" lvl="1" indent="-457200">
              <a:buFont typeface="+mj-lt"/>
              <a:buAutoNum type="arabicPeriod"/>
            </a:pPr>
            <a:r>
              <a:rPr lang="en-US" dirty="0">
                <a:solidFill>
                  <a:srgbClr val="FF0000"/>
                </a:solidFill>
              </a:rPr>
              <a:t>D</a:t>
            </a:r>
            <a:r>
              <a:rPr lang="en-US" dirty="0"/>
              <a:t>ependency Inversion Principle (DIP)</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Tree>
    <p:extLst>
      <p:ext uri="{BB962C8B-B14F-4D97-AF65-F5344CB8AC3E}">
        <p14:creationId xmlns:p14="http://schemas.microsoft.com/office/powerpoint/2010/main" val="335584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pic>
        <p:nvPicPr>
          <p:cNvPr id="9218" name="Picture 2" descr="g:\Users\Vivid\Downloads\SOLID (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AB3534-01CD-491E-ADB0-64B2FBD576E1}"/>
              </a:ext>
            </a:extLst>
          </p:cNvPr>
          <p:cNvSpPr txBox="1"/>
          <p:nvPr/>
        </p:nvSpPr>
        <p:spPr>
          <a:xfrm>
            <a:off x="8813021" y="1972646"/>
            <a:ext cx="2420167" cy="954107"/>
          </a:xfrm>
          <a:prstGeom prst="rect">
            <a:avLst/>
          </a:prstGeom>
          <a:noFill/>
        </p:spPr>
        <p:txBody>
          <a:bodyPr wrap="square" rtlCol="0">
            <a:spAutoFit/>
          </a:bodyPr>
          <a:lstStyle/>
          <a:p>
            <a:r>
              <a:rPr lang="ru-RU" sz="2800" dirty="0"/>
              <a:t>Абстрактный компонент</a:t>
            </a:r>
          </a:p>
        </p:txBody>
      </p:sp>
      <p:sp>
        <p:nvSpPr>
          <p:cNvPr id="5" name="TextBox 4">
            <a:extLst>
              <a:ext uri="{FF2B5EF4-FFF2-40B4-BE49-F238E27FC236}">
                <a16:creationId xmlns:a16="http://schemas.microsoft.com/office/drawing/2014/main" id="{ABD69EE0-E9A3-4931-B325-781D3C9A103E}"/>
              </a:ext>
            </a:extLst>
          </p:cNvPr>
          <p:cNvSpPr txBox="1"/>
          <p:nvPr/>
        </p:nvSpPr>
        <p:spPr>
          <a:xfrm>
            <a:off x="9474200" y="4164498"/>
            <a:ext cx="2604785" cy="954107"/>
          </a:xfrm>
          <a:prstGeom prst="rect">
            <a:avLst/>
          </a:prstGeom>
          <a:noFill/>
        </p:spPr>
        <p:txBody>
          <a:bodyPr wrap="square" rtlCol="0">
            <a:spAutoFit/>
          </a:bodyPr>
          <a:lstStyle/>
          <a:p>
            <a:r>
              <a:rPr lang="ru-RU" sz="2800" dirty="0"/>
              <a:t>Конкретный компонент</a:t>
            </a:r>
          </a:p>
        </p:txBody>
      </p:sp>
      <p:grpSp>
        <p:nvGrpSpPr>
          <p:cNvPr id="20" name="Group 19">
            <a:extLst>
              <a:ext uri="{FF2B5EF4-FFF2-40B4-BE49-F238E27FC236}">
                <a16:creationId xmlns:a16="http://schemas.microsoft.com/office/drawing/2014/main" id="{A7D2A61E-8C97-4AD3-86CF-8EFC43E5D8E6}"/>
              </a:ext>
            </a:extLst>
          </p:cNvPr>
          <p:cNvGrpSpPr/>
          <p:nvPr/>
        </p:nvGrpSpPr>
        <p:grpSpPr>
          <a:xfrm>
            <a:off x="444500" y="1531512"/>
            <a:ext cx="6040158" cy="4164438"/>
            <a:chOff x="444500" y="1531512"/>
            <a:chExt cx="6040158" cy="4164438"/>
          </a:xfrm>
        </p:grpSpPr>
        <p:sp>
          <p:nvSpPr>
            <p:cNvPr id="4" name="Arrow: Down 3">
              <a:extLst>
                <a:ext uri="{FF2B5EF4-FFF2-40B4-BE49-F238E27FC236}">
                  <a16:creationId xmlns:a16="http://schemas.microsoft.com/office/drawing/2014/main" id="{23BF5109-029F-4CB4-9506-9D363A362332}"/>
                </a:ext>
              </a:extLst>
            </p:cNvPr>
            <p:cNvSpPr/>
            <p:nvPr/>
          </p:nvSpPr>
          <p:spPr>
            <a:xfrm>
              <a:off x="444500" y="2190750"/>
              <a:ext cx="431800" cy="350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Arrow: Down 9">
              <a:extLst>
                <a:ext uri="{FF2B5EF4-FFF2-40B4-BE49-F238E27FC236}">
                  <a16:creationId xmlns:a16="http://schemas.microsoft.com/office/drawing/2014/main" id="{A3D3269F-C613-4CA9-9C5E-7352D5340C7A}"/>
                </a:ext>
              </a:extLst>
            </p:cNvPr>
            <p:cNvSpPr/>
            <p:nvPr/>
          </p:nvSpPr>
          <p:spPr>
            <a:xfrm rot="19562172">
              <a:off x="6052858" y="1531512"/>
              <a:ext cx="431800" cy="405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a16="http://schemas.microsoft.com/office/drawing/2014/main" id="{B15395FC-4AA9-4D10-AE2D-A087FA9926F5}"/>
                </a:ext>
              </a:extLst>
            </p:cNvPr>
            <p:cNvSpPr txBox="1"/>
            <p:nvPr/>
          </p:nvSpPr>
          <p:spPr>
            <a:xfrm>
              <a:off x="533400" y="1651000"/>
              <a:ext cx="2203450" cy="369332"/>
            </a:xfrm>
            <a:prstGeom prst="rect">
              <a:avLst/>
            </a:prstGeom>
            <a:noFill/>
          </p:spPr>
          <p:txBody>
            <a:bodyPr wrap="square" rtlCol="0">
              <a:spAutoFit/>
            </a:bodyPr>
            <a:lstStyle/>
            <a:p>
              <a:r>
                <a:rPr lang="ru-RU" dirty="0"/>
                <a:t>Поток управления</a:t>
              </a:r>
            </a:p>
          </p:txBody>
        </p:sp>
        <p:cxnSp>
          <p:nvCxnSpPr>
            <p:cNvPr id="13" name="Straight Arrow Connector 12">
              <a:extLst>
                <a:ext uri="{FF2B5EF4-FFF2-40B4-BE49-F238E27FC236}">
                  <a16:creationId xmlns:a16="http://schemas.microsoft.com/office/drawing/2014/main" id="{A0DC9060-A3A0-4736-8454-9AC6DDF90B4F}"/>
                </a:ext>
              </a:extLst>
            </p:cNvPr>
            <p:cNvCxnSpPr>
              <a:cxnSpLocks/>
            </p:cNvCxnSpPr>
            <p:nvPr/>
          </p:nvCxnSpPr>
          <p:spPr>
            <a:xfrm flipH="1">
              <a:off x="958813" y="2020332"/>
              <a:ext cx="676312" cy="5196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078635-8846-4BAE-B500-36D0522FDB23}"/>
                </a:ext>
              </a:extLst>
            </p:cNvPr>
            <p:cNvCxnSpPr>
              <a:cxnSpLocks/>
            </p:cNvCxnSpPr>
            <p:nvPr/>
          </p:nvCxnSpPr>
          <p:spPr>
            <a:xfrm>
              <a:off x="2546350" y="1972646"/>
              <a:ext cx="2463800" cy="20008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31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7E791-245A-4F3D-9CC4-DBA083710801}"/>
              </a:ext>
            </a:extLst>
          </p:cNvPr>
          <p:cNvSpPr>
            <a:spLocks noGrp="1"/>
          </p:cNvSpPr>
          <p:nvPr>
            <p:ph type="title"/>
          </p:nvPr>
        </p:nvSpPr>
        <p:spPr/>
        <p:txBody>
          <a:bodyPr/>
          <a:lstStyle/>
          <a:p>
            <a:r>
              <a:rPr lang="en-US" dirty="0"/>
              <a:t>Case Study</a:t>
            </a:r>
            <a:endParaRPr lang="ru-RU" dirty="0"/>
          </a:p>
        </p:txBody>
      </p:sp>
      <p:sp>
        <p:nvSpPr>
          <p:cNvPr id="4" name="Text Placeholder 3">
            <a:extLst>
              <a:ext uri="{FF2B5EF4-FFF2-40B4-BE49-F238E27FC236}">
                <a16:creationId xmlns:a16="http://schemas.microsoft.com/office/drawing/2014/main" id="{E6110768-53B0-43CA-8F80-B44E8B6FCC41}"/>
              </a:ext>
            </a:extLst>
          </p:cNvPr>
          <p:cNvSpPr>
            <a:spLocks noGrp="1"/>
          </p:cNvSpPr>
          <p:nvPr>
            <p:ph type="body" idx="1"/>
          </p:nvPr>
        </p:nvSpPr>
        <p:spPr/>
        <p:txBody>
          <a:bodyPr/>
          <a:lstStyle/>
          <a:p>
            <a:endParaRPr lang="ru-RU"/>
          </a:p>
        </p:txBody>
      </p:sp>
      <p:sp>
        <p:nvSpPr>
          <p:cNvPr id="2" name="Slide Number Placeholder 1">
            <a:extLst>
              <a:ext uri="{FF2B5EF4-FFF2-40B4-BE49-F238E27FC236}">
                <a16:creationId xmlns:a16="http://schemas.microsoft.com/office/drawing/2014/main" id="{044F7428-7F23-4F61-A02A-C80124C2B9A5}"/>
              </a:ext>
            </a:extLst>
          </p:cNvPr>
          <p:cNvSpPr>
            <a:spLocks noGrp="1"/>
          </p:cNvSpPr>
          <p:nvPr>
            <p:ph type="sldNum" sz="quarter" idx="12"/>
          </p:nvPr>
        </p:nvSpPr>
        <p:spPr/>
        <p:txBody>
          <a:bodyPr/>
          <a:lstStyle/>
          <a:p>
            <a:fld id="{CF8E6F4D-2E97-47CB-8591-066566E4FE4D}" type="slidenum">
              <a:rPr lang="ru-RU" smtClean="0"/>
              <a:t>31</a:t>
            </a:fld>
            <a:endParaRPr lang="ru-RU"/>
          </a:p>
        </p:txBody>
      </p:sp>
    </p:spTree>
    <p:extLst>
      <p:ext uri="{BB962C8B-B14F-4D97-AF65-F5344CB8AC3E}">
        <p14:creationId xmlns:p14="http://schemas.microsoft.com/office/powerpoint/2010/main" val="183420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06B78-A663-4CC5-B880-FE11184238A3}"/>
              </a:ext>
            </a:extLst>
          </p:cNvPr>
          <p:cNvSpPr>
            <a:spLocks noGrp="1"/>
          </p:cNvSpPr>
          <p:nvPr>
            <p:ph type="title"/>
          </p:nvPr>
        </p:nvSpPr>
        <p:spPr/>
        <p:txBody>
          <a:bodyPr/>
          <a:lstStyle/>
          <a:p>
            <a:r>
              <a:rPr lang="ru-RU" dirty="0"/>
              <a:t>Добавление пользователя</a:t>
            </a:r>
          </a:p>
        </p:txBody>
      </p:sp>
      <p:sp>
        <p:nvSpPr>
          <p:cNvPr id="4" name="Content Placeholder 3">
            <a:extLst>
              <a:ext uri="{FF2B5EF4-FFF2-40B4-BE49-F238E27FC236}">
                <a16:creationId xmlns:a16="http://schemas.microsoft.com/office/drawing/2014/main" id="{9D4FFBEA-13C7-453F-835A-5FDF0C92CBFB}"/>
              </a:ext>
            </a:extLst>
          </p:cNvPr>
          <p:cNvSpPr>
            <a:spLocks noGrp="1"/>
          </p:cNvSpPr>
          <p:nvPr>
            <p:ph sz="half" idx="1"/>
          </p:nvPr>
        </p:nvSpPr>
        <p:spPr/>
        <p:txBody>
          <a:bodyPr/>
          <a:lstStyle/>
          <a:p>
            <a:r>
              <a:rPr lang="ru-RU" dirty="0"/>
              <a:t>Запросить информацию о пользователе и сохранить в БД</a:t>
            </a:r>
          </a:p>
        </p:txBody>
      </p:sp>
      <p:sp>
        <p:nvSpPr>
          <p:cNvPr id="2" name="Slide Number Placeholder 1">
            <a:extLst>
              <a:ext uri="{FF2B5EF4-FFF2-40B4-BE49-F238E27FC236}">
                <a16:creationId xmlns:a16="http://schemas.microsoft.com/office/drawing/2014/main" id="{7626BAC9-96E1-427B-8C7B-AEA2925A587F}"/>
              </a:ext>
            </a:extLst>
          </p:cNvPr>
          <p:cNvSpPr>
            <a:spLocks noGrp="1"/>
          </p:cNvSpPr>
          <p:nvPr>
            <p:ph type="sldNum" sz="quarter" idx="12"/>
          </p:nvPr>
        </p:nvSpPr>
        <p:spPr/>
        <p:txBody>
          <a:bodyPr/>
          <a:lstStyle/>
          <a:p>
            <a:fld id="{CF8E6F4D-2E97-47CB-8591-066566E4FE4D}" type="slidenum">
              <a:rPr lang="ru-RU" smtClean="0"/>
              <a:t>32</a:t>
            </a:fld>
            <a:endParaRPr lang="ru-RU"/>
          </a:p>
        </p:txBody>
      </p:sp>
      <p:pic>
        <p:nvPicPr>
          <p:cNvPr id="3074" name="Picture 2">
            <a:extLst>
              <a:ext uri="{FF2B5EF4-FFF2-40B4-BE49-F238E27FC236}">
                <a16:creationId xmlns:a16="http://schemas.microsoft.com/office/drawing/2014/main" id="{7C015FCC-5954-4247-B88B-D802CF8BDD0F}"/>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39056" y="1825625"/>
            <a:ext cx="48478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3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1A731-B1A1-4441-8226-0B81815939DF}"/>
              </a:ext>
            </a:extLst>
          </p:cNvPr>
          <p:cNvSpPr>
            <a:spLocks noGrp="1"/>
          </p:cNvSpPr>
          <p:nvPr>
            <p:ph type="title"/>
          </p:nvPr>
        </p:nvSpPr>
        <p:spPr/>
        <p:txBody>
          <a:bodyPr/>
          <a:lstStyle/>
          <a:p>
            <a:r>
              <a:rPr lang="ru-RU" dirty="0"/>
              <a:t>Покритикуйте это решение</a:t>
            </a:r>
          </a:p>
        </p:txBody>
      </p:sp>
      <p:sp>
        <p:nvSpPr>
          <p:cNvPr id="5" name="Slide Number Placeholder 4">
            <a:extLst>
              <a:ext uri="{FF2B5EF4-FFF2-40B4-BE49-F238E27FC236}">
                <a16:creationId xmlns:a16="http://schemas.microsoft.com/office/drawing/2014/main" id="{CC12E22B-223E-45DD-8605-28DED6BAB13C}"/>
              </a:ext>
            </a:extLst>
          </p:cNvPr>
          <p:cNvSpPr>
            <a:spLocks noGrp="1"/>
          </p:cNvSpPr>
          <p:nvPr>
            <p:ph type="sldNum" sz="quarter" idx="12"/>
          </p:nvPr>
        </p:nvSpPr>
        <p:spPr/>
        <p:txBody>
          <a:bodyPr/>
          <a:lstStyle/>
          <a:p>
            <a:fld id="{CF8E6F4D-2E97-47CB-8591-066566E4FE4D}" type="slidenum">
              <a:rPr lang="ru-RU" smtClean="0"/>
              <a:t>33</a:t>
            </a:fld>
            <a:endParaRPr lang="ru-RU"/>
          </a:p>
        </p:txBody>
      </p:sp>
      <p:pic>
        <p:nvPicPr>
          <p:cNvPr id="4098" name="Picture 2">
            <a:extLst>
              <a:ext uri="{FF2B5EF4-FFF2-40B4-BE49-F238E27FC236}">
                <a16:creationId xmlns:a16="http://schemas.microsoft.com/office/drawing/2014/main" id="{527C1D0F-BD38-49FC-9D1C-8C0123DF6A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99828" y="2062413"/>
            <a:ext cx="7877109" cy="407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7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659-CDE8-4965-812F-D51CE184CECD}"/>
              </a:ext>
            </a:extLst>
          </p:cNvPr>
          <p:cNvSpPr>
            <a:spLocks noGrp="1"/>
          </p:cNvSpPr>
          <p:nvPr>
            <p:ph type="title"/>
          </p:nvPr>
        </p:nvSpPr>
        <p:spPr/>
        <p:txBody>
          <a:bodyPr/>
          <a:lstStyle/>
          <a:p>
            <a:r>
              <a:rPr lang="ru-RU" dirty="0"/>
              <a:t>Абстрагируем получение информации о пользователе</a:t>
            </a:r>
          </a:p>
        </p:txBody>
      </p:sp>
      <p:sp>
        <p:nvSpPr>
          <p:cNvPr id="3" name="Slide Number Placeholder 2">
            <a:extLst>
              <a:ext uri="{FF2B5EF4-FFF2-40B4-BE49-F238E27FC236}">
                <a16:creationId xmlns:a16="http://schemas.microsoft.com/office/drawing/2014/main" id="{8AE76E04-21F3-4762-B614-9E4455042638}"/>
              </a:ext>
            </a:extLst>
          </p:cNvPr>
          <p:cNvSpPr>
            <a:spLocks noGrp="1"/>
          </p:cNvSpPr>
          <p:nvPr>
            <p:ph type="sldNum" sz="quarter" idx="12"/>
          </p:nvPr>
        </p:nvSpPr>
        <p:spPr/>
        <p:txBody>
          <a:bodyPr/>
          <a:lstStyle/>
          <a:p>
            <a:fld id="{CF8E6F4D-2E97-47CB-8591-066566E4FE4D}" type="slidenum">
              <a:rPr lang="ru-RU" smtClean="0"/>
              <a:t>34</a:t>
            </a:fld>
            <a:endParaRPr lang="ru-RU"/>
          </a:p>
        </p:txBody>
      </p:sp>
      <p:pic>
        <p:nvPicPr>
          <p:cNvPr id="5124" name="Picture 4">
            <a:extLst>
              <a:ext uri="{FF2B5EF4-FFF2-40B4-BE49-F238E27FC236}">
                <a16:creationId xmlns:a16="http://schemas.microsoft.com/office/drawing/2014/main" id="{910DEED2-4F52-4837-AF56-B22186FEF5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47763" y="2119563"/>
            <a:ext cx="9629775" cy="438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7B1273-6480-4241-A39A-3A43E67E8438}"/>
              </a:ext>
            </a:extLst>
          </p:cNvPr>
          <p:cNvSpPr>
            <a:spLocks noGrp="1"/>
          </p:cNvSpPr>
          <p:nvPr>
            <p:ph type="sldNum" sz="quarter" idx="12"/>
          </p:nvPr>
        </p:nvSpPr>
        <p:spPr/>
        <p:txBody>
          <a:bodyPr/>
          <a:lstStyle/>
          <a:p>
            <a:fld id="{CF8E6F4D-2E97-47CB-8591-066566E4FE4D}" type="slidenum">
              <a:rPr lang="ru-RU" smtClean="0"/>
              <a:t>35</a:t>
            </a:fld>
            <a:endParaRPr lang="ru-RU"/>
          </a:p>
        </p:txBody>
      </p:sp>
      <p:pic>
        <p:nvPicPr>
          <p:cNvPr id="6146" name="Picture 2">
            <a:extLst>
              <a:ext uri="{FF2B5EF4-FFF2-40B4-BE49-F238E27FC236}">
                <a16:creationId xmlns:a16="http://schemas.microsoft.com/office/drawing/2014/main" id="{636C95E5-F1C8-4BC5-8AA7-4CF1AC6C4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00250" y="30276"/>
            <a:ext cx="7983112" cy="66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8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D5E9F7-5402-4A6B-B2E9-B5AB5C15061A}"/>
              </a:ext>
            </a:extLst>
          </p:cNvPr>
          <p:cNvSpPr>
            <a:spLocks noGrp="1"/>
          </p:cNvSpPr>
          <p:nvPr>
            <p:ph type="sldNum" sz="quarter" idx="12"/>
          </p:nvPr>
        </p:nvSpPr>
        <p:spPr/>
        <p:txBody>
          <a:bodyPr/>
          <a:lstStyle/>
          <a:p>
            <a:fld id="{CF8E6F4D-2E97-47CB-8591-066566E4FE4D}" type="slidenum">
              <a:rPr lang="ru-RU" smtClean="0"/>
              <a:t>36</a:t>
            </a:fld>
            <a:endParaRPr lang="ru-RU"/>
          </a:p>
        </p:txBody>
      </p:sp>
      <p:pic>
        <p:nvPicPr>
          <p:cNvPr id="7170" name="Picture 2">
            <a:extLst>
              <a:ext uri="{FF2B5EF4-FFF2-40B4-BE49-F238E27FC236}">
                <a16:creationId xmlns:a16="http://schemas.microsoft.com/office/drawing/2014/main" id="{C1BE43AF-0717-445A-9E2B-CCDCCF0847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975" y="90488"/>
            <a:ext cx="725805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5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098A8-0A88-478B-A1D3-C184105EDAB0}"/>
              </a:ext>
            </a:extLst>
          </p:cNvPr>
          <p:cNvSpPr>
            <a:spLocks noGrp="1"/>
          </p:cNvSpPr>
          <p:nvPr>
            <p:ph type="sldNum" sz="quarter" idx="12"/>
          </p:nvPr>
        </p:nvSpPr>
        <p:spPr/>
        <p:txBody>
          <a:bodyPr/>
          <a:lstStyle/>
          <a:p>
            <a:fld id="{CF8E6F4D-2E97-47CB-8591-066566E4FE4D}" type="slidenum">
              <a:rPr lang="ru-RU" smtClean="0"/>
              <a:t>37</a:t>
            </a:fld>
            <a:endParaRPr lang="ru-RU"/>
          </a:p>
        </p:txBody>
      </p:sp>
      <p:pic>
        <p:nvPicPr>
          <p:cNvPr id="8196" name="Picture 4">
            <a:extLst>
              <a:ext uri="{FF2B5EF4-FFF2-40B4-BE49-F238E27FC236}">
                <a16:creationId xmlns:a16="http://schemas.microsoft.com/office/drawing/2014/main" id="{E7400CB9-D253-4653-8D99-599F88873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0606" y="0"/>
            <a:ext cx="1106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3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Итоги</a:t>
            </a:r>
          </a:p>
        </p:txBody>
      </p:sp>
      <p:sp>
        <p:nvSpPr>
          <p:cNvPr id="4" name="Текст 3"/>
          <p:cNvSpPr>
            <a:spLocks noGrp="1"/>
          </p:cNvSpPr>
          <p:nvPr>
            <p:ph type="body" idx="1"/>
          </p:nvPr>
        </p:nvSpPr>
        <p:spPr/>
        <p:txBody>
          <a:bodyPr/>
          <a:lstStyle/>
          <a:p>
            <a:r>
              <a:rPr lang="ru-RU" dirty="0"/>
              <a:t>Достоинства</a:t>
            </a:r>
          </a:p>
        </p:txBody>
      </p:sp>
      <p:sp>
        <p:nvSpPr>
          <p:cNvPr id="5" name="Объект 4"/>
          <p:cNvSpPr>
            <a:spLocks noGrp="1"/>
          </p:cNvSpPr>
          <p:nvPr>
            <p:ph sz="half" idx="2"/>
          </p:nvPr>
        </p:nvSpPr>
        <p:spPr/>
        <p:txBody>
          <a:bodyPr/>
          <a:lstStyle/>
          <a:p>
            <a:r>
              <a:rPr lang="ru-RU" dirty="0"/>
              <a:t>Уменьшается хрупкость</a:t>
            </a:r>
          </a:p>
          <a:p>
            <a:r>
              <a:rPr lang="ru-RU" dirty="0"/>
              <a:t>Упрощается повторное использование кода</a:t>
            </a:r>
          </a:p>
          <a:p>
            <a:pPr lvl="1"/>
            <a:r>
              <a:rPr lang="ru-RU" dirty="0"/>
              <a:t>Ослабляются связи между классами</a:t>
            </a:r>
          </a:p>
          <a:p>
            <a:r>
              <a:rPr lang="ru-RU" dirty="0"/>
              <a:t>Упрощается тестируемость</a:t>
            </a:r>
          </a:p>
        </p:txBody>
      </p:sp>
      <p:sp>
        <p:nvSpPr>
          <p:cNvPr id="6" name="Текст 5"/>
          <p:cNvSpPr>
            <a:spLocks noGrp="1"/>
          </p:cNvSpPr>
          <p:nvPr>
            <p:ph type="body" sz="quarter" idx="3"/>
          </p:nvPr>
        </p:nvSpPr>
        <p:spPr/>
        <p:txBody>
          <a:bodyPr/>
          <a:lstStyle/>
          <a:p>
            <a:r>
              <a:rPr lang="ru-RU"/>
              <a:t>Трудности</a:t>
            </a:r>
            <a:endParaRPr lang="ru-RU" dirty="0"/>
          </a:p>
        </p:txBody>
      </p:sp>
      <p:sp>
        <p:nvSpPr>
          <p:cNvPr id="7" name="Объект 6"/>
          <p:cNvSpPr>
            <a:spLocks noGrp="1"/>
          </p:cNvSpPr>
          <p:nvPr>
            <p:ph sz="quarter" idx="4"/>
          </p:nvPr>
        </p:nvSpPr>
        <p:spPr/>
        <p:txBody>
          <a:bodyPr/>
          <a:lstStyle/>
          <a:p>
            <a:r>
              <a:rPr lang="ru-RU" dirty="0"/>
              <a:t>Не все зависимости целесообразно инвертировать</a:t>
            </a:r>
          </a:p>
        </p:txBody>
      </p:sp>
      <p:sp>
        <p:nvSpPr>
          <p:cNvPr id="2" name="Номер слайда 1"/>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21901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использовать принципы </a:t>
            </a:r>
            <a:r>
              <a:rPr lang="en-US" dirty="0"/>
              <a:t>S</a:t>
            </a:r>
            <a:r>
              <a:rPr lang="ru-RU" dirty="0"/>
              <a:t>.</a:t>
            </a:r>
            <a:r>
              <a:rPr lang="en-US" dirty="0"/>
              <a:t>O</a:t>
            </a:r>
            <a:r>
              <a:rPr lang="ru-RU" dirty="0"/>
              <a:t>.</a:t>
            </a:r>
            <a:r>
              <a:rPr lang="en-US" dirty="0"/>
              <a:t>L</a:t>
            </a:r>
            <a:r>
              <a:rPr lang="ru-RU" dirty="0"/>
              <a:t>.</a:t>
            </a:r>
            <a:r>
              <a:rPr lang="en-US" dirty="0"/>
              <a:t>I</a:t>
            </a:r>
            <a:r>
              <a:rPr lang="ru-RU" dirty="0"/>
              <a:t>.</a:t>
            </a:r>
            <a:r>
              <a:rPr lang="en-US" dirty="0"/>
              <a:t>D</a:t>
            </a:r>
            <a:r>
              <a:rPr lang="ru-RU" dirty="0"/>
              <a:t>.</a:t>
            </a:r>
            <a:r>
              <a:rPr lang="en-US" dirty="0"/>
              <a:t>?</a:t>
            </a:r>
            <a:endParaRPr lang="ru-RU" dirty="0"/>
          </a:p>
        </p:txBody>
      </p:sp>
      <p:sp>
        <p:nvSpPr>
          <p:cNvPr id="3" name="Объект 2"/>
          <p:cNvSpPr>
            <a:spLocks noGrp="1"/>
          </p:cNvSpPr>
          <p:nvPr>
            <p:ph idx="1"/>
          </p:nvPr>
        </p:nvSpPr>
        <p:spPr/>
        <p:txBody>
          <a:bodyPr/>
          <a:lstStyle/>
          <a:p>
            <a:r>
              <a:rPr lang="ru-RU" dirty="0"/>
              <a:t>Упрощает повторное использование кода</a:t>
            </a:r>
          </a:p>
          <a:p>
            <a:r>
              <a:rPr lang="ru-RU" dirty="0"/>
              <a:t>Уменьшает связность модулей</a:t>
            </a:r>
          </a:p>
          <a:p>
            <a:r>
              <a:rPr lang="ru-RU" dirty="0"/>
              <a:t>Упрощает написание тестов</a:t>
            </a:r>
          </a:p>
          <a:p>
            <a:r>
              <a:rPr lang="ru-RU" dirty="0"/>
              <a:t>Упрощает внесение изменений в проект</a:t>
            </a:r>
          </a:p>
          <a:p>
            <a:r>
              <a:rPr lang="ru-RU" dirty="0"/>
              <a:t>Уменьшает вероятность 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Принцип единственной ответственности</a:t>
            </a:r>
          </a:p>
        </p:txBody>
      </p:sp>
      <p:sp>
        <p:nvSpPr>
          <p:cNvPr id="3" name="Объект 2"/>
          <p:cNvSpPr>
            <a:spLocks noGrp="1"/>
          </p:cNvSpPr>
          <p:nvPr>
            <p:ph idx="1"/>
          </p:nvPr>
        </p:nvSpPr>
        <p:spPr/>
        <p:txBody>
          <a:bodyPr>
            <a:normAutofit/>
          </a:bodyPr>
          <a:lstStyle/>
          <a:p>
            <a:r>
              <a:rPr lang="ru-RU" dirty="0"/>
              <a:t>Каждый объект имеет одну ответственность</a:t>
            </a:r>
          </a:p>
          <a:p>
            <a:r>
              <a:rPr lang="ru-RU" dirty="0"/>
              <a:t>Ответственность должна быть полностью инкапсулирована в класс</a:t>
            </a:r>
          </a:p>
          <a:p>
            <a:r>
              <a:rPr lang="ru-RU" dirty="0"/>
              <a:t>Эта ответственность – единственная причина для изменений в классе</a:t>
            </a:r>
            <a:endParaRPr lang="en-US" dirty="0"/>
          </a:p>
          <a:p>
            <a:endParaRPr lang="en-US" dirty="0"/>
          </a:p>
          <a:p>
            <a:pPr marL="0" indent="0">
              <a:buNone/>
            </a:pPr>
            <a:r>
              <a:rPr lang="ru-RU" i="1" dirty="0"/>
              <a:t>Совет: </a:t>
            </a:r>
            <a:r>
              <a:rPr lang="ru-RU" dirty="0"/>
              <a:t>если сомневаетесь, попробуйте сформулировать всё, что умеет делать класс, одним предложением.</a:t>
            </a:r>
            <a:endParaRPr lang="ru-RU" i="1" dirty="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Источники и дополнительные материалы</a:t>
            </a:r>
          </a:p>
        </p:txBody>
      </p:sp>
      <p:sp>
        <p:nvSpPr>
          <p:cNvPr id="4" name="Объект 3"/>
          <p:cNvSpPr>
            <a:spLocks noGrp="1"/>
          </p:cNvSpPr>
          <p:nvPr>
            <p:ph idx="1"/>
          </p:nvPr>
        </p:nvSpPr>
        <p:spPr/>
        <p:txBody>
          <a:bodyPr/>
          <a:lstStyle/>
          <a:p>
            <a:r>
              <a:rPr lang="ru-RU" dirty="0"/>
              <a:t>Книга Роберта Мартина «</a:t>
            </a:r>
            <a:r>
              <a:rPr lang="en-US" dirty="0"/>
              <a:t>Clean Architecture: A Craftsman's Guide to Software Structure and Design</a:t>
            </a:r>
            <a:r>
              <a:rPr lang="ru-RU" dirty="0"/>
              <a:t>»</a:t>
            </a:r>
            <a:endParaRPr lang="en-US" dirty="0"/>
          </a:p>
          <a:p>
            <a:r>
              <a:rPr lang="ru-RU" dirty="0"/>
              <a:t>Принципы проектирования классов (</a:t>
            </a:r>
            <a:r>
              <a:rPr lang="en-US" dirty="0"/>
              <a:t>S.O.L.I.D.)</a:t>
            </a:r>
            <a:r>
              <a:rPr lang="ru-RU" dirty="0"/>
              <a:t> </a:t>
            </a:r>
            <a:r>
              <a:rPr lang="en-US" dirty="0">
                <a:hlinkClick r:id="rId3"/>
              </a:rPr>
              <a:t>https://blog.byndyu.ru/2009/10/solid.html</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40</a:t>
            </a:fld>
            <a:endParaRPr lang="ru-RU"/>
          </a:p>
        </p:txBody>
      </p:sp>
    </p:spTree>
    <p:extLst>
      <p:ext uri="{BB962C8B-B14F-4D97-AF65-F5344CB8AC3E}">
        <p14:creationId xmlns:p14="http://schemas.microsoft.com/office/powerpoint/2010/main" val="2371115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Спасибо за внимание</a:t>
            </a:r>
            <a:r>
              <a:rPr lang="en-US" dirty="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41</a:t>
            </a:fld>
            <a:endParaRPr lang="ru-RU" dirty="0"/>
          </a:p>
        </p:txBody>
      </p:sp>
    </p:spTree>
    <p:extLst>
      <p:ext uri="{BB962C8B-B14F-4D97-AF65-F5344CB8AC3E}">
        <p14:creationId xmlns:p14="http://schemas.microsoft.com/office/powerpoint/2010/main" val="4485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1026" name="Picture 2" descr="g:\Users\Vivid\Downloads\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95" y="1927493"/>
            <a:ext cx="11418409" cy="19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расширяемость</a:t>
            </a:r>
          </a:p>
          <a:p>
            <a:pPr lvl="1"/>
            <a:r>
              <a:rPr lang="ru-RU" dirty="0"/>
              <a:t>Новые графические примитивы</a:t>
            </a:r>
          </a:p>
          <a:p>
            <a:pPr lvl="1"/>
            <a:r>
              <a:rPr lang="ru-RU" dirty="0"/>
              <a:t>Новые форматы хранения изображения</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Увеличилось количество классов</a:t>
            </a:r>
          </a:p>
          <a:p>
            <a:r>
              <a:rPr lang="ru-RU" dirty="0"/>
              <a:t>Хуже </a:t>
            </a:r>
            <a:r>
              <a:rPr lang="en-US" dirty="0"/>
              <a:t>Discoverability</a:t>
            </a:r>
          </a:p>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fontScale="92500" lnSpcReduction="10000"/>
          </a:bodyPr>
          <a:lstStyle/>
          <a:p>
            <a:pPr marL="0" indent="0">
              <a:buNone/>
            </a:pPr>
            <a:r>
              <a:rPr lang="ru-RU" dirty="0"/>
              <a:t>Программные сущности (классы, модули, функции и т.д.) должны быть открыты для расширения, но закрыты для изменения</a:t>
            </a:r>
          </a:p>
          <a:p>
            <a:pPr marL="901700" indent="0">
              <a:buNone/>
            </a:pPr>
            <a:r>
              <a:rPr lang="ru-RU" dirty="0"/>
              <a:t>	Должна иметься возможность расширять поведение программных сущностей без их изменения</a:t>
            </a:r>
          </a:p>
          <a:p>
            <a:endParaRPr lang="ru-RU" dirty="0"/>
          </a:p>
          <a:p>
            <a:pPr marL="0" indent="0">
              <a:buNone/>
            </a:pPr>
            <a:r>
              <a:rPr lang="ru-RU" dirty="0"/>
              <a:t>Механизмы реализации в С++:</a:t>
            </a:r>
          </a:p>
          <a:p>
            <a:r>
              <a:rPr lang="ru-RU" dirty="0"/>
              <a:t>Наследование</a:t>
            </a:r>
          </a:p>
          <a:p>
            <a:r>
              <a:rPr lang="ru-RU" dirty="0"/>
              <a:t>Композиция / агрегация</a:t>
            </a:r>
          </a:p>
          <a:p>
            <a:r>
              <a:rPr lang="ru-RU" dirty="0"/>
              <a:t>Передача зависимости через параметр метода</a:t>
            </a:r>
          </a:p>
          <a:p>
            <a:r>
              <a:rPr lang="ru-RU" dirty="0"/>
              <a:t>Передача зависимости через параметр шаблона</a:t>
            </a:r>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2504</Words>
  <Application>Microsoft Office PowerPoint</Application>
  <PresentationFormat>Широкоэкранный</PresentationFormat>
  <Paragraphs>332</Paragraphs>
  <Slides>41</Slides>
  <Notes>33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41</vt:i4>
      </vt:variant>
    </vt:vector>
  </HeadingPairs>
  <TitlesOfParts>
    <vt:vector size="46" baseType="lpstr">
      <vt:lpstr>Arial</vt:lpstr>
      <vt:lpstr>Calibri</vt:lpstr>
      <vt:lpstr>Calibri Light</vt:lpstr>
      <vt:lpstr>Consolas</vt:lpstr>
      <vt:lpstr>Тема Office</vt:lpstr>
      <vt:lpstr>Принципы S.O.L.I.D.</vt:lpstr>
      <vt:lpstr>Содержание</vt:lpstr>
      <vt:lpstr>Что такое принципы S.O.L.I.D.?</vt:lpstr>
      <vt:lpstr>Принцип единственной ответственности</vt:lpstr>
      <vt:lpstr>Презентация PowerPoint</vt:lpstr>
      <vt:lpstr>Презентация PowerPoint</vt:lpstr>
      <vt:lpstr>Презентация PowerPoint</vt:lpstr>
      <vt:lpstr>Итоги</vt:lpstr>
      <vt:lpstr>Принцип открытости/закрытости</vt:lpstr>
      <vt:lpstr>Презентация PowerPoint</vt:lpstr>
      <vt:lpstr>Презентация PowerPoint</vt:lpstr>
      <vt:lpstr>Презентация PowerPoint</vt:lpstr>
      <vt:lpstr>Итоги</vt:lpstr>
      <vt:lpstr>Принцип замещения Барбары Лисков</vt:lpstr>
      <vt:lpstr>Презентация PowerPoint</vt:lpstr>
      <vt:lpstr>Презентация PowerPoint</vt:lpstr>
      <vt:lpstr>Проектирование по контракту</vt:lpstr>
      <vt:lpstr>Соответствие подкласса принципу LSP</vt:lpstr>
      <vt:lpstr>Итоги</vt:lpstr>
      <vt:lpstr>Принцип разделения интерфейса</vt:lpstr>
      <vt:lpstr>Презентация PowerPoint</vt:lpstr>
      <vt:lpstr>Презентация PowerPoint</vt:lpstr>
      <vt:lpstr>Презентация PowerPoint</vt:lpstr>
      <vt:lpstr>Презентация PowerPoint</vt:lpstr>
      <vt:lpstr>Итоги</vt:lpstr>
      <vt:lpstr>Принцип инверсии зависимости</vt:lpstr>
      <vt:lpstr>Презентация PowerPoint</vt:lpstr>
      <vt:lpstr>Стабильные абстракции</vt:lpstr>
      <vt:lpstr>Создание изменчивых объектов</vt:lpstr>
      <vt:lpstr>Презентация PowerPoint</vt:lpstr>
      <vt:lpstr>Case Study</vt:lpstr>
      <vt:lpstr>Добавление пользователя</vt:lpstr>
      <vt:lpstr>Покритикуйте это решение</vt:lpstr>
      <vt:lpstr>Абстрагируем получение информации о пользователе</vt:lpstr>
      <vt:lpstr>Презентация PowerPoint</vt:lpstr>
      <vt:lpstr>Презентация PowerPoint</vt:lpstr>
      <vt:lpstr>Презентация PowerPoint</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Vivid</cp:lastModifiedBy>
  <cp:revision>1070</cp:revision>
  <dcterms:created xsi:type="dcterms:W3CDTF">2018-05-09T17:46:14Z</dcterms:created>
  <dcterms:modified xsi:type="dcterms:W3CDTF">2023-12-21T19:31:49Z</dcterms:modified>
</cp:coreProperties>
</file>