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307" r:id="rId2"/>
    <p:sldId id="294" r:id="rId3"/>
    <p:sldId id="296" r:id="rId4"/>
    <p:sldId id="297" r:id="rId5"/>
    <p:sldId id="295" r:id="rId6"/>
    <p:sldId id="257" r:id="rId7"/>
    <p:sldId id="258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  <p:sldId id="270" r:id="rId20"/>
    <p:sldId id="286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98" r:id="rId29"/>
    <p:sldId id="279" r:id="rId30"/>
    <p:sldId id="278" r:id="rId31"/>
    <p:sldId id="292" r:id="rId32"/>
    <p:sldId id="280" r:id="rId33"/>
    <p:sldId id="293" r:id="rId34"/>
    <p:sldId id="281" r:id="rId35"/>
    <p:sldId id="282" r:id="rId36"/>
    <p:sldId id="300" r:id="rId37"/>
    <p:sldId id="299" r:id="rId38"/>
    <p:sldId id="283" r:id="rId39"/>
    <p:sldId id="284" r:id="rId40"/>
    <p:sldId id="285" r:id="rId41"/>
    <p:sldId id="287" r:id="rId42"/>
    <p:sldId id="288" r:id="rId43"/>
    <p:sldId id="289" r:id="rId44"/>
    <p:sldId id="290" r:id="rId45"/>
    <p:sldId id="291" r:id="rId46"/>
    <p:sldId id="303" r:id="rId47"/>
    <p:sldId id="304" r:id="rId48"/>
    <p:sldId id="305" r:id="rId49"/>
    <p:sldId id="306" r:id="rId50"/>
  </p:sldIdLst>
  <p:sldSz cx="12192000" cy="6858000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3" autoAdjust="0"/>
    <p:restoredTop sz="82401" autoAdjust="0"/>
  </p:normalViewPr>
  <p:slideViewPr>
    <p:cSldViewPr>
      <p:cViewPr varScale="1">
        <p:scale>
          <a:sx n="87" d="100"/>
          <a:sy n="87" d="100"/>
        </p:scale>
        <p:origin x="4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8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Задание</a:t>
            </a:r>
          </a:p>
          <a:p>
            <a:r>
              <a:rPr lang="ru-RU" dirty="0"/>
              <a:t>Метеостанция работает на основе объекта </a:t>
            </a:r>
            <a:r>
              <a:rPr lang="en-US" dirty="0" err="1"/>
              <a:t>WeatherData</a:t>
            </a:r>
            <a:r>
              <a:rPr lang="ru-RU" dirty="0"/>
              <a:t>, отслеживающего</a:t>
            </a:r>
            <a:r>
              <a:rPr lang="ru-RU" baseline="0" dirty="0"/>
              <a:t> текущие погодные условия</a:t>
            </a:r>
          </a:p>
          <a:p>
            <a:r>
              <a:rPr lang="ru-RU" baseline="0" dirty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Предусмотреть возможность расширения программы. Нужно определить </a:t>
            </a:r>
            <a:r>
              <a:rPr lang="en-US" dirty="0"/>
              <a:t>API</a:t>
            </a:r>
            <a:r>
              <a:rPr lang="ru-RU" dirty="0"/>
              <a:t>,</a:t>
            </a:r>
            <a:r>
              <a:rPr lang="ru-RU" baseline="0" dirty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WeatherData</a:t>
            </a:r>
            <a:r>
              <a:rPr lang="ru-RU" dirty="0"/>
              <a:t> предоставляет </a:t>
            </a:r>
            <a:r>
              <a:rPr lang="ru-RU" dirty="0" err="1"/>
              <a:t>get</a:t>
            </a:r>
            <a:r>
              <a:rPr lang="ru-RU" dirty="0"/>
              <a:t>-методы для получения текущих значений датчиков</a:t>
            </a:r>
          </a:p>
          <a:p>
            <a:endParaRPr lang="en-US" dirty="0"/>
          </a:p>
          <a:p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MeasurementsChanged</a:t>
            </a:r>
            <a:r>
              <a:rPr lang="en-US" baseline="0" dirty="0"/>
              <a:t> </a:t>
            </a:r>
            <a:r>
              <a:rPr lang="ru-RU" baseline="0" dirty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Наивная реализация предполагает</a:t>
            </a:r>
            <a:r>
              <a:rPr lang="ru-RU" baseline="0" dirty="0"/>
              <a:t> разместить объекты-датчики в полях класса </a:t>
            </a:r>
            <a:r>
              <a:rPr lang="en-US" baseline="0" dirty="0" err="1"/>
              <a:t>CWeatherData</a:t>
            </a:r>
            <a:r>
              <a:rPr lang="en-US" baseline="0" dirty="0"/>
              <a:t> </a:t>
            </a:r>
            <a:r>
              <a:rPr lang="ru-RU" baseline="0" dirty="0"/>
              <a:t>и в методе </a:t>
            </a:r>
            <a:r>
              <a:rPr lang="en-US" baseline="0" dirty="0" err="1"/>
              <a:t>MeasurementsChanged</a:t>
            </a:r>
            <a:r>
              <a:rPr lang="ru-RU" baseline="0" dirty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Субъект управляет некоторыми данными</a:t>
            </a:r>
          </a:p>
          <a:p>
            <a:r>
              <a:rPr lang="ru-RU" dirty="0"/>
              <a:t>Когда его данные обновляются, наблюдатели получают оповещения.</a:t>
            </a:r>
          </a:p>
          <a:p>
            <a:r>
              <a:rPr lang="ru-RU" dirty="0"/>
              <a:t>Наблюдатели</a:t>
            </a:r>
            <a:r>
              <a:rPr lang="ru-RU" baseline="0" dirty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202C-C757-2500-ED25-F837C350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16542-07F8-43DF-08E0-59EFD464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A920-3606-23F4-CF18-E500FB2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C568-D05B-D001-9A9F-B542CC81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E84C-9278-F387-2403-412D514E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0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0A7-B3ED-FB3B-E0AD-F99B64EE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C3173-4271-3D7E-579F-7252CFB1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0B86-CB15-2FF1-BADA-6B86AF88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9824-25BD-D93E-CC9A-D2CD005C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0686B-4387-B905-F97B-34FC905A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78333-9E47-198A-501D-2AEF64D32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175CB-AF93-08E3-9E0D-9E6E8FDFE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080E-7633-F7EF-1056-95A8C14D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C927-D4F2-A2DB-C2BA-BC082153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DB9C4-942F-F744-F5EA-8B3117F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D574-634F-2C1D-41B0-618021E8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6825-4B61-5067-C489-94D44821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7162-BA6B-4EE0-0128-B9191DDA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D258-F5C6-A96D-04A5-9B2A5D3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6EBC-7127-8D38-F0FB-0D318602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C919-061A-82D3-2C64-2A2E4414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BF95-F98C-E46D-2FC0-D8C34F4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96FA-C11E-26A7-1E24-3690709B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6E5E-C3DD-EB9C-93B1-10378C2F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490D-5F5B-FCE3-962E-0FF91B4B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1A3A-40E1-2B45-E546-EC6315A8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25E1-3A7E-DCB8-030C-89208469C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3A79-3E0C-B856-F0F5-C502C281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9A1CA-A293-017D-AB44-49CA8DC4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61955-B11D-0AFF-98D6-80281DD1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00D1B-6D53-FD79-8B29-B9EDB0E7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9FDB-80E8-B1E7-BDFF-CB959A21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8D28-4C28-B735-9752-515519A3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372F-0127-BD68-A9AF-CA52D4E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80E85-8AD3-FABF-4A3D-7F7F0CCA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0A3AE-72F0-18B4-4F0B-85B0B5FB2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CA8EF-6F0A-B19A-A641-906678C3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9DC53-65ED-02DB-2B45-D1C93D56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50A49-AE82-F776-DDE0-F07E71F5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E05-30CA-5783-8B94-E57C6C40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9BCD2-F283-DE83-4004-84281BAB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4AB79-CCB1-5B52-1C2E-98420FC0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3E53A-DD8E-C957-4A12-4802176D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57591-4B0B-BC0A-C958-0E487E0D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89099-DD17-15AB-C4BD-3E7E90BC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0CAF6-FF53-B5E1-1F8E-106DE2A1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275-DB73-BA24-19DA-DA56018C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6BB2-4966-7532-C789-EA442DC2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404D-2DBB-8C50-699B-DB48B1393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1CAA-A007-EEDF-356F-00F66D2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65E7-64ED-38A9-773E-850E53B9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B3127-B814-7C03-BD2F-F997369A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52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3CE8-ABF8-0491-115A-9078694A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2B34D-7FD2-3297-9E05-D51BC65D4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94E4A-EDD6-9DFD-9D30-1EB3B2B7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C858-A66B-0954-6AD9-59D6BD3D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9681-E838-226A-DF58-FFA38665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6DD35-A857-9BCB-3085-8BAC9E68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8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3508-1F67-799D-5791-4783A806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1A5E-505C-D8D7-B7B9-7563107A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83EC-3A6A-E8FB-FFE0-A400CA075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9771-DD9F-B271-19B8-2F7956B4C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D920-86E0-DE45-9DFE-C3C342943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6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 «Наблюдатель»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AC0D265-F069-D38F-DBA3-5F7F2D801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2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Расширяемость</a:t>
            </a:r>
          </a:p>
          <a:p>
            <a:pPr lvl="1"/>
            <a:r>
              <a:rPr lang="ru-RU" dirty="0"/>
              <a:t>Возможность реализации дополнительных экранов вывода</a:t>
            </a:r>
          </a:p>
          <a:p>
            <a:pPr lvl="1"/>
            <a:r>
              <a:rPr lang="ru-RU" dirty="0"/>
              <a:t>Возможность динамического добавления и удаления экранов</a:t>
            </a:r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22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</a:p>
          <a:p>
            <a:pPr defTabSz="447675"/>
            <a:r>
              <a:rPr lang="en-US" sz="1400" dirty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Для получения данных вызываем уже реализованные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/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Блиц-анализ наивной реализации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из следующих утверждений относятся к данной реализации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en-US" dirty="0"/>
              <a:t>A. </a:t>
            </a:r>
            <a:r>
              <a:rPr lang="ru-RU" dirty="0"/>
              <a:t>Программирование на уровне реализаций, а не интерфейсов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Для каждого нового элемента придется изменять код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Блиц-анализ наивной реализации (ответы)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из следующих утверждений относятся к данной реализации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Программирование на уровне реализаций, а не интерфейсов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Для каждого нового элемента придется изменять код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C. </a:t>
            </a:r>
            <a:r>
              <a:rPr lang="ru-RU" dirty="0">
                <a:solidFill>
                  <a:srgbClr val="00B050"/>
                </a:solidFill>
              </a:rPr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E. </a:t>
            </a:r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/>
              <a:t>CWeatherData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5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Жесткие зависимости от конкретных классов индикаторов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/>
              <a:t>CWeatherData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5560" y="443711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2413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переменной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и количество индикаторов – переменная составляющая программы, и должна быть инкапсулирована</a:t>
            </a:r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общего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35560" y="443711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паттерном Наблюдатель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из реального мира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Подписка на газету или журнал</a:t>
            </a:r>
          </a:p>
          <a:p>
            <a:pPr lvl="1"/>
            <a:r>
              <a:rPr lang="ru-RU" dirty="0"/>
              <a:t>Издатель выпускает газету</a:t>
            </a:r>
          </a:p>
          <a:p>
            <a:pPr lvl="1"/>
            <a:r>
              <a:rPr lang="ru-RU" dirty="0"/>
              <a:t>Вы оформляете подписку у конкретного издателя</a:t>
            </a:r>
          </a:p>
          <a:p>
            <a:pPr lvl="2"/>
            <a:r>
              <a:rPr lang="ru-RU" dirty="0"/>
              <a:t>При выходе нового номера, экземпляр доставляется вам</a:t>
            </a:r>
          </a:p>
          <a:p>
            <a:pPr lvl="1"/>
            <a:r>
              <a:rPr lang="ru-RU" dirty="0"/>
              <a:t>Если вы не хотите получать газету, вы прекращаете подписку</a:t>
            </a:r>
          </a:p>
          <a:p>
            <a:pPr lvl="1"/>
            <a:r>
              <a:rPr lang="ru-RU" dirty="0"/>
              <a:t>Пока газета публикуется, кто угодно может оформить или прекратить подписку</a:t>
            </a:r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Издатели + Подписчики = 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Субъект</a:t>
            </a:r>
            <a:r>
              <a:rPr lang="ru-RU" dirty="0"/>
              <a:t> – тот кто управляет данными</a:t>
            </a:r>
          </a:p>
          <a:p>
            <a:pPr lvl="1"/>
            <a:r>
              <a:rPr lang="ru-RU" dirty="0"/>
              <a:t>Оповещает наблюдателей об изменении данных</a:t>
            </a:r>
          </a:p>
          <a:p>
            <a:r>
              <a:rPr lang="ru-RU" b="1" dirty="0"/>
              <a:t>Наблюдатель</a:t>
            </a:r>
            <a:r>
              <a:rPr lang="ru-RU" dirty="0"/>
              <a:t> – тот, кто получает оповещения от Субъекта</a:t>
            </a:r>
          </a:p>
          <a:p>
            <a:pPr lvl="1"/>
            <a:r>
              <a:rPr lang="ru-RU" dirty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8298-70BA-18D6-EF7E-186A2928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E2EC8F-35C8-8CB4-19A1-552E98E3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76475" y="2077244"/>
            <a:ext cx="7639050" cy="3848100"/>
          </a:xfrm>
        </p:spPr>
      </p:pic>
    </p:spTree>
    <p:extLst>
      <p:ext uri="{BB962C8B-B14F-4D97-AF65-F5344CB8AC3E}">
        <p14:creationId xmlns:p14="http://schemas.microsoft.com/office/powerpoint/2010/main" val="137373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67" y="1844824"/>
            <a:ext cx="8727667" cy="3328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3712" y="5877273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не является наблюдателем, поэтому не получает оповещения</a:t>
            </a:r>
          </a:p>
        </p:txBody>
      </p:sp>
      <p:sp>
        <p:nvSpPr>
          <p:cNvPr id="5" name="Freeform 4"/>
          <p:cNvSpPr/>
          <p:nvPr/>
        </p:nvSpPr>
        <p:spPr>
          <a:xfrm>
            <a:off x="3501764" y="4965406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паттерна Наблюдатель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02" y="1700808"/>
            <a:ext cx="90100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«один-ко-многим»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обладает и управляет состоянием</a:t>
            </a:r>
          </a:p>
          <a:p>
            <a:r>
              <a:rPr lang="ru-RU" dirty="0"/>
              <a:t>Наблюдатели используют состояние, но не обладают им</a:t>
            </a:r>
          </a:p>
          <a:p>
            <a:pPr lvl="1"/>
            <a:r>
              <a:rPr lang="ru-RU" dirty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/>
              <a:t>Многие объекты используют одни и те же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являются </a:t>
            </a:r>
            <a:r>
              <a:rPr lang="ru-RU" b="1" dirty="0"/>
              <a:t>слабосвязанными</a:t>
            </a:r>
            <a:r>
              <a:rPr lang="ru-RU" dirty="0"/>
              <a:t>, если могут взаимодействовать, зная минимум информации друг о друге</a:t>
            </a:r>
          </a:p>
          <a:p>
            <a:endParaRPr lang="ru-RU" dirty="0"/>
          </a:p>
          <a:p>
            <a:r>
              <a:rPr lang="ru-RU" dirty="0"/>
              <a:t>В паттерне Наблюдатель между субъектами и наблюдателями существует слабая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Субъект знает, что Наблюдатель реализует некоторый интерфейс </a:t>
            </a:r>
            <a:r>
              <a:rPr lang="en-US" dirty="0" err="1"/>
              <a:t>IObserver</a:t>
            </a:r>
            <a:endParaRPr lang="ru-RU" dirty="0"/>
          </a:p>
          <a:p>
            <a:r>
              <a:rPr lang="ru-RU" dirty="0"/>
              <a:t>Легкость добавления новых наблюдателей</a:t>
            </a:r>
          </a:p>
          <a:p>
            <a:pPr lvl="1"/>
            <a:r>
              <a:rPr lang="ru-RU" dirty="0"/>
              <a:t>Субъект зависит только от списка наблюдателей</a:t>
            </a:r>
          </a:p>
          <a:p>
            <a:pPr lvl="1"/>
            <a:r>
              <a:rPr lang="ru-RU" dirty="0"/>
              <a:t>Любого наблюдателя можно заменить другим или исключить из списка во время выполнения</a:t>
            </a:r>
          </a:p>
          <a:p>
            <a:r>
              <a:rPr lang="ru-RU" dirty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/>
              <a:t>Достаточно реализовать интерфейс </a:t>
            </a:r>
            <a:r>
              <a:rPr lang="en-US" dirty="0" err="1"/>
              <a:t>IObserver</a:t>
            </a:r>
            <a:r>
              <a:rPr lang="ru-RU" dirty="0"/>
              <a:t> в новом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/>
              <a:t>Имеет значение лишь то, что объект реализует необходимый интерфейс субъекта или 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ОО-системы, которые хорошо адаптируются к изменениям благодаря минимальным зависимостям между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C63959F-5E1B-4AD2-DAB0-AA833F72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ru-RU" dirty="0"/>
              <a:t>и </a:t>
            </a:r>
            <a:r>
              <a:rPr lang="en-US" dirty="0" err="1"/>
              <a:t>WeatherData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98313A8-3AE0-54EF-3646-45F1A189E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636912"/>
            <a:ext cx="8226117" cy="3449662"/>
          </a:xfrm>
        </p:spPr>
      </p:pic>
    </p:spTree>
    <p:extLst>
      <p:ext uri="{BB962C8B-B14F-4D97-AF65-F5344CB8AC3E}">
        <p14:creationId xmlns:p14="http://schemas.microsoft.com/office/powerpoint/2010/main" val="6058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Модели взаимодействия субъекта с наблюдателями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часто транслирует наблюдателям доп. информацию о характере изменения</a:t>
            </a:r>
            <a:endParaRPr lang="en-US" dirty="0"/>
          </a:p>
          <a:p>
            <a:r>
              <a:rPr lang="ru-RU" dirty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/>
              <a:t>Модель вытягивания (</a:t>
            </a:r>
            <a:r>
              <a:rPr lang="en-US" dirty="0"/>
              <a:t>pull model)</a:t>
            </a:r>
          </a:p>
          <a:p>
            <a:pPr lvl="1"/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  <a:p>
            <a:pPr lvl="1"/>
            <a:r>
              <a:rPr lang="ru-RU" dirty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EB91-CF60-0378-B8CA-663023C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Человек управляет приборами самостоятельно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5ED375-8C36-869C-9D24-60944CD7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2211" y="2811024"/>
            <a:ext cx="8793927" cy="3210264"/>
          </a:xfrm>
        </p:spPr>
      </p:pic>
    </p:spTree>
    <p:extLst>
      <p:ext uri="{BB962C8B-B14F-4D97-AF65-F5344CB8AC3E}">
        <p14:creationId xmlns:p14="http://schemas.microsoft.com/office/powerpoint/2010/main" val="3873289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вытягивания</a:t>
            </a:r>
            <a:r>
              <a:rPr lang="en-US" dirty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Не изменяется интерфейс наблюдателя при изменении состояния субъекта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Model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176" y="1825625"/>
            <a:ext cx="7221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3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Наблюдателям легче понять, что именно изменилось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Снижение повторного использования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521" y="1571664"/>
            <a:ext cx="8728951" cy="51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указание интересующих модификаций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регистрации наблюдатель указывает, какие события его интересуют</a:t>
            </a:r>
          </a:p>
          <a:p>
            <a:r>
              <a:rPr lang="ru-RU" dirty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/>
              <a:t>Изменившийся аспект передается в виде параметра операции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 более чем за одним субъектом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Наблюдатель может зависеть от состояния более чем одного субъекта</a:t>
            </a:r>
          </a:p>
          <a:p>
            <a:r>
              <a:rPr lang="ru-RU" dirty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9AE5-10BF-4141-8722-0550E78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 за несколькими субъектами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24DD4-9801-4076-9BD0-29AAAE029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744"/>
            <a:ext cx="10515600" cy="4229100"/>
          </a:xfrm>
        </p:spPr>
      </p:pic>
    </p:spTree>
    <p:extLst>
      <p:ext uri="{BB962C8B-B14F-4D97-AF65-F5344CB8AC3E}">
        <p14:creationId xmlns:p14="http://schemas.microsoft.com/office/powerpoint/2010/main" val="3635634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4374-754F-45A9-A5B6-B7A68C6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Применяем «Наблюдатель» к Умному дому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AB843-73DE-4F02-B474-222B1029A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27" y="1825625"/>
            <a:ext cx="7568746" cy="4351338"/>
          </a:xfrm>
        </p:spPr>
      </p:pic>
    </p:spTree>
    <p:extLst>
      <p:ext uri="{BB962C8B-B14F-4D97-AF65-F5344CB8AC3E}">
        <p14:creationId xmlns:p14="http://schemas.microsoft.com/office/powerpoint/2010/main" val="130867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инициирует оповещение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Субъекты</a:t>
            </a:r>
          </a:p>
          <a:p>
            <a:pPr lvl="1"/>
            <a:r>
              <a:rPr lang="ru-RU" dirty="0"/>
              <a:t>Клиентам не надо помнить о необходимости вызова </a:t>
            </a:r>
            <a:r>
              <a:rPr lang="en-US" dirty="0"/>
              <a:t>Notify</a:t>
            </a:r>
            <a:r>
              <a:rPr lang="ru-RU" dirty="0"/>
              <a:t> субъектов</a:t>
            </a:r>
          </a:p>
          <a:p>
            <a:pPr lvl="1"/>
            <a:r>
              <a:rPr lang="ru-RU" dirty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/>
              <a:t>Клиент</a:t>
            </a:r>
          </a:p>
          <a:p>
            <a:pPr lvl="1"/>
            <a:r>
              <a:rPr lang="ru-RU" dirty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/>
              <a:t>У клиентов появляется дополнительная обязанность не забыть вызвать </a:t>
            </a:r>
            <a:r>
              <a:rPr lang="en-US" dirty="0" err="1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использования в языках без сборщика мусора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/>
              <a:t>Не забыть отписаться от субъекта перед удалением</a:t>
            </a:r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A480-B2AC-1F39-293E-6242280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насчёт окон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A5AA5C-14CC-7677-F546-E41121A0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16" y="1825625"/>
            <a:ext cx="8939768" cy="4351338"/>
          </a:xfrm>
        </p:spPr>
      </p:pic>
    </p:spTree>
    <p:extLst>
      <p:ext uri="{BB962C8B-B14F-4D97-AF65-F5344CB8AC3E}">
        <p14:creationId xmlns:p14="http://schemas.microsoft.com/office/powerpoint/2010/main" val="1732430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Согласованное состояние субъекта перед оповещением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/>
              <a:t>Состояние будут опрашивать наблюдатели в ходе своего обновления</a:t>
            </a:r>
          </a:p>
          <a:p>
            <a:r>
              <a:rPr lang="ru-RU" dirty="0"/>
              <a:t>Возможное решение – паттерн «</a:t>
            </a:r>
            <a:r>
              <a:rPr lang="ru-RU" b="1" dirty="0"/>
              <a:t>Шаблонный метод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/>
              <a:t>Важно фиксировать, какие операции субъекта</a:t>
            </a:r>
            <a:r>
              <a:rPr lang="en-US" dirty="0"/>
              <a:t> </a:t>
            </a:r>
            <a:r>
              <a:rPr lang="ru-RU" dirty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Наблюдатель в функциональном стиле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/>
              <a:t>Это позволяет сделать код более компактным</a:t>
            </a:r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204865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Наблюдатель - функция, получающая сигнал об изменении курса валюты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наблюдение за курсом валюты</a:t>
            </a:r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tnk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observer]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35397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68208" y="3731752"/>
            <a:ext cx="2699792" cy="313932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90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50 RUR/USD</a:t>
            </a: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FE292-9E2F-46DB-B21D-7488568D8BC2}"/>
              </a:ext>
            </a:extLst>
          </p:cNvPr>
          <p:cNvSpPr/>
          <p:nvPr/>
        </p:nvSpPr>
        <p:spPr>
          <a:xfrm>
            <a:off x="1631504" y="2564905"/>
            <a:ext cx="8928992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namespace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ph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placeholders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namespace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boost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::signals2;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sz="1400" kern="0" dirty="0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using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)&gt;;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virtual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connection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DoOnRateChange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slot_type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= 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virtual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virtual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~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=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default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C618F-7562-424E-9F7D-E37E7A78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Применяем </a:t>
            </a:r>
            <a:r>
              <a:rPr lang="en-US" dirty="0"/>
              <a:t>boost::signals2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762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C25CD5-FF7E-4D14-9CAC-A5B6D409FEA3}"/>
              </a:ext>
            </a:extLst>
          </p:cNvPr>
          <p:cNvSpPr/>
          <p:nvPr/>
        </p:nvSpPr>
        <p:spPr>
          <a:xfrm>
            <a:off x="1631504" y="1052736"/>
            <a:ext cx="8640960" cy="49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sz="1400" kern="0" dirty="0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SetRate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if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sz="1400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connection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DoOnRateChange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slot_type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sz="1400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m_rateChangeSignal.connect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59.0;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904F1-C25A-4740-807C-4214CD341A44}"/>
              </a:ext>
            </a:extLst>
          </p:cNvPr>
          <p:cNvSpPr/>
          <p:nvPr/>
        </p:nvSpPr>
        <p:spPr>
          <a:xfrm>
            <a:off x="1524000" y="1484784"/>
            <a:ext cx="9073008" cy="515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m_</a:t>
            </a: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 =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.DoOnRateChange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ea typeface="Yu Mincho" panose="02020400000000000000" pitchFamily="18" charset="-128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bind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(&amp;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,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this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,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ph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::_1));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sz="1400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0) ?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/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+=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++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</a:t>
            </a:r>
            <a:r>
              <a:rPr lang="ru-RU" sz="1400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</a:t>
            </a:r>
            <a:r>
              <a:rPr lang="ru-RU" sz="1400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is</a:t>
            </a:r>
            <a:r>
              <a:rPr lang="ru-RU" sz="1400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 "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sz="1400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0.0;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scoped_connection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m_</a:t>
            </a: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3535F-C8D9-4FD7-8E31-E372EAEB9540}"/>
              </a:ext>
            </a:extLst>
          </p:cNvPr>
          <p:cNvSpPr/>
          <p:nvPr/>
        </p:nvSpPr>
        <p:spPr>
          <a:xfrm>
            <a:off x="1739516" y="188640"/>
            <a:ext cx="8712968" cy="659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main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s;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([](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is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 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 RUR/USD"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(59);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avgRateMonitor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(s);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(60);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"------------"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(90);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1DCBF-2A6B-0FCD-BAFC-946192F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Умный дом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91236F-FA54-27EE-76BC-92A13064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42996" y="1825625"/>
            <a:ext cx="8306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F64BE-41CB-F6C3-27CA-8A57A6554AB5}"/>
              </a:ext>
            </a:extLst>
          </p:cNvPr>
          <p:cNvSpPr txBox="1"/>
          <p:nvPr/>
        </p:nvSpPr>
        <p:spPr>
          <a:xfrm>
            <a:off x="2207568" y="5725437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умный дом узнает, в какой момент включить или выключить свет и музыку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278105"/>
            <a:ext cx="8856985" cy="33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48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  <a:r>
              <a:rPr lang="ru-RU" dirty="0"/>
              <a:t>:</a:t>
            </a:r>
          </a:p>
          <a:p>
            <a:r>
              <a:rPr lang="ru-RU" dirty="0"/>
              <a:t>Разработать приложение, использующее состояние </a:t>
            </a:r>
            <a:r>
              <a:rPr lang="en-US" dirty="0" err="1"/>
              <a:t>WeatherData</a:t>
            </a:r>
            <a:r>
              <a:rPr lang="en-US" dirty="0"/>
              <a:t> </a:t>
            </a:r>
            <a:r>
              <a:rPr lang="ru-RU" dirty="0"/>
              <a:t>для отображения текущих погодных условий, статистики и прогноза погоды</a:t>
            </a:r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класса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7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 реализовать метод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чтобы он обновлял изображение для различных датчиков: текущее состояние, статистика, прогноз погоды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3" y="1988840"/>
            <a:ext cx="80002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Примерная реализация </a:t>
            </a:r>
            <a:r>
              <a:rPr lang="en-US" dirty="0" err="1"/>
              <a:t>CWeatherData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75520" y="1668888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dirty="0" err="1"/>
              <a:t>WeatherData</a:t>
            </a:r>
            <a:r>
              <a:rPr lang="ru-RU" dirty="0"/>
              <a:t> предоставляет </a:t>
            </a:r>
            <a:r>
              <a:rPr lang="en-US" dirty="0"/>
              <a:t>get-</a:t>
            </a:r>
            <a:r>
              <a:rPr lang="ru-RU" dirty="0"/>
              <a:t>методы для получения текущих значений датчиков</a:t>
            </a:r>
          </a:p>
          <a:p>
            <a:r>
              <a:rPr lang="ru-RU" dirty="0"/>
              <a:t>Метод </a:t>
            </a:r>
            <a:r>
              <a:rPr lang="en-US" dirty="0" err="1"/>
              <a:t>MeasurementsChanged</a:t>
            </a:r>
            <a:r>
              <a:rPr lang="ru-RU" dirty="0"/>
              <a:t> вызывается при смене метеорологических данных</a:t>
            </a:r>
          </a:p>
          <a:p>
            <a:r>
              <a:rPr lang="ru-RU" dirty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/>
              <a:t>Экраны должны обновляться всякий раз при появлении новых данных у </a:t>
            </a:r>
            <a:r>
              <a:rPr lang="en-US" dirty="0" err="1"/>
              <a:t>WeatherData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6525</TotalTime>
  <Words>2461</Words>
  <Application>Microsoft Office PowerPoint</Application>
  <PresentationFormat>Widescreen</PresentationFormat>
  <Paragraphs>399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Aptos</vt:lpstr>
      <vt:lpstr>Aptos Display</vt:lpstr>
      <vt:lpstr>Arial</vt:lpstr>
      <vt:lpstr>Calibri</vt:lpstr>
      <vt:lpstr>Consolas</vt:lpstr>
      <vt:lpstr>Impact</vt:lpstr>
      <vt:lpstr>Wingdings</vt:lpstr>
      <vt:lpstr>Office Theme</vt:lpstr>
      <vt:lpstr>Паттерн проектирования «Наблюдатель»</vt:lpstr>
      <vt:lpstr>Пример</vt:lpstr>
      <vt:lpstr>Человек управляет приборами самостоятельно</vt:lpstr>
      <vt:lpstr>А как насчёт окон?</vt:lpstr>
      <vt:lpstr>Умный дом</vt:lpstr>
      <vt:lpstr>Приложение Weather Station</vt:lpstr>
      <vt:lpstr>Обзор класса WeatherData</vt:lpstr>
      <vt:lpstr>Примерная реализация CWeatherData</vt:lpstr>
      <vt:lpstr>Исходные данные</vt:lpstr>
      <vt:lpstr>Требования к приложению</vt:lpstr>
      <vt:lpstr>Наивная реализация</vt:lpstr>
      <vt:lpstr>Блиц-анализ наивной реализации</vt:lpstr>
      <vt:lpstr>Блиц-анализ наивной реализации (ответы)</vt:lpstr>
      <vt:lpstr>Жесткие зависимости от конкретных классов индикаторов</vt:lpstr>
      <vt:lpstr>Инкапсуляция переменной области</vt:lpstr>
      <vt:lpstr>Выделение общего интерфейса</vt:lpstr>
      <vt:lpstr>Знакомство с паттерном Наблюдатель</vt:lpstr>
      <vt:lpstr>Аналогия из реального мира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Observer и WeatherData</vt:lpstr>
      <vt:lpstr>Модели взаимодействия субъекта с наблюдателями</vt:lpstr>
      <vt:lpstr>Модель вытягивания (pull model)</vt:lpstr>
      <vt:lpstr>Pull Model</vt:lpstr>
      <vt:lpstr>Модель проталкивания (push model)</vt:lpstr>
      <vt:lpstr>Push Model</vt:lpstr>
      <vt:lpstr>Явное указание интересующих модификаций</vt:lpstr>
      <vt:lpstr>Наблюдение более чем за одним субъектом</vt:lpstr>
      <vt:lpstr>Наблюдение за несколькими субъектами</vt:lpstr>
      <vt:lpstr>Применяем «Наблюдатель» к Умному дому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PowerPoint Presentation</vt:lpstr>
      <vt:lpstr>PowerPoint Presentation</vt:lpstr>
      <vt:lpstr>PowerPoint Presentation</vt:lpstr>
      <vt:lpstr>Применяем boost::signals2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94</cp:revision>
  <dcterms:created xsi:type="dcterms:W3CDTF">2016-02-02T19:36:42Z</dcterms:created>
  <dcterms:modified xsi:type="dcterms:W3CDTF">2024-09-13T14:34:51Z</dcterms:modified>
</cp:coreProperties>
</file>