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53" r:id="rId3"/>
    <p:sldId id="355" r:id="rId4"/>
    <p:sldId id="359" r:id="rId5"/>
    <p:sldId id="358" r:id="rId6"/>
    <p:sldId id="360" r:id="rId7"/>
    <p:sldId id="361" r:id="rId8"/>
    <p:sldId id="362" r:id="rId9"/>
    <p:sldId id="364" r:id="rId10"/>
    <p:sldId id="365" r:id="rId11"/>
    <p:sldId id="367" r:id="rId12"/>
    <p:sldId id="368" r:id="rId13"/>
    <p:sldId id="371" r:id="rId14"/>
    <p:sldId id="372" r:id="rId15"/>
    <p:sldId id="374" r:id="rId16"/>
    <p:sldId id="356" r:id="rId17"/>
    <p:sldId id="373" r:id="rId18"/>
    <p:sldId id="375" r:id="rId19"/>
    <p:sldId id="400" r:id="rId20"/>
    <p:sldId id="376" r:id="rId21"/>
    <p:sldId id="257" r:id="rId22"/>
    <p:sldId id="402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2690" autoAdjust="0"/>
  </p:normalViewPr>
  <p:slideViewPr>
    <p:cSldViewPr snapToGrid="0">
      <p:cViewPr varScale="1">
        <p:scale>
          <a:sx n="91" d="100"/>
          <a:sy n="91" d="100"/>
        </p:scale>
        <p:origin x="6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9A8C27-CF52-4E7F-AAE7-4D864EAACE7B}" type="datetimeFigureOut">
              <a:rPr lang="ru-RU" smtClean="0"/>
              <a:t>08.09.2023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B69212-66BC-4312-ACFF-0847E9C59E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510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Один из способов визуализации структуры программы — диаграмма классов. Диаграмма визуализирует классы и интерфейсы, из которых состоит программа или её часть, свойства и методы классов, а также связи между компонентами программы. Используемые обозначения основываются на упрощённой нотации универсального языка моделирования </a:t>
            </a:r>
            <a:r>
              <a:rPr lang="en-US" dirty="0"/>
              <a:t>UML</a:t>
            </a:r>
            <a:r>
              <a:rPr lang="ru-RU" dirty="0"/>
              <a:t>.</a:t>
            </a:r>
          </a:p>
          <a:p>
            <a:r>
              <a:rPr lang="ru-RU" dirty="0"/>
              <a:t>Класс обозначается прямоугольником, содержащим имя класса, его методы и поля. Перед именем публичного метода и поля класса может ставиться символ +, а приватного — символ -. Тип полей, аргументов и возвращаемых значений указывается после двоеточия. Указатели, ссылки, а также тип </a:t>
            </a:r>
            <a:r>
              <a:rPr lang="ru-RU" dirty="0" err="1"/>
              <a:t>void</a:t>
            </a:r>
            <a:r>
              <a:rPr lang="ru-RU" dirty="0"/>
              <a:t> для краткости записи можно опустить.</a:t>
            </a:r>
          </a:p>
          <a:p>
            <a:r>
              <a:rPr lang="ru-RU" dirty="0"/>
              <a:t>Приватная часть класса, часть публичных методов или все публичные методы, несущественные на данной схеме, могут быть пропущены:</a:t>
            </a:r>
          </a:p>
          <a:p>
            <a:r>
              <a:rPr lang="ru-RU" dirty="0"/>
              <a:t>Стандартные классы вроде </a:t>
            </a:r>
            <a:r>
              <a:rPr lang="ru-RU" dirty="0" err="1"/>
              <a:t>string</a:t>
            </a:r>
            <a:r>
              <a:rPr lang="ru-RU" dirty="0"/>
              <a:t>, </a:t>
            </a:r>
            <a:r>
              <a:rPr lang="ru-RU" dirty="0" err="1"/>
              <a:t>vector</a:t>
            </a:r>
            <a:r>
              <a:rPr lang="ru-RU" dirty="0"/>
              <a:t>, а также несущественные для диаграммы классы обычно на ней не отображаются.</a:t>
            </a:r>
          </a:p>
          <a:p>
            <a:r>
              <a:rPr lang="ru-RU" dirty="0"/>
              <a:t>Перечислимые типы отображаются похожим на класс образом, с той лишь разницей, что перед именем класса записывают слово </a:t>
            </a:r>
            <a:r>
              <a:rPr lang="ru-RU" b="1" dirty="0" err="1"/>
              <a:t>enumeration</a:t>
            </a:r>
            <a:r>
              <a:rPr lang="ru-RU" dirty="0"/>
              <a:t>.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81464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Такого рода отношение называется зависимостью, или отношением «‎Клиент-Поставщик». У Клиента возникает зависимость от Поставщика при решении некоторой задачи. Зависимость возникает в любом из следующих случаев: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Поставщик создаётся внутри метода Клиента.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Поставщик передаётся в метод Клиента по значению, ссылке или указателю.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Метод клиента возвращает Поставщика.</a:t>
            </a:r>
          </a:p>
          <a:p>
            <a:r>
              <a:rPr lang="ru-RU" dirty="0"/>
              <a:t>Во всех упомянутых ситуациях зависимость от Поставщика существует лишь на протяжении вызова метода Клиента — в локальных переменных, параметрах функций и временных объектах.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2716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схемах зависимость изображается пунктирной стрелкой, идущей от Клиента к Поставщику. Чтобы конкретизировать, какой вид зависимости используется, на стрелке дополнительно может указываться одно из следующих слов: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/>
              <a:t>create</a:t>
            </a:r>
            <a:r>
              <a:rPr lang="ru-RU" dirty="0"/>
              <a:t>. Метод Клиента создаёт экземпляр Поставщика и использует его, не передавая наружу.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/>
              <a:t>return</a:t>
            </a:r>
            <a:r>
              <a:rPr lang="ru-RU" dirty="0"/>
              <a:t>. Клиент возвращает экземпляр Поставщика. При этом клиент может создавать Поставщика самостоятельно или делегировать создание другому объекту.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/>
              <a:t>use</a:t>
            </a:r>
            <a:r>
              <a:rPr lang="ru-RU" dirty="0"/>
              <a:t>. Клиент использует зависимость, переданную ему через параметр метода. Для этого он вызывает методы переданных ему параметров или передаёт их дальше в качестве параметров.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Класс Прямоугольник использует переданный ему Холст (</a:t>
            </a:r>
            <a:r>
              <a:rPr lang="ru-RU" dirty="0" err="1"/>
              <a:t>Canvas</a:t>
            </a:r>
            <a:r>
              <a:rPr lang="ru-RU" dirty="0"/>
              <a:t>), чтобы нарисовать на нём своё изображение, вызывая методы </a:t>
            </a:r>
            <a:r>
              <a:rPr lang="ru-RU" dirty="0" err="1"/>
              <a:t>MoveTo</a:t>
            </a:r>
            <a:r>
              <a:rPr lang="ru-RU" dirty="0"/>
              <a:t> и </a:t>
            </a:r>
            <a:r>
              <a:rPr lang="ru-RU" dirty="0" err="1"/>
              <a:t>LineTo</a:t>
            </a:r>
            <a:r>
              <a:rPr lang="ru-RU" dirty="0"/>
              <a:t>. Так можно многократно с разными параметрами вызывать метод </a:t>
            </a:r>
            <a:r>
              <a:rPr lang="ru-RU" dirty="0" err="1"/>
              <a:t>Draw</a:t>
            </a:r>
            <a:r>
              <a:rPr lang="ru-RU" dirty="0"/>
              <a:t> у одного и того же прямоугольника, получая изображение прямоугольника на разных холстах.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44084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Зависимость — наиболее слабая связь между классами среди рассмотренных отношений. Эта слабость даёт наибольшую гибкость — каждый вызов метода Клиента может иметь дело с новым Поставщиком. За эту гибкость приходится платить — зависимость транзитивна. Она распространяется на всех пользователей Клиента — они должны уметь создать Поставщика перед тем как передать его Клиенту в качестве параметра и знать, что делать с Поставщиком, которого им вернул Клиент. При композиции и агрегации зависимость не распространяется, так как Целое скрывает свои Части в приватной области.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8607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C++ и многих других языках программирования для выражения отношения «является» используется наследование. Механизм наследования создаёт новый класс не с нуля, а на основе уже существующего класса. Новый класс сохраняет данные и поведение родительского класса. За счёт этого обеспечивается повторное использование кода.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6723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Графически наследование обозначается в виде стрелки с треугольным наконечником, направленной от наследника к базовому классу. Иногда встречается форма записи, при которой соединительная линия содержит надпись {{"</a:t>
            </a:r>
            <a:r>
              <a:rPr lang="ru-RU" dirty="0" err="1"/>
              <a:t>Extends</a:t>
            </a:r>
            <a:r>
              <a:rPr lang="ru-RU" dirty="0"/>
              <a:t>"}}[</a:t>
            </a:r>
            <a:r>
              <a:rPr lang="ru-RU" dirty="0" err="1"/>
              <a:t>be_translate_cpp_extends</a:t>
            </a:r>
            <a:r>
              <a:rPr lang="ru-RU" dirty="0"/>
              <a:t>]. На следующем рисунке показаны различные иерархии наследования.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59087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диаграмме классов интерфейсы отображаются подобно классам, с уточняющей пометкой 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&lt;&lt;Interface&gt;&gt;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77043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9775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Композиция — один из самых простых способов создать новый тип данных, используя функционал уже имеющихся. При композиции мы получаем новый, более сложный тип, состоящий из одного или нескольких более простых объектов.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6096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диаграмме классов композиция обозначается соединительной линией с закрашенным ромбом, исходящим от составного объекта. Со стороны включаемого объекта наконечника может и не быть.</a:t>
            </a:r>
          </a:p>
          <a:p>
            <a:r>
              <a:rPr lang="ru-RU" dirty="0"/>
              <a:t>Ограничений на количество включений простого объекта в состав более сложного нет. В приведённом примере </a:t>
            </a:r>
            <a:r>
              <a:rPr lang="ru-RU" dirty="0" err="1"/>
              <a:t>Circle</a:t>
            </a:r>
            <a:r>
              <a:rPr lang="ru-RU" dirty="0"/>
              <a:t> содержит один экземпляр </a:t>
            </a:r>
            <a:r>
              <a:rPr lang="ru-RU" dirty="0" err="1"/>
              <a:t>Point</a:t>
            </a:r>
            <a:r>
              <a:rPr lang="ru-RU" dirty="0"/>
              <a:t>, а </a:t>
            </a:r>
            <a:r>
              <a:rPr lang="ru-RU" dirty="0" err="1"/>
              <a:t>Triangle</a:t>
            </a:r>
            <a:r>
              <a:rPr lang="ru-RU" dirty="0"/>
              <a:t> — три. Чтобы подчеркнуть множественный характер связи, на конце стрелочки может указываться количество экземпляров.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357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Составной класс, как правило, прячет свои члены-данные от доступа извне и управляет ими. Это позволяет сохранить состояние объекта согласованным. На следующей диаграмме представлен класс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AlarmClock</a:t>
            </a:r>
            <a:r>
              <a:rPr lang="ru-RU" dirty="0"/>
              <a:t>, который состоит из часов (</a:t>
            </a:r>
            <a:r>
              <a:rPr lang="ru-RU" dirty="0" err="1"/>
              <a:t>Clock</a:t>
            </a:r>
            <a:r>
              <a:rPr lang="ru-RU" dirty="0"/>
              <a:t>), звукового устройства (</a:t>
            </a:r>
            <a:r>
              <a:rPr lang="ru-RU" dirty="0" err="1"/>
              <a:t>Beeper</a:t>
            </a:r>
            <a:r>
              <a:rPr lang="ru-RU" dirty="0"/>
              <a:t>) и времени включения звукового сигнала. Пользователи Будильника не имеют доступа к содержащимся в нём полям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clock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_</a:t>
            </a:r>
            <a:r>
              <a:rPr lang="ru-RU" dirty="0"/>
              <a:t> и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beeper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_</a:t>
            </a:r>
            <a:r>
              <a:rPr lang="ru-RU" dirty="0"/>
              <a:t>. Благодаря этому сигнал пробуждения прозвучит в тот момент, когда текущее время, предоставляемое часами, станет равно значению поля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alarm_time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_</a:t>
            </a:r>
            <a:r>
              <a:rPr lang="ru-RU" dirty="0"/>
              <a:t>.</a:t>
            </a:r>
          </a:p>
          <a:p>
            <a:r>
              <a:rPr lang="ru-RU" dirty="0"/>
              <a:t>То, что класс </a:t>
            </a:r>
            <a:r>
              <a:rPr lang="ru-RU" dirty="0" err="1"/>
              <a:t>Beeper</a:t>
            </a:r>
            <a:r>
              <a:rPr lang="ru-RU" dirty="0"/>
              <a:t> не знает об объектах, в которых он содержится, даёт возможность использовать </a:t>
            </a:r>
            <a:r>
              <a:rPr lang="ru-RU" dirty="0" err="1"/>
              <a:t>Beeper</a:t>
            </a:r>
            <a:r>
              <a:rPr lang="ru-RU" dirty="0"/>
              <a:t> не только в будильнике, но и, например, в игрушечной полицейской машине. Только в этом случае звуковой сигнал будет включён не по достижении определённого времени, а сразу при включении игрушки.</a:t>
            </a:r>
          </a:p>
          <a:p>
            <a:r>
              <a:rPr lang="ru-RU" dirty="0"/>
              <a:t>При разрушении составного объекта удаляются и входящие в его состав объекты. Например, при удалении папки должны быть удалены все содержащиеся в ней файлы.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8023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37352F"/>
                </a:solidFill>
                <a:effectLst/>
                <a:latin typeface="-apple-system"/>
              </a:rPr>
              <a:t>Агрегация — тоже пример отношений часть-целое, и реализуется она, подобно композиции, с использованием структур или классов. Различия между композицией и агрегацией в основном семантические.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1827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Агрегация — тоже пример отношений часть-целое, и реализуется она, подобно композиции, с использованием структур или классов. Различия между композицией и агрегацией в основном семантические.</a:t>
            </a:r>
          </a:p>
          <a:p>
            <a:r>
              <a:rPr lang="ru-RU" dirty="0"/>
              <a:t>Особенности агрегации: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Часть является частью Целого.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Часть в один и тот же момент времени может принадлежать более чем одному Целому.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Целое не управляет своими частями. При удалении Целого Часть продолжает существовать.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Часть не знает о существовании Целого.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Транзитивность — связи между агрегируемыми объектами не имеют циклов, то есть ни один из объектов не является прямой или косвенной частью самого себя.</a:t>
            </a:r>
          </a:p>
          <a:p>
            <a:endParaRPr lang="ru-RU" dirty="0"/>
          </a:p>
          <a:p>
            <a:r>
              <a:rPr lang="ru-RU" dirty="0"/>
              <a:t>При композиции мы добавляем части к целому, используя обычные переменные-члены. А когда класс использует динамическое выделение памяти, применяем указатели. При этом часть не может существовать без целого. В качестве примера композиции классов, использующих динамическое выделение памяти, можно привести классы Осьминог и Односвязный список. При разрушении Осьминога происходит удаление его Щупалец, а при разрушении односвязного списка удаляются его узлы.</a:t>
            </a:r>
          </a:p>
          <a:p>
            <a:r>
              <a:rPr lang="ru-RU" dirty="0"/>
              <a:t>При агрегации мы также используем переменные-члены класса, только в этом случае они будут ссылками или указателями на объекты, созданные и существующие за пределами класса. Адреса объектов передаются классу-агрегату снаружи через параметры конструктора либо через параметры методов. При этом Часть может существовать отдельно от Целого.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809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схемах агрегация обозначается как композиция с той лишь разницей, что ромбик, расположенный на стороне объекта-агрегата, не закрашивается.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Ещё один пример агрегации — отношение между Автобусом и Человеком. Автобус перевозит людей, но они не его составная часть. После разрушения автобуса с человеком ничего не происходит.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5235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Агрегация позволяет одному объекту делегировать часть работы другому, переданному извне, объекту. Например, </a:t>
            </a:r>
            <a:r>
              <a:rPr lang="en-US" dirty="0" err="1"/>
              <a:t>RemoteControl</a:t>
            </a:r>
            <a:r>
              <a:rPr lang="en-US" dirty="0"/>
              <a:t> </a:t>
            </a:r>
            <a:r>
              <a:rPr lang="ru-RU" dirty="0"/>
              <a:t>делегирует выполнение операций классу </a:t>
            </a:r>
            <a:r>
              <a:rPr lang="en-US" dirty="0"/>
              <a:t>TV</a:t>
            </a:r>
            <a:r>
              <a:rPr lang="ru-RU" dirty="0"/>
              <a:t>, а сам лишь обрабатывает команды пользователя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9400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 композиции и агрегации Целое оказывается связанным с Частью в течение длительного времени — поля Целого хранят Часть по значению, ссылке или указателю.</a:t>
            </a:r>
          </a:p>
          <a:p>
            <a:r>
              <a:rPr lang="ru-RU" dirty="0"/>
              <a:t>В жизни потребность в каком-либо объекте нам часто нужна лишь для выполнения некоторой задачи: мы вызываем такси, чтобы доехать до нужного места, берём нож, чтобы сделать бутерброд, прибегаем к услугам парикмахера, чтобы подстричься. После выполнения задачи потребность в объекте исчезает до следующего раза. И правда, незачем держать при себе парикмахера до конца своей жизни.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217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AE877-0B2B-4E92-AB4F-CF31ADE28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E2E6D9-A916-40D7-83AD-EF4FFEF84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8F174-AAFC-4154-9704-73AF0FD33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2338-19C0-4D5B-87F4-D84E00F7CA9F}" type="datetime1">
              <a:rPr lang="ru-RU" smtClean="0"/>
              <a:t>08.09.2023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EAF7C-4A59-4EC1-9CD6-24639B475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3D70A-9CF3-4156-ABA9-96ADEF12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8911-E3D6-4AD9-AA24-3D7604D2F4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765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69FEE-B984-422E-8829-BAC3447CF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4FF5FC-EE5A-40B8-B13E-4B24DCB81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B94C7-C425-42D2-967A-3860E9AC2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35379-0901-4231-AD59-C11B54E6DE39}" type="datetime1">
              <a:rPr lang="ru-RU" smtClean="0"/>
              <a:t>08.09.2023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F384E-900C-4F93-9042-DAFAEA8FF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49BA6-4CF0-4129-BB01-852E0ABD5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8911-E3D6-4AD9-AA24-3D7604D2F4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54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10387D-78AE-4D0A-ABE2-AB81E74668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1259FD-282A-4155-9F50-FBBDAF4E4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8DE9B-1397-44F6-B498-628096E46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2BD2-2B61-4104-B801-D48DD70A0351}" type="datetime1">
              <a:rPr lang="ru-RU" smtClean="0"/>
              <a:t>08.09.2023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233CC-36DE-4DAB-B8E5-DADCF1E0D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EB5CF-EA7F-4E68-85A6-06BC3A3F0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8911-E3D6-4AD9-AA24-3D7604D2F4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4169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05B4D-328A-4730-83B9-A27100507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84A3B-2F97-46F5-BCB9-6E4888EA5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A3365-BE53-41E9-B6ED-212851EFD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46E7A-C0A0-4585-9511-0CC32E1FD9E5}" type="datetime1">
              <a:rPr lang="ru-RU" smtClean="0"/>
              <a:t>08.09.2023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07BF0-86C7-4E97-986C-31E7FD6E6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E3EE4-9DE6-4EF9-9A24-92DDE50C2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8911-E3D6-4AD9-AA24-3D7604D2F4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499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FC3ED-E11A-469E-AE9B-A6913DFF3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D1D77-74F8-4834-A657-396FD90D6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8CF60-F80A-4816-B420-4EE523241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A3D6-0ACE-4A6A-A614-8F082567C748}" type="datetime1">
              <a:rPr lang="ru-RU" smtClean="0"/>
              <a:t>08.09.2023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A9A8E-F7BD-4300-AA03-149260D1A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20C3F-775A-4C18-A749-7E72550A8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8911-E3D6-4AD9-AA24-3D7604D2F4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1165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C1AD0-9BDF-4BD1-8DEA-B0C087D6B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54EF9-1C1C-4998-BD62-0EAF7CB3BB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3900D2-E2B3-48D8-9F50-FAC1D1347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20AADF-8249-4C0D-ACE2-53AB09307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7D5AA-C59A-488C-BD40-52249BD73BF2}" type="datetime1">
              <a:rPr lang="ru-RU" smtClean="0"/>
              <a:t>08.09.2023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C6A8D9-981B-49AC-BACA-8C51F2A61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19B4C-8BFA-4E95-9AEF-7E4FDAD4B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8911-E3D6-4AD9-AA24-3D7604D2F4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20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FCDC8-6418-47AC-A9ED-BEC2C2CCD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1E4296-2F0F-4EBB-A4C5-C9FE9E4D0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AE99F5-0F14-45C2-B2F3-67C00DD8A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C4BA42-D213-4A5D-884E-9D4DBAC716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CD0B6B-593A-4A0B-9D82-2B234E5DA5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410BA3-6CDE-4FE7-A7B7-DC80F1C28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4CB10-256C-4862-8195-7B259579A1DE}" type="datetime1">
              <a:rPr lang="ru-RU" smtClean="0"/>
              <a:t>08.09.2023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D6ADC3-900C-461E-AF27-6AEA82F5A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F90D9E-09C8-40BA-8F1A-13C482A21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8911-E3D6-4AD9-AA24-3D7604D2F4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0700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05B29-D415-4AC3-A02B-23C328869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1779F2-768A-456B-8AD1-C577FA87A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E238F-8367-4111-8E77-9E3737855EA3}" type="datetime1">
              <a:rPr lang="ru-RU" smtClean="0"/>
              <a:t>08.09.2023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90203E-BA3E-4C5D-9469-C7D8404BE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597CF4-C872-47B7-A3C5-B3B5F154D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8911-E3D6-4AD9-AA24-3D7604D2F4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070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9A22FA-444E-4504-A21D-C6525C5DC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77840-E45D-4DAA-BE43-94276BE639C0}" type="datetime1">
              <a:rPr lang="ru-RU" smtClean="0"/>
              <a:t>08.09.2023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626FE9-6158-4E2B-8C72-1B582BEA6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1001A-88AE-4089-97A2-07F60DB3E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8911-E3D6-4AD9-AA24-3D7604D2F4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3052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C355-D362-4A3F-95A0-97A2B9F9A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CC1F4-78B6-46BE-B9DD-2387FC689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06E47-6445-4251-A3C1-2A48A1EEB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D94250-2F41-4824-B15B-EE7C2AD5F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81C3-C275-49D1-AD29-5B152B9D32A6}" type="datetime1">
              <a:rPr lang="ru-RU" smtClean="0"/>
              <a:t>08.09.2023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B8E40-5563-4ED2-AAC5-815EEA618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E2C66-9FC5-40FA-A078-306C4B975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8911-E3D6-4AD9-AA24-3D7604D2F4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6715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291FF-9FFD-4CFA-8322-03C7B75DE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FD8E02-D776-40EC-A83F-B6490FA528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E773C5-0DFE-434A-9556-DABE7607F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4CE20-ED23-4394-985A-39AA57B0E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BEC0E-0129-4BAE-BDC5-B0A9F963C45C}" type="datetime1">
              <a:rPr lang="ru-RU" smtClean="0"/>
              <a:t>08.09.2023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B76E6-EC1A-4371-82CB-F7A1B02ED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25BC96-093F-49E1-B620-8550721C1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8911-E3D6-4AD9-AA24-3D7604D2F4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9752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1932BD-83E2-4145-B3CA-F819726EF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7E9DE-A29C-49FD-8152-E53A7641F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50C14-9ECB-4FC3-9625-D608393EDB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E3125-C00F-4E0E-AE42-19C93EAE59FD}" type="datetime1">
              <a:rPr lang="ru-RU" smtClean="0"/>
              <a:t>08.09.2023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AF121-2918-407D-8FDD-A1E43BAB7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AACE7-95FD-4EEA-B2F8-C028BE837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E8911-E3D6-4AD9-AA24-3D7604D2F4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9626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7B2D3-F805-4F1D-BC50-F56A49C9B5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Отношения между классами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FF897-3A20-49A0-92B8-6CC3F2636A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419063-6DCE-4FEF-8498-234268EFE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8911-E3D6-4AD9-AA24-3D7604D2F44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297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3E1AC1-1020-4294-A077-007A71C78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Агрегация и делегирование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A871CF4-AACF-395E-5682-5A4F4F5F35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264" y="2492896"/>
            <a:ext cx="6470104" cy="370285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9F510A-2F65-4CB2-B135-89173E027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8911-E3D6-4AD9-AA24-3D7604D2F44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2619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A3ED60-46B9-4A37-B70A-5752E1E19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Зависимость (</a:t>
            </a:r>
            <a:r>
              <a:rPr lang="en-US" dirty="0"/>
              <a:t>Dependency)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C5D6E4-B347-4185-B6F6-AB7F13C142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9FF30-19CE-4ED8-A834-12A8E43B0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8911-E3D6-4AD9-AA24-3D7604D2F44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54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6B10609-342F-4D6F-BA8A-7D410D91A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602CA5C1-4842-495A-B15F-9560F1308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Отношение «Клиент – Поставщик»</a:t>
            </a:r>
          </a:p>
          <a:p>
            <a:r>
              <a:rPr lang="ru-RU" dirty="0"/>
              <a:t>Поставщик создаётся внутри метода Клиента</a:t>
            </a:r>
          </a:p>
          <a:p>
            <a:r>
              <a:rPr lang="ru-RU" dirty="0"/>
              <a:t>Поставщик передаётся в метод Клиента</a:t>
            </a:r>
          </a:p>
          <a:p>
            <a:r>
              <a:rPr lang="ru-RU" dirty="0"/>
              <a:t>Метод Клиента возвращает Поставщика</a:t>
            </a:r>
          </a:p>
          <a:p>
            <a:r>
              <a:rPr lang="ru-RU" dirty="0"/>
              <a:t>Поставщик ничего не знает про клиента</a:t>
            </a:r>
          </a:p>
          <a:p>
            <a:r>
              <a:rPr lang="ru-RU" dirty="0"/>
              <a:t>Зависимость существует на протяжении вызова метода Клиента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C53FD6-F915-4008-B6BC-9A86F7E67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8911-E3D6-4AD9-AA24-3D7604D2F44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47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A670F6D-AA93-4847-B11C-B1FD5042CA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296" y="2003869"/>
            <a:ext cx="6840760" cy="3264055"/>
          </a:xfrm>
          <a:prstGeom prst="rect">
            <a:avLst/>
          </a:prstGeom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F2AFD21-51D0-42B2-A0D5-D8E2BA6F9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Обозначение зависимости на диаграммах классов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028AAD-E421-4D11-8FFE-2613E078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8911-E3D6-4AD9-AA24-3D7604D2F44D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98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7B3CCF-CE61-427C-AAF4-82B5C9676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Транзитивность зависимостей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33CED7-A79D-43DE-915C-2AEAA9153D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693" y="1978533"/>
            <a:ext cx="6864078" cy="451434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A565C-5859-4B16-BE7E-E6529C3A5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8911-E3D6-4AD9-AA24-3D7604D2F44D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006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EBF5C1F-8EB7-440F-83AA-83349F6B1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C3619-47C0-4CBE-ABA2-016231C459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CBB147-5EA7-452D-8899-B16743B90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8911-E3D6-4AD9-AA24-3D7604D2F44D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81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8A11AA-F11C-43CA-AF24-B81732CE1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75E180-BF1C-4731-94AF-7D7410D23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Выражает отношение «является» между классами</a:t>
            </a:r>
          </a:p>
          <a:p>
            <a:r>
              <a:rPr lang="ru-RU" dirty="0"/>
              <a:t>Создаёт новый класс не с нуля, а на основе существующего класса</a:t>
            </a:r>
          </a:p>
          <a:p>
            <a:r>
              <a:rPr lang="ru-RU" dirty="0"/>
              <a:t>Новый класс сохраняет данные и поведение родительского класса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82FF1-8F39-4912-AA32-066BC5F6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8911-E3D6-4AD9-AA24-3D7604D2F44D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6785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472F0AD-A5B3-4AA1-8E35-B3F293DD2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704" y="2132857"/>
            <a:ext cx="9144000" cy="4646951"/>
          </a:xfrm>
          <a:prstGeom prst="rect">
            <a:avLst/>
          </a:prstGeom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794055E-B301-425F-842E-92F680660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Обозначение наследования на диаграммах классов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EBD925-E666-4C9B-84ED-827013515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8911-E3D6-4AD9-AA24-3D7604D2F44D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4049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D20A85F-E557-4665-A30A-B0D4CCF09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Интерфейсы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4DD752-76D8-4068-A767-76069DC834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3F17E0-2CD9-4DF8-BC5C-3843417F7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8911-E3D6-4AD9-AA24-3D7604D2F44D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6107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52DA270-CB7E-8B00-5A03-197D05BB28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536" y="3500439"/>
            <a:ext cx="8172400" cy="192205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9EC0F0A-A4A6-472E-AB37-B92F93F10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Обозначение интерфейса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B596E-DA3A-4FA1-9260-CE5589845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8911-E3D6-4AD9-AA24-3D7604D2F44D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7949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2DDA6B-B205-44FB-9002-AC2269452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классов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A450FE-1DFD-47E9-9263-7D0A9C7B3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Один из способов визуализации структуры программы</a:t>
            </a:r>
          </a:p>
          <a:p>
            <a:r>
              <a:rPr lang="ru-RU" dirty="0"/>
              <a:t>Показывает классы и интерфейсы, их состав и связи между ними</a:t>
            </a:r>
          </a:p>
          <a:p>
            <a:r>
              <a:rPr lang="en-US" dirty="0"/>
              <a:t>UML – </a:t>
            </a:r>
            <a:r>
              <a:rPr lang="ru-RU" dirty="0"/>
              <a:t>универсальный язык моделирования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60A991B-FF38-4274-A00D-85B8ED5419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648" y="4869942"/>
            <a:ext cx="6115050" cy="154305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0F82D-10AA-4EC9-BE3E-96365ED62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8911-E3D6-4AD9-AA24-3D7604D2F44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851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D20A85F-E557-4665-A30A-B0D4CCF09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интерфейса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4DD752-76D8-4068-A767-76069DC834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67DA6F-952A-418D-A83A-62E966CBB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8911-E3D6-4AD9-AA24-3D7604D2F44D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20688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18DEB-8DC1-40F2-8D25-8A130A9D7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Обозначение на диаграмме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9A911D7-AE2A-44B4-89C9-8741FF900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716" y="1690687"/>
            <a:ext cx="3379028" cy="494339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0C541-292C-44F4-8485-CDBDEAE9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8911-E3D6-4AD9-AA24-3D7604D2F44D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8962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9A404-27BF-4577-B5AA-E6D58FF31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D185A-1BD1-499D-A946-903D0BEB01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1054C-BB80-46B6-8016-2ADD97578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8911-E3D6-4AD9-AA24-3D7604D2F44D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634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BFE267-D992-4B74-A5FB-7DD145E46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Композиция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D4DA888-5B7B-417D-8854-E5B11DB984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6CDB4C-DAFA-4C99-B05E-743DB2122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8911-E3D6-4AD9-AA24-3D7604D2F44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645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8FB4CB-5BED-4A04-BFFA-ECDC3CBB5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Композиция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4EAC99-DEF2-47C7-8E28-DBE224943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Один объект является </a:t>
            </a:r>
            <a:r>
              <a:rPr lang="ru-RU" b="1" dirty="0"/>
              <a:t>частью</a:t>
            </a:r>
            <a:r>
              <a:rPr lang="ru-RU" dirty="0"/>
              <a:t> другого составного объекта</a:t>
            </a:r>
          </a:p>
          <a:p>
            <a:r>
              <a:rPr lang="ru-RU" dirty="0"/>
              <a:t>Составной объект единолично владеет </a:t>
            </a:r>
            <a:r>
              <a:rPr lang="ru-RU" b="1" dirty="0"/>
              <a:t>частью</a:t>
            </a:r>
          </a:p>
          <a:p>
            <a:pPr lvl="1"/>
            <a:r>
              <a:rPr lang="ru-RU" dirty="0"/>
              <a:t>При удалении объекта удаляется и его часть</a:t>
            </a:r>
          </a:p>
          <a:p>
            <a:r>
              <a:rPr lang="ru-RU" b="1" dirty="0"/>
              <a:t>Часть</a:t>
            </a:r>
            <a:r>
              <a:rPr lang="ru-RU" dirty="0"/>
              <a:t> не знает о своём владельце</a:t>
            </a:r>
          </a:p>
          <a:p>
            <a:pPr lvl="1"/>
            <a:r>
              <a:rPr lang="ru-RU" dirty="0"/>
              <a:t>Одна и та же часть может входить в состав разных составных объектов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3E528-DAD6-4D2E-A24E-7F3DB4FA3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8911-E3D6-4AD9-AA24-3D7604D2F44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6372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165B14-FC91-47B1-B3C2-C2A9861DA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Обозначение композиции на диаграммах классов</a:t>
            </a:r>
          </a:p>
        </p:txBody>
      </p:sp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22C2DE6-3098-45BB-BF6F-A5F58DCB11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2279550"/>
            <a:ext cx="7080076" cy="437086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8A4583-53E2-496C-9115-F142D2852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8911-E3D6-4AD9-AA24-3D7604D2F44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2119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449526-14E0-4BFD-9026-B7A21C8EE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Сокрытие данных при композиции</a:t>
            </a:r>
          </a:p>
        </p:txBody>
      </p:sp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653B2E1-2FAF-4320-9BCB-07C0769039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640" y="2132856"/>
            <a:ext cx="8460939" cy="432048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0A326E-E442-4709-94BA-A69069AF4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8911-E3D6-4AD9-AA24-3D7604D2F44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997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FA4413-24DE-4ED2-B703-609DAF7FC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Агрегация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C8A4E74-53CF-43B7-8A16-81BF6EC552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38A3C8-B3A6-44DF-A6C7-839FA1F8C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8911-E3D6-4AD9-AA24-3D7604D2F44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8670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5C44A9F-0763-4613-B91E-356B14A03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367FF40-2062-4098-8E11-68A66F3FA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Часть является частью Целого</a:t>
            </a:r>
          </a:p>
          <a:p>
            <a:r>
              <a:rPr lang="ru-RU" dirty="0"/>
              <a:t>Часть в один и тот же момент может принадлежать нескольким составным объектам</a:t>
            </a:r>
          </a:p>
          <a:p>
            <a:r>
              <a:rPr lang="ru-RU" dirty="0"/>
              <a:t>Целое не управляет своими частями</a:t>
            </a:r>
          </a:p>
          <a:p>
            <a:pPr lvl="1"/>
            <a:r>
              <a:rPr lang="ru-RU" dirty="0"/>
              <a:t>При удалении Целого Часть продолжает существовать</a:t>
            </a:r>
          </a:p>
          <a:p>
            <a:r>
              <a:rPr lang="ru-RU" dirty="0"/>
              <a:t>Часть не знает о существовании Целого</a:t>
            </a:r>
          </a:p>
          <a:p>
            <a:r>
              <a:rPr lang="ru-RU" dirty="0"/>
              <a:t>Транзитивность</a:t>
            </a:r>
          </a:p>
          <a:p>
            <a:pPr lvl="1"/>
            <a:r>
              <a:rPr lang="ru-RU" dirty="0"/>
              <a:t>Ни один из объектов не является прямой или косвенной частью себя</a:t>
            </a:r>
          </a:p>
          <a:p>
            <a:r>
              <a:rPr lang="ru-RU" dirty="0"/>
              <a:t>Класс-агрегат хранит ссылки или указатели на объекты, созданные за пределами класса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AD985-59EA-428F-939C-82CCAAF25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8911-E3D6-4AD9-AA24-3D7604D2F44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8682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1B2240-2ABE-401D-B821-9E8CE853A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Обозначение агрегации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33DA48F-20FE-48AD-A2C8-354136F86C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378" y="1847089"/>
            <a:ext cx="9144000" cy="275101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BC35424-F12C-4952-89D5-2E6F32B831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575" y="5010911"/>
            <a:ext cx="6877050" cy="165735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9287F6-5B73-4E4D-9764-906592AC4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8911-E3D6-4AD9-AA24-3D7604D2F44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5778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1529</Words>
  <Application>Microsoft Office PowerPoint</Application>
  <PresentationFormat>Widescreen</PresentationFormat>
  <Paragraphs>126</Paragraphs>
  <Slides>22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-apple-system</vt:lpstr>
      <vt:lpstr>SFMono-Regular</vt:lpstr>
      <vt:lpstr>Arial</vt:lpstr>
      <vt:lpstr>Calibri</vt:lpstr>
      <vt:lpstr>Calibri Light</vt:lpstr>
      <vt:lpstr>Office Theme</vt:lpstr>
      <vt:lpstr>Отношения между классами</vt:lpstr>
      <vt:lpstr>Диаграмма классов</vt:lpstr>
      <vt:lpstr>Композиция</vt:lpstr>
      <vt:lpstr>Композиция</vt:lpstr>
      <vt:lpstr>Обозначение композиции на диаграммах классов</vt:lpstr>
      <vt:lpstr>Сокрытие данных при композиции</vt:lpstr>
      <vt:lpstr>Агрегация</vt:lpstr>
      <vt:lpstr>Особенности</vt:lpstr>
      <vt:lpstr>Обозначение агрегации</vt:lpstr>
      <vt:lpstr>Агрегация и делегирование</vt:lpstr>
      <vt:lpstr>Зависимость (Dependency)</vt:lpstr>
      <vt:lpstr>Особенности</vt:lpstr>
      <vt:lpstr>Обозначение зависимости на диаграммах классов</vt:lpstr>
      <vt:lpstr>Транзитивность зависимостей</vt:lpstr>
      <vt:lpstr>Наследование</vt:lpstr>
      <vt:lpstr>Наследование</vt:lpstr>
      <vt:lpstr>Обозначение наследования на диаграммах классов</vt:lpstr>
      <vt:lpstr>Интерфейсы</vt:lpstr>
      <vt:lpstr>Обозначение интерфейса</vt:lpstr>
      <vt:lpstr>Реализация интерфейса</vt:lpstr>
      <vt:lpstr>Обозначение на диаграмме</vt:lpstr>
      <vt:lpstr>Вопросы?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UML-диаграммы классов</dc:title>
  <dc:creator>Alexey Malov</dc:creator>
  <cp:lastModifiedBy>Alexey Malov</cp:lastModifiedBy>
  <cp:revision>3</cp:revision>
  <dcterms:created xsi:type="dcterms:W3CDTF">2023-09-08T15:21:07Z</dcterms:created>
  <dcterms:modified xsi:type="dcterms:W3CDTF">2023-09-08T15:47:26Z</dcterms:modified>
</cp:coreProperties>
</file>