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99" r:id="rId29"/>
    <p:sldId id="290" r:id="rId30"/>
    <p:sldId id="291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84" r:id="rId50"/>
    <p:sldId id="285" r:id="rId51"/>
    <p:sldId id="286" r:id="rId52"/>
    <p:sldId id="287" r:id="rId53"/>
  </p:sldIdLst>
  <p:sldSz cx="9144000" cy="6858000" type="screen4x3"/>
  <p:notesSz cx="6858000" cy="9144000"/>
  <p:custDataLst>
    <p:tags r:id="rId5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378"/>
    <a:srgbClr val="DFEE4C"/>
    <a:srgbClr val="FFFFFF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7225" autoAdjust="0"/>
  </p:normalViewPr>
  <p:slideViewPr>
    <p:cSldViewPr>
      <p:cViewPr varScale="1">
        <p:scale>
          <a:sx n="80" d="100"/>
          <a:sy n="80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/shared_ptr/use_count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Скопируем img_2 в img_3, где нарисуем диагональный отрезок. Будут созданы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T4 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T2,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T5 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T6 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Нарисуем в </a:t>
            </a:r>
            <a:r>
              <a:rPr lang="ru-RU" dirty="0"/>
              <a:t>img_3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ещё один диагональный отрезок.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/>
              <a:t>T6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модифицирован без создания его копии, так как он используется в единственном экземпляре.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 программе получилось 3 изображения размером 16x12 пикселей, использующие всего 6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4x4. Даже на таком простом примере можно видеть, как мы сэкономили память в 6 раз. При большем количестве похожих копий можно достичь экономии в десятки и даже сотни раз!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3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оптимизацию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просто применять, создадим умный указатель </a:t>
            </a:r>
            <a:r>
              <a:rPr lang="ru-RU" dirty="0" err="1"/>
              <a:t>CoW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Внутри он будет хранить </a:t>
            </a:r>
            <a:r>
              <a:rPr lang="ru-RU" dirty="0" err="1"/>
              <a:t>shared_ptr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 счёт этого все копии </a:t>
            </a:r>
            <a:r>
              <a:rPr lang="ru-RU" dirty="0" err="1"/>
              <a:t>CoW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будут использовать один и тот же экземпляр данных.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классе 3 конструктора: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 по умолчанию;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конструктор, создающий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путём копирования переданного значения;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конструктор, создающий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путём перемещения переданного значения.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 копирования и операцию присваивания писать не нужно, так как с их генерированием справится компилятор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1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Следующим шагом добавим в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`*` и `-&gt;`. Они предоставят доступ к данным в режиме чтения: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8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в действии. Положим внутрь строку и убедимся, что обе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-копии используют одну и ту же строку: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6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 на запись устроен хитрее. Добавим метод </a:t>
            </a:r>
            <a:r>
              <a:rPr lang="ru-RU" dirty="0" err="1"/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нём удостоверимся, что текущий указатель — единственный владелец данных. Для этого воспользуемся методом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memory/shared_ptr/use_count"/>
              </a:rPr>
              <a:t>shared_ptr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memory/shared_ptr/use_count"/>
              </a:rPr>
              <a:t>::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memory/shared_ptr/use_count"/>
              </a:rPr>
              <a:t>use_count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кроме текущего указателя на данные ссылается кто-то ещё, создадим копию и будем использовать её. В самом конце вызовем переданную нам функцию и передадим туда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неконстантную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ссылку на текущую копию объекта: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7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изменить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-объект, вызовем метод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 В него передадим лямбда-функцию и внутри неё изменим значение объекта.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0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способ удобен, когда над объектом нужно проделать несколько модифицирующих операций. Но чаще всего требуется вызвать лишь один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неконстантный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класса или изменить одно из полей. В этом случае эта конструкция будет громоздкой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Подумаем, как сделать это более лаконично.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было бы добавить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метод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без параметров, который бы вернул ссылку на объект: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изменение объекта сократилось бы до одной строки: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за этой простотой кроется опасность. Пользователь класса может сохранить ссылку, возвращённую методом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 Затем использует эту ссылку для модификации данных, когда объект уже не будет единоличным владельцем.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8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данных объекта, полученных у </a:t>
            </a:r>
            <a:r>
              <a:rPr lang="ru-RU" dirty="0"/>
              <a:t>s1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привело к изменению данных объекта </a:t>
            </a:r>
            <a:r>
              <a:rPr lang="ru-RU" dirty="0"/>
              <a:t>s2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Отданная наружу ссылка позволила изменить данные в обход механизмов логики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18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защититься от этого, нужно возвращать пользователю не ссылку, а специальный прокси-объект с операциями </a:t>
            </a:r>
            <a:r>
              <a:rPr lang="ru-RU" dirty="0"/>
              <a:t>*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/>
              <a:t>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защититься от многократного использования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WriteProxy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 здесь используется перегрузка операций `*` и `-&gt;` для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-ссылок. У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-ссылок на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WriteProxy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эти операции есть, а у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-ссылок они удалены. Поэтому такой код компилироваться не будет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одиночные модификации объекта можно выполнить без использования лямбда-функций: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оптимизацию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компактного хранения изображений в графическом редакторе.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вы разрабатываете графический редактор наподобие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этой программе пользователь может рисовать на растре различные графические примитивы: линии, окружности, прямоугольники, изменять цвета отдельных пикселей.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2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Растровое изображение — двумерный массив пикселей размером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из обязательных функций любого графического редактора — возможность отмены изменений. Для этого редактор должен сохранять предыдущие версии изображения, чтобы в любой момент можно было переключиться на одну из них. И здесь начинаются сложности.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 «Команда» не очень удобен для манипуляции растровым изображением. Для действия «нарисовать окружность»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антидействием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«Восстановить пиксели, которые были под окружностью». Слишком трудоёмко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размеры картинки, тем больше памяти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памяти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она занимает. Например, иконка 32x32 пикселя с глубиной цвета в 32 бита будет занимать 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32*32*(32/8)=409632∗32∗(32/8)=4096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байт, или 4 килобайта. А фотография размером 4000x3000 пикселей и глубиной цвета 32 бита — уже 48 мегабайт. Если после каждой правки сохранять копию изображения целиком, никакой памяти не хватит!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8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поможет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Воспользуемся тем, что в подобных редакторах большинство действий пользователя изменяют лишь небольшую часть изображения. Например, рисование карандашом или кистью изменяет всего лишь сотни или даже десятки пикселей.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Разобьём всё изображение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прямоугольные кусочки (а чаще, квадратные) фиксированного размера. Каждый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хранить небольшую часть целого изображения.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должны быть слишком маленькими, чтобы накладные расходы, связанные с ним, были незначительными по сравнению с размерами самого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Большое изображение, составленное из слишком маленьких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будет использовать много памяти для хранения служебной информации. Слишком большим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тоже не должен быть, так как память выделяется целыми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может быть расточительно.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Типичный размер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от 8x8 до 64x64 пикселей. При глубине цвета в 32 бита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занимать от 1 до 16 килобайт, а служебные данные — несколько десятков байт.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12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размеры изображения не кратны размерам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 округляют вверх и часть области граничных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используют. Например, если используются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4x4, изображение размером 14x11 пикселей потребует 4x3=12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Похожим образом поступают с кафельной плиткой: размеры стены округляют вверх до целого числа плиток, а потом лишние части плитки отрезают.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5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должно хранить каждый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оптимизацией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Тогда копия изображения будет использовать те же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и оригинал. И только при изменении пикселей изображения будут создаваться модифицированные копии затронутых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экономить память даже при хранении единственного изображения, если все его пиксели одного цвета. А этом случае всю поверхность изображения можно замостить копией одного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работу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изображением.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Создадим img_2, копию картинки img_1, и нарисуем внутри img_2 вертикальный отрезок. 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 будут созданы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T2 и T3. Остальные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изображении img_2 будут использовать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4624"/>
            <a:ext cx="82089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123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84784"/>
            <a:ext cx="8964488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75956" y="56604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заместитель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40346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Опять утки</a:t>
            </a:r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4316"/>
            <a:ext cx="9144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km.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удаленное управление утками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/>
              <a:t>Решение – Удаленный заместитель</a:t>
            </a:r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Канал для обмена данными между процессами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pipe;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варианты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Защищающий заместитель</a:t>
            </a:r>
          </a:p>
          <a:p>
            <a:pPr lvl="1"/>
            <a:r>
              <a:rPr lang="ru-RU" dirty="0"/>
              <a:t>Контроль доступа к определенным методам класса</a:t>
            </a:r>
          </a:p>
          <a:p>
            <a:r>
              <a:rPr lang="ru-RU" dirty="0"/>
              <a:t>Умный указатель</a:t>
            </a:r>
          </a:p>
          <a:p>
            <a:pPr lvl="1"/>
            <a:r>
              <a:rPr lang="ru-RU" dirty="0"/>
              <a:t>Управление временем жизни объекта</a:t>
            </a:r>
          </a:p>
          <a:p>
            <a:r>
              <a:rPr lang="ru-RU" dirty="0"/>
              <a:t>Оптимизация </a:t>
            </a:r>
            <a:r>
              <a:rPr lang="en-US" dirty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</a:t>
            </a:r>
            <a:r>
              <a:rPr lang="en-US" dirty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/>
              <a:t>Если объект не изменяется, все его копии - идентичны</a:t>
            </a:r>
          </a:p>
          <a:p>
            <a:pPr lvl="1"/>
            <a:r>
              <a:rPr lang="ru-RU" dirty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/>
              <a:t>Proxy</a:t>
            </a:r>
            <a:r>
              <a:rPr lang="ru-RU" dirty="0"/>
              <a:t> ведет подсчет ссылок на объект</a:t>
            </a:r>
          </a:p>
          <a:p>
            <a:pPr lvl="2"/>
            <a:r>
              <a:rPr lang="ru-RU" dirty="0"/>
              <a:t>Копирование </a:t>
            </a:r>
            <a:r>
              <a:rPr lang="en-US" dirty="0"/>
              <a:t>proxy </a:t>
            </a:r>
            <a:r>
              <a:rPr lang="ru-RU" dirty="0"/>
              <a:t>увеличивает счетчик ссылок, разрушение - уменьшает</a:t>
            </a:r>
          </a:p>
          <a:p>
            <a:pPr lvl="2"/>
            <a:r>
              <a:rPr lang="ru-RU" dirty="0"/>
              <a:t>Выполняя операцию, изменяющую субъект, счетчик ссылок которого </a:t>
            </a:r>
            <a:r>
              <a:rPr lang="en-US" dirty="0"/>
              <a:t>&gt; 1</a:t>
            </a:r>
            <a:r>
              <a:rPr lang="ru-RU" dirty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/>
              <a:t>Если счетчик обнулился – объект удаляется</a:t>
            </a:r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</a:t>
            </a:r>
            <a:r>
              <a:rPr lang="ru-RU" dirty="0"/>
              <a:t>в действии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6977-83EC-4489-A983-FDDE61F7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on Write Proxy</a:t>
            </a:r>
            <a:endParaRPr lang="ru-RU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AFEEEA3-21EC-4AD8-95F4-0FDA6DF3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772816"/>
            <a:ext cx="89630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EA679-2039-474D-9926-B8DF158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Copy on Write </a:t>
            </a:r>
            <a:r>
              <a:rPr lang="ru-RU" dirty="0"/>
              <a:t>в графическом редакторе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4B0C-01A6-4E03-831E-2D6AE1902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1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4A3714-7462-4B7A-A563-31F25984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Растровый графический редактор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A3C73-ED46-44D3-8D24-3C4C47F5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66509"/>
            <a:ext cx="6480720" cy="5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BB71-5132-4061-A0BE-AD9099EF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Растровое изображение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E7F8B-08FB-4494-A56E-495006A00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466161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35D5-C530-43A4-AEF4-8536989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и повтор действий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41CD-C6BD-4C11-8F03-D2157918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20" y="1675656"/>
            <a:ext cx="5719188" cy="4448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C45E9C-7964-477F-B67B-7A31EEF68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20" y="1828056"/>
            <a:ext cx="5719188" cy="4448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ADE7E-98A1-40A1-8A31-A4C2CF48E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320" y="1980456"/>
            <a:ext cx="5719188" cy="4448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C3831-52C3-4245-A128-4DB02651B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132856"/>
            <a:ext cx="5719188" cy="44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BF11-2C2E-49D9-BBBB-057CD71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Изображение в виде </a:t>
            </a:r>
            <a:r>
              <a:rPr lang="ru-RU" dirty="0" err="1"/>
              <a:t>тайлов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16CC7-A4A8-41BC-A7E4-9D3C803B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328592" cy="40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78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615-75B5-49CD-93BD-2EB3950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Изображеине</a:t>
            </a:r>
            <a:r>
              <a:rPr lang="ru-RU" dirty="0"/>
              <a:t> размером, не кратным размеру </a:t>
            </a:r>
            <a:r>
              <a:rPr lang="ru-RU" dirty="0" err="1"/>
              <a:t>тайла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7E9358-13A5-48FD-A05B-BF873EA9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78" y="1728841"/>
            <a:ext cx="5845618" cy="45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3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1C0D-E42A-4D93-BAE1-7478BAF7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Изображение со сплошной заливкой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D3307F-D67E-42DD-A5A2-41FA5963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8" y="2492896"/>
            <a:ext cx="803244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246E92C-84F3-47F0-AF14-A29D1346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2" y="548680"/>
            <a:ext cx="7374438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03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205EE8C-EAB1-47B6-8FBD-7B417041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16" y="116633"/>
            <a:ext cx="5422970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5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BBC30B6-DEB6-4D2C-9356-15DFAB63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8" y="86316"/>
            <a:ext cx="5472606" cy="668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84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4D4F5-9AC6-4AE2-8620-7D3F8C4A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en-US" dirty="0" err="1"/>
              <a:t>CoW</a:t>
            </a:r>
            <a:r>
              <a:rPr lang="en-US" dirty="0"/>
              <a:t>-</a:t>
            </a:r>
            <a:r>
              <a:rPr lang="ru-RU" dirty="0"/>
              <a:t>обёртку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A2371-AD2E-409D-8DEC-51E0B205C0B5}"/>
              </a:ext>
            </a:extLst>
          </p:cNvPr>
          <p:cNvSpPr/>
          <p:nvPr/>
        </p:nvSpPr>
        <p:spPr>
          <a:xfrm>
            <a:off x="479272" y="1556792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Конструируем значение по умолчанию.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Создаём значение за счёт перемещения его из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Создаём значение из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&lt;Value&gt;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Удаленный заместитель (посол)</a:t>
            </a:r>
          </a:p>
          <a:p>
            <a:pPr lvl="1"/>
            <a:r>
              <a:rPr lang="ru-RU" dirty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/>
              <a:t>Виртуальный заместитель</a:t>
            </a:r>
          </a:p>
          <a:p>
            <a:pPr lvl="1"/>
            <a:r>
              <a:rPr lang="ru-RU" dirty="0"/>
              <a:t>Создание «тяжелых» объектов по требованию</a:t>
            </a:r>
          </a:p>
          <a:p>
            <a:r>
              <a:rPr lang="ru-RU" dirty="0"/>
              <a:t>Защищающий заместитель</a:t>
            </a:r>
          </a:p>
          <a:p>
            <a:pPr lvl="1"/>
            <a:r>
              <a:rPr lang="ru-RU" dirty="0"/>
              <a:t>Контроль доступа к исходному объекту</a:t>
            </a:r>
          </a:p>
          <a:p>
            <a:r>
              <a:rPr lang="ru-RU" dirty="0"/>
              <a:t>Умный указатель</a:t>
            </a:r>
          </a:p>
          <a:p>
            <a:pPr lvl="1"/>
            <a:r>
              <a:rPr lang="ru-RU" dirty="0"/>
              <a:t>Подсчет ссылок, управление временем жизни</a:t>
            </a:r>
          </a:p>
          <a:p>
            <a:pPr lvl="1"/>
            <a:r>
              <a:rPr lang="ru-RU" dirty="0"/>
              <a:t>Загрузка объекта в память при первом обращении к нему</a:t>
            </a:r>
          </a:p>
          <a:p>
            <a:pPr lvl="1"/>
            <a:r>
              <a:rPr lang="ru-RU" dirty="0"/>
              <a:t>Блокировка доступа к объекту при обращении к нему</a:t>
            </a:r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902BF2-C18C-4A41-8DFD-1DCBDF280F97}"/>
              </a:ext>
            </a:extLst>
          </p:cNvPr>
          <p:cNvSpPr/>
          <p:nvPr/>
        </p:nvSpPr>
        <p:spPr>
          <a:xfrm>
            <a:off x="0" y="476672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разыменования служит для чтения значения.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-&gt; служит для чтения полей и вызова константных методов.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operator-&gt;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8D414-5043-4C32-B144-1AEF1EB058A9}"/>
              </a:ext>
            </a:extLst>
          </p:cNvPr>
          <p:cNvSpPr/>
          <p:nvPr/>
        </p:nvSpPr>
        <p:spPr>
          <a:xfrm>
            <a:off x="323528" y="188640"/>
            <a:ext cx="8712968" cy="468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literals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s2{s1};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значению используем операцию разыменования.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константных методов служит стрелочка.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Оба указателя ссылаются на одну и ту же строку в памяти.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(&amp;*s1 == &amp;*s2);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09D69-DF52-4BD6-8643-0364C66CC29A}"/>
              </a:ext>
            </a:extLst>
          </p:cNvPr>
          <p:cNvSpPr/>
          <p:nvPr/>
        </p:nvSpPr>
        <p:spPr>
          <a:xfrm>
            <a:off x="2051720" y="52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3B3B3B"/>
                </a:solidFill>
                <a:latin typeface="Consolas" panose="020B0609020204030204" pitchFamily="49" charset="0"/>
              </a:rPr>
              <a:t>Hello, Hello</a:t>
            </a:r>
          </a:p>
          <a:p>
            <a:r>
              <a:rPr lang="it-IT" dirty="0">
                <a:solidFill>
                  <a:srgbClr val="3B3B3B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it-IT" dirty="0">
                <a:solidFill>
                  <a:srgbClr val="3B3B3B"/>
                </a:solidFill>
                <a:latin typeface="Consolas" panose="020B0609020204030204" pitchFamily="49" charset="0"/>
              </a:rPr>
              <a:t>000001B0C3ED5A30, 000001B0C3ED5A30</a:t>
            </a:r>
            <a:endParaRPr lang="it-I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E6D88-CA88-43FE-9F82-C06EE304AC2A}"/>
              </a:ext>
            </a:extLst>
          </p:cNvPr>
          <p:cNvSpPr/>
          <p:nvPr/>
        </p:nvSpPr>
        <p:spPr>
          <a:xfrm>
            <a:off x="0" y="-1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Write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принимает функцию, в которую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CoW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передаст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неконстантную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ссылку на хранящееся значение.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ModifierFn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ModifierFn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modify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_ —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единственный владелец данных.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ModifierFn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400">
                <a:solidFill>
                  <a:srgbClr val="000000"/>
                </a:solidFill>
                <a:latin typeface="Consolas" panose="020B0609020204030204" pitchFamily="49" charset="0"/>
              </a:rPr>
              <a:t>modify)(*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Удостоверяемся, что текущий объект единолично владеет данными.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Если это не так, создаём копию и будем ссылаться на неё.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use_count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   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Кроме нас на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_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кто-то ещё, копируем содержимое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_.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&gt;(*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CC539F-EBAD-4BF2-9C43-59FF7F0144C2}"/>
              </a:ext>
            </a:extLst>
          </p:cNvPr>
          <p:cNvSpPr/>
          <p:nvPr/>
        </p:nvSpPr>
        <p:spPr>
          <a:xfrm>
            <a:off x="179512" y="188641"/>
            <a:ext cx="9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literals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s2{s1};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этой функции можно изменить значение,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содержащееся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s2.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s2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содержит строку "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World!".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19E9A-E238-4696-B122-DC59FCD51099}"/>
              </a:ext>
            </a:extLst>
          </p:cNvPr>
          <p:cNvSpPr/>
          <p:nvPr/>
        </p:nvSpPr>
        <p:spPr>
          <a:xfrm>
            <a:off x="251520" y="1166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5FF3FC-D040-4661-83BA-A60221C052CB}"/>
              </a:ext>
            </a:extLst>
          </p:cNvPr>
          <p:cNvSpPr/>
          <p:nvPr/>
        </p:nvSpPr>
        <p:spPr>
          <a:xfrm>
            <a:off x="211928" y="149826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*value_;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B1ED6-7FF3-40A8-94F6-AF901A6F6F21}"/>
              </a:ext>
            </a:extLst>
          </p:cNvPr>
          <p:cNvSpPr/>
          <p:nvPr/>
        </p:nvSpPr>
        <p:spPr>
          <a:xfrm>
            <a:off x="244482" y="501317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4B4B34-2EFE-4FB0-86A3-E1C6185FC48E}"/>
              </a:ext>
            </a:extLst>
          </p:cNvPr>
          <p:cNvSpPr/>
          <p:nvPr/>
        </p:nvSpPr>
        <p:spPr>
          <a:xfrm>
            <a:off x="1187624" y="148478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data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Hi"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*s2;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42CEA-2E96-4C8B-8E4C-0DE4E85D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эта программа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2C027-204A-4F31-A0FB-C082DC734905}"/>
              </a:ext>
            </a:extLst>
          </p:cNvPr>
          <p:cNvSpPr/>
          <p:nvPr/>
        </p:nvSpPr>
        <p:spPr>
          <a:xfrm>
            <a:off x="251520" y="458112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Hello Hi</a:t>
            </a:r>
            <a:endParaRPr lang="de-DE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Hello </a:t>
            </a:r>
            <a:r>
              <a:rPr lang="de-DE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Hi Hello</a:t>
            </a:r>
            <a:endParaRPr lang="de-DE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Hi </a:t>
            </a:r>
            <a:r>
              <a:rPr lang="de-DE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Hi</a:t>
            </a:r>
            <a:endParaRPr lang="de-DE" sz="3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4A33-D5E7-4E1F-87F9-E34451DCD481}"/>
              </a:ext>
            </a:extLst>
          </p:cNvPr>
          <p:cNvSpPr/>
          <p:nvPr/>
        </p:nvSpPr>
        <p:spPr>
          <a:xfrm>
            <a:off x="640854" y="6067167"/>
            <a:ext cx="1728192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614B4-7CAB-4098-96AA-57486B62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293096"/>
            <a:ext cx="4147170" cy="22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943C1-FF21-4635-8378-11CE17E69BD8}"/>
              </a:ext>
            </a:extLst>
          </p:cNvPr>
          <p:cNvSpPr/>
          <p:nvPr/>
        </p:nvSpPr>
        <p:spPr>
          <a:xfrm>
            <a:off x="53752" y="9239"/>
            <a:ext cx="797463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Прокси-объект объявлен в приватной области. Поэтому его нельзя создать снаружи класса.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: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{ }</a:t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Прокси-объект нельзя копировать и присваивать.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операции разыменования нет.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А 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разыменование есть.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[[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Операции -&gt; 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нет.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operator-&gt;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операция -&gt; есть.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operator-&gt;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Value*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[[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прокси-объект для модификации данных.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41347-3279-4B14-AF27-C8EEDB79ADD6}"/>
              </a:ext>
            </a:extLst>
          </p:cNvPr>
          <p:cNvSpPr/>
          <p:nvPr/>
        </p:nvSpPr>
        <p:spPr>
          <a:xfrm>
            <a:off x="5765350" y="4509120"/>
            <a:ext cx="3312368" cy="1200329"/>
          </a:xfrm>
          <a:prstGeom prst="rect">
            <a:avLst/>
          </a:prstGeom>
          <a:ln>
            <a:solidFill>
              <a:srgbClr val="ED037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 s2;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компиляции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b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5457DD-7AFD-46A5-9A8A-6ECA27F2B795}"/>
              </a:ext>
            </a:extLst>
          </p:cNvPr>
          <p:cNvSpPr/>
          <p:nvPr/>
        </p:nvSpPr>
        <p:spPr>
          <a:xfrm>
            <a:off x="0" y="836712"/>
            <a:ext cx="9252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s2{s1};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изменить значение, нужно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разыменовать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Write().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+=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Можно вызывать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неконстантные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методы, используя -&gt;.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666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 1)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&gt;(size));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7020</TotalTime>
  <Words>5409</Words>
  <Application>Microsoft Office PowerPoint</Application>
  <PresentationFormat>Экран (4:3)</PresentationFormat>
  <Paragraphs>762</Paragraphs>
  <Slides>52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Презентация PowerPoint</vt:lpstr>
      <vt:lpstr>Виртуальный заместитель CImageProxy</vt:lpstr>
      <vt:lpstr>Реальное изображение</vt:lpstr>
      <vt:lpstr>Загрузчик изображения</vt:lpstr>
      <vt:lpstr>Презентация PowerPoint</vt:lpstr>
      <vt:lpstr>Презентация PowerPoint</vt:lpstr>
      <vt:lpstr>Презентация PowerPoint</vt:lpstr>
      <vt:lpstr>Виртуальный заместитель в действии</vt:lpstr>
      <vt:lpstr>Удаленный заместитель</vt:lpstr>
      <vt:lpstr>Опять утки</vt:lpstr>
      <vt:lpstr>Презентация PowerPoint</vt:lpstr>
      <vt:lpstr>Задача – удаленное управление утками</vt:lpstr>
      <vt:lpstr>Диаграмма классов</vt:lpstr>
      <vt:lpstr>Канал для обмена данными между процессами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Прочие варианты использования</vt:lpstr>
      <vt:lpstr>Оптимизация Copy-on-write</vt:lpstr>
      <vt:lpstr>Copy-on-write в действии</vt:lpstr>
      <vt:lpstr>Copy on Write Proxy</vt:lpstr>
      <vt:lpstr>Применение Copy on Write в графическом редакторе</vt:lpstr>
      <vt:lpstr>Растровый графический редактор</vt:lpstr>
      <vt:lpstr>Растровое изображение</vt:lpstr>
      <vt:lpstr>Отмена и повтор действий</vt:lpstr>
      <vt:lpstr>Изображение в виде тайлов</vt:lpstr>
      <vt:lpstr>Изображеине размером, не кратным размеру тайла</vt:lpstr>
      <vt:lpstr>Изображение со сплошной заливкой</vt:lpstr>
      <vt:lpstr>Презентация PowerPoint</vt:lpstr>
      <vt:lpstr>Презентация PowerPoint</vt:lpstr>
      <vt:lpstr>Презентация PowerPoint</vt:lpstr>
      <vt:lpstr>Пишем CoW-обёртку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выведет эта программа?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624</cp:revision>
  <dcterms:created xsi:type="dcterms:W3CDTF">2016-02-02T19:36:42Z</dcterms:created>
  <dcterms:modified xsi:type="dcterms:W3CDTF">2023-12-06T21:29:23Z</dcterms:modified>
</cp:coreProperties>
</file>