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91" r:id="rId15"/>
    <p:sldId id="269" r:id="rId16"/>
    <p:sldId id="289" r:id="rId17"/>
    <p:sldId id="270" r:id="rId18"/>
    <p:sldId id="271" r:id="rId19"/>
    <p:sldId id="275" r:id="rId20"/>
    <p:sldId id="274" r:id="rId21"/>
    <p:sldId id="272" r:id="rId22"/>
    <p:sldId id="273" r:id="rId23"/>
    <p:sldId id="276" r:id="rId24"/>
    <p:sldId id="277" r:id="rId25"/>
    <p:sldId id="284" r:id="rId26"/>
    <p:sldId id="283" r:id="rId27"/>
    <p:sldId id="292" r:id="rId28"/>
    <p:sldId id="287" r:id="rId29"/>
    <p:sldId id="288" r:id="rId30"/>
    <p:sldId id="278" r:id="rId31"/>
    <p:sldId id="279" r:id="rId32"/>
    <p:sldId id="280" r:id="rId33"/>
    <p:sldId id="296" r:id="rId34"/>
    <p:sldId id="282" r:id="rId35"/>
    <p:sldId id="281" r:id="rId36"/>
    <p:sldId id="285" r:id="rId37"/>
    <p:sldId id="286" r:id="rId38"/>
    <p:sldId id="293" r:id="rId39"/>
    <p:sldId id="294" r:id="rId40"/>
    <p:sldId id="295" r:id="rId41"/>
    <p:sldId id="290" r:id="rId42"/>
  </p:sldIdLst>
  <p:sldSz cx="9144000" cy="6858000" type="screen4x3"/>
  <p:notesSz cx="6858000" cy="91440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78129" autoAdjust="0"/>
  </p:normalViewPr>
  <p:slideViewPr>
    <p:cSldViewPr>
      <p:cViewPr varScale="1">
        <p:scale>
          <a:sx n="62" d="100"/>
          <a:sy n="62" d="100"/>
        </p:scale>
        <p:origin x="209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56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GumballMachine</a:t>
            </a:r>
            <a:r>
              <a:rPr lang="en-US" dirty="0"/>
              <a:t> </a:t>
            </a:r>
            <a:r>
              <a:rPr lang="ru-RU" dirty="0"/>
              <a:t>делегирует операции одному из объектов своего внутреннего состояния. В разные моменты времени текущим состоянием становятся разные объекты. Из-за этого поведение класса с течением времени изменяется.</a:t>
            </a:r>
          </a:p>
          <a:p>
            <a:r>
              <a:rPr lang="ru-RU" dirty="0"/>
              <a:t>С точки зрения клиента выглядит так, будто используемый объект изменил своё поведение.</a:t>
            </a:r>
          </a:p>
          <a:p>
            <a:r>
              <a:rPr lang="ru-RU" dirty="0"/>
              <a:t>Реализуется это за счёт композиции.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96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«Состояние» у нас есть разные поведения, инкапсулированных в объектах-состояниях. В разные моменты времени одному из них контекст делегирует выполнение операций. С течением времени контекст переключается с одного состояния на другое, тем самым изменяется поведение контекста. Это происходит невидимым для клиента образом.</a:t>
            </a:r>
          </a:p>
          <a:p>
            <a:r>
              <a:rPr lang="ru-RU" dirty="0"/>
              <a:t>В паттерне «Стратегия» обычно клиент задаёт стратегию, которая должна использоваться контекстом. Паттерн позволяет изменять стратегию во время работы программы. Часто есть подходящая данному контексту стратегия.</a:t>
            </a:r>
          </a:p>
          <a:p>
            <a:r>
              <a:rPr lang="ru-RU" dirty="0"/>
              <a:t>Стратегия – гибкая альтернатива наследованию.</a:t>
            </a:r>
          </a:p>
          <a:p>
            <a:r>
              <a:rPr lang="ru-RU" dirty="0"/>
              <a:t>Состояние –альтернатива использованию большому количеству условных конструкций внутри контекста.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7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переходы между состояниями более динамичные, их можно поместить внутрь классов-состояний.</a:t>
            </a:r>
          </a:p>
          <a:p>
            <a:r>
              <a:rPr lang="ru-RU" dirty="0"/>
              <a:t>Когда переходы между состояниями фиксированы, их можно поместить внутрь контекста.</a:t>
            </a:r>
          </a:p>
          <a:p>
            <a:r>
              <a:rPr lang="ru-RU" dirty="0"/>
              <a:t>Когда переходы находятся внутри классов состояний, между ними возникают зависимости. В нашей реализации эти зависимости уменьшены за счёт методов для перехода между состояниями.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58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/>
              <a:t>Архитектуру 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Изменяющиеся аспекты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>
                <a:solidFill>
                  <a:srgbClr val="00B050"/>
                </a:solidFill>
              </a:rPr>
              <a:t>Архитектуру 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Изменяющиеся аспекты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B8E-D61F-414A-B546-F49E0C97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рефакторинга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E0F4-82E7-428B-9D84-581B17D8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должно быть легко сопровождать и изменять</a:t>
            </a:r>
          </a:p>
          <a:p>
            <a:pPr lvl="1"/>
            <a:r>
              <a:rPr lang="ru-RU" dirty="0"/>
              <a:t>Локализуем код так, чтобы изменение поведения в одном состоянии не нарушило работу в остальных состояниях</a:t>
            </a:r>
          </a:p>
          <a:p>
            <a:pPr lvl="1"/>
            <a:r>
              <a:rPr lang="ru-RU" dirty="0"/>
              <a:t>Каждое состояние заключим в отдельный класс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GumballMachine</a:t>
            </a:r>
            <a:r>
              <a:rPr lang="ru-RU" dirty="0"/>
              <a:t> будет делегировать выполнение операций объекту, отвечающему за текущее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1513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 err="1"/>
              <a:t>IState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 err="1"/>
              <a:t>IState</a:t>
            </a:r>
            <a:r>
              <a:rPr lang="en-US" dirty="0"/>
              <a:t>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874376-2B4A-40EA-B1E6-E5D4C6CA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56113"/>
            <a:ext cx="2376264" cy="25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Выделить класс, играющий роль контекста</a:t>
            </a:r>
          </a:p>
          <a:p>
            <a:r>
              <a:rPr lang="ru-RU" dirty="0"/>
              <a:t>Создать общий интерфейс состояний</a:t>
            </a:r>
          </a:p>
          <a:p>
            <a:pPr lvl="1"/>
            <a:r>
              <a:rPr lang="ru-RU" dirty="0"/>
              <a:t>Нужно переносить только то поведение контекста, которое зависит от состояний</a:t>
            </a:r>
          </a:p>
          <a:p>
            <a:r>
              <a:rPr lang="ru-RU" dirty="0"/>
              <a:t>Для каждого состояния создать класс, реализующий состояние</a:t>
            </a:r>
          </a:p>
          <a:p>
            <a:r>
              <a:rPr lang="ru-RU" dirty="0"/>
              <a:t>Создать в контексте поле для хранения объектов-состояний</a:t>
            </a:r>
          </a:p>
          <a:p>
            <a:r>
              <a:rPr lang="ru-RU" dirty="0"/>
              <a:t>Зависимый от состояния код в контексте заменить на вызовы методов объекта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20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08" y="1196752"/>
            <a:ext cx="3235548" cy="792088"/>
            <a:chOff x="40308" y="1196752"/>
            <a:chExt cx="3235548" cy="792088"/>
          </a:xfrm>
        </p:grpSpPr>
        <p:sp>
          <p:nvSpPr>
            <p:cNvPr id="8" name="TextBox 7"/>
            <p:cNvSpPr txBox="1"/>
            <p:nvPr/>
          </p:nvSpPr>
          <p:spPr>
            <a:xfrm>
              <a:off x="40308" y="1196752"/>
              <a:ext cx="2155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Для каждого состояния создается свой класс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1628800"/>
              <a:ext cx="432048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19846" y="1563549"/>
              <a:ext cx="1456010" cy="22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Изменяет поведение объекта при изменении его внутреннего состояния</a:t>
            </a:r>
          </a:p>
          <a:p>
            <a:r>
              <a:rPr lang="ru-RU" dirty="0"/>
              <a:t>Для клиента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4261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Контекст хранит ссылку на текущий объект состояния и делегирует ему часть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8408" y="17910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Общий интерфейс всех конкретных состояний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578078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Конкретные состояния обрабатывают запросы от Контекста. Состояние может иметь ссылку на контекст для получения информации и смены текущего состояния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0" y="2729620"/>
            <a:ext cx="7510440" cy="2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2053-E420-4F7A-A2C7-58C66759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Сходство с паттерном «Стратегия»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849D10-7138-4FE5-9E6A-22893630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400600" cy="49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0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класс, чьё поведение сильно меняется от внутреннего состояния</a:t>
            </a:r>
          </a:p>
          <a:p>
            <a:pPr lvl="1"/>
            <a:r>
              <a:rPr lang="ru-RU" dirty="0"/>
              <a:t>Состояний много, их код часто 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345655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класса содержит множество больших, похожих друг на друга условных операторов</a:t>
            </a:r>
          </a:p>
          <a:p>
            <a:pPr lvl="1"/>
            <a:r>
              <a:rPr lang="ru-RU" dirty="0"/>
              <a:t>В зависимости от содержимого полей класса они выбирают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8214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  <a:p>
            <a:pPr lvl="1"/>
            <a:r>
              <a:rPr lang="ru-RU" dirty="0"/>
              <a:t>Состояние клиента может стать несогласованным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D1EEB-0F88-4EDB-AE85-1948F65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376"/>
            <a:ext cx="5296877" cy="348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AC4-5B87-4D64-B4C6-91C11E91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состояния получат доступ к контексту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56096C-53BC-4536-8C4C-EB94B025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776864" cy="498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 между разными контекстами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/>
              <a:t>Патрулирование территории, преследование врага, ожидание, движение к указанной точке</a:t>
            </a:r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8850-2FD4-45B4-8E54-CB9898D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4AFD-6116-47D1-AC52-F56F7CE4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«Состояние» позволяет объекту изменять поведение, в зависимости от его внутреннего состояния</a:t>
            </a:r>
          </a:p>
          <a:p>
            <a:r>
              <a:rPr lang="ru-RU" dirty="0"/>
              <a:t>За каждое состояние отвечает отдельный класс</a:t>
            </a:r>
          </a:p>
          <a:p>
            <a:r>
              <a:rPr lang="ru-RU" dirty="0"/>
              <a:t>Контекст делегирует операцию своему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29564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5A24-EB56-421E-B8A1-935A7E3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431C-DAF0-4493-B940-E17EA423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«Состояние» и «Стратегия» имеют одинаковую диаграмму классов, но служат разным целям</a:t>
            </a:r>
          </a:p>
          <a:p>
            <a:pPr lvl="1"/>
            <a:r>
              <a:rPr lang="ru-RU" dirty="0"/>
              <a:t>Паттерн «Стратегия» конфигурирует класс Контекста поведением или алгоритмом</a:t>
            </a:r>
          </a:p>
          <a:p>
            <a:pPr lvl="1"/>
            <a:r>
              <a:rPr lang="ru-RU" dirty="0"/>
              <a:t>Паттерн «Состояние» позволяет Контексту изменять поведение, когда состояние Контекста изменяется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16708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2EAA-7295-4CE5-B945-4569F5B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641-1AF4-4FE2-8F49-6B598F74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Переходами между состояниями может управлять как Контекст, так и классы Состояний</a:t>
            </a:r>
          </a:p>
          <a:p>
            <a:r>
              <a:rPr lang="ru-RU" dirty="0"/>
              <a:t>Неизменяемые классы состояний могут совместно использоваться разными экземплярами Контекста</a:t>
            </a:r>
          </a:p>
          <a:p>
            <a:r>
              <a:rPr lang="ru-RU" dirty="0"/>
              <a:t>Паттерн «Состояние» обычно увеличивает количество классов в программе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C5D119E-DFF0-4E27-9F89-1E807591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B492FA12-D490-4E05-BC23-910B7B50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рычаг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6457</TotalTime>
  <Words>3729</Words>
  <Application>Microsoft Office PowerPoint</Application>
  <PresentationFormat>Экран (4:3)</PresentationFormat>
  <Paragraphs>597</Paragraphs>
  <Slides>41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Презентация PowerPoint</vt:lpstr>
      <vt:lpstr>Выберите утверждения, относящиеся к реализации</vt:lpstr>
      <vt:lpstr>Выберите утверждения, относящиеся к реализации</vt:lpstr>
      <vt:lpstr>Идеи для рефакторинга</vt:lpstr>
      <vt:lpstr>Переход к паттерну «Состояние»</vt:lpstr>
      <vt:lpstr>Алгоритм</vt:lpstr>
      <vt:lpstr>Презентация PowerPoint</vt:lpstr>
      <vt:lpstr>Интерфейсы «Состояние» и «Контекст»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Паттерн «Состояние»</vt:lpstr>
      <vt:lpstr>Диаграмма классов</vt:lpstr>
      <vt:lpstr>Сходство с паттерном «Стратегия»</vt:lpstr>
      <vt:lpstr>Применимость</vt:lpstr>
      <vt:lpstr>Применимость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Как состояния получат доступ к контексту?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  <vt:lpstr>Итоги</vt:lpstr>
      <vt:lpstr>Итоги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599</cp:revision>
  <dcterms:created xsi:type="dcterms:W3CDTF">2016-02-02T19:36:42Z</dcterms:created>
  <dcterms:modified xsi:type="dcterms:W3CDTF">2023-11-10T17:22:35Z</dcterms:modified>
</cp:coreProperties>
</file>