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94" r:id="rId3"/>
    <p:sldId id="296" r:id="rId4"/>
    <p:sldId id="295" r:id="rId5"/>
    <p:sldId id="257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86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78" r:id="rId29"/>
    <p:sldId id="292" r:id="rId30"/>
    <p:sldId id="280" r:id="rId31"/>
    <p:sldId id="293" r:id="rId32"/>
    <p:sldId id="281" r:id="rId33"/>
    <p:sldId id="282" r:id="rId34"/>
    <p:sldId id="283" r:id="rId35"/>
    <p:sldId id="284" r:id="rId36"/>
    <p:sldId id="285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custDataLst>
    <p:tags r:id="rId4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3" autoAdjust="0"/>
    <p:restoredTop sz="68256" autoAdjust="0"/>
  </p:normalViewPr>
  <p:slideViewPr>
    <p:cSldViewPr>
      <p:cViewPr varScale="1">
        <p:scale>
          <a:sx n="50" d="100"/>
          <a:sy n="50" d="100"/>
        </p:scale>
        <p:origin x="135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8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73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Задание</a:t>
            </a:r>
          </a:p>
          <a:p>
            <a:r>
              <a:rPr lang="ru-RU" dirty="0"/>
              <a:t>Метеостанция работает на основе объекта </a:t>
            </a:r>
            <a:r>
              <a:rPr lang="en-US" dirty="0" err="1"/>
              <a:t>WeatherData</a:t>
            </a:r>
            <a:r>
              <a:rPr lang="ru-RU" dirty="0"/>
              <a:t>, отслеживающего</a:t>
            </a:r>
            <a:r>
              <a:rPr lang="ru-RU" baseline="0" dirty="0"/>
              <a:t> текущие погодные условия</a:t>
            </a:r>
          </a:p>
          <a:p>
            <a:r>
              <a:rPr lang="ru-RU" baseline="0" dirty="0"/>
              <a:t>Необходимо создать приложение, которое отображает 3 визуальных элемента: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Текущие условия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Статистика (минимум, максимум, среднее)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Прогноз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Предусмотреть возможность расширения программы. Нужно определить </a:t>
            </a:r>
            <a:r>
              <a:rPr lang="en-US" dirty="0"/>
              <a:t>API</a:t>
            </a:r>
            <a:r>
              <a:rPr lang="ru-RU" dirty="0"/>
              <a:t>,</a:t>
            </a:r>
            <a:r>
              <a:rPr lang="ru-RU" baseline="0" dirty="0"/>
              <a:t> чтобы другие разработчики могли писать собственные визуальные элементы для отображения погоды и подключать их к приложению.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3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7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ru-RU" dirty="0" err="1"/>
              <a:t>WeatherData</a:t>
            </a:r>
            <a:r>
              <a:rPr lang="ru-RU" dirty="0"/>
              <a:t> предоставляет </a:t>
            </a:r>
            <a:r>
              <a:rPr lang="ru-RU" dirty="0" err="1"/>
              <a:t>get</a:t>
            </a:r>
            <a:r>
              <a:rPr lang="ru-RU" dirty="0"/>
              <a:t>-методы для получения текущих значений датчиков</a:t>
            </a:r>
          </a:p>
          <a:p>
            <a:endParaRPr lang="en-US" dirty="0"/>
          </a:p>
          <a:p>
            <a:r>
              <a:rPr lang="ru-RU" dirty="0"/>
              <a:t>Метод</a:t>
            </a:r>
            <a:r>
              <a:rPr lang="ru-RU" baseline="0" dirty="0"/>
              <a:t> </a:t>
            </a:r>
            <a:r>
              <a:rPr lang="en-US" baseline="0" dirty="0" err="1"/>
              <a:t>MeasurementsChanged</a:t>
            </a:r>
            <a:r>
              <a:rPr lang="en-US" baseline="0" dirty="0"/>
              <a:t> </a:t>
            </a:r>
            <a:r>
              <a:rPr lang="ru-RU" baseline="0" dirty="0"/>
              <a:t>вызывается при появлении новых метеорологических данных. Как он вызывается – не важно. Важно знать, что он вызывается.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6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Наивная реализация предполагает</a:t>
            </a:r>
            <a:r>
              <a:rPr lang="ru-RU" baseline="0" dirty="0"/>
              <a:t> разместить объекты-датчики в полях класса </a:t>
            </a:r>
            <a:r>
              <a:rPr lang="en-US" baseline="0" dirty="0" err="1"/>
              <a:t>CWeatherData</a:t>
            </a:r>
            <a:r>
              <a:rPr lang="en-US" baseline="0" dirty="0"/>
              <a:t> </a:t>
            </a:r>
            <a:r>
              <a:rPr lang="ru-RU" baseline="0" dirty="0"/>
              <a:t>и в методе </a:t>
            </a:r>
            <a:r>
              <a:rPr lang="en-US" baseline="0" dirty="0" err="1"/>
              <a:t>MeasurementsChanged</a:t>
            </a:r>
            <a:r>
              <a:rPr lang="ru-RU" baseline="0" dirty="0"/>
              <a:t> обновляем показания датчиков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0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Субъект управляет некоторыми данными</a:t>
            </a:r>
          </a:p>
          <a:p>
            <a:r>
              <a:rPr lang="ru-RU" dirty="0"/>
              <a:t>Когда его данные обновляются, наблюдатели получают оповещения.</a:t>
            </a:r>
          </a:p>
          <a:p>
            <a:r>
              <a:rPr lang="ru-RU" dirty="0"/>
              <a:t>Наблюдатели</a:t>
            </a:r>
            <a:r>
              <a:rPr lang="ru-RU" baseline="0" dirty="0"/>
              <a:t> регистрируются у субъекта, чтобы получать оповещения при изменении его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2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6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 «Наблюдатель»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Наивная реализация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8190" y="1916832"/>
            <a:ext cx="8712968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</a:p>
          <a:p>
            <a:pPr defTabSz="447675">
              <a:spcAft>
                <a:spcPts val="0"/>
              </a:spcAft>
            </a:pPr>
            <a:r>
              <a:rPr lang="en-US" sz="1400" dirty="0"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Для получения данных вызываем уже реализованные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getter-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ы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// Обновляем показания 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en-US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объявления переменных-индикаторов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610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Блиц-анализ наивной реализации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Какие из следующих утверждений относятся к данной реализации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en-US" dirty="0"/>
              <a:t>A. </a:t>
            </a:r>
            <a:r>
              <a:rPr lang="ru-RU" dirty="0"/>
              <a:t>Программирование на уровне реализаций, а не интерфейсов</a:t>
            </a:r>
          </a:p>
          <a:p>
            <a:pPr lvl="1"/>
            <a:r>
              <a:rPr lang="en-US" dirty="0"/>
              <a:t>B. </a:t>
            </a:r>
            <a:r>
              <a:rPr lang="ru-RU" dirty="0"/>
              <a:t>Для каждого нового элемента придется изменять код</a:t>
            </a:r>
          </a:p>
          <a:p>
            <a:pPr lvl="1"/>
            <a:r>
              <a:rPr lang="en-US" dirty="0"/>
              <a:t>C. </a:t>
            </a:r>
            <a:r>
              <a:rPr lang="ru-RU" dirty="0"/>
              <a:t>Нельзя добавлять/удалять элементы во время выполнения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Элементы не реализуют единый интерфейс</a:t>
            </a:r>
          </a:p>
          <a:p>
            <a:pPr lvl="1"/>
            <a:r>
              <a:rPr lang="en-US" dirty="0"/>
              <a:t>E. </a:t>
            </a:r>
            <a:r>
              <a:rPr lang="ru-RU" dirty="0"/>
              <a:t>Переменные аспекты архитектуры не инкапсулируются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Нарушается инкапсуляция класса </a:t>
            </a:r>
            <a:r>
              <a:rPr lang="en-US" dirty="0" err="1"/>
              <a:t>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9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Блиц-анализ наивной реализации (ответы)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Какие из следующих утверждений относятся к данной реализации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ru-RU" dirty="0">
                <a:solidFill>
                  <a:srgbClr val="00B050"/>
                </a:solidFill>
              </a:rPr>
              <a:t>Программирование на уровне реализаций, а не интерфейсов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B. </a:t>
            </a:r>
            <a:r>
              <a:rPr lang="ru-RU" dirty="0">
                <a:solidFill>
                  <a:srgbClr val="00B050"/>
                </a:solidFill>
              </a:rPr>
              <a:t>Для каждого нового элемента придется изменять код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C. </a:t>
            </a:r>
            <a:r>
              <a:rPr lang="ru-RU" dirty="0">
                <a:solidFill>
                  <a:srgbClr val="00B050"/>
                </a:solidFill>
              </a:rPr>
              <a:t>Нельзя добавлять/удалять элементы во время выполнения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Элементы не реализуют единый интерфейс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E. </a:t>
            </a:r>
            <a:r>
              <a:rPr lang="ru-RU" dirty="0">
                <a:solidFill>
                  <a:srgbClr val="00B050"/>
                </a:solidFill>
              </a:rPr>
              <a:t>Переменные аспекты архитектуры не инкапсулируются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Нарушается инкапсуляция класса </a:t>
            </a:r>
            <a:r>
              <a:rPr lang="en-US" dirty="0" err="1"/>
              <a:t>CWeatherData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65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Жесткие зависимости от конкретных классов индикаторов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Программирование на уровне конкретной реализации не позволяет добавлять и удалять визуальные элементы без внесения изменений в класс </a:t>
            </a:r>
            <a:r>
              <a:rPr lang="en-US" dirty="0" err="1"/>
              <a:t>CWeatherData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4371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47675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889000" y="5549900"/>
            <a:ext cx="2967438" cy="1193800"/>
          </a:xfrm>
          <a:custGeom>
            <a:avLst/>
            <a:gdLst>
              <a:gd name="connsiteX0" fmla="*/ 114300 w 2967438"/>
              <a:gd name="connsiteY0" fmla="*/ 254000 h 1193800"/>
              <a:gd name="connsiteX1" fmla="*/ 279400 w 2967438"/>
              <a:gd name="connsiteY1" fmla="*/ 228600 h 1193800"/>
              <a:gd name="connsiteX2" fmla="*/ 342900 w 2967438"/>
              <a:gd name="connsiteY2" fmla="*/ 215900 h 1193800"/>
              <a:gd name="connsiteX3" fmla="*/ 381000 w 2967438"/>
              <a:gd name="connsiteY3" fmla="*/ 203200 h 1193800"/>
              <a:gd name="connsiteX4" fmla="*/ 495300 w 2967438"/>
              <a:gd name="connsiteY4" fmla="*/ 177800 h 1193800"/>
              <a:gd name="connsiteX5" fmla="*/ 584200 w 2967438"/>
              <a:gd name="connsiteY5" fmla="*/ 165100 h 1193800"/>
              <a:gd name="connsiteX6" fmla="*/ 647700 w 2967438"/>
              <a:gd name="connsiteY6" fmla="*/ 152400 h 1193800"/>
              <a:gd name="connsiteX7" fmla="*/ 723900 w 2967438"/>
              <a:gd name="connsiteY7" fmla="*/ 139700 h 1193800"/>
              <a:gd name="connsiteX8" fmla="*/ 774700 w 2967438"/>
              <a:gd name="connsiteY8" fmla="*/ 127000 h 1193800"/>
              <a:gd name="connsiteX9" fmla="*/ 850900 w 2967438"/>
              <a:gd name="connsiteY9" fmla="*/ 101600 h 1193800"/>
              <a:gd name="connsiteX10" fmla="*/ 990600 w 2967438"/>
              <a:gd name="connsiteY10" fmla="*/ 88900 h 1193800"/>
              <a:gd name="connsiteX11" fmla="*/ 1054100 w 2967438"/>
              <a:gd name="connsiteY11" fmla="*/ 76200 h 1193800"/>
              <a:gd name="connsiteX12" fmla="*/ 1168400 w 2967438"/>
              <a:gd name="connsiteY12" fmla="*/ 50800 h 1193800"/>
              <a:gd name="connsiteX13" fmla="*/ 1346200 w 2967438"/>
              <a:gd name="connsiteY13" fmla="*/ 38100 h 1193800"/>
              <a:gd name="connsiteX14" fmla="*/ 1435100 w 2967438"/>
              <a:gd name="connsiteY14" fmla="*/ 25400 h 1193800"/>
              <a:gd name="connsiteX15" fmla="*/ 1485900 w 2967438"/>
              <a:gd name="connsiteY15" fmla="*/ 12700 h 1193800"/>
              <a:gd name="connsiteX16" fmla="*/ 1638300 w 2967438"/>
              <a:gd name="connsiteY16" fmla="*/ 0 h 1193800"/>
              <a:gd name="connsiteX17" fmla="*/ 1816100 w 2967438"/>
              <a:gd name="connsiteY17" fmla="*/ 25400 h 1193800"/>
              <a:gd name="connsiteX18" fmla="*/ 1930400 w 2967438"/>
              <a:gd name="connsiteY18" fmla="*/ 63500 h 1193800"/>
              <a:gd name="connsiteX19" fmla="*/ 1981200 w 2967438"/>
              <a:gd name="connsiteY19" fmla="*/ 88900 h 1193800"/>
              <a:gd name="connsiteX20" fmla="*/ 2070100 w 2967438"/>
              <a:gd name="connsiteY20" fmla="*/ 101600 h 1193800"/>
              <a:gd name="connsiteX21" fmla="*/ 2146300 w 2967438"/>
              <a:gd name="connsiteY21" fmla="*/ 114300 h 1193800"/>
              <a:gd name="connsiteX22" fmla="*/ 2184400 w 2967438"/>
              <a:gd name="connsiteY22" fmla="*/ 127000 h 1193800"/>
              <a:gd name="connsiteX23" fmla="*/ 2374900 w 2967438"/>
              <a:gd name="connsiteY23" fmla="*/ 152400 h 1193800"/>
              <a:gd name="connsiteX24" fmla="*/ 2425700 w 2967438"/>
              <a:gd name="connsiteY24" fmla="*/ 165100 h 1193800"/>
              <a:gd name="connsiteX25" fmla="*/ 2667000 w 2967438"/>
              <a:gd name="connsiteY25" fmla="*/ 177800 h 1193800"/>
              <a:gd name="connsiteX26" fmla="*/ 2882900 w 2967438"/>
              <a:gd name="connsiteY26" fmla="*/ 190500 h 1193800"/>
              <a:gd name="connsiteX27" fmla="*/ 2946400 w 2967438"/>
              <a:gd name="connsiteY27" fmla="*/ 342900 h 1193800"/>
              <a:gd name="connsiteX28" fmla="*/ 2921000 w 2967438"/>
              <a:gd name="connsiteY28" fmla="*/ 419100 h 1193800"/>
              <a:gd name="connsiteX29" fmla="*/ 2870200 w 2967438"/>
              <a:gd name="connsiteY29" fmla="*/ 431800 h 1193800"/>
              <a:gd name="connsiteX30" fmla="*/ 2794000 w 2967438"/>
              <a:gd name="connsiteY30" fmla="*/ 457200 h 1193800"/>
              <a:gd name="connsiteX31" fmla="*/ 2387600 w 2967438"/>
              <a:gd name="connsiteY31" fmla="*/ 482600 h 1193800"/>
              <a:gd name="connsiteX32" fmla="*/ 2273300 w 2967438"/>
              <a:gd name="connsiteY32" fmla="*/ 495300 h 1193800"/>
              <a:gd name="connsiteX33" fmla="*/ 2235200 w 2967438"/>
              <a:gd name="connsiteY33" fmla="*/ 508000 h 1193800"/>
              <a:gd name="connsiteX34" fmla="*/ 2209800 w 2967438"/>
              <a:gd name="connsiteY34" fmla="*/ 546100 h 1193800"/>
              <a:gd name="connsiteX35" fmla="*/ 2197100 w 2967438"/>
              <a:gd name="connsiteY35" fmla="*/ 584200 h 1193800"/>
              <a:gd name="connsiteX36" fmla="*/ 2159000 w 2967438"/>
              <a:gd name="connsiteY36" fmla="*/ 596900 h 1193800"/>
              <a:gd name="connsiteX37" fmla="*/ 2120900 w 2967438"/>
              <a:gd name="connsiteY37" fmla="*/ 622300 h 1193800"/>
              <a:gd name="connsiteX38" fmla="*/ 2006600 w 2967438"/>
              <a:gd name="connsiteY38" fmla="*/ 673100 h 1193800"/>
              <a:gd name="connsiteX39" fmla="*/ 1930400 w 2967438"/>
              <a:gd name="connsiteY39" fmla="*/ 825500 h 1193800"/>
              <a:gd name="connsiteX40" fmla="*/ 1905000 w 2967438"/>
              <a:gd name="connsiteY40" fmla="*/ 914400 h 1193800"/>
              <a:gd name="connsiteX41" fmla="*/ 1879600 w 2967438"/>
              <a:gd name="connsiteY41" fmla="*/ 952500 h 1193800"/>
              <a:gd name="connsiteX42" fmla="*/ 1841500 w 2967438"/>
              <a:gd name="connsiteY42" fmla="*/ 965200 h 1193800"/>
              <a:gd name="connsiteX43" fmla="*/ 1803400 w 2967438"/>
              <a:gd name="connsiteY43" fmla="*/ 990600 h 1193800"/>
              <a:gd name="connsiteX44" fmla="*/ 1739900 w 2967438"/>
              <a:gd name="connsiteY44" fmla="*/ 1016000 h 1193800"/>
              <a:gd name="connsiteX45" fmla="*/ 1625600 w 2967438"/>
              <a:gd name="connsiteY45" fmla="*/ 1079500 h 1193800"/>
              <a:gd name="connsiteX46" fmla="*/ 1435100 w 2967438"/>
              <a:gd name="connsiteY46" fmla="*/ 1104900 h 1193800"/>
              <a:gd name="connsiteX47" fmla="*/ 1333500 w 2967438"/>
              <a:gd name="connsiteY47" fmla="*/ 1117600 h 1193800"/>
              <a:gd name="connsiteX48" fmla="*/ 1219200 w 2967438"/>
              <a:gd name="connsiteY48" fmla="*/ 1130300 h 1193800"/>
              <a:gd name="connsiteX49" fmla="*/ 1079500 w 2967438"/>
              <a:gd name="connsiteY49" fmla="*/ 1155700 h 1193800"/>
              <a:gd name="connsiteX50" fmla="*/ 749300 w 2967438"/>
              <a:gd name="connsiteY50" fmla="*/ 1168400 h 1193800"/>
              <a:gd name="connsiteX51" fmla="*/ 660400 w 2967438"/>
              <a:gd name="connsiteY51" fmla="*/ 1181100 h 1193800"/>
              <a:gd name="connsiteX52" fmla="*/ 596900 w 2967438"/>
              <a:gd name="connsiteY52" fmla="*/ 1193800 h 1193800"/>
              <a:gd name="connsiteX53" fmla="*/ 355600 w 2967438"/>
              <a:gd name="connsiteY53" fmla="*/ 1181100 h 1193800"/>
              <a:gd name="connsiteX54" fmla="*/ 254000 w 2967438"/>
              <a:gd name="connsiteY54" fmla="*/ 1143000 h 1193800"/>
              <a:gd name="connsiteX55" fmla="*/ 127000 w 2967438"/>
              <a:gd name="connsiteY55" fmla="*/ 1104900 h 1193800"/>
              <a:gd name="connsiteX56" fmla="*/ 88900 w 2967438"/>
              <a:gd name="connsiteY56" fmla="*/ 1079500 h 1193800"/>
              <a:gd name="connsiteX57" fmla="*/ 63500 w 2967438"/>
              <a:gd name="connsiteY57" fmla="*/ 1041400 h 1193800"/>
              <a:gd name="connsiteX58" fmla="*/ 50800 w 2967438"/>
              <a:gd name="connsiteY58" fmla="*/ 990600 h 1193800"/>
              <a:gd name="connsiteX59" fmla="*/ 38100 w 2967438"/>
              <a:gd name="connsiteY59" fmla="*/ 952500 h 1193800"/>
              <a:gd name="connsiteX60" fmla="*/ 25400 w 2967438"/>
              <a:gd name="connsiteY60" fmla="*/ 901700 h 1193800"/>
              <a:gd name="connsiteX61" fmla="*/ 0 w 2967438"/>
              <a:gd name="connsiteY61" fmla="*/ 825500 h 1193800"/>
              <a:gd name="connsiteX62" fmla="*/ 12700 w 2967438"/>
              <a:gd name="connsiteY62" fmla="*/ 558800 h 1193800"/>
              <a:gd name="connsiteX63" fmla="*/ 25400 w 2967438"/>
              <a:gd name="connsiteY63" fmla="*/ 520700 h 1193800"/>
              <a:gd name="connsiteX64" fmla="*/ 50800 w 2967438"/>
              <a:gd name="connsiteY64" fmla="*/ 393700 h 1193800"/>
              <a:gd name="connsiteX65" fmla="*/ 76200 w 2967438"/>
              <a:gd name="connsiteY65" fmla="*/ 317500 h 1193800"/>
              <a:gd name="connsiteX66" fmla="*/ 114300 w 2967438"/>
              <a:gd name="connsiteY66" fmla="*/ 2540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967438" h="1193800">
                <a:moveTo>
                  <a:pt x="114300" y="254000"/>
                </a:moveTo>
                <a:cubicBezTo>
                  <a:pt x="148167" y="239183"/>
                  <a:pt x="214789" y="240347"/>
                  <a:pt x="279400" y="228600"/>
                </a:cubicBezTo>
                <a:cubicBezTo>
                  <a:pt x="300638" y="224739"/>
                  <a:pt x="321959" y="221135"/>
                  <a:pt x="342900" y="215900"/>
                </a:cubicBezTo>
                <a:cubicBezTo>
                  <a:pt x="355887" y="212653"/>
                  <a:pt x="368128" y="206878"/>
                  <a:pt x="381000" y="203200"/>
                </a:cubicBezTo>
                <a:cubicBezTo>
                  <a:pt x="412967" y="194067"/>
                  <a:pt x="463873" y="183038"/>
                  <a:pt x="495300" y="177800"/>
                </a:cubicBezTo>
                <a:cubicBezTo>
                  <a:pt x="524827" y="172879"/>
                  <a:pt x="554673" y="170021"/>
                  <a:pt x="584200" y="165100"/>
                </a:cubicBezTo>
                <a:cubicBezTo>
                  <a:pt x="605492" y="161551"/>
                  <a:pt x="626462" y="156261"/>
                  <a:pt x="647700" y="152400"/>
                </a:cubicBezTo>
                <a:cubicBezTo>
                  <a:pt x="673035" y="147794"/>
                  <a:pt x="698650" y="144750"/>
                  <a:pt x="723900" y="139700"/>
                </a:cubicBezTo>
                <a:cubicBezTo>
                  <a:pt x="741016" y="136277"/>
                  <a:pt x="757982" y="132016"/>
                  <a:pt x="774700" y="127000"/>
                </a:cubicBezTo>
                <a:cubicBezTo>
                  <a:pt x="800345" y="119307"/>
                  <a:pt x="824236" y="104024"/>
                  <a:pt x="850900" y="101600"/>
                </a:cubicBezTo>
                <a:lnTo>
                  <a:pt x="990600" y="88900"/>
                </a:lnTo>
                <a:cubicBezTo>
                  <a:pt x="1011767" y="84667"/>
                  <a:pt x="1033028" y="80883"/>
                  <a:pt x="1054100" y="76200"/>
                </a:cubicBezTo>
                <a:cubicBezTo>
                  <a:pt x="1090079" y="68205"/>
                  <a:pt x="1132012" y="54630"/>
                  <a:pt x="1168400" y="50800"/>
                </a:cubicBezTo>
                <a:cubicBezTo>
                  <a:pt x="1227491" y="44580"/>
                  <a:pt x="1287050" y="43733"/>
                  <a:pt x="1346200" y="38100"/>
                </a:cubicBezTo>
                <a:cubicBezTo>
                  <a:pt x="1375999" y="35262"/>
                  <a:pt x="1405649" y="30755"/>
                  <a:pt x="1435100" y="25400"/>
                </a:cubicBezTo>
                <a:cubicBezTo>
                  <a:pt x="1452273" y="22278"/>
                  <a:pt x="1468580" y="14865"/>
                  <a:pt x="1485900" y="12700"/>
                </a:cubicBezTo>
                <a:cubicBezTo>
                  <a:pt x="1536482" y="6377"/>
                  <a:pt x="1587500" y="4233"/>
                  <a:pt x="1638300" y="0"/>
                </a:cubicBezTo>
                <a:cubicBezTo>
                  <a:pt x="1666338" y="3115"/>
                  <a:pt x="1775664" y="11921"/>
                  <a:pt x="1816100" y="25400"/>
                </a:cubicBezTo>
                <a:cubicBezTo>
                  <a:pt x="1973841" y="77980"/>
                  <a:pt x="1748418" y="27104"/>
                  <a:pt x="1930400" y="63500"/>
                </a:cubicBezTo>
                <a:cubicBezTo>
                  <a:pt x="1947333" y="71967"/>
                  <a:pt x="1962935" y="83919"/>
                  <a:pt x="1981200" y="88900"/>
                </a:cubicBezTo>
                <a:cubicBezTo>
                  <a:pt x="2010079" y="96776"/>
                  <a:pt x="2040514" y="97048"/>
                  <a:pt x="2070100" y="101600"/>
                </a:cubicBezTo>
                <a:cubicBezTo>
                  <a:pt x="2095551" y="105516"/>
                  <a:pt x="2121163" y="108714"/>
                  <a:pt x="2146300" y="114300"/>
                </a:cubicBezTo>
                <a:cubicBezTo>
                  <a:pt x="2159368" y="117204"/>
                  <a:pt x="2171273" y="124375"/>
                  <a:pt x="2184400" y="127000"/>
                </a:cubicBezTo>
                <a:cubicBezTo>
                  <a:pt x="2240717" y="138263"/>
                  <a:pt x="2319271" y="143128"/>
                  <a:pt x="2374900" y="152400"/>
                </a:cubicBezTo>
                <a:cubicBezTo>
                  <a:pt x="2392117" y="155269"/>
                  <a:pt x="2408311" y="163588"/>
                  <a:pt x="2425700" y="165100"/>
                </a:cubicBezTo>
                <a:cubicBezTo>
                  <a:pt x="2505942" y="172078"/>
                  <a:pt x="2586579" y="173332"/>
                  <a:pt x="2667000" y="177800"/>
                </a:cubicBezTo>
                <a:lnTo>
                  <a:pt x="2882900" y="190500"/>
                </a:lnTo>
                <a:cubicBezTo>
                  <a:pt x="2991499" y="226700"/>
                  <a:pt x="2974417" y="193477"/>
                  <a:pt x="2946400" y="342900"/>
                </a:cubicBezTo>
                <a:cubicBezTo>
                  <a:pt x="2941466" y="369215"/>
                  <a:pt x="2946975" y="412606"/>
                  <a:pt x="2921000" y="419100"/>
                </a:cubicBezTo>
                <a:cubicBezTo>
                  <a:pt x="2904067" y="423333"/>
                  <a:pt x="2886918" y="426784"/>
                  <a:pt x="2870200" y="431800"/>
                </a:cubicBezTo>
                <a:cubicBezTo>
                  <a:pt x="2844555" y="439493"/>
                  <a:pt x="2820505" y="453414"/>
                  <a:pt x="2794000" y="457200"/>
                </a:cubicBezTo>
                <a:cubicBezTo>
                  <a:pt x="2600247" y="484879"/>
                  <a:pt x="2735010" y="468704"/>
                  <a:pt x="2387600" y="482600"/>
                </a:cubicBezTo>
                <a:cubicBezTo>
                  <a:pt x="2349500" y="486833"/>
                  <a:pt x="2311113" y="488998"/>
                  <a:pt x="2273300" y="495300"/>
                </a:cubicBezTo>
                <a:cubicBezTo>
                  <a:pt x="2260095" y="497501"/>
                  <a:pt x="2245653" y="499637"/>
                  <a:pt x="2235200" y="508000"/>
                </a:cubicBezTo>
                <a:cubicBezTo>
                  <a:pt x="2223281" y="517535"/>
                  <a:pt x="2216626" y="532448"/>
                  <a:pt x="2209800" y="546100"/>
                </a:cubicBezTo>
                <a:cubicBezTo>
                  <a:pt x="2203813" y="558074"/>
                  <a:pt x="2206566" y="574734"/>
                  <a:pt x="2197100" y="584200"/>
                </a:cubicBezTo>
                <a:cubicBezTo>
                  <a:pt x="2187634" y="593666"/>
                  <a:pt x="2170974" y="590913"/>
                  <a:pt x="2159000" y="596900"/>
                </a:cubicBezTo>
                <a:cubicBezTo>
                  <a:pt x="2145348" y="603726"/>
                  <a:pt x="2134848" y="616101"/>
                  <a:pt x="2120900" y="622300"/>
                </a:cubicBezTo>
                <a:cubicBezTo>
                  <a:pt x="1984880" y="682753"/>
                  <a:pt x="2092825" y="615617"/>
                  <a:pt x="2006600" y="673100"/>
                </a:cubicBezTo>
                <a:cubicBezTo>
                  <a:pt x="1956935" y="747597"/>
                  <a:pt x="1951432" y="741372"/>
                  <a:pt x="1930400" y="825500"/>
                </a:cubicBezTo>
                <a:cubicBezTo>
                  <a:pt x="1926331" y="841776"/>
                  <a:pt x="1914110" y="896180"/>
                  <a:pt x="1905000" y="914400"/>
                </a:cubicBezTo>
                <a:cubicBezTo>
                  <a:pt x="1898174" y="928052"/>
                  <a:pt x="1891519" y="942965"/>
                  <a:pt x="1879600" y="952500"/>
                </a:cubicBezTo>
                <a:cubicBezTo>
                  <a:pt x="1869147" y="960863"/>
                  <a:pt x="1853474" y="959213"/>
                  <a:pt x="1841500" y="965200"/>
                </a:cubicBezTo>
                <a:cubicBezTo>
                  <a:pt x="1827848" y="972026"/>
                  <a:pt x="1817052" y="983774"/>
                  <a:pt x="1803400" y="990600"/>
                </a:cubicBezTo>
                <a:cubicBezTo>
                  <a:pt x="1783010" y="1000795"/>
                  <a:pt x="1759828" y="1004929"/>
                  <a:pt x="1739900" y="1016000"/>
                </a:cubicBezTo>
                <a:cubicBezTo>
                  <a:pt x="1648544" y="1066753"/>
                  <a:pt x="1732790" y="1047343"/>
                  <a:pt x="1625600" y="1079500"/>
                </a:cubicBezTo>
                <a:cubicBezTo>
                  <a:pt x="1571654" y="1095684"/>
                  <a:pt x="1482524" y="1099631"/>
                  <a:pt x="1435100" y="1104900"/>
                </a:cubicBezTo>
                <a:cubicBezTo>
                  <a:pt x="1401179" y="1108669"/>
                  <a:pt x="1367396" y="1113612"/>
                  <a:pt x="1333500" y="1117600"/>
                </a:cubicBezTo>
                <a:lnTo>
                  <a:pt x="1219200" y="1130300"/>
                </a:lnTo>
                <a:cubicBezTo>
                  <a:pt x="1159584" y="1150172"/>
                  <a:pt x="1166688" y="1150571"/>
                  <a:pt x="1079500" y="1155700"/>
                </a:cubicBezTo>
                <a:cubicBezTo>
                  <a:pt x="969542" y="1162168"/>
                  <a:pt x="859367" y="1164167"/>
                  <a:pt x="749300" y="1168400"/>
                </a:cubicBezTo>
                <a:cubicBezTo>
                  <a:pt x="719667" y="1172633"/>
                  <a:pt x="689927" y="1176179"/>
                  <a:pt x="660400" y="1181100"/>
                </a:cubicBezTo>
                <a:cubicBezTo>
                  <a:pt x="639108" y="1184649"/>
                  <a:pt x="618486" y="1193800"/>
                  <a:pt x="596900" y="1193800"/>
                </a:cubicBezTo>
                <a:cubicBezTo>
                  <a:pt x="516355" y="1193800"/>
                  <a:pt x="436033" y="1185333"/>
                  <a:pt x="355600" y="1181100"/>
                </a:cubicBezTo>
                <a:cubicBezTo>
                  <a:pt x="322050" y="1167680"/>
                  <a:pt x="288841" y="1152955"/>
                  <a:pt x="254000" y="1143000"/>
                </a:cubicBezTo>
                <a:cubicBezTo>
                  <a:pt x="222940" y="1134126"/>
                  <a:pt x="149635" y="1119990"/>
                  <a:pt x="127000" y="1104900"/>
                </a:cubicBezTo>
                <a:lnTo>
                  <a:pt x="88900" y="1079500"/>
                </a:lnTo>
                <a:cubicBezTo>
                  <a:pt x="80433" y="1066800"/>
                  <a:pt x="69513" y="1055429"/>
                  <a:pt x="63500" y="1041400"/>
                </a:cubicBezTo>
                <a:cubicBezTo>
                  <a:pt x="56624" y="1025357"/>
                  <a:pt x="55595" y="1007383"/>
                  <a:pt x="50800" y="990600"/>
                </a:cubicBezTo>
                <a:cubicBezTo>
                  <a:pt x="47122" y="977728"/>
                  <a:pt x="41778" y="965372"/>
                  <a:pt x="38100" y="952500"/>
                </a:cubicBezTo>
                <a:cubicBezTo>
                  <a:pt x="33305" y="935717"/>
                  <a:pt x="30416" y="918418"/>
                  <a:pt x="25400" y="901700"/>
                </a:cubicBezTo>
                <a:cubicBezTo>
                  <a:pt x="17707" y="876055"/>
                  <a:pt x="0" y="825500"/>
                  <a:pt x="0" y="825500"/>
                </a:cubicBezTo>
                <a:cubicBezTo>
                  <a:pt x="4233" y="736600"/>
                  <a:pt x="5309" y="647493"/>
                  <a:pt x="12700" y="558800"/>
                </a:cubicBezTo>
                <a:cubicBezTo>
                  <a:pt x="13812" y="545459"/>
                  <a:pt x="22390" y="533744"/>
                  <a:pt x="25400" y="520700"/>
                </a:cubicBezTo>
                <a:cubicBezTo>
                  <a:pt x="35108" y="478634"/>
                  <a:pt x="37148" y="434656"/>
                  <a:pt x="50800" y="393700"/>
                </a:cubicBezTo>
                <a:cubicBezTo>
                  <a:pt x="59267" y="368300"/>
                  <a:pt x="53923" y="332352"/>
                  <a:pt x="76200" y="317500"/>
                </a:cubicBezTo>
                <a:cubicBezTo>
                  <a:pt x="121345" y="287404"/>
                  <a:pt x="80433" y="268817"/>
                  <a:pt x="114300" y="2540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Инкапсуляция переменной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Типы и количество индикаторов – переменная составляющая программы, и должна быть инкапсулирована</a:t>
            </a:r>
          </a:p>
        </p:txBody>
      </p:sp>
    </p:spTree>
    <p:extLst>
      <p:ext uri="{BB962C8B-B14F-4D97-AF65-F5344CB8AC3E}">
        <p14:creationId xmlns:p14="http://schemas.microsoft.com/office/powerpoint/2010/main" val="319588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общего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различных индикаторов осуществляется сходным образом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44371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47675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58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 паттерном Наблюдатель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2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Аналогия из реального мира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Подписка на газету или журнал</a:t>
            </a:r>
          </a:p>
          <a:p>
            <a:pPr lvl="1"/>
            <a:r>
              <a:rPr lang="ru-RU" dirty="0"/>
              <a:t>Издатель выпускает газету</a:t>
            </a:r>
          </a:p>
          <a:p>
            <a:pPr lvl="1"/>
            <a:r>
              <a:rPr lang="ru-RU" dirty="0"/>
              <a:t>Вы оформляете подписку у конкретного издателя</a:t>
            </a:r>
          </a:p>
          <a:p>
            <a:pPr lvl="2"/>
            <a:r>
              <a:rPr lang="ru-RU" dirty="0"/>
              <a:t>При выходе нового номера, экземпляр доставляется вам</a:t>
            </a:r>
          </a:p>
          <a:p>
            <a:pPr lvl="1"/>
            <a:r>
              <a:rPr lang="ru-RU" dirty="0"/>
              <a:t>Если вы не хотите получать газету, вы прекращаете подписку</a:t>
            </a:r>
          </a:p>
          <a:p>
            <a:pPr lvl="1"/>
            <a:r>
              <a:rPr lang="ru-RU" dirty="0"/>
              <a:t>Пока газета публикуется, кто угодно может оформить или прекратить подписку</a:t>
            </a:r>
          </a:p>
        </p:txBody>
      </p:sp>
    </p:spTree>
    <p:extLst>
      <p:ext uri="{BB962C8B-B14F-4D97-AF65-F5344CB8AC3E}">
        <p14:creationId xmlns:p14="http://schemas.microsoft.com/office/powerpoint/2010/main" val="216161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Издатели + Подписчики = Паттерн Наблюдатель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Субъект</a:t>
            </a:r>
            <a:r>
              <a:rPr lang="ru-RU" dirty="0"/>
              <a:t> – тот кто управляет данными</a:t>
            </a:r>
          </a:p>
          <a:p>
            <a:pPr lvl="1"/>
            <a:r>
              <a:rPr lang="ru-RU" dirty="0"/>
              <a:t>Оповещает наблюдателей об изменении данных</a:t>
            </a:r>
          </a:p>
          <a:p>
            <a:r>
              <a:rPr lang="ru-RU" b="1" dirty="0"/>
              <a:t>Наблюдатель</a:t>
            </a:r>
            <a:r>
              <a:rPr lang="ru-RU" dirty="0"/>
              <a:t> – тот, кто получает оповещения от Субъекта</a:t>
            </a:r>
          </a:p>
          <a:p>
            <a:pPr lvl="1"/>
            <a:r>
              <a:rPr lang="ru-RU" dirty="0"/>
              <a:t>Регистрируется у Субъекта для получения оповещения об изменении его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229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Наблюдатель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6" y="1844824"/>
            <a:ext cx="8727667" cy="3328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9712" y="587727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 не является наблюдателем, поэтому не получает оповещения</a:t>
            </a:r>
          </a:p>
        </p:txBody>
      </p:sp>
      <p:sp>
        <p:nvSpPr>
          <p:cNvPr id="5" name="Freeform 4"/>
          <p:cNvSpPr/>
          <p:nvPr/>
        </p:nvSpPr>
        <p:spPr>
          <a:xfrm>
            <a:off x="1977763" y="4965405"/>
            <a:ext cx="648479" cy="861237"/>
          </a:xfrm>
          <a:custGeom>
            <a:avLst/>
            <a:gdLst>
              <a:gd name="connsiteX0" fmla="*/ 648479 w 648479"/>
              <a:gd name="connsiteY0" fmla="*/ 861237 h 861237"/>
              <a:gd name="connsiteX1" fmla="*/ 63688 w 648479"/>
              <a:gd name="connsiteY1" fmla="*/ 595423 h 861237"/>
              <a:gd name="connsiteX2" fmla="*/ 42423 w 648479"/>
              <a:gd name="connsiteY2" fmla="*/ 0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79" h="861237">
                <a:moveTo>
                  <a:pt x="648479" y="861237"/>
                </a:moveTo>
                <a:cubicBezTo>
                  <a:pt x="406588" y="800100"/>
                  <a:pt x="164697" y="738963"/>
                  <a:pt x="63688" y="595423"/>
                </a:cubicBezTo>
                <a:cubicBezTo>
                  <a:pt x="-37321" y="451883"/>
                  <a:pt x="2551" y="225941"/>
                  <a:pt x="42423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9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D8298-70BA-18D6-EF7E-186A2928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0E2EC8F-35C8-8CB4-19A1-552E98E3A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75" y="2163762"/>
            <a:ext cx="7639049" cy="3848100"/>
          </a:xfrm>
        </p:spPr>
      </p:pic>
    </p:spTree>
    <p:extLst>
      <p:ext uri="{BB962C8B-B14F-4D97-AF65-F5344CB8AC3E}">
        <p14:creationId xmlns:p14="http://schemas.microsoft.com/office/powerpoint/2010/main" val="137373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Наблюдатель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отношение «один-ко-многим» между объектами таким образом, что при изменении состояния одного объекта происходит автоматическое оповещение и обновление зависимых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93745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паттерна Наблюдатель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99" y="1700808"/>
            <a:ext cx="901008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1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«один-ко-многим»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обладает и управляет состоянием</a:t>
            </a:r>
          </a:p>
          <a:p>
            <a:r>
              <a:rPr lang="ru-RU" dirty="0"/>
              <a:t>Наблюдатели используют состояние, но не обладают им</a:t>
            </a:r>
          </a:p>
          <a:p>
            <a:pPr lvl="1"/>
            <a:r>
              <a:rPr lang="ru-RU" dirty="0"/>
              <a:t>Наблюдатели зависят от субъекта, который оповещает их об изменении состояния</a:t>
            </a:r>
          </a:p>
          <a:p>
            <a:r>
              <a:rPr lang="ru-RU" dirty="0"/>
              <a:t>Многие объекты используют одни и те же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7434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являются </a:t>
            </a:r>
            <a:r>
              <a:rPr lang="ru-RU" b="1" dirty="0"/>
              <a:t>слабосвязанными</a:t>
            </a:r>
            <a:r>
              <a:rPr lang="ru-RU" dirty="0"/>
              <a:t>, если могут взаимодействовать, обладая минимумом информации друг о друге</a:t>
            </a:r>
          </a:p>
          <a:p>
            <a:endParaRPr lang="ru-RU" dirty="0"/>
          </a:p>
          <a:p>
            <a:r>
              <a:rPr lang="ru-RU" dirty="0"/>
              <a:t>В паттерне Наблюдатель между субъектами и наблюдателями существует слабая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4281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Субъект знает, что Наблюдатель реализует некоторый интерфейс </a:t>
            </a:r>
            <a:r>
              <a:rPr lang="en-US" dirty="0" err="1"/>
              <a:t>IObserver</a:t>
            </a:r>
            <a:endParaRPr lang="ru-RU" dirty="0"/>
          </a:p>
          <a:p>
            <a:r>
              <a:rPr lang="ru-RU" dirty="0"/>
              <a:t>Легкость добавления новых наблюдателей</a:t>
            </a:r>
          </a:p>
          <a:p>
            <a:pPr lvl="1"/>
            <a:r>
              <a:rPr lang="ru-RU" dirty="0"/>
              <a:t>Субъект зависит только от списка наблюдателей</a:t>
            </a:r>
          </a:p>
          <a:p>
            <a:pPr lvl="1"/>
            <a:r>
              <a:rPr lang="ru-RU" dirty="0"/>
              <a:t>Любого наблюдателя можно заменить другим или исключить из списка во время выполнения</a:t>
            </a:r>
          </a:p>
          <a:p>
            <a:r>
              <a:rPr lang="ru-RU" dirty="0"/>
              <a:t>Добавление новых типов наблюдателей не требует модификации субъекта</a:t>
            </a:r>
          </a:p>
          <a:p>
            <a:pPr lvl="1"/>
            <a:r>
              <a:rPr lang="ru-RU" dirty="0"/>
              <a:t>Достаточно реализовать интерфейс </a:t>
            </a:r>
            <a:r>
              <a:rPr lang="en-US" dirty="0" err="1"/>
              <a:t>IObserver</a:t>
            </a:r>
            <a:r>
              <a:rPr lang="ru-RU" dirty="0"/>
              <a:t> в новом классе</a:t>
            </a:r>
          </a:p>
        </p:txBody>
      </p:sp>
    </p:spTree>
    <p:extLst>
      <p:ext uri="{BB962C8B-B14F-4D97-AF65-F5344CB8AC3E}">
        <p14:creationId xmlns:p14="http://schemas.microsoft.com/office/powerpoint/2010/main" val="39540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Субъекты и наблюдатели могут использоваться повторно независимо друг от друга</a:t>
            </a:r>
          </a:p>
          <a:p>
            <a:r>
              <a:rPr lang="ru-RU" dirty="0"/>
              <a:t>Изменения в субъекте или наблюдателе не влияют на другую сторону</a:t>
            </a:r>
          </a:p>
          <a:p>
            <a:pPr lvl="1"/>
            <a:r>
              <a:rPr lang="ru-RU" dirty="0"/>
              <a:t>Имеет значение лишь то, что объект реализует необходимый интерфейс субъекта или наблюдателя</a:t>
            </a:r>
          </a:p>
        </p:txBody>
      </p:sp>
    </p:spTree>
    <p:extLst>
      <p:ext uri="{BB962C8B-B14F-4D97-AF65-F5344CB8AC3E}">
        <p14:creationId xmlns:p14="http://schemas.microsoft.com/office/powerpoint/2010/main" val="32375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Стремитесь к слабой связанности взаимодействующих объектов</a:t>
            </a:r>
          </a:p>
          <a:p>
            <a:r>
              <a:rPr lang="ru-RU" dirty="0"/>
              <a:t>На базе слабосвязанных архитектур строятся гибкие ОО-системы, которые хорошо адаптируются к изменениям благодаря минимальным зависимостям между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3654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Модели взаимодействия субъекта с наблюдателями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часто транслирует наблюдателям доп. информацию о характере изменения</a:t>
            </a:r>
            <a:endParaRPr lang="en-US" dirty="0"/>
          </a:p>
          <a:p>
            <a:r>
              <a:rPr lang="ru-RU" dirty="0"/>
              <a:t>Можно выделить следующие модели передачи такой информации</a:t>
            </a:r>
          </a:p>
          <a:p>
            <a:pPr lvl="1"/>
            <a:r>
              <a:rPr lang="ru-RU" dirty="0"/>
              <a:t>Модель вытягивания (</a:t>
            </a:r>
            <a:r>
              <a:rPr lang="en-US" dirty="0"/>
              <a:t>pull model)</a:t>
            </a:r>
          </a:p>
          <a:p>
            <a:pPr lvl="1"/>
            <a:r>
              <a:rPr lang="ru-RU" dirty="0"/>
              <a:t>Модель проталкивания </a:t>
            </a:r>
            <a:r>
              <a:rPr lang="en-US" dirty="0"/>
              <a:t>(push model)</a:t>
            </a:r>
            <a:endParaRPr lang="ru-RU" dirty="0"/>
          </a:p>
          <a:p>
            <a:pPr lvl="1"/>
            <a:r>
              <a:rPr lang="ru-RU" dirty="0"/>
              <a:t>Явное указание интересующих модификаций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23808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вытягивания</a:t>
            </a:r>
            <a:r>
              <a:rPr lang="en-US" dirty="0"/>
              <a:t> (pull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посылает минимум информации об изменении, наблюдатели запрашивают интересующие детали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Не изменяется интерфейс наблюдателя при изменении состояния субъекта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Наблюдателям приходится выяснять без помощи субъекта, что именно изменилось</a:t>
            </a:r>
          </a:p>
        </p:txBody>
      </p:sp>
    </p:spTree>
    <p:extLst>
      <p:ext uri="{BB962C8B-B14F-4D97-AF65-F5344CB8AC3E}">
        <p14:creationId xmlns:p14="http://schemas.microsoft.com/office/powerpoint/2010/main" val="391767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Model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20" y="1556793"/>
            <a:ext cx="848501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3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CEB91-CF60-0378-B8CA-663023C5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Человек управляет светом самостоятельно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5ED375-8C36-869C-9D24-60944CD77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10" y="2811024"/>
            <a:ext cx="8793927" cy="3210264"/>
          </a:xfrm>
        </p:spPr>
      </p:pic>
    </p:spTree>
    <p:extLst>
      <p:ext uri="{BB962C8B-B14F-4D97-AF65-F5344CB8AC3E}">
        <p14:creationId xmlns:p14="http://schemas.microsoft.com/office/powerpoint/2010/main" val="3873289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проталкивания </a:t>
            </a:r>
            <a:r>
              <a:rPr lang="en-US" dirty="0"/>
              <a:t>(push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посылает детальную информацию об изменении, независимо от того, нужно ли это наблюдателям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Наблюдателям легче понять, что именно изменилось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Снижение повторного использования кода</a:t>
            </a:r>
          </a:p>
        </p:txBody>
      </p:sp>
    </p:spTree>
    <p:extLst>
      <p:ext uri="{BB962C8B-B14F-4D97-AF65-F5344CB8AC3E}">
        <p14:creationId xmlns:p14="http://schemas.microsoft.com/office/powerpoint/2010/main" val="183240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20" y="1571663"/>
            <a:ext cx="8728951" cy="51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65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Явное указание интересующих модификаций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регистрации наблюдатель указывает, какие события его интересуют</a:t>
            </a:r>
          </a:p>
          <a:p>
            <a:r>
              <a:rPr lang="ru-RU" dirty="0"/>
              <a:t>При наступлении события субъект информирует лишь тех наблюдателей, которых оно заинтересовало</a:t>
            </a:r>
          </a:p>
          <a:p>
            <a:pPr lvl="1"/>
            <a:r>
              <a:rPr lang="ru-RU" dirty="0"/>
              <a:t>Изменившийся аспект передается в виде параметра операции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6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Наблюдение более чем за одним субъектом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Наблюдатель может зависеть от состояния более чем одного субъекта</a:t>
            </a:r>
          </a:p>
          <a:p>
            <a:r>
              <a:rPr lang="ru-RU" dirty="0"/>
              <a:t>Решение – передавать ссылку на субъект, приславший уведомление, в качестве параметра метода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5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инициирует оповещение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Субъекты</a:t>
            </a:r>
          </a:p>
          <a:p>
            <a:pPr lvl="1"/>
            <a:r>
              <a:rPr lang="ru-RU" dirty="0"/>
              <a:t>Клиентам не надо помнить о необходимости вызова </a:t>
            </a:r>
            <a:r>
              <a:rPr lang="en-US" dirty="0"/>
              <a:t>Notify</a:t>
            </a:r>
            <a:r>
              <a:rPr lang="ru-RU" dirty="0"/>
              <a:t> субъектов</a:t>
            </a:r>
          </a:p>
          <a:p>
            <a:pPr lvl="1"/>
            <a:r>
              <a:rPr lang="ru-RU" dirty="0"/>
              <a:t>Возможное снижение производительности из-за каскада оповещений при выполнении серии последовательных операций над субъектом</a:t>
            </a:r>
          </a:p>
          <a:p>
            <a:r>
              <a:rPr lang="ru-RU" dirty="0"/>
              <a:t>Клиент</a:t>
            </a:r>
          </a:p>
          <a:p>
            <a:pPr lvl="1"/>
            <a:r>
              <a:rPr lang="ru-RU" dirty="0"/>
              <a:t>Клиент откладывает инициирование обновления до завершения серии изменений, исключив промежуточные обновления</a:t>
            </a:r>
          </a:p>
          <a:p>
            <a:pPr lvl="1"/>
            <a:r>
              <a:rPr lang="ru-RU" dirty="0"/>
              <a:t>У клиентов появляется дополнительная обязанность не забыть вызвать </a:t>
            </a:r>
            <a:r>
              <a:rPr lang="en-US" dirty="0" err="1"/>
              <a:t>NotifyObservers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0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использования в языках без сборщика мусора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Удаление субъекта не должно приводить к появлению висячих ссылок у наблюдателей</a:t>
            </a:r>
          </a:p>
          <a:p>
            <a:pPr lvl="1"/>
            <a:r>
              <a:rPr lang="ru-RU" dirty="0"/>
              <a:t>Субъект должен уведомлять наблюдателей о своем удалении, чтобы уничтожили ссылки на него</a:t>
            </a:r>
          </a:p>
          <a:p>
            <a:r>
              <a:rPr lang="ru-RU" dirty="0"/>
              <a:t>Удаление наблюдателя не должно приводить к появлению висячих ссылок у субъекта</a:t>
            </a:r>
          </a:p>
          <a:p>
            <a:pPr lvl="1"/>
            <a:r>
              <a:rPr lang="ru-RU" dirty="0"/>
              <a:t>Не забыть отписаться от субъекта перед удалением</a:t>
            </a:r>
          </a:p>
        </p:txBody>
      </p:sp>
    </p:spTree>
    <p:extLst>
      <p:ext uri="{BB962C8B-B14F-4D97-AF65-F5344CB8AC3E}">
        <p14:creationId xmlns:p14="http://schemas.microsoft.com/office/powerpoint/2010/main" val="29295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Согласованное состояние субъекта перед оповещением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Перед оповещением наблюдателей субъект должен находиться в непротиворечивом состоянии</a:t>
            </a:r>
          </a:p>
          <a:p>
            <a:pPr lvl="1"/>
            <a:r>
              <a:rPr lang="ru-RU" dirty="0"/>
              <a:t>Состояние будут опрашивать наблюдатели в ходе своего обновления</a:t>
            </a:r>
          </a:p>
          <a:p>
            <a:r>
              <a:rPr lang="ru-RU" dirty="0"/>
              <a:t>Возможное решение – паттерн «Шаблонный метод»</a:t>
            </a:r>
          </a:p>
          <a:p>
            <a:pPr lvl="1"/>
            <a:r>
              <a:rPr lang="ru-RU" dirty="0"/>
              <a:t>Определить примитивную операцию, замещаемую в подклассах, уведомлять наблюдателей после вызова операции</a:t>
            </a:r>
          </a:p>
          <a:p>
            <a:pPr lvl="1"/>
            <a:r>
              <a:rPr lang="ru-RU" dirty="0"/>
              <a:t>Важно фиксировать, какие операции субъекта</a:t>
            </a:r>
            <a:r>
              <a:rPr lang="en-US" dirty="0"/>
              <a:t> </a:t>
            </a:r>
            <a:r>
              <a:rPr lang="ru-RU" dirty="0"/>
              <a:t>инициируют обновления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7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Наблюдатель в функциональном стиле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интерфейс наблюдателя содержит единственный метод, его можно заменить функциональным объектом</a:t>
            </a:r>
          </a:p>
          <a:p>
            <a:r>
              <a:rPr lang="ru-RU" dirty="0"/>
              <a:t>Это позволяет сделать код более компактным</a:t>
            </a:r>
          </a:p>
        </p:txBody>
      </p:sp>
    </p:spTree>
    <p:extLst>
      <p:ext uri="{BB962C8B-B14F-4D97-AF65-F5344CB8AC3E}">
        <p14:creationId xmlns:p14="http://schemas.microsoft.com/office/powerpoint/2010/main" val="11288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04864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Наблюдатель - функция, получающая сигнал об изменении курса валюты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наблюдение за курсом валюты</a:t>
            </a:r>
          </a:p>
        </p:txBody>
      </p:sp>
    </p:spTree>
    <p:extLst>
      <p:ext uri="{BB962C8B-B14F-4D97-AF65-F5344CB8AC3E}">
        <p14:creationId xmlns:p14="http://schemas.microsoft.com/office/powerpoint/2010/main" val="540912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59.0;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try_emplace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second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1DCBF-2A6B-0FCD-BAFC-946192F9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Умный дом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91236F-FA54-27EE-76BC-92A13064E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759881"/>
            <a:ext cx="8229600" cy="26558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1F64BE-41CB-F6C3-27CA-8A57A6554AB5}"/>
              </a:ext>
            </a:extLst>
          </p:cNvPr>
          <p:cNvSpPr txBox="1"/>
          <p:nvPr/>
        </p:nvSpPr>
        <p:spPr>
          <a:xfrm>
            <a:off x="1907704" y="594928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умный дом узнает, в какой момент включить или выключить свет и музыку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5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noncopyable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OnCurrencyRateChange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"Average 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cr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OnCurrencyRateChange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 ?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539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RUR/USD"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});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(59);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(80);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(60);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(90);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4208" y="3731751"/>
            <a:ext cx="2699792" cy="313932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59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65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------------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90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50 RUR/USD</a:t>
            </a:r>
          </a:p>
        </p:txBody>
      </p:sp>
    </p:spTree>
    <p:extLst>
      <p:ext uri="{BB962C8B-B14F-4D97-AF65-F5344CB8AC3E}">
        <p14:creationId xmlns:p14="http://schemas.microsoft.com/office/powerpoint/2010/main" val="39632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Weather Station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278104"/>
            <a:ext cx="8856985" cy="331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533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</a:t>
            </a:r>
            <a:r>
              <a:rPr lang="ru-RU" dirty="0"/>
              <a:t>:</a:t>
            </a:r>
          </a:p>
          <a:p>
            <a:r>
              <a:rPr lang="ru-RU" dirty="0"/>
              <a:t>Разработать приложение, использующее состояние </a:t>
            </a:r>
            <a:r>
              <a:rPr lang="en-US" dirty="0" err="1"/>
              <a:t>WeatherData</a:t>
            </a:r>
            <a:r>
              <a:rPr lang="en-US" dirty="0"/>
              <a:t> </a:t>
            </a:r>
            <a:r>
              <a:rPr lang="ru-RU" dirty="0"/>
              <a:t>для отображения текущих погодных условий, статистики и прогноза погоды</a:t>
            </a:r>
          </a:p>
        </p:txBody>
      </p:sp>
    </p:spTree>
    <p:extLst>
      <p:ext uri="{BB962C8B-B14F-4D97-AF65-F5344CB8AC3E}">
        <p14:creationId xmlns:p14="http://schemas.microsoft.com/office/powerpoint/2010/main" val="168895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класса </a:t>
            </a:r>
            <a:r>
              <a:rPr lang="en-US" dirty="0" err="1"/>
              <a:t>WeatherData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01317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Необходимо реализовать метод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MeasurementsChanged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/>
              <a:t>чтобы он обновлял изображение для различных датчиков: текущее состояние, статистика, прогноз погоды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88840"/>
            <a:ext cx="800020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Примерная реализация </a:t>
            </a:r>
            <a:r>
              <a:rPr lang="en-US" dirty="0" err="1"/>
              <a:t>CWeatherData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668887"/>
            <a:ext cx="8352928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Температура в градусах Цельсия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Относительная влажность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(0...100)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Атмосферное давление (в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мм.рт.ст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Вызывается всякий раз при смене показаний датчиков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057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</a:t>
            </a:r>
            <a:r>
              <a:rPr lang="en-US" dirty="0" err="1"/>
              <a:t>WeatherData</a:t>
            </a:r>
            <a:r>
              <a:rPr lang="ru-RU" dirty="0"/>
              <a:t> предоставляет </a:t>
            </a:r>
            <a:r>
              <a:rPr lang="en-US" dirty="0"/>
              <a:t>get-</a:t>
            </a:r>
            <a:r>
              <a:rPr lang="ru-RU" dirty="0"/>
              <a:t>методы для получения текущих значений датчиков</a:t>
            </a:r>
          </a:p>
          <a:p>
            <a:r>
              <a:rPr lang="ru-RU" dirty="0"/>
              <a:t>Метод </a:t>
            </a:r>
            <a:r>
              <a:rPr lang="en-US" dirty="0" err="1"/>
              <a:t>MeasurementsChanged</a:t>
            </a:r>
            <a:r>
              <a:rPr lang="ru-RU" dirty="0"/>
              <a:t> вызывается при смене метеорологических данных</a:t>
            </a:r>
          </a:p>
          <a:p>
            <a:r>
              <a:rPr lang="ru-RU" dirty="0"/>
              <a:t>Реализовать 3 экрана вывода: текущая погода, статистика, прогноз погоды</a:t>
            </a:r>
          </a:p>
          <a:p>
            <a:pPr lvl="1"/>
            <a:r>
              <a:rPr lang="ru-RU" dirty="0"/>
              <a:t>Экраны должны обновляться всякий раз при появлении новых данных у </a:t>
            </a:r>
            <a:r>
              <a:rPr lang="en-US" dirty="0" err="1"/>
              <a:t>WeatherData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приложению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Расширяемость</a:t>
            </a:r>
          </a:p>
          <a:p>
            <a:pPr lvl="1"/>
            <a:r>
              <a:rPr lang="ru-RU" dirty="0"/>
              <a:t>Возможность реализации дополнительных экранов вывода</a:t>
            </a:r>
          </a:p>
          <a:p>
            <a:pPr lvl="1"/>
            <a:r>
              <a:rPr lang="ru-RU" dirty="0"/>
              <a:t>Возможность динамического добавления и удаления экранов</a:t>
            </a:r>
          </a:p>
        </p:txBody>
      </p:sp>
    </p:spTree>
    <p:extLst>
      <p:ext uri="{BB962C8B-B14F-4D97-AF65-F5344CB8AC3E}">
        <p14:creationId xmlns:p14="http://schemas.microsoft.com/office/powerpoint/2010/main" val="1428663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a4ca6fe38a3237263c39a62482e0f93ee9f16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1187</TotalTime>
  <Words>2001</Words>
  <Application>Microsoft Office PowerPoint</Application>
  <PresentationFormat>Экран (4:3)</PresentationFormat>
  <Paragraphs>317</Paragraphs>
  <Slides>41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Паттерн «Наблюдатель»</vt:lpstr>
      <vt:lpstr>Пример</vt:lpstr>
      <vt:lpstr>Человек управляет светом самостоятельно</vt:lpstr>
      <vt:lpstr>Умный дом</vt:lpstr>
      <vt:lpstr>Приложение Weather Station</vt:lpstr>
      <vt:lpstr>Обзор класса WeatherData</vt:lpstr>
      <vt:lpstr>Примерная реализация CWeatherData</vt:lpstr>
      <vt:lpstr>Исходные данные</vt:lpstr>
      <vt:lpstr>Требования к приложению</vt:lpstr>
      <vt:lpstr>Наивная реализация</vt:lpstr>
      <vt:lpstr>Блиц-анализ наивной реализации</vt:lpstr>
      <vt:lpstr>Блиц-анализ наивной реализации (ответы)</vt:lpstr>
      <vt:lpstr>Жесткие зависимости от конкретных классов индикаторов</vt:lpstr>
      <vt:lpstr>Инкапсуляция переменной области</vt:lpstr>
      <vt:lpstr>Выделение общего интерфейса</vt:lpstr>
      <vt:lpstr>Знакомство с паттерном Наблюдатель</vt:lpstr>
      <vt:lpstr>Аналогия из реального мира</vt:lpstr>
      <vt:lpstr>Издатели + Подписчики = Паттерн Наблюдатель</vt:lpstr>
      <vt:lpstr>Паттерн Наблюдатель</vt:lpstr>
      <vt:lpstr>Паттерн Наблюдатель</vt:lpstr>
      <vt:lpstr>Структура паттерна Наблюдатель</vt:lpstr>
      <vt:lpstr>Отношение «один-ко-многим»</vt:lpstr>
      <vt:lpstr>Сила слабых связей</vt:lpstr>
      <vt:lpstr>Сила слабых связей</vt:lpstr>
      <vt:lpstr>Сила слабых связей</vt:lpstr>
      <vt:lpstr>Сила слабых связей</vt:lpstr>
      <vt:lpstr>Модели взаимодействия субъекта с наблюдателями</vt:lpstr>
      <vt:lpstr>Модель вытягивания (pull model)</vt:lpstr>
      <vt:lpstr>Pull Model</vt:lpstr>
      <vt:lpstr>Модель проталкивания (push model)</vt:lpstr>
      <vt:lpstr>Push Model</vt:lpstr>
      <vt:lpstr>Явное указание интересующих модификаций</vt:lpstr>
      <vt:lpstr>Наблюдение более чем за одним субъектом</vt:lpstr>
      <vt:lpstr>Кто инициирует оповещение?</vt:lpstr>
      <vt:lpstr>Особенности использования в языках без сборщика мусора</vt:lpstr>
      <vt:lpstr>Согласованное состояние субъекта перед оповещением</vt:lpstr>
      <vt:lpstr>Наблюдатель в функциональном стиле</vt:lpstr>
      <vt:lpstr>Пример – наблюдение за курсом валюты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89</cp:revision>
  <dcterms:created xsi:type="dcterms:W3CDTF">2016-02-02T19:36:42Z</dcterms:created>
  <dcterms:modified xsi:type="dcterms:W3CDTF">2022-09-15T14:47:14Z</dcterms:modified>
</cp:coreProperties>
</file>