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sldIdLst>
    <p:sldId id="260" r:id="rId3"/>
    <p:sldId id="293" r:id="rId4"/>
    <p:sldId id="279" r:id="rId5"/>
    <p:sldId id="296" r:id="rId6"/>
    <p:sldId id="268" r:id="rId7"/>
    <p:sldId id="292" r:id="rId8"/>
    <p:sldId id="280" r:id="rId9"/>
    <p:sldId id="302" r:id="rId10"/>
    <p:sldId id="297" r:id="rId11"/>
    <p:sldId id="299" r:id="rId12"/>
    <p:sldId id="304" r:id="rId13"/>
    <p:sldId id="275" r:id="rId14"/>
    <p:sldId id="291" r:id="rId15"/>
    <p:sldId id="305" r:id="rId16"/>
    <p:sldId id="300" r:id="rId17"/>
    <p:sldId id="301" r:id="rId18"/>
    <p:sldId id="271" r:id="rId19"/>
    <p:sldId id="295" r:id="rId20"/>
    <p:sldId id="277" r:id="rId21"/>
    <p:sldId id="288" r:id="rId22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2341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0174AB"/>
    <a:srgbClr val="666666"/>
    <a:srgbClr val="BFC0C0"/>
    <a:srgbClr val="9F9D9A"/>
    <a:srgbClr val="0A377B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9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568" y="77"/>
      </p:cViewPr>
      <p:guideLst>
        <p:guide orient="horz" pos="255"/>
        <p:guide pos="5125"/>
        <p:guide pos="1519"/>
        <p:guide orient="horz" pos="1162"/>
        <p:guide orient="horz" pos="2341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12/5/2018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12/5/2018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12/5/2018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06947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4203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944890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671565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82865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217334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17404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418231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12/5/2018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51630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107100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12/5/2018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12/5/2018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12/5/2018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12/5/2018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12/5/2018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12/5/2018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12/5/2018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12/5/2018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12/5/2018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9749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6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7200" b="1" spc="300" dirty="0">
                <a:solidFill>
                  <a:schemeClr val="bg1"/>
                </a:solidFill>
                <a:cs typeface="+mn-ea"/>
                <a:sym typeface="+mn-lt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b="1" spc="300" dirty="0">
                <a:solidFill>
                  <a:schemeClr val="bg1"/>
                </a:solidFill>
                <a:cs typeface="+mn-ea"/>
                <a:sym typeface="+mn-lt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8999"/>
            <a:ext cx="9144000" cy="2420157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1009" y="2441647"/>
            <a:ext cx="7021979" cy="1506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b="1" spc="300" dirty="0">
                <a:solidFill>
                  <a:schemeClr val="bg1"/>
                </a:solidFill>
                <a:cs typeface="+mn-ea"/>
                <a:sym typeface="+mn-lt"/>
              </a:rPr>
              <a:t>基于充电站部署的动态模型及电动汽车发展预测</a:t>
            </a:r>
            <a:endParaRPr lang="en-US" altLang="zh-CN" sz="40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8962" y="4805835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000" b="1" spc="300" dirty="0">
                <a:cs typeface="+mn-ea"/>
                <a:sym typeface="+mn-lt"/>
              </a:rPr>
              <a:t>成员</a:t>
            </a:r>
            <a:endParaRPr lang="zh-HK" altLang="en-US" sz="2000" b="1" spc="300" dirty="0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46275" y="4805806"/>
            <a:ext cx="3087111" cy="42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张晋 李一鸣 胡敏达 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53642" y="3935134"/>
            <a:ext cx="6236715" cy="72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Dynamic Model For Charging Station Deployment and Prediction of EV Development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03056" y="93911"/>
            <a:ext cx="1252353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研究背景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rgbClr val="666666"/>
                </a:solidFill>
                <a:cs typeface="+mn-ea"/>
                <a:sym typeface="+mn-lt"/>
              </a:rPr>
              <a:t>研究方法</a:t>
            </a:r>
            <a:endParaRPr lang="zh-HK" altLang="en-US" spc="300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研究结果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5339110" y="82915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论文总结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790" y="1217717"/>
            <a:ext cx="2091810" cy="479369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cs typeface="+mn-ea"/>
                <a:sym typeface="+mn-lt"/>
              </a:rPr>
              <a:t>模型假设及构建</a:t>
            </a:r>
            <a:endParaRPr lang="zh-HK" altLang="en-US" b="1" spc="300" dirty="0">
              <a:cs typeface="+mn-ea"/>
              <a:sym typeface="+mn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73949" y="757788"/>
            <a:ext cx="6872102" cy="39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问题二：充电站汽车的</a:t>
            </a:r>
            <a:r>
              <a:rPr lang="zh-Hans" altLang="en-US" b="1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发展预测</a:t>
            </a:r>
            <a:endParaRPr lang="zh-HK" altLang="zh-HK" b="1" dirty="0">
              <a:solidFill>
                <a:schemeClr val="accent6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FC0527-D270-2B4B-94D6-CD86F88B94AE}"/>
              </a:ext>
            </a:extLst>
          </p:cNvPr>
          <p:cNvSpPr/>
          <p:nvPr/>
        </p:nvSpPr>
        <p:spPr>
          <a:xfrm>
            <a:off x="267627" y="1883220"/>
            <a:ext cx="7426713" cy="39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Hans" altLang="en-US" b="1" dirty="0">
                <a:solidFill>
                  <a:srgbClr val="666666"/>
                </a:solidFill>
                <a:cs typeface="+mn-ea"/>
                <a:sym typeface="+mn-lt"/>
              </a:rPr>
              <a:t>巴斯扩散模型</a:t>
            </a:r>
            <a:endParaRPr lang="zh-HK" altLang="zh-HK" b="1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16E9CF-A54E-F540-87B8-112F05AA2F81}"/>
              </a:ext>
            </a:extLst>
          </p:cNvPr>
          <p:cNvSpPr/>
          <p:nvPr/>
        </p:nvSpPr>
        <p:spPr>
          <a:xfrm>
            <a:off x="459379" y="4105612"/>
            <a:ext cx="7611959" cy="239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US" altLang="zh-Hans" b="1" dirty="0">
                <a:cs typeface="+mn-ea"/>
                <a:sym typeface="+mn-lt"/>
              </a:rPr>
              <a:t>m:   </a:t>
            </a:r>
            <a:r>
              <a:rPr lang="zh-Hans" altLang="en-US" dirty="0">
                <a:cs typeface="+mn-ea"/>
                <a:sym typeface="+mn-lt"/>
              </a:rPr>
              <a:t>市场潜力，潜在</a:t>
            </a:r>
            <a:r>
              <a:rPr lang="zh-CN" altLang="en-US" dirty="0">
                <a:cs typeface="+mn-ea"/>
                <a:sym typeface="+mn-lt"/>
              </a:rPr>
              <a:t>用户</a:t>
            </a:r>
            <a:r>
              <a:rPr lang="zh-Hans" altLang="en-US" dirty="0">
                <a:cs typeface="+mn-ea"/>
                <a:sym typeface="+mn-lt"/>
              </a:rPr>
              <a:t>总数</a:t>
            </a:r>
            <a:endParaRPr lang="en-US" altLang="zh-Hans" dirty="0">
              <a:cs typeface="+mn-ea"/>
              <a:sym typeface="+mn-lt"/>
            </a:endParaRPr>
          </a:p>
          <a:p>
            <a:pPr lvl="0" algn="just">
              <a:lnSpc>
                <a:spcPct val="120000"/>
              </a:lnSpc>
            </a:pPr>
            <a:endParaRPr lang="en-US" altLang="zh-Hans" dirty="0">
              <a:cs typeface="+mn-ea"/>
              <a:sym typeface="+mn-lt"/>
            </a:endParaRPr>
          </a:p>
          <a:p>
            <a:pPr lvl="0" algn="just">
              <a:lnSpc>
                <a:spcPct val="120000"/>
              </a:lnSpc>
            </a:pPr>
            <a:r>
              <a:rPr lang="en-US" altLang="zh-CN" b="1" dirty="0">
                <a:cs typeface="+mn-ea"/>
                <a:sym typeface="+mn-lt"/>
              </a:rPr>
              <a:t>p:  </a:t>
            </a:r>
            <a:r>
              <a:rPr lang="zh-CN" altLang="en-US" dirty="0">
                <a:cs typeface="+mn-ea"/>
                <a:sym typeface="+mn-lt"/>
              </a:rPr>
              <a:t>创新系数</a:t>
            </a:r>
            <a:r>
              <a:rPr lang="en-US" altLang="zh-CN" dirty="0">
                <a:cs typeface="+mn-ea"/>
                <a:sym typeface="+mn-lt"/>
              </a:rPr>
              <a:t>(</a:t>
            </a:r>
            <a:r>
              <a:rPr lang="zh-Hans" altLang="en-US" dirty="0">
                <a:cs typeface="+mn-ea"/>
                <a:sym typeface="+mn-lt"/>
              </a:rPr>
              <a:t>外部影响</a:t>
            </a:r>
            <a:r>
              <a:rPr lang="en-US" altLang="zh-CN" dirty="0">
                <a:cs typeface="+mn-ea"/>
                <a:sym typeface="+mn-lt"/>
              </a:rPr>
              <a:t>)</a:t>
            </a:r>
            <a:r>
              <a:rPr lang="zh-CN" altLang="en-US" dirty="0">
                <a:cs typeface="+mn-ea"/>
                <a:sym typeface="+mn-lt"/>
              </a:rPr>
              <a:t>， 即</a:t>
            </a:r>
            <a:r>
              <a:rPr lang="zh-Hans" altLang="en-US" dirty="0">
                <a:cs typeface="+mn-ea"/>
                <a:sym typeface="+mn-lt"/>
              </a:rPr>
              <a:t>潜在</a:t>
            </a:r>
            <a:r>
              <a:rPr lang="zh-CN" altLang="en-US" dirty="0">
                <a:cs typeface="+mn-ea"/>
                <a:sym typeface="+mn-lt"/>
              </a:rPr>
              <a:t>用户受到大众传媒或其他外部因素的影响，</a:t>
            </a:r>
            <a:endParaRPr lang="en-US" altLang="zh-CN" dirty="0">
              <a:cs typeface="+mn-ea"/>
              <a:sym typeface="+mn-lt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开始使用该产品的可能性</a:t>
            </a:r>
            <a:endParaRPr lang="en-US" altLang="zh-CN" dirty="0">
              <a:cs typeface="+mn-ea"/>
              <a:sym typeface="+mn-lt"/>
            </a:endParaRPr>
          </a:p>
          <a:p>
            <a:pPr lvl="0" algn="just">
              <a:lnSpc>
                <a:spcPct val="120000"/>
              </a:lnSpc>
            </a:pPr>
            <a:endParaRPr lang="en-US" altLang="zh-CN" dirty="0">
              <a:cs typeface="+mn-ea"/>
              <a:sym typeface="+mn-lt"/>
            </a:endParaRPr>
          </a:p>
          <a:p>
            <a:pPr lvl="0" algn="just">
              <a:lnSpc>
                <a:spcPct val="120000"/>
              </a:lnSpc>
            </a:pPr>
            <a:r>
              <a:rPr lang="en-US" altLang="zh-CN" b="1" dirty="0">
                <a:cs typeface="+mn-ea"/>
                <a:sym typeface="+mn-lt"/>
              </a:rPr>
              <a:t>q:</a:t>
            </a:r>
            <a:r>
              <a:rPr lang="zh-CN" altLang="en-US" b="1" dirty="0">
                <a:cs typeface="+mn-ea"/>
                <a:sym typeface="+mn-lt"/>
              </a:rPr>
              <a:t>  </a:t>
            </a:r>
            <a:r>
              <a:rPr lang="zh-CN" altLang="en-US" dirty="0">
                <a:cs typeface="+mn-ea"/>
                <a:sym typeface="+mn-lt"/>
              </a:rPr>
              <a:t>模仿系数</a:t>
            </a:r>
            <a:r>
              <a:rPr lang="en-US" altLang="zh-CN" dirty="0">
                <a:cs typeface="+mn-ea"/>
                <a:sym typeface="+mn-lt"/>
              </a:rPr>
              <a:t>(</a:t>
            </a:r>
            <a:r>
              <a:rPr lang="zh-CN" altLang="en-US" dirty="0">
                <a:cs typeface="+mn-ea"/>
                <a:sym typeface="+mn-lt"/>
              </a:rPr>
              <a:t>内部影响</a:t>
            </a:r>
            <a:r>
              <a:rPr lang="en-US" altLang="zh-CN" dirty="0">
                <a:cs typeface="+mn-ea"/>
                <a:sym typeface="+mn-lt"/>
              </a:rPr>
              <a:t>)</a:t>
            </a:r>
            <a:r>
              <a:rPr lang="zh-CN" altLang="en-US" dirty="0">
                <a:cs typeface="+mn-ea"/>
                <a:sym typeface="+mn-lt"/>
              </a:rPr>
              <a:t>， 即</a:t>
            </a:r>
            <a:r>
              <a:rPr lang="zh-Hans" altLang="en-US" dirty="0">
                <a:cs typeface="+mn-ea"/>
                <a:sym typeface="+mn-lt"/>
              </a:rPr>
              <a:t>潜在</a:t>
            </a:r>
            <a:r>
              <a:rPr lang="zh-CN" altLang="en-US" dirty="0">
                <a:cs typeface="+mn-ea"/>
                <a:sym typeface="+mn-lt"/>
              </a:rPr>
              <a:t>用户受到使用者的口碑影响，</a:t>
            </a:r>
            <a:endParaRPr lang="en-US" altLang="zh-CN" dirty="0">
              <a:cs typeface="+mn-ea"/>
              <a:sym typeface="+mn-lt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开始使用该产品的可能性</a:t>
            </a:r>
            <a:endParaRPr lang="zh-HK" altLang="zh-HK" sz="1400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DDF88A-E090-48B1-A991-C8473810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83" y="3271313"/>
            <a:ext cx="6334119" cy="5271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7CB3286-EF97-4053-9BC7-19CB4C6BC7B7}"/>
                  </a:ext>
                </a:extLst>
              </p:cNvPr>
              <p:cNvSpPr/>
              <p:nvPr/>
            </p:nvSpPr>
            <p:spPr>
              <a:xfrm>
                <a:off x="459379" y="2385120"/>
                <a:ext cx="7875728" cy="728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20000"/>
                  </a:lnSpc>
                </a:pPr>
                <a:r>
                  <a:rPr lang="zh-CN" altLang="en-US" dirty="0">
                    <a:cs typeface="+mn-ea"/>
                    <a:sym typeface="+mn-lt"/>
                  </a:rPr>
                  <a:t>巴斯扩散模型通过三个参量来预测</a:t>
                </a:r>
                <a:r>
                  <a:rPr lang="en-US" altLang="zh-CN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cs typeface="+mn-ea"/>
                        <a:sym typeface="+mn-lt"/>
                      </a:rPr>
                      <m:t>𝑓</m:t>
                    </m:r>
                    <m:r>
                      <a:rPr lang="en-US" altLang="zh-CN" i="1"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i="1">
                        <a:cs typeface="+mn-ea"/>
                        <a:sym typeface="+mn-lt"/>
                      </a:rPr>
                      <m:t>𝑡</m:t>
                    </m:r>
                    <m:r>
                      <a:rPr lang="en-US" altLang="zh-CN" i="1"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en-US" altLang="zh-CN" dirty="0">
                    <a:cs typeface="+mn-ea"/>
                    <a:sym typeface="+mn-lt"/>
                  </a:rPr>
                  <a:t>  (</a:t>
                </a:r>
                <a:r>
                  <a:rPr lang="zh-Hans" altLang="en-US" dirty="0">
                    <a:cs typeface="+mn-ea"/>
                    <a:sym typeface="+mn-lt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Hans">
                        <a:cs typeface="+mn-ea"/>
                        <a:sym typeface="+mn-lt"/>
                      </a:rPr>
                      <m:t> </m:t>
                    </m:r>
                    <m:r>
                      <a:rPr lang="en-US" altLang="zh-Hans" i="1">
                        <a:cs typeface="+mn-ea"/>
                        <a:sym typeface="+mn-lt"/>
                      </a:rPr>
                      <m:t>𝑡</m:t>
                    </m:r>
                    <m:r>
                      <a:rPr lang="en-US" altLang="zh-Hans" i="1">
                        <a:cs typeface="+mn-ea"/>
                        <a:sym typeface="+mn-lt"/>
                      </a:rPr>
                      <m:t> </m:t>
                    </m:r>
                    <m:r>
                      <a:rPr lang="zh-CN" altLang="en-US" i="1">
                        <a:cs typeface="+mn-ea"/>
                        <a:sym typeface="+mn-lt"/>
                      </a:rPr>
                      <m:t>个</m:t>
                    </m:r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时间段</a:t>
                </a:r>
                <a:r>
                  <a:rPr lang="zh-Hans" altLang="en-US" dirty="0">
                    <a:cs typeface="+mn-ea"/>
                    <a:sym typeface="+mn-lt"/>
                  </a:rPr>
                  <a:t>内</a:t>
                </a:r>
                <a:r>
                  <a:rPr lang="zh-CN" altLang="en-US" dirty="0">
                    <a:cs typeface="+mn-ea"/>
                    <a:sym typeface="+mn-lt"/>
                  </a:rPr>
                  <a:t>的销量</a:t>
                </a:r>
                <a:r>
                  <a:rPr lang="en-US" altLang="zh-CN" dirty="0">
                    <a:cs typeface="+mn-ea"/>
                    <a:sym typeface="+mn-lt"/>
                  </a:rPr>
                  <a:t>)</a:t>
                </a:r>
                <a:r>
                  <a:rPr lang="zh-CN" altLang="en-US" dirty="0">
                    <a:cs typeface="+mn-ea"/>
                    <a:sym typeface="+mn-lt"/>
                  </a:rPr>
                  <a:t>，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lvl="0" algn="just">
                  <a:lnSpc>
                    <a:spcPct val="120000"/>
                  </a:lnSpc>
                </a:pPr>
                <a:r>
                  <a:rPr lang="zh-CN" altLang="en-US" dirty="0">
                    <a:cs typeface="+mn-ea"/>
                    <a:sym typeface="+mn-lt"/>
                  </a:rPr>
                  <a:t>常被用作市场分析工具，对新产品、新技术需求进行预测</a:t>
                </a:r>
                <a:endParaRPr lang="en-US" altLang="zh-Hans" dirty="0"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7CB3286-EF97-4053-9BC7-19CB4C6BC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9" y="2385120"/>
                <a:ext cx="7875728" cy="728533"/>
              </a:xfrm>
              <a:prstGeom prst="rect">
                <a:avLst/>
              </a:prstGeom>
              <a:blipFill>
                <a:blip r:embed="rId3"/>
                <a:stretch>
                  <a:fillRect l="-619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279488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03056" y="93911"/>
            <a:ext cx="1252353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研究背景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rgbClr val="666666"/>
                </a:solidFill>
                <a:cs typeface="+mn-ea"/>
                <a:sym typeface="+mn-lt"/>
              </a:rPr>
              <a:t>研究方法</a:t>
            </a:r>
            <a:endParaRPr lang="zh-HK" altLang="en-US" spc="300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研究结果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5371213" y="103473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论文总结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790" y="1217717"/>
            <a:ext cx="2091810" cy="479369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cs typeface="+mn-ea"/>
                <a:sym typeface="+mn-lt"/>
              </a:rPr>
              <a:t>模型假设及构建</a:t>
            </a:r>
            <a:endParaRPr lang="zh-HK" altLang="en-US" b="1" spc="300" dirty="0">
              <a:cs typeface="+mn-ea"/>
              <a:sym typeface="+mn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73949" y="757788"/>
            <a:ext cx="6872102" cy="39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问题二：充电站汽车的</a:t>
            </a:r>
            <a:r>
              <a:rPr lang="zh-Hans" altLang="en-US" b="1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发展预测</a:t>
            </a:r>
            <a:endParaRPr lang="zh-HK" altLang="zh-HK" b="1" dirty="0">
              <a:solidFill>
                <a:schemeClr val="accent6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FC0527-D270-2B4B-94D6-CD86F88B94AE}"/>
              </a:ext>
            </a:extLst>
          </p:cNvPr>
          <p:cNvSpPr/>
          <p:nvPr/>
        </p:nvSpPr>
        <p:spPr>
          <a:xfrm>
            <a:off x="267627" y="1883220"/>
            <a:ext cx="7426713" cy="39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Hans" altLang="en-US" b="1" dirty="0">
                <a:solidFill>
                  <a:srgbClr val="666666"/>
                </a:solidFill>
                <a:cs typeface="+mn-ea"/>
                <a:sym typeface="+mn-lt"/>
              </a:rPr>
              <a:t>改进巴斯扩散模型</a:t>
            </a:r>
            <a:endParaRPr lang="zh-HK" altLang="zh-HK" b="1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A03FD9-16FA-4A95-BE15-0BCB7748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84" y="3894992"/>
            <a:ext cx="7206887" cy="26938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ACD2D2-5DFF-4D8C-945D-213E5F050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73" y="2300585"/>
            <a:ext cx="5856305" cy="14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24153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/>
          <p:cNvSpPr/>
          <p:nvPr/>
        </p:nvSpPr>
        <p:spPr>
          <a:xfrm>
            <a:off x="713748" y="2724064"/>
            <a:ext cx="2044873" cy="204487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grpSp>
        <p:nvGrpSpPr>
          <p:cNvPr id="28" name="Group 12"/>
          <p:cNvGrpSpPr>
            <a:grpSpLocks noChangeAspect="1"/>
          </p:cNvGrpSpPr>
          <p:nvPr/>
        </p:nvGrpSpPr>
        <p:grpSpPr bwMode="auto">
          <a:xfrm>
            <a:off x="1183962" y="3105833"/>
            <a:ext cx="1361803" cy="1281345"/>
            <a:chOff x="3333" y="1044"/>
            <a:chExt cx="3267" cy="2854"/>
          </a:xfrm>
          <a:solidFill>
            <a:schemeClr val="bg1"/>
          </a:solidFill>
        </p:grpSpPr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3333" y="1044"/>
              <a:ext cx="2451" cy="2854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HK" altLang="en-US">
                <a:cs typeface="+mn-ea"/>
                <a:sym typeface="+mn-lt"/>
              </a:endParaRPr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4765" y="2054"/>
              <a:ext cx="1154" cy="1326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HK" altLang="en-US">
                <a:cs typeface="+mn-ea"/>
                <a:sym typeface="+mn-lt"/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5678" y="1335"/>
              <a:ext cx="816" cy="894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HK" altLang="en-US">
                <a:cs typeface="+mn-ea"/>
                <a:sym typeface="+mn-lt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3948" y="2168"/>
              <a:ext cx="1221" cy="199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HK" altLang="en-US">
                <a:cs typeface="+mn-ea"/>
                <a:sym typeface="+mn-lt"/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3946" y="2575"/>
              <a:ext cx="1029" cy="2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HK" altLang="en-US">
                <a:cs typeface="+mn-ea"/>
                <a:sym typeface="+mn-lt"/>
              </a:endParaRPr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3930" y="2963"/>
              <a:ext cx="730" cy="438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HK" altLang="en-US">
                <a:cs typeface="+mn-ea"/>
                <a:sym typeface="+mn-lt"/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5919" y="1754"/>
              <a:ext cx="681" cy="816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HK" altLang="en-US">
                <a:cs typeface="+mn-ea"/>
                <a:sym typeface="+mn-lt"/>
              </a:endParaRPr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4559" y="1555"/>
              <a:ext cx="610" cy="199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HK" altLang="en-US">
                <a:cs typeface="+mn-ea"/>
                <a:sym typeface="+mn-lt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4127839" y="4494005"/>
            <a:ext cx="455793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rgbClr val="666666"/>
                </a:solidFill>
                <a:cs typeface="+mn-ea"/>
                <a:sym typeface="+mn-lt"/>
              </a:rPr>
              <a:t>该模型通过根据改进</a:t>
            </a:r>
            <a:r>
              <a:rPr lang="en-US" altLang="zh-CN" sz="1400" dirty="0">
                <a:solidFill>
                  <a:srgbClr val="666666"/>
                </a:solidFill>
                <a:cs typeface="+mn-ea"/>
                <a:sym typeface="+mn-lt"/>
              </a:rPr>
              <a:t>BASS</a:t>
            </a:r>
            <a:r>
              <a:rPr lang="zh-CN" altLang="en-US" sz="1400" dirty="0">
                <a:solidFill>
                  <a:srgbClr val="666666"/>
                </a:solidFill>
                <a:cs typeface="+mn-ea"/>
                <a:sym typeface="+mn-lt"/>
              </a:rPr>
              <a:t>模型的结果来进行充电站的最优选址规划，而其计算得到的充电站建设成本可反馈给</a:t>
            </a:r>
            <a:r>
              <a:rPr lang="en-US" altLang="zh-CN" sz="1400" dirty="0">
                <a:solidFill>
                  <a:srgbClr val="666666"/>
                </a:solidFill>
                <a:cs typeface="+mn-ea"/>
                <a:sym typeface="+mn-lt"/>
              </a:rPr>
              <a:t>BASS</a:t>
            </a:r>
            <a:r>
              <a:rPr lang="zh-CN" altLang="en-US" sz="1400" dirty="0">
                <a:solidFill>
                  <a:srgbClr val="666666"/>
                </a:solidFill>
                <a:cs typeface="+mn-ea"/>
                <a:sym typeface="+mn-lt"/>
              </a:rPr>
              <a:t>模型进行进一步迭代</a:t>
            </a:r>
            <a:endParaRPr lang="zh-HK" altLang="zh-HK" sz="1400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127839" y="4097871"/>
            <a:ext cx="21717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rgbClr val="0174AB"/>
                </a:solidFill>
                <a:cs typeface="+mn-ea"/>
                <a:sym typeface="+mn-lt"/>
              </a:rPr>
              <a:t>EVCSPP</a:t>
            </a:r>
            <a:r>
              <a:rPr lang="zh-CN" altLang="en-US" b="1" dirty="0">
                <a:solidFill>
                  <a:srgbClr val="0174AB"/>
                </a:solidFill>
                <a:cs typeface="+mn-ea"/>
                <a:sym typeface="+mn-lt"/>
              </a:rPr>
              <a:t>模型</a:t>
            </a:r>
            <a:endParaRPr lang="zh-HK" altLang="en-US" b="1" dirty="0">
              <a:solidFill>
                <a:srgbClr val="0174AB"/>
              </a:solidFill>
              <a:cs typeface="+mn-ea"/>
              <a:sym typeface="+mn-lt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3615799" y="1892300"/>
            <a:ext cx="221360" cy="3708400"/>
            <a:chOff x="3615799" y="1892300"/>
            <a:chExt cx="221360" cy="3708400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3726479" y="1892300"/>
              <a:ext cx="0" cy="3708400"/>
            </a:xfrm>
            <a:prstGeom prst="line">
              <a:avLst/>
            </a:prstGeom>
            <a:ln w="19050">
              <a:solidFill>
                <a:srgbClr val="0174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3615799" y="4649591"/>
              <a:ext cx="221360" cy="221360"/>
            </a:xfrm>
            <a:prstGeom prst="ellipse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HK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615799" y="2622105"/>
              <a:ext cx="221360" cy="221360"/>
            </a:xfrm>
            <a:prstGeom prst="ellipse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HK" altLang="en-US">
                <a:cs typeface="+mn-ea"/>
                <a:sym typeface="+mn-lt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4163053" y="2518749"/>
            <a:ext cx="4292600" cy="587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rgbClr val="666666"/>
                </a:solidFill>
                <a:cs typeface="+mn-ea"/>
                <a:sym typeface="+mn-lt"/>
              </a:rPr>
              <a:t>该模型进行电动汽车的发展预测，该结果用于指导充电站的建设</a:t>
            </a:r>
            <a:endParaRPr lang="zh-HK" altLang="zh-HK" sz="1400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37653" y="2084335"/>
            <a:ext cx="21717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0174AB"/>
                </a:solidFill>
                <a:cs typeface="+mn-ea"/>
                <a:sym typeface="+mn-lt"/>
              </a:rPr>
              <a:t>改进</a:t>
            </a:r>
            <a:r>
              <a:rPr lang="en-US" altLang="zh-CN" b="1" dirty="0">
                <a:solidFill>
                  <a:srgbClr val="0174AB"/>
                </a:solidFill>
                <a:cs typeface="+mn-ea"/>
                <a:sym typeface="+mn-lt"/>
              </a:rPr>
              <a:t>BASS</a:t>
            </a:r>
            <a:r>
              <a:rPr lang="zh-CN" altLang="en-US" b="1" dirty="0">
                <a:solidFill>
                  <a:srgbClr val="0174AB"/>
                </a:solidFill>
                <a:cs typeface="+mn-ea"/>
                <a:sym typeface="+mn-lt"/>
              </a:rPr>
              <a:t>模型</a:t>
            </a:r>
            <a:endParaRPr lang="zh-HK" altLang="en-US" b="1" dirty="0">
              <a:solidFill>
                <a:srgbClr val="0174AB"/>
              </a:solidFill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303056" y="93911"/>
            <a:ext cx="1252353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研究背景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684103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rgbClr val="666666"/>
                </a:solidFill>
                <a:cs typeface="+mn-ea"/>
                <a:sym typeface="+mn-lt"/>
              </a:rPr>
              <a:t>研究方法</a:t>
            </a:r>
            <a:endParaRPr lang="zh-HK" altLang="en-US" spc="300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043710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研究结果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5339110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论文总结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957860" y="1305986"/>
            <a:ext cx="2171700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rgbClr val="0174AB"/>
                </a:solidFill>
                <a:cs typeface="+mn-ea"/>
                <a:sym typeface="+mn-lt"/>
              </a:rPr>
              <a:t>Dynamic Model</a:t>
            </a:r>
            <a:endParaRPr lang="zh-HK" altLang="en-US" b="1" dirty="0">
              <a:solidFill>
                <a:srgbClr val="0174AB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9469814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HK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HK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307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200" b="1" spc="300" dirty="0">
                  <a:solidFill>
                    <a:schemeClr val="bg1"/>
                  </a:solidFill>
                  <a:cs typeface="+mn-ea"/>
                  <a:sym typeface="+mn-lt"/>
                </a:rPr>
                <a:t>研究结果</a:t>
              </a:r>
              <a:endParaRPr lang="zh-HK" altLang="en-US" sz="7200" b="1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03937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22326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7818" y="93911"/>
            <a:ext cx="1269031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研究背景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84103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研究方法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3710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rgbClr val="666666"/>
                </a:solidFill>
                <a:cs typeface="+mn-ea"/>
                <a:sym typeface="+mn-lt"/>
              </a:rPr>
              <a:t>研究结果</a:t>
            </a:r>
            <a:endParaRPr lang="zh-HK" altLang="en-US" spc="300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323920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论文总结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075703-21BB-4C05-8D68-5619B419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9" y="651065"/>
            <a:ext cx="4287379" cy="608874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7C49CE6-1CBC-499B-91A5-111FD11C18DF}"/>
              </a:ext>
            </a:extLst>
          </p:cNvPr>
          <p:cNvSpPr/>
          <p:nvPr/>
        </p:nvSpPr>
        <p:spPr>
          <a:xfrm>
            <a:off x="4691410" y="1808163"/>
            <a:ext cx="3692025" cy="4052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我们选取了 Barnstable 周围地区进行试验，其中给出了 30 个候选点，用蓝色圆点表示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我们的算法在这些候选点中选出了 3 个目的地充电站和 2 个超级充电站，并将特拉斯充电站的实际分布用绿色空心圆圈标出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可以看出比起真实分布，通过算法选出的充电站能更好地覆盖周围地区，更好地节省成本。</a:t>
            </a:r>
          </a:p>
        </p:txBody>
      </p:sp>
    </p:spTree>
    <p:extLst>
      <p:ext uri="{BB962C8B-B14F-4D97-AF65-F5344CB8AC3E}">
        <p14:creationId xmlns:p14="http://schemas.microsoft.com/office/powerpoint/2010/main" val="188413336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22326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7818" y="93911"/>
            <a:ext cx="1269031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研究背景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84103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研究方法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3710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rgbClr val="666666"/>
                </a:solidFill>
                <a:cs typeface="+mn-ea"/>
                <a:sym typeface="+mn-lt"/>
              </a:rPr>
              <a:t>研究结果</a:t>
            </a:r>
            <a:endParaRPr lang="zh-HK" altLang="en-US" spc="300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323920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论文总结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29602C-726C-4FF4-904E-04730D7E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38" y="603063"/>
            <a:ext cx="8267324" cy="31057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D94EFC9-F6A7-49EB-8239-62ED7A309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520" y="4583590"/>
            <a:ext cx="4793599" cy="107537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AC57C6C-974C-4D88-8E6A-2D3629A83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07" y="3708836"/>
            <a:ext cx="4020513" cy="310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33203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22326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7818" y="93911"/>
            <a:ext cx="1269031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研究背景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84103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研究方法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3710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rgbClr val="666666"/>
                </a:solidFill>
                <a:cs typeface="+mn-ea"/>
                <a:sym typeface="+mn-lt"/>
              </a:rPr>
              <a:t>研究结果</a:t>
            </a:r>
            <a:endParaRPr lang="zh-HK" altLang="en-US" spc="300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339110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论文总结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9700" y="4775674"/>
            <a:ext cx="72846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在投资合理的情况下，韩国最快将在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2037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年实现电动汽车的完全覆盖。</a:t>
            </a:r>
            <a:endParaRPr lang="zh-HK" altLang="zh-HK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C7233B-63A6-4AF7-B319-50573240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6" y="1169375"/>
            <a:ext cx="8195691" cy="333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80967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22326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7818" y="93911"/>
            <a:ext cx="1269031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研究背景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84103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研究方法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3710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rgbClr val="666666"/>
                </a:solidFill>
                <a:cs typeface="+mn-ea"/>
                <a:sym typeface="+mn-lt"/>
              </a:rPr>
              <a:t>研究结果</a:t>
            </a:r>
            <a:endParaRPr lang="zh-HK" altLang="en-US" spc="300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302535" y="84459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论文总结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9738" y="4656826"/>
            <a:ext cx="4431281" cy="1725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Hans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根据全美所有城市的人口数据，使用二维高斯分布来模拟其人口分布</a:t>
            </a:r>
            <a:endParaRPr lang="en-US" altLang="zh-Hans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  <a:p>
            <a:pPr lvl="0" algn="just">
              <a:lnSpc>
                <a:spcPct val="120000"/>
              </a:lnSpc>
            </a:pPr>
            <a:endParaRPr lang="en-US" altLang="zh-Hans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模拟计算结果为如需覆盖全美国，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则需 </a:t>
            </a:r>
            <a:r>
              <a:rPr lang="en-US" altLang="zh-HK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517767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个充电站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60093" y="1332862"/>
            <a:ext cx="3904525" cy="1725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Hans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以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Houston , San Antonio , Austin</a:t>
            </a:r>
            <a:r>
              <a:rPr lang="zh-Hans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三个城市为例，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通过计算得出</a:t>
            </a:r>
            <a:r>
              <a:rPr lang="zh-Hans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充电站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在城市、郊区、农村</a:t>
            </a:r>
            <a:r>
              <a:rPr lang="zh-Hans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的分布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分别</a:t>
            </a:r>
            <a:r>
              <a:rPr lang="zh-Hans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为：</a:t>
            </a:r>
            <a:endParaRPr lang="en-US" altLang="zh-Hans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  <a:p>
            <a:pPr lvl="1" algn="just">
              <a:lnSpc>
                <a:spcPct val="120000"/>
              </a:lnSpc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        51%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43%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6%</a:t>
            </a:r>
            <a:endParaRPr lang="zh-HK" altLang="zh-HK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ED5ADA-4509-47A4-9C93-A2662A20F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3" y="651065"/>
            <a:ext cx="4789859" cy="33082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AB02DD-9BFD-4610-9381-3BBFA57A7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712" y="3491987"/>
            <a:ext cx="4263288" cy="333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79672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HK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HK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307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200" b="1" spc="300" dirty="0">
                  <a:solidFill>
                    <a:schemeClr val="bg1"/>
                  </a:solidFill>
                  <a:cs typeface="+mn-ea"/>
                  <a:sym typeface="+mn-lt"/>
                </a:rPr>
                <a:t>论文总结</a:t>
              </a:r>
              <a:endParaRPr lang="zh-HK" altLang="en-US" sz="7200" b="1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806386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07660" y="90760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43710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研究结果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07818" y="93911"/>
            <a:ext cx="1269031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研究背景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84103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研究方法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46550" y="93911"/>
            <a:ext cx="1344726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pc="300" dirty="0">
                <a:solidFill>
                  <a:srgbClr val="666666"/>
                </a:solidFill>
                <a:cs typeface="+mn-ea"/>
                <a:sym typeface="+mn-lt"/>
              </a:rPr>
              <a:t>论文总结</a:t>
            </a:r>
            <a:endParaRPr lang="zh-HK" altLang="en-US" spc="300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/>
          <a:srcRect l="47675"/>
          <a:stretch/>
        </p:blipFill>
        <p:spPr>
          <a:xfrm>
            <a:off x="0" y="2332057"/>
            <a:ext cx="1428902" cy="27309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1" name="椭圆 30"/>
          <p:cNvSpPr/>
          <p:nvPr/>
        </p:nvSpPr>
        <p:spPr>
          <a:xfrm>
            <a:off x="2412999" y="1581061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3600" b="1" dirty="0">
                <a:cs typeface="+mn-ea"/>
                <a:sym typeface="+mn-lt"/>
              </a:rPr>
              <a:t>A</a:t>
            </a:r>
            <a:endParaRPr lang="zh-HK" altLang="en-US" sz="3600" b="1" dirty="0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331803" y="3238110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3600" b="1" dirty="0">
                <a:cs typeface="+mn-ea"/>
                <a:sym typeface="+mn-lt"/>
              </a:rPr>
              <a:t>B</a:t>
            </a:r>
            <a:endParaRPr lang="zh-HK" altLang="en-US" sz="3600" b="1" dirty="0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12999" y="4895159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3600" b="1" dirty="0">
                <a:cs typeface="+mn-ea"/>
                <a:sym typeface="+mn-lt"/>
              </a:rPr>
              <a:t>C</a:t>
            </a:r>
            <a:endParaRPr lang="zh-HK" altLang="en-US" sz="3600" b="1" dirty="0">
              <a:cs typeface="+mn-ea"/>
              <a:sym typeface="+mn-lt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1428902" y="2317321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663700" y="3697511"/>
            <a:ext cx="1460500" cy="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428902" y="4595102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080839" y="1014492"/>
            <a:ext cx="4623572" cy="711533"/>
            <a:chOff x="3640534" y="1137367"/>
            <a:chExt cx="4623572" cy="711533"/>
          </a:xfrm>
        </p:grpSpPr>
        <p:sp>
          <p:nvSpPr>
            <p:cNvPr id="42" name="矩形 41"/>
            <p:cNvSpPr/>
            <p:nvPr/>
          </p:nvSpPr>
          <p:spPr>
            <a:xfrm>
              <a:off x="3670604" y="1572093"/>
              <a:ext cx="4593502" cy="276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20000"/>
                </a:lnSpc>
              </a:pPr>
              <a:endParaRPr lang="zh-HK" altLang="zh-HK" sz="1100" dirty="0">
                <a:solidFill>
                  <a:srgbClr val="666666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40534" y="1137367"/>
              <a:ext cx="2171700" cy="396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rgbClr val="0174AB"/>
                  </a:solidFill>
                  <a:cs typeface="+mn-ea"/>
                  <a:sym typeface="+mn-lt"/>
                </a:rPr>
                <a:t>EVCSPP </a:t>
              </a:r>
              <a:r>
                <a:rPr lang="zh-CN" altLang="en-US" b="1" dirty="0">
                  <a:solidFill>
                    <a:srgbClr val="0174AB"/>
                  </a:solidFill>
                  <a:cs typeface="+mn-ea"/>
                  <a:sym typeface="+mn-lt"/>
                </a:rPr>
                <a:t>模型</a:t>
              </a:r>
              <a:endParaRPr lang="zh-HK" altLang="en-US" b="1" dirty="0">
                <a:solidFill>
                  <a:srgbClr val="0174A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166689" y="2864787"/>
            <a:ext cx="4735788" cy="1832850"/>
            <a:chOff x="4160635" y="2906239"/>
            <a:chExt cx="4502652" cy="1832850"/>
          </a:xfrm>
        </p:grpSpPr>
        <p:sp>
          <p:nvSpPr>
            <p:cNvPr id="44" name="矩形 43"/>
            <p:cNvSpPr/>
            <p:nvPr/>
          </p:nvSpPr>
          <p:spPr>
            <a:xfrm>
              <a:off x="4370687" y="3354094"/>
              <a:ext cx="429260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666666"/>
                  </a:solidFill>
                  <a:cs typeface="+mn-ea"/>
                  <a:sym typeface="+mn-lt"/>
                </a:rPr>
                <a:t>为了分析电动车走势，本文对普通的</a:t>
              </a:r>
              <a:r>
                <a:rPr lang="en-US" altLang="zh-CN" sz="1400" dirty="0">
                  <a:solidFill>
                    <a:srgbClr val="666666"/>
                  </a:solidFill>
                  <a:cs typeface="+mn-ea"/>
                  <a:sym typeface="+mn-lt"/>
                </a:rPr>
                <a:t>BASS</a:t>
              </a:r>
              <a:r>
                <a:rPr lang="zh-CN" altLang="en-US" sz="1400" dirty="0">
                  <a:solidFill>
                    <a:srgbClr val="666666"/>
                  </a:solidFill>
                  <a:cs typeface="+mn-ea"/>
                  <a:sym typeface="+mn-lt"/>
                </a:rPr>
                <a:t>模型进行改进，它能根据充电站的成本、覆盖率、以及政府投资因素来动态的修改参数，从而更加智能的预测电动汽车的销量，并且得出结论：韩国最快将在</a:t>
              </a:r>
              <a:r>
                <a:rPr lang="en-US" altLang="zh-CN" sz="1400" dirty="0">
                  <a:solidFill>
                    <a:srgbClr val="666666"/>
                  </a:solidFill>
                  <a:cs typeface="+mn-ea"/>
                  <a:sym typeface="+mn-lt"/>
                </a:rPr>
                <a:t>2037</a:t>
              </a:r>
              <a:r>
                <a:rPr lang="zh-CN" altLang="en-US" sz="1400" dirty="0">
                  <a:solidFill>
                    <a:srgbClr val="666666"/>
                  </a:solidFill>
                  <a:cs typeface="+mn-ea"/>
                  <a:sym typeface="+mn-lt"/>
                </a:rPr>
                <a:t>年实现电动汽车的完全覆盖。</a:t>
              </a:r>
              <a:endParaRPr lang="zh-HK" altLang="zh-HK" sz="1400" dirty="0">
                <a:solidFill>
                  <a:srgbClr val="666666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160635" y="2906239"/>
              <a:ext cx="2171700" cy="396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rgbClr val="0174AB"/>
                  </a:solidFill>
                  <a:cs typeface="+mn-ea"/>
                  <a:sym typeface="+mn-lt"/>
                </a:rPr>
                <a:t>改进</a:t>
              </a:r>
              <a:r>
                <a:rPr lang="en-US" altLang="zh-CN" b="1" dirty="0">
                  <a:solidFill>
                    <a:srgbClr val="0174AB"/>
                  </a:solidFill>
                  <a:cs typeface="+mn-ea"/>
                  <a:sym typeface="+mn-lt"/>
                </a:rPr>
                <a:t>BASS </a:t>
              </a:r>
              <a:r>
                <a:rPr lang="zh-CN" altLang="en-US" b="1" dirty="0">
                  <a:solidFill>
                    <a:srgbClr val="0174AB"/>
                  </a:solidFill>
                  <a:cs typeface="+mn-ea"/>
                  <a:sym typeface="+mn-lt"/>
                </a:rPr>
                <a:t>模型</a:t>
              </a:r>
              <a:endParaRPr lang="zh-HK" altLang="en-US" b="1" dirty="0">
                <a:solidFill>
                  <a:srgbClr val="0174A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058084" y="5004683"/>
            <a:ext cx="5217297" cy="741289"/>
            <a:chOff x="3119013" y="4759115"/>
            <a:chExt cx="5217297" cy="741289"/>
          </a:xfrm>
        </p:grpSpPr>
        <p:sp>
          <p:nvSpPr>
            <p:cNvPr id="46" name="矩形 45"/>
            <p:cNvSpPr/>
            <p:nvPr/>
          </p:nvSpPr>
          <p:spPr>
            <a:xfrm>
              <a:off x="3670603" y="5171853"/>
              <a:ext cx="4665707" cy="328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666666"/>
                  </a:solidFill>
                  <a:cs typeface="+mn-ea"/>
                  <a:sym typeface="+mn-lt"/>
                </a:rPr>
                <a:t>将上述两个模型结合可以动态的进行充电站的发展指导</a:t>
              </a:r>
              <a:endParaRPr lang="zh-HK" altLang="zh-HK" sz="1400" dirty="0">
                <a:solidFill>
                  <a:srgbClr val="666666"/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119013" y="4759115"/>
              <a:ext cx="2171700" cy="396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rgbClr val="0174AB"/>
                  </a:solidFill>
                  <a:cs typeface="+mn-ea"/>
                  <a:sym typeface="+mn-lt"/>
                </a:rPr>
                <a:t>动态模型</a:t>
              </a:r>
              <a:endParaRPr lang="zh-HK" altLang="en-US" b="1" dirty="0">
                <a:solidFill>
                  <a:srgbClr val="0174AB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3371805" y="1449822"/>
            <a:ext cx="5030515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rgbClr val="666666"/>
                </a:solidFill>
                <a:cs typeface="+mn-ea"/>
                <a:sym typeface="+mn-lt"/>
              </a:rPr>
              <a:t>我们通过对充电站的建设成本、续航能力、需求、以及公共充电站的使用比例、电动车的续航能力来确定快充和慢充的最优地址及数量。并且根据美国每个城市的真实人口分布建模，得出美国完全使用电动汽车需要</a:t>
            </a:r>
            <a:r>
              <a:rPr lang="en-US" altLang="zh-CN" sz="1400" dirty="0">
                <a:solidFill>
                  <a:srgbClr val="666666"/>
                </a:solidFill>
                <a:cs typeface="+mn-ea"/>
                <a:sym typeface="+mn-lt"/>
              </a:rPr>
              <a:t>517767</a:t>
            </a:r>
            <a:r>
              <a:rPr lang="zh-CN" altLang="en-US" sz="1400" dirty="0">
                <a:solidFill>
                  <a:srgbClr val="666666"/>
                </a:solidFill>
                <a:cs typeface="+mn-ea"/>
                <a:sym typeface="+mn-lt"/>
              </a:rPr>
              <a:t>个充电站。</a:t>
            </a:r>
            <a:endParaRPr lang="zh-HK" altLang="zh-HK" sz="1400" dirty="0">
              <a:solidFill>
                <a:srgbClr val="666666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4188106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HK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HK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307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200" b="1" spc="300" dirty="0">
                  <a:solidFill>
                    <a:schemeClr val="bg1"/>
                  </a:solidFill>
                  <a:cs typeface="+mn-ea"/>
                  <a:sym typeface="+mn-lt"/>
                </a:rPr>
                <a:t>研究背景</a:t>
              </a:r>
              <a:endParaRPr lang="zh-HK" altLang="en-US" sz="7200" b="1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8739" y="3681413"/>
            <a:ext cx="44958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6600" b="1" spc="300" dirty="0">
                <a:cs typeface="+mn-ea"/>
                <a:sym typeface="+mn-lt"/>
              </a:rPr>
              <a:t>THANKS</a:t>
            </a:r>
            <a:endParaRPr lang="zh-HK" altLang="en-US" sz="6600" b="1" spc="300" dirty="0">
              <a:cs typeface="+mn-ea"/>
              <a:sym typeface="+mn-lt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771167" y="1875302"/>
            <a:ext cx="1847850" cy="1720986"/>
            <a:chOff x="1164" y="687"/>
            <a:chExt cx="3219" cy="2998"/>
          </a:xfrm>
          <a:solidFill>
            <a:srgbClr val="0174AB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HK" altLang="en-US">
                <a:cs typeface="+mn-ea"/>
                <a:sym typeface="+mn-lt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HK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303056" y="93911"/>
            <a:ext cx="1252353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pc="300" dirty="0">
                <a:solidFill>
                  <a:srgbClr val="666666"/>
                </a:solidFill>
                <a:cs typeface="+mn-ea"/>
                <a:sym typeface="+mn-lt"/>
              </a:rPr>
              <a:t>研究背景</a:t>
            </a:r>
            <a:endParaRPr lang="zh-HK" altLang="en-US" spc="300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4103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研究方法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3710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研究结果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339110" y="84459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论文总结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3768436" y="1673237"/>
            <a:ext cx="4807527" cy="3983661"/>
            <a:chOff x="3881684" y="1770218"/>
            <a:chExt cx="5135804" cy="3983661"/>
          </a:xfrm>
        </p:grpSpPr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3881684" y="4086525"/>
              <a:ext cx="87839" cy="80431"/>
            </a:xfrm>
            <a:custGeom>
              <a:avLst/>
              <a:gdLst>
                <a:gd name="T0" fmla="*/ 81 w 88"/>
                <a:gd name="T1" fmla="*/ 43 h 80"/>
                <a:gd name="T2" fmla="*/ 88 w 88"/>
                <a:gd name="T3" fmla="*/ 35 h 80"/>
                <a:gd name="T4" fmla="*/ 88 w 88"/>
                <a:gd name="T5" fmla="*/ 35 h 80"/>
                <a:gd name="T6" fmla="*/ 88 w 88"/>
                <a:gd name="T7" fmla="*/ 35 h 80"/>
                <a:gd name="T8" fmla="*/ 88 w 88"/>
                <a:gd name="T9" fmla="*/ 34 h 80"/>
                <a:gd name="T10" fmla="*/ 62 w 88"/>
                <a:gd name="T11" fmla="*/ 13 h 80"/>
                <a:gd name="T12" fmla="*/ 28 w 88"/>
                <a:gd name="T13" fmla="*/ 1 h 80"/>
                <a:gd name="T14" fmla="*/ 16 w 88"/>
                <a:gd name="T15" fmla="*/ 5 h 80"/>
                <a:gd name="T16" fmla="*/ 16 w 88"/>
                <a:gd name="T17" fmla="*/ 27 h 80"/>
                <a:gd name="T18" fmla="*/ 4 w 88"/>
                <a:gd name="T19" fmla="*/ 49 h 80"/>
                <a:gd name="T20" fmla="*/ 0 w 88"/>
                <a:gd name="T21" fmla="*/ 54 h 80"/>
                <a:gd name="T22" fmla="*/ 10 w 88"/>
                <a:gd name="T23" fmla="*/ 66 h 80"/>
                <a:gd name="T24" fmla="*/ 11 w 88"/>
                <a:gd name="T25" fmla="*/ 66 h 80"/>
                <a:gd name="T26" fmla="*/ 14 w 88"/>
                <a:gd name="T27" fmla="*/ 75 h 80"/>
                <a:gd name="T28" fmla="*/ 27 w 88"/>
                <a:gd name="T29" fmla="*/ 80 h 80"/>
                <a:gd name="T30" fmla="*/ 45 w 88"/>
                <a:gd name="T31" fmla="*/ 74 h 80"/>
                <a:gd name="T32" fmla="*/ 67 w 88"/>
                <a:gd name="T33" fmla="*/ 78 h 80"/>
                <a:gd name="T34" fmla="*/ 68 w 88"/>
                <a:gd name="T35" fmla="*/ 71 h 80"/>
                <a:gd name="T36" fmla="*/ 81 w 88"/>
                <a:gd name="T37" fmla="*/ 4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" h="80">
                  <a:moveTo>
                    <a:pt x="81" y="4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48" y="3"/>
                    <a:pt x="36" y="0"/>
                    <a:pt x="28" y="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35"/>
                    <a:pt x="11" y="43"/>
                    <a:pt x="4" y="4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34" y="75"/>
                    <a:pt x="40" y="73"/>
                    <a:pt x="45" y="74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9" y="56"/>
                    <a:pt x="74" y="47"/>
                    <a:pt x="81" y="43"/>
                  </a:cubicBez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HK" altLang="en-US">
                <a:cs typeface="+mn-ea"/>
                <a:sym typeface="+mn-lt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5118706" y="1770218"/>
              <a:ext cx="3898782" cy="3983661"/>
              <a:chOff x="5075164" y="1394408"/>
              <a:chExt cx="3898782" cy="3983661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5075165" y="1394408"/>
                <a:ext cx="3793064" cy="1332753"/>
                <a:chOff x="5075165" y="1394408"/>
                <a:chExt cx="3793064" cy="1332753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5166752" y="1394408"/>
                  <a:ext cx="1768530" cy="508046"/>
                </a:xfrm>
                <a:prstGeom prst="rect">
                  <a:avLst/>
                </a:prstGeom>
                <a:solidFill>
                  <a:srgbClr val="0174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b="1" spc="300" dirty="0">
                      <a:cs typeface="+mn-ea"/>
                      <a:sym typeface="+mn-lt"/>
                    </a:rPr>
                    <a:t>发展前景</a:t>
                  </a:r>
                  <a:endParaRPr lang="zh-HK" altLang="en-US" b="1" spc="3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5075165" y="1989138"/>
                  <a:ext cx="3793064" cy="7380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just"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rgbClr val="666666"/>
                      </a:solidFill>
                      <a:cs typeface="+mn-ea"/>
                      <a:sym typeface="+mn-lt"/>
                    </a:rPr>
                    <a:t>受制于化石燃料的衰竭以及环境保护的需求，电动汽车成为了一个非常重要的发展方向，并且将逐步取代传统汽车</a:t>
                  </a:r>
                  <a:endParaRPr lang="zh-HK" altLang="zh-HK" sz="1200" dirty="0">
                    <a:solidFill>
                      <a:srgbClr val="666666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5075164" y="2830662"/>
                <a:ext cx="3898782" cy="1111152"/>
                <a:chOff x="5075164" y="1394408"/>
                <a:chExt cx="3898782" cy="1111152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5166752" y="1394408"/>
                  <a:ext cx="1768530" cy="508046"/>
                </a:xfrm>
                <a:prstGeom prst="rect">
                  <a:avLst/>
                </a:prstGeom>
                <a:solidFill>
                  <a:srgbClr val="0174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b="1" spc="300" dirty="0">
                      <a:cs typeface="+mn-ea"/>
                      <a:sym typeface="+mn-lt"/>
                    </a:rPr>
                    <a:t>发展现状</a:t>
                  </a:r>
                  <a:endParaRPr lang="zh-HK" altLang="en-US" b="1" spc="3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5075164" y="1989137"/>
                  <a:ext cx="3898782" cy="5164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just"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rgbClr val="666666"/>
                      </a:solidFill>
                      <a:cs typeface="+mn-ea"/>
                      <a:sym typeface="+mn-lt"/>
                    </a:rPr>
                    <a:t>仍处于起步阶段，中国的新能源汽车仅有</a:t>
                  </a:r>
                  <a:r>
                    <a:rPr lang="en-US" altLang="zh-CN" sz="1200" dirty="0">
                      <a:solidFill>
                        <a:srgbClr val="666666"/>
                      </a:solidFill>
                      <a:cs typeface="+mn-ea"/>
                      <a:sym typeface="+mn-lt"/>
                    </a:rPr>
                    <a:t>100</a:t>
                  </a:r>
                  <a:r>
                    <a:rPr lang="zh-CN" altLang="en-US" sz="1200" dirty="0">
                      <a:solidFill>
                        <a:srgbClr val="666666"/>
                      </a:solidFill>
                      <a:cs typeface="+mn-ea"/>
                      <a:sym typeface="+mn-lt"/>
                    </a:rPr>
                    <a:t>万辆左右</a:t>
                  </a:r>
                  <a:endParaRPr lang="zh-HK" altLang="zh-HK" sz="1200" dirty="0">
                    <a:solidFill>
                      <a:srgbClr val="666666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5" name="组合 54"/>
              <p:cNvGrpSpPr/>
              <p:nvPr/>
            </p:nvGrpSpPr>
            <p:grpSpPr>
              <a:xfrm>
                <a:off x="5075165" y="4266916"/>
                <a:ext cx="3793064" cy="1111153"/>
                <a:chOff x="5075165" y="1394408"/>
                <a:chExt cx="3793064" cy="1111153"/>
              </a:xfrm>
            </p:grpSpPr>
            <p:sp>
              <p:nvSpPr>
                <p:cNvPr id="56" name="矩形 55"/>
                <p:cNvSpPr/>
                <p:nvPr/>
              </p:nvSpPr>
              <p:spPr>
                <a:xfrm>
                  <a:off x="5166752" y="1394408"/>
                  <a:ext cx="1768530" cy="508046"/>
                </a:xfrm>
                <a:prstGeom prst="rect">
                  <a:avLst/>
                </a:prstGeom>
                <a:solidFill>
                  <a:srgbClr val="0174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b="1" spc="300" dirty="0">
                      <a:cs typeface="+mn-ea"/>
                      <a:sym typeface="+mn-lt"/>
                    </a:rPr>
                    <a:t>发展预测</a:t>
                  </a:r>
                  <a:endParaRPr lang="zh-HK" altLang="en-US" b="1" spc="3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5075165" y="1989138"/>
                  <a:ext cx="3793064" cy="5164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just"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rgbClr val="666666"/>
                      </a:solidFill>
                      <a:cs typeface="+mn-ea"/>
                      <a:sym typeface="+mn-lt"/>
                    </a:rPr>
                    <a:t>专家预测</a:t>
                  </a:r>
                  <a:r>
                    <a:rPr lang="en-US" altLang="zh-CN" sz="1200" dirty="0">
                      <a:solidFill>
                        <a:srgbClr val="666666"/>
                      </a:solidFill>
                      <a:cs typeface="+mn-ea"/>
                      <a:sym typeface="+mn-lt"/>
                    </a:rPr>
                    <a:t>2030</a:t>
                  </a:r>
                  <a:r>
                    <a:rPr lang="zh-CN" altLang="en-US" sz="1200" dirty="0">
                      <a:solidFill>
                        <a:srgbClr val="666666"/>
                      </a:solidFill>
                      <a:cs typeface="+mn-ea"/>
                      <a:sym typeface="+mn-lt"/>
                    </a:rPr>
                    <a:t>年左右将进入比较单纯的新能源汽车时代</a:t>
                  </a:r>
                  <a:endParaRPr lang="zh-HK" altLang="zh-HK" sz="1200" dirty="0">
                    <a:solidFill>
                      <a:srgbClr val="666666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6" y="1688244"/>
            <a:ext cx="4402826" cy="29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90855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303056" y="93911"/>
            <a:ext cx="1252353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pc="300" dirty="0">
                <a:solidFill>
                  <a:srgbClr val="666666"/>
                </a:solidFill>
                <a:cs typeface="+mn-ea"/>
                <a:sym typeface="+mn-lt"/>
              </a:rPr>
              <a:t>研究背景</a:t>
            </a:r>
            <a:endParaRPr lang="zh-HK" altLang="en-US" spc="300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4103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研究方法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3710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研究结果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349271" y="83424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论文总结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3768436" y="1673237"/>
            <a:ext cx="4708567" cy="2261454"/>
            <a:chOff x="3881684" y="1770218"/>
            <a:chExt cx="5030087" cy="2396738"/>
          </a:xfrm>
        </p:grpSpPr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3881684" y="4086525"/>
              <a:ext cx="87839" cy="80431"/>
            </a:xfrm>
            <a:custGeom>
              <a:avLst/>
              <a:gdLst>
                <a:gd name="T0" fmla="*/ 81 w 88"/>
                <a:gd name="T1" fmla="*/ 43 h 80"/>
                <a:gd name="T2" fmla="*/ 88 w 88"/>
                <a:gd name="T3" fmla="*/ 35 h 80"/>
                <a:gd name="T4" fmla="*/ 88 w 88"/>
                <a:gd name="T5" fmla="*/ 35 h 80"/>
                <a:gd name="T6" fmla="*/ 88 w 88"/>
                <a:gd name="T7" fmla="*/ 35 h 80"/>
                <a:gd name="T8" fmla="*/ 88 w 88"/>
                <a:gd name="T9" fmla="*/ 34 h 80"/>
                <a:gd name="T10" fmla="*/ 62 w 88"/>
                <a:gd name="T11" fmla="*/ 13 h 80"/>
                <a:gd name="T12" fmla="*/ 28 w 88"/>
                <a:gd name="T13" fmla="*/ 1 h 80"/>
                <a:gd name="T14" fmla="*/ 16 w 88"/>
                <a:gd name="T15" fmla="*/ 5 h 80"/>
                <a:gd name="T16" fmla="*/ 16 w 88"/>
                <a:gd name="T17" fmla="*/ 27 h 80"/>
                <a:gd name="T18" fmla="*/ 4 w 88"/>
                <a:gd name="T19" fmla="*/ 49 h 80"/>
                <a:gd name="T20" fmla="*/ 0 w 88"/>
                <a:gd name="T21" fmla="*/ 54 h 80"/>
                <a:gd name="T22" fmla="*/ 10 w 88"/>
                <a:gd name="T23" fmla="*/ 66 h 80"/>
                <a:gd name="T24" fmla="*/ 11 w 88"/>
                <a:gd name="T25" fmla="*/ 66 h 80"/>
                <a:gd name="T26" fmla="*/ 14 w 88"/>
                <a:gd name="T27" fmla="*/ 75 h 80"/>
                <a:gd name="T28" fmla="*/ 27 w 88"/>
                <a:gd name="T29" fmla="*/ 80 h 80"/>
                <a:gd name="T30" fmla="*/ 45 w 88"/>
                <a:gd name="T31" fmla="*/ 74 h 80"/>
                <a:gd name="T32" fmla="*/ 67 w 88"/>
                <a:gd name="T33" fmla="*/ 78 h 80"/>
                <a:gd name="T34" fmla="*/ 68 w 88"/>
                <a:gd name="T35" fmla="*/ 71 h 80"/>
                <a:gd name="T36" fmla="*/ 81 w 88"/>
                <a:gd name="T37" fmla="*/ 4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" h="80">
                  <a:moveTo>
                    <a:pt x="81" y="4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48" y="3"/>
                    <a:pt x="36" y="0"/>
                    <a:pt x="28" y="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35"/>
                    <a:pt x="11" y="43"/>
                    <a:pt x="4" y="4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34" y="75"/>
                    <a:pt x="40" y="73"/>
                    <a:pt x="45" y="74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9" y="56"/>
                    <a:pt x="74" y="47"/>
                    <a:pt x="81" y="43"/>
                  </a:cubicBez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HK" altLang="en-US">
                <a:cs typeface="+mn-ea"/>
                <a:sym typeface="+mn-lt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5118707" y="1770218"/>
              <a:ext cx="3793064" cy="1809009"/>
              <a:chOff x="5075165" y="1394408"/>
              <a:chExt cx="3793064" cy="1809009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5075165" y="1394408"/>
                <a:ext cx="3793064" cy="1216934"/>
                <a:chOff x="5075165" y="1394408"/>
                <a:chExt cx="3793064" cy="121693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5166752" y="1394408"/>
                  <a:ext cx="2016324" cy="508046"/>
                </a:xfrm>
                <a:prstGeom prst="rect">
                  <a:avLst/>
                </a:prstGeom>
                <a:solidFill>
                  <a:srgbClr val="0174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b="1" spc="300" dirty="0">
                      <a:cs typeface="+mn-ea"/>
                      <a:sym typeface="+mn-lt"/>
                    </a:rPr>
                    <a:t>先发展充电站</a:t>
                  </a:r>
                  <a:endParaRPr lang="zh-HK" altLang="en-US" b="1" spc="3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5075165" y="1989138"/>
                  <a:ext cx="3793064" cy="62220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just">
                    <a:lnSpc>
                      <a:spcPct val="120000"/>
                    </a:lnSpc>
                  </a:pPr>
                  <a:r>
                    <a:rPr lang="zh-CN" altLang="en-US" sz="1400" dirty="0">
                      <a:solidFill>
                        <a:srgbClr val="666666"/>
                      </a:solidFill>
                      <a:cs typeface="+mn-ea"/>
                      <a:sym typeface="+mn-lt"/>
                    </a:rPr>
                    <a:t>充电站的投资成本很高，在缺乏充电汽车的情况下很容易导致资金紧张、投资失败</a:t>
                  </a:r>
                  <a:endParaRPr lang="zh-HK" altLang="zh-HK" sz="1400" dirty="0">
                    <a:solidFill>
                      <a:srgbClr val="666666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3" name="矩形 52"/>
              <p:cNvSpPr/>
              <p:nvPr/>
            </p:nvSpPr>
            <p:spPr>
              <a:xfrm>
                <a:off x="5166752" y="2695371"/>
                <a:ext cx="2253133" cy="508046"/>
              </a:xfrm>
              <a:prstGeom prst="rect">
                <a:avLst/>
              </a:prstGeom>
              <a:solidFill>
                <a:srgbClr val="0174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b="1" spc="300" dirty="0">
                    <a:cs typeface="+mn-ea"/>
                    <a:sym typeface="+mn-lt"/>
                  </a:rPr>
                  <a:t>先发展充电汽车</a:t>
                </a:r>
                <a:endParaRPr lang="zh-HK" altLang="en-US" b="1" spc="300" dirty="0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2656"/>
            <a:ext cx="4477335" cy="3143089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358977" y="953455"/>
            <a:ext cx="6236715" cy="429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cs typeface="+mn-ea"/>
                <a:sym typeface="+mn-lt"/>
              </a:rPr>
              <a:t>电动汽车的发展离不开充电站      先有鸡还是先有蛋？</a:t>
            </a:r>
          </a:p>
        </p:txBody>
      </p:sp>
      <p:sp>
        <p:nvSpPr>
          <p:cNvPr id="28" name="矩形 27"/>
          <p:cNvSpPr/>
          <p:nvPr/>
        </p:nvSpPr>
        <p:spPr>
          <a:xfrm>
            <a:off x="4923410" y="3552819"/>
            <a:ext cx="3550614" cy="587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rgbClr val="666666"/>
                </a:solidFill>
                <a:cs typeface="+mn-ea"/>
                <a:sym typeface="+mn-lt"/>
              </a:rPr>
              <a:t>缺乏充足的充电站的支持，会导致用户拒绝转向充电汽车，导致产业发展缓慢</a:t>
            </a:r>
            <a:endParaRPr lang="zh-HK" altLang="zh-HK" sz="1400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96460" y="4204871"/>
            <a:ext cx="2109114" cy="479369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cs typeface="+mn-ea"/>
                <a:sym typeface="+mn-lt"/>
              </a:rPr>
              <a:t> 提出问题</a:t>
            </a:r>
            <a:endParaRPr lang="zh-HK" altLang="en-US" b="1" spc="300" dirty="0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23410" y="4813072"/>
            <a:ext cx="3550614" cy="845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rgbClr val="666666"/>
                </a:solidFill>
                <a:cs typeface="+mn-ea"/>
                <a:sym typeface="+mn-lt"/>
              </a:rPr>
              <a:t>如何建立一个数学模型来指导充电站的选址以及建设数量，并且打破先有鸡还是先有蛋的悖论</a:t>
            </a:r>
            <a:endParaRPr lang="zh-HK" altLang="zh-HK" sz="1400" dirty="0">
              <a:solidFill>
                <a:srgbClr val="666666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2272696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3704853" y="2233356"/>
            <a:ext cx="2014538" cy="2014538"/>
          </a:xfrm>
          <a:prstGeom prst="ellipse">
            <a:avLst/>
          </a:prstGeom>
          <a:solidFill>
            <a:srgbClr val="0174A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400" b="1" spc="300" dirty="0">
                <a:cs typeface="+mn-ea"/>
                <a:sym typeface="+mn-lt"/>
              </a:rPr>
              <a:t>充电站选址</a:t>
            </a:r>
            <a:endParaRPr lang="zh-HK" altLang="en-US" sz="2400" b="1" spc="300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247881" y="1117632"/>
            <a:ext cx="1381561" cy="1381561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cs typeface="+mn-ea"/>
                <a:sym typeface="+mn-lt"/>
              </a:rPr>
              <a:t>供需关系</a:t>
            </a:r>
            <a:endParaRPr lang="zh-HK" altLang="en-US" b="1" spc="300" dirty="0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046620" y="4132053"/>
            <a:ext cx="1381561" cy="1381561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cs typeface="+mn-ea"/>
                <a:sym typeface="+mn-lt"/>
              </a:rPr>
              <a:t>充电站的服务半径</a:t>
            </a:r>
            <a:endParaRPr lang="zh-HK" altLang="en-US" b="1" spc="300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152730" y="3936956"/>
            <a:ext cx="1381561" cy="1381561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cs typeface="+mn-ea"/>
                <a:sym typeface="+mn-lt"/>
              </a:rPr>
              <a:t>电动车续航能力</a:t>
            </a:r>
            <a:endParaRPr lang="zh-HK" altLang="en-US" b="1" spc="300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63899" y="1108914"/>
            <a:ext cx="1381561" cy="1381561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cs typeface="+mn-ea"/>
                <a:sym typeface="+mn-lt"/>
              </a:rPr>
              <a:t>建设成本</a:t>
            </a:r>
            <a:endParaRPr lang="zh-HK" altLang="en-US" b="1" spc="300" dirty="0">
              <a:cs typeface="+mn-ea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884815" y="1916568"/>
            <a:ext cx="2251250" cy="1147815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3263168" y="3711484"/>
            <a:ext cx="1007329" cy="610075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4866321" y="3622008"/>
            <a:ext cx="1381560" cy="85188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5190900" y="2030541"/>
            <a:ext cx="1359606" cy="767145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135949" y="5774867"/>
            <a:ext cx="6872102" cy="328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rgbClr val="666666"/>
                </a:solidFill>
                <a:cs typeface="+mn-ea"/>
                <a:sym typeface="+mn-lt"/>
              </a:rPr>
              <a:t>充电站选址是一个非常复杂的问题，需要考虑各种因素</a:t>
            </a:r>
            <a:endParaRPr lang="zh-HK" altLang="zh-HK" sz="1400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 dirty="0"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303056" y="93911"/>
            <a:ext cx="1252353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pc="300" dirty="0">
                <a:solidFill>
                  <a:srgbClr val="666666"/>
                </a:solidFill>
                <a:cs typeface="+mn-ea"/>
                <a:sym typeface="+mn-lt"/>
              </a:rPr>
              <a:t>研究背景</a:t>
            </a:r>
            <a:endParaRPr lang="zh-HK" altLang="en-US" spc="300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684103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研究方法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043710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研究结果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372970" y="107180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论文总结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4246409" y="1423175"/>
            <a:ext cx="367638" cy="1134081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605890" y="602354"/>
            <a:ext cx="1381561" cy="1381561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b="1" spc="300" dirty="0">
                <a:cs typeface="+mn-ea"/>
                <a:sym typeface="+mn-lt"/>
              </a:rPr>
              <a:t>选择使用公共充电站的比例</a:t>
            </a:r>
            <a:endParaRPr lang="zh-HK" altLang="en-US" sz="1400" b="1" spc="3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9351183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HK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HK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307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200" b="1" spc="300" dirty="0">
                  <a:solidFill>
                    <a:schemeClr val="bg1"/>
                  </a:solidFill>
                  <a:cs typeface="+mn-ea"/>
                  <a:sym typeface="+mn-lt"/>
                </a:rPr>
                <a:t>研究方法</a:t>
              </a:r>
              <a:endParaRPr lang="zh-HK" altLang="en-US" sz="7200" b="1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832192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03056" y="93911"/>
            <a:ext cx="1252353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研究背景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rgbClr val="666666"/>
                </a:solidFill>
                <a:cs typeface="+mn-ea"/>
                <a:sym typeface="+mn-lt"/>
              </a:rPr>
              <a:t>研究方法</a:t>
            </a:r>
            <a:endParaRPr lang="zh-HK" altLang="en-US" spc="300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研究结果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5372970" y="84459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论文总结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790" y="1217717"/>
            <a:ext cx="2091810" cy="479369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cs typeface="+mn-ea"/>
                <a:sym typeface="+mn-lt"/>
              </a:rPr>
              <a:t>模型假设及构建</a:t>
            </a:r>
            <a:endParaRPr lang="zh-HK" altLang="en-US" b="1" spc="300" dirty="0">
              <a:cs typeface="+mn-ea"/>
              <a:sym typeface="+mn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73949" y="757788"/>
            <a:ext cx="6872102" cy="39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问题一：充电站的最优选址</a:t>
            </a:r>
            <a:endParaRPr lang="zh-HK" altLang="zh-HK" b="1" dirty="0">
              <a:solidFill>
                <a:schemeClr val="accent6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FB45A9-7FA8-9743-BB4E-7588AFE1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12" y="3323493"/>
            <a:ext cx="7269877" cy="29749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7D5079E-9566-5444-850E-42D0AC9EE3C5}"/>
                  </a:ext>
                </a:extLst>
              </p:cNvPr>
              <p:cNvSpPr/>
              <p:nvPr/>
            </p:nvSpPr>
            <p:spPr>
              <a:xfrm>
                <a:off x="488412" y="1974334"/>
                <a:ext cx="7936411" cy="978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20000"/>
                  </a:lnSpc>
                </a:pPr>
                <a:r>
                  <a:rPr lang="zh-Hans" altLang="en-US" sz="1600" dirty="0">
                    <a:solidFill>
                      <a:srgbClr val="666666"/>
                    </a:solidFill>
                    <a:cs typeface="+mn-ea"/>
                    <a:sym typeface="+mn-lt"/>
                  </a:rPr>
                  <a:t>每一个充电站节点 </a:t>
                </a:r>
                <a14:m>
                  <m:oMath xmlns:m="http://schemas.openxmlformats.org/officeDocument/2006/math">
                    <m:r>
                      <a:rPr lang="en-US" altLang="zh-Hans" sz="1600" b="0" i="1" smtClean="0">
                        <a:solidFill>
                          <a:srgbClr val="666666"/>
                        </a:solidFill>
                        <a:cs typeface="+mn-ea"/>
                        <a:sym typeface="+mn-lt"/>
                      </a:rPr>
                      <m:t>𝑖</m:t>
                    </m:r>
                  </m:oMath>
                </a14:m>
                <a:r>
                  <a:rPr lang="zh-Hans" altLang="en-US" sz="1600" dirty="0">
                    <a:solidFill>
                      <a:srgbClr val="666666"/>
                    </a:solidFill>
                    <a:cs typeface="+mn-ea"/>
                    <a:sym typeface="+mn-lt"/>
                  </a:rPr>
                  <a:t> 有特定的供应能力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" sz="1600" b="0" i="1" dirty="0" smtClean="0">
                            <a:solidFill>
                              <a:srgbClr val="666666"/>
                            </a:solidFill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Hans" sz="1600" b="0" i="1" dirty="0" smtClean="0">
                            <a:solidFill>
                              <a:srgbClr val="666666"/>
                            </a:solidFill>
                            <a:cs typeface="+mn-ea"/>
                            <a:sym typeface="+mn-lt"/>
                          </a:rPr>
                          <m:t>𝑓</m:t>
                        </m:r>
                      </m:e>
                      <m:sub>
                        <m:r>
                          <a:rPr lang="en-US" altLang="zh-Hans" sz="1600" b="0" i="1" dirty="0" smtClean="0">
                            <a:solidFill>
                              <a:srgbClr val="666666"/>
                            </a:solidFill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Hans" sz="1600" dirty="0">
                    <a:solidFill>
                      <a:srgbClr val="666666"/>
                    </a:solidFill>
                    <a:cs typeface="+mn-ea"/>
                    <a:sym typeface="+mn-lt"/>
                  </a:rPr>
                  <a:t> </a:t>
                </a:r>
                <a:r>
                  <a:rPr lang="zh-Hans" altLang="en-US" sz="1600" dirty="0">
                    <a:solidFill>
                      <a:srgbClr val="666666"/>
                    </a:solidFill>
                    <a:cs typeface="+mn-ea"/>
                    <a:sym typeface="+mn-lt"/>
                  </a:rPr>
                  <a:t>，快速充电站和慢速充电站的供应能力不同</a:t>
                </a:r>
                <a:endParaRPr lang="en-US" altLang="zh-Hans" sz="1600" dirty="0">
                  <a:solidFill>
                    <a:srgbClr val="666666"/>
                  </a:solidFill>
                  <a:cs typeface="+mn-ea"/>
                  <a:sym typeface="+mn-lt"/>
                </a:endParaRPr>
              </a:p>
              <a:p>
                <a:pPr lvl="0" algn="just">
                  <a:lnSpc>
                    <a:spcPct val="120000"/>
                  </a:lnSpc>
                </a:pPr>
                <a:r>
                  <a:rPr lang="zh-Hans" altLang="en-US" sz="1600" dirty="0">
                    <a:solidFill>
                      <a:srgbClr val="666666"/>
                    </a:solidFill>
                    <a:cs typeface="+mn-ea"/>
                    <a:sym typeface="+mn-lt"/>
                  </a:rPr>
                  <a:t>每一个居民节点 </a:t>
                </a:r>
                <a14:m>
                  <m:oMath xmlns:m="http://schemas.openxmlformats.org/officeDocument/2006/math">
                    <m:r>
                      <a:rPr lang="en-US" altLang="zh-Hans" sz="1600" i="1">
                        <a:solidFill>
                          <a:srgbClr val="666666"/>
                        </a:solidFill>
                        <a:cs typeface="+mn-ea"/>
                        <a:sym typeface="+mn-lt"/>
                      </a:rPr>
                      <m:t>𝑖</m:t>
                    </m:r>
                  </m:oMath>
                </a14:m>
                <a:r>
                  <a:rPr lang="zh-Hans" altLang="en-US" sz="1600" dirty="0">
                    <a:solidFill>
                      <a:srgbClr val="666666"/>
                    </a:solidFill>
                    <a:cs typeface="+mn-ea"/>
                    <a:sym typeface="+mn-lt"/>
                  </a:rPr>
                  <a:t> 具有一定的充电需求</a:t>
                </a:r>
                <a:r>
                  <a:rPr lang="en-US" altLang="zh-Hans" sz="1600" dirty="0">
                    <a:solidFill>
                      <a:srgbClr val="666666"/>
                    </a:solidFill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" sz="1600" b="0" i="1" smtClean="0">
                            <a:solidFill>
                              <a:srgbClr val="666666"/>
                            </a:solidFill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Hans" sz="1600" b="0" i="1" smtClean="0">
                            <a:solidFill>
                              <a:srgbClr val="666666"/>
                            </a:solidFill>
                            <a:cs typeface="+mn-ea"/>
                            <a:sym typeface="+mn-lt"/>
                          </a:rPr>
                          <m:t>𝐹</m:t>
                        </m:r>
                      </m:e>
                      <m:sub>
                        <m:r>
                          <a:rPr lang="en-US" altLang="zh-Hans" sz="1600" b="0" i="1" smtClean="0">
                            <a:solidFill>
                              <a:srgbClr val="666666"/>
                            </a:solidFill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Hans" sz="1600" dirty="0">
                  <a:solidFill>
                    <a:srgbClr val="666666"/>
                  </a:solidFill>
                  <a:cs typeface="+mn-ea"/>
                  <a:sym typeface="+mn-lt"/>
                </a:endParaRPr>
              </a:p>
              <a:p>
                <a:pPr lvl="0" algn="just">
                  <a:lnSpc>
                    <a:spcPct val="120000"/>
                  </a:lnSpc>
                </a:pPr>
                <a:r>
                  <a:rPr lang="zh-Hans" altLang="en-US" sz="1600" dirty="0">
                    <a:solidFill>
                      <a:srgbClr val="666666"/>
                    </a:solidFill>
                    <a:cs typeface="+mn-ea"/>
                    <a:sym typeface="+mn-lt"/>
                  </a:rPr>
                  <a:t>充满电的电动车有一个平均行驶半径</a:t>
                </a:r>
                <a14:m>
                  <m:oMath xmlns:m="http://schemas.openxmlformats.org/officeDocument/2006/math">
                    <m:r>
                      <a:rPr lang="en-US" altLang="zh-Hans" sz="1600" b="0" i="0" smtClean="0">
                        <a:solidFill>
                          <a:srgbClr val="666666"/>
                        </a:solidFill>
                        <a:cs typeface="+mn-ea"/>
                        <a:sym typeface="+mn-lt"/>
                      </a:rPr>
                      <m:t> </m:t>
                    </m:r>
                    <m:r>
                      <a:rPr lang="en-US" altLang="zh-Hans" sz="1600" b="0" i="1" smtClean="0">
                        <a:solidFill>
                          <a:srgbClr val="666666"/>
                        </a:solidFill>
                        <a:cs typeface="+mn-ea"/>
                        <a:sym typeface="+mn-lt"/>
                      </a:rPr>
                      <m:t>𝐷</m:t>
                    </m:r>
                  </m:oMath>
                </a14:m>
                <a:endParaRPr lang="zh-HK" altLang="zh-HK" sz="1600" dirty="0">
                  <a:solidFill>
                    <a:srgbClr val="666666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7D5079E-9566-5444-850E-42D0AC9EE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12" y="1974334"/>
                <a:ext cx="7936411" cy="978729"/>
              </a:xfrm>
              <a:prstGeom prst="rect">
                <a:avLst/>
              </a:prstGeom>
              <a:blipFill>
                <a:blip r:embed="rId3"/>
                <a:stretch>
                  <a:fillRect l="-38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536224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03056" y="93911"/>
            <a:ext cx="1252353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研究背景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rgbClr val="666666"/>
                </a:solidFill>
                <a:cs typeface="+mn-ea"/>
                <a:sym typeface="+mn-lt"/>
              </a:rPr>
              <a:t>研究方法</a:t>
            </a:r>
            <a:endParaRPr lang="zh-HK" altLang="en-US" spc="300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研究结果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5372970" y="8402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论文总结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1127120"/>
            <a:ext cx="1887442" cy="479369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cs typeface="+mn-ea"/>
                <a:sym typeface="+mn-lt"/>
              </a:rPr>
              <a:t>优化目标</a:t>
            </a:r>
            <a:endParaRPr lang="zh-HK" altLang="en-US" b="1" spc="300" dirty="0">
              <a:cs typeface="+mn-ea"/>
              <a:sym typeface="+mn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73949" y="757788"/>
            <a:ext cx="6872102" cy="39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问题一：充电站的最优选址</a:t>
            </a:r>
            <a:endParaRPr lang="zh-HK" altLang="zh-HK" b="1" dirty="0">
              <a:solidFill>
                <a:schemeClr val="accent6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AE577DF-4E4F-3842-9615-8691B7D948E9}"/>
              </a:ext>
            </a:extLst>
          </p:cNvPr>
          <p:cNvSpPr/>
          <p:nvPr/>
        </p:nvSpPr>
        <p:spPr>
          <a:xfrm>
            <a:off x="373949" y="1714211"/>
            <a:ext cx="4292600" cy="362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Hans" altLang="en-US" sz="1600" b="1" dirty="0">
                <a:solidFill>
                  <a:srgbClr val="666666"/>
                </a:solidFill>
                <a:cs typeface="+mn-ea"/>
                <a:sym typeface="+mn-lt"/>
              </a:rPr>
              <a:t>快速充电站和慢速充电站的建设费用和最小</a:t>
            </a:r>
            <a:endParaRPr lang="zh-HK" altLang="zh-HK" sz="1600" b="1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2AE7CF-6CCC-634D-B914-CE885B6A8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71" y="2160487"/>
            <a:ext cx="4294331" cy="44513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3EE2BD-3755-C143-94D1-DB95CC830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549" y="2264378"/>
            <a:ext cx="4006320" cy="332753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53BECEC-23E7-2444-8A9B-496548FC2C23}"/>
              </a:ext>
            </a:extLst>
          </p:cNvPr>
          <p:cNvSpPr/>
          <p:nvPr/>
        </p:nvSpPr>
        <p:spPr>
          <a:xfrm>
            <a:off x="4666549" y="1127120"/>
            <a:ext cx="1887442" cy="479369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Hans" altLang="en-US" b="1" spc="300" dirty="0">
                <a:cs typeface="+mn-ea"/>
                <a:sym typeface="+mn-lt"/>
              </a:rPr>
              <a:t>简化</a:t>
            </a:r>
            <a:r>
              <a:rPr lang="zh-CN" altLang="en-US" b="1" spc="300" dirty="0">
                <a:cs typeface="+mn-ea"/>
                <a:sym typeface="+mn-lt"/>
              </a:rPr>
              <a:t>优化目标</a:t>
            </a:r>
            <a:endParaRPr lang="zh-HK" altLang="en-US" b="1" spc="3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4082494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03056" y="93911"/>
            <a:ext cx="1252353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研究背景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HK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rgbClr val="666666"/>
                </a:solidFill>
                <a:cs typeface="+mn-ea"/>
                <a:sym typeface="+mn-lt"/>
              </a:rPr>
              <a:t>研究方法</a:t>
            </a:r>
            <a:endParaRPr lang="zh-HK" altLang="en-US" spc="300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研究结果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5371213" y="93911"/>
            <a:ext cx="12954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论文总结</a:t>
            </a:r>
            <a:endParaRPr lang="zh-HK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790" y="1217717"/>
            <a:ext cx="2091810" cy="479369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cs typeface="+mn-ea"/>
                <a:sym typeface="+mn-lt"/>
              </a:rPr>
              <a:t>模型解决方案</a:t>
            </a:r>
            <a:endParaRPr lang="zh-HK" altLang="en-US" b="1" spc="300" dirty="0">
              <a:cs typeface="+mn-ea"/>
              <a:sym typeface="+mn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73949" y="757788"/>
            <a:ext cx="6872102" cy="39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问题一：充电站的最优选址</a:t>
            </a:r>
            <a:endParaRPr lang="zh-HK" altLang="zh-HK" b="1" dirty="0">
              <a:solidFill>
                <a:schemeClr val="accent6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7CD864-0030-044B-958A-2F6747605B10}"/>
              </a:ext>
            </a:extLst>
          </p:cNvPr>
          <p:cNvSpPr/>
          <p:nvPr/>
        </p:nvSpPr>
        <p:spPr>
          <a:xfrm>
            <a:off x="670636" y="1877861"/>
            <a:ext cx="4292600" cy="362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Hans" altLang="en-US" sz="1600" b="1" dirty="0">
                <a:solidFill>
                  <a:srgbClr val="666666"/>
                </a:solidFill>
                <a:cs typeface="+mn-ea"/>
                <a:sym typeface="+mn-lt"/>
              </a:rPr>
              <a:t>贪心算法</a:t>
            </a:r>
            <a:endParaRPr lang="zh-HK" altLang="zh-HK" sz="1600" b="1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8C4BBC-F719-44DB-8A57-0B2A8386D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2141"/>
            <a:ext cx="9144000" cy="393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42491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4ehdmuo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y4ehdmuo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932</Words>
  <Application>Microsoft Office PowerPoint</Application>
  <PresentationFormat>全屏显示(4:3)</PresentationFormat>
  <Paragraphs>141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Microsoft YaHei</vt:lpstr>
      <vt:lpstr>Arial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张晋</cp:lastModifiedBy>
  <cp:revision>132</cp:revision>
  <dcterms:created xsi:type="dcterms:W3CDTF">2015-02-19T23:46:49Z</dcterms:created>
  <dcterms:modified xsi:type="dcterms:W3CDTF">2018-05-12T16:49:22Z</dcterms:modified>
</cp:coreProperties>
</file>