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 id="265" r:id="rId11"/>
    <p:sldId id="271" r:id="rId12"/>
    <p:sldId id="266" r:id="rId13"/>
    <p:sldId id="267" r:id="rId14"/>
    <p:sldId id="269" r:id="rId15"/>
    <p:sldId id="274"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38092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87986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384569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266587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232185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99999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364968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397696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232997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281362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70C501F-BDE6-4512-A6B2-FE26B0662F69}" type="datetimeFigureOut">
              <a:rPr lang="zh-CN" altLang="en-US" smtClean="0"/>
              <a:t>2017/4/23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110138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C501F-BDE6-4512-A6B2-FE26B0662F69}" type="datetimeFigureOut">
              <a:rPr lang="zh-CN" altLang="en-US" smtClean="0"/>
              <a:t>2017/4/23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665B7-53E5-438D-B6AF-661F54C651FF}" type="slidenum">
              <a:rPr lang="zh-CN" altLang="en-US" smtClean="0"/>
              <a:t>‹#›</a:t>
            </a:fld>
            <a:endParaRPr lang="zh-CN" altLang="en-US"/>
          </a:p>
        </p:txBody>
      </p:sp>
    </p:spTree>
    <p:extLst>
      <p:ext uri="{BB962C8B-B14F-4D97-AF65-F5344CB8AC3E}">
        <p14:creationId xmlns:p14="http://schemas.microsoft.com/office/powerpoint/2010/main" val="29253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9914" y="665826"/>
            <a:ext cx="9144000" cy="1050848"/>
          </a:xfrm>
        </p:spPr>
        <p:txBody>
          <a:bodyPr/>
          <a:lstStyle/>
          <a:p>
            <a:r>
              <a:rPr lang="zh-CN" altLang="en-US" dirty="0"/>
              <a:t>神经网络</a:t>
            </a:r>
          </a:p>
        </p:txBody>
      </p:sp>
      <p:sp>
        <p:nvSpPr>
          <p:cNvPr id="3" name="副标题 2"/>
          <p:cNvSpPr>
            <a:spLocks noGrp="1"/>
          </p:cNvSpPr>
          <p:nvPr>
            <p:ph type="subTitle" idx="1"/>
          </p:nvPr>
        </p:nvSpPr>
        <p:spPr>
          <a:xfrm>
            <a:off x="941033" y="3160450"/>
            <a:ext cx="10839635" cy="2725444"/>
          </a:xfrm>
        </p:spPr>
        <p:txBody>
          <a:bodyPr>
            <a:normAutofit/>
          </a:bodyPr>
          <a:lstStyle/>
          <a:p>
            <a:pPr algn="l"/>
            <a:r>
              <a:rPr lang="zh-CN" altLang="en-US" dirty="0"/>
              <a:t>       神经网络</a:t>
            </a:r>
            <a:r>
              <a:rPr lang="en-US" altLang="zh-CN" dirty="0"/>
              <a:t>(neural networks)</a:t>
            </a:r>
            <a:r>
              <a:rPr lang="zh-CN" altLang="en-US" dirty="0"/>
              <a:t>即</a:t>
            </a:r>
            <a:r>
              <a:rPr lang="en-US" altLang="zh-CN" dirty="0"/>
              <a:t>“</a:t>
            </a:r>
            <a:r>
              <a:rPr lang="zh-CN" altLang="en-US" dirty="0">
                <a:solidFill>
                  <a:schemeClr val="accent1">
                    <a:lumMod val="75000"/>
                  </a:schemeClr>
                </a:solidFill>
              </a:rPr>
              <a:t>神经网络是由具有适应性的简单单元组成的广泛并行互连的网络，它的组织能够模拟生物神经系统对真实世界物体所作出的交互反应</a:t>
            </a:r>
            <a:r>
              <a:rPr lang="en-US" altLang="zh-CN" dirty="0"/>
              <a:t>”</a:t>
            </a:r>
            <a:r>
              <a:rPr lang="zh-CN" altLang="en-US" dirty="0"/>
              <a:t>。</a:t>
            </a:r>
            <a:r>
              <a:rPr lang="en-US" altLang="zh-CN" dirty="0"/>
              <a:t>                                                                        ———[Kohonen,1988]</a:t>
            </a:r>
            <a:endParaRPr lang="zh-CN" altLang="en-US" dirty="0"/>
          </a:p>
        </p:txBody>
      </p:sp>
    </p:spTree>
    <p:extLst>
      <p:ext uri="{BB962C8B-B14F-4D97-AF65-F5344CB8AC3E}">
        <p14:creationId xmlns:p14="http://schemas.microsoft.com/office/powerpoint/2010/main" val="177904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感知机</a:t>
            </a:r>
            <a:r>
              <a:rPr lang="en-US" altLang="zh-CN" dirty="0"/>
              <a:t>(Perceptron)</a:t>
            </a:r>
            <a:endParaRPr lang="zh-CN" altLang="en-US" dirty="0"/>
          </a:p>
        </p:txBody>
      </p:sp>
      <p:sp>
        <p:nvSpPr>
          <p:cNvPr id="3" name="内容占位符 2"/>
          <p:cNvSpPr>
            <a:spLocks noGrp="1"/>
          </p:cNvSpPr>
          <p:nvPr>
            <p:ph idx="1"/>
          </p:nvPr>
        </p:nvSpPr>
        <p:spPr>
          <a:xfrm>
            <a:off x="838199" y="1825624"/>
            <a:ext cx="5855564" cy="5116714"/>
          </a:xfrm>
        </p:spPr>
        <p:txBody>
          <a:bodyPr>
            <a:normAutofit fontScale="32500" lnSpcReduction="20000"/>
          </a:bodyPr>
          <a:lstStyle/>
          <a:p>
            <a:pPr>
              <a:lnSpc>
                <a:spcPct val="120000"/>
              </a:lnSpc>
            </a:pPr>
            <a:r>
              <a:rPr lang="zh-CN" altLang="en-US" sz="6200" dirty="0"/>
              <a:t>感知机</a:t>
            </a:r>
            <a:r>
              <a:rPr lang="en-US" altLang="zh-CN" sz="6200" dirty="0"/>
              <a:t>(Perceptron)</a:t>
            </a:r>
            <a:r>
              <a:rPr lang="zh-CN" altLang="en-US" sz="6200" dirty="0"/>
              <a:t>由两层神经元组成，如图所示，输入层接收外界输入信号后传递给输出层，输出层是</a:t>
            </a:r>
            <a:r>
              <a:rPr lang="en-US" altLang="zh-CN" sz="6200" dirty="0"/>
              <a:t>M-P</a:t>
            </a:r>
            <a:r>
              <a:rPr lang="zh-CN" altLang="en-US" sz="6200" dirty="0"/>
              <a:t>神经元，亦称</a:t>
            </a:r>
            <a:r>
              <a:rPr lang="en-US" altLang="zh-CN" sz="6200" dirty="0"/>
              <a:t>"</a:t>
            </a:r>
            <a:r>
              <a:rPr lang="zh-CN" altLang="en-US" sz="6200" dirty="0"/>
              <a:t>阀值逻辑单元</a:t>
            </a:r>
            <a:r>
              <a:rPr lang="en-US" altLang="zh-CN" sz="6200" dirty="0"/>
              <a:t>"(threshold logic unit)</a:t>
            </a:r>
          </a:p>
          <a:p>
            <a:pPr>
              <a:lnSpc>
                <a:spcPct val="120000"/>
              </a:lnSpc>
            </a:pPr>
            <a:r>
              <a:rPr lang="zh-CN" altLang="en-US" sz="6200" dirty="0"/>
              <a:t>感知器处理单元对</a:t>
            </a:r>
            <a:r>
              <a:rPr lang="en-US" altLang="zh-CN" sz="6200" dirty="0"/>
              <a:t>n</a:t>
            </a:r>
            <a:r>
              <a:rPr lang="zh-CN" altLang="en-US" sz="6200" dirty="0"/>
              <a:t>个输入进行加权和操作</a:t>
            </a:r>
            <a:endParaRPr lang="en-US" altLang="zh-CN" sz="6200" dirty="0"/>
          </a:p>
          <a:p>
            <a:pPr marL="0" indent="0">
              <a:lnSpc>
                <a:spcPct val="120000"/>
              </a:lnSpc>
              <a:buNone/>
            </a:pPr>
            <a:endParaRPr lang="en-US" altLang="zh-CN" sz="6200" dirty="0"/>
          </a:p>
          <a:p>
            <a:pPr>
              <a:lnSpc>
                <a:spcPct val="120000"/>
              </a:lnSpc>
            </a:pPr>
            <a:endParaRPr lang="en-US" altLang="zh-CN" sz="6200" dirty="0"/>
          </a:p>
          <a:p>
            <a:pPr>
              <a:lnSpc>
                <a:spcPct val="120000"/>
              </a:lnSpc>
            </a:pPr>
            <a:r>
              <a:rPr lang="zh-CN" altLang="en-US" sz="6200" dirty="0"/>
              <a:t>感知机能容易地实现逻辑与、或、非运算。</a:t>
            </a:r>
            <a:br>
              <a:rPr lang="zh-CN" altLang="en-US" sz="6200" dirty="0"/>
            </a:br>
            <a:endParaRPr lang="en-US" altLang="zh-CN" sz="6200" dirty="0"/>
          </a:p>
          <a:p>
            <a:pPr>
              <a:lnSpc>
                <a:spcPct val="120000"/>
              </a:lnSpc>
            </a:pPr>
            <a:r>
              <a:rPr lang="zh-CN" altLang="en-US" sz="6200" dirty="0"/>
              <a:t>需注意的是，感知机只有输出层神经元进行激活函数处理，即只拥有一层功能神经元 </a:t>
            </a:r>
            <a:r>
              <a:rPr lang="en-US" altLang="zh-CN" sz="6200" dirty="0"/>
              <a:t>(functional neuron)</a:t>
            </a:r>
            <a:r>
              <a:rPr lang="zh-CN" altLang="en-US" sz="6200" dirty="0"/>
              <a:t>，</a:t>
            </a:r>
            <a:r>
              <a:rPr lang="zh-CN" altLang="en-US" sz="6200" dirty="0">
                <a:solidFill>
                  <a:srgbClr val="FF0000"/>
                </a:solidFill>
              </a:rPr>
              <a:t>其学习能力非常有限，只能处理线性可分</a:t>
            </a:r>
            <a:r>
              <a:rPr lang="en-US" altLang="zh-CN" sz="6200" dirty="0">
                <a:solidFill>
                  <a:srgbClr val="FF0000"/>
                </a:solidFill>
              </a:rPr>
              <a:t>(linearly separable) </a:t>
            </a:r>
            <a:r>
              <a:rPr lang="zh-CN" altLang="en-US" sz="6200" dirty="0">
                <a:solidFill>
                  <a:srgbClr val="FF0000"/>
                </a:solidFill>
              </a:rPr>
              <a:t>的问题 </a:t>
            </a:r>
            <a:br>
              <a:rPr lang="zh-CN" altLang="en-US" sz="6200" dirty="0"/>
            </a:br>
            <a:br>
              <a:rPr lang="zh-CN" altLang="en-US" dirty="0"/>
            </a:br>
            <a:endParaRPr lang="zh-CN" altLang="en-US" dirty="0"/>
          </a:p>
        </p:txBody>
      </p:sp>
      <p:pic>
        <p:nvPicPr>
          <p:cNvPr id="6" name="图片 5"/>
          <p:cNvPicPr>
            <a:picLocks noChangeAspect="1"/>
          </p:cNvPicPr>
          <p:nvPr/>
        </p:nvPicPr>
        <p:blipFill>
          <a:blip r:embed="rId2"/>
          <a:stretch>
            <a:fillRect/>
          </a:stretch>
        </p:blipFill>
        <p:spPr>
          <a:xfrm>
            <a:off x="6551720" y="1585928"/>
            <a:ext cx="5484685" cy="3876675"/>
          </a:xfrm>
          <a:prstGeom prst="rect">
            <a:avLst/>
          </a:prstGeom>
        </p:spPr>
      </p:pic>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11" name="矩形 10"/>
              <p:cNvSpPr/>
              <p:nvPr/>
            </p:nvSpPr>
            <p:spPr>
              <a:xfrm>
                <a:off x="1987119" y="3669298"/>
                <a:ext cx="2335063" cy="714683"/>
              </a:xfrm>
              <a:prstGeom prst="rect">
                <a:avLst/>
              </a:prstGeom>
              <a:solidFill>
                <a:schemeClr val="accent1">
                  <a:lumMod val="40000"/>
                  <a:lumOff val="60000"/>
                </a:schemeClr>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smtClean="0">
                              <a:latin typeface="Cambria Math" panose="02040503050406030204" pitchFamily="18" charset="0"/>
                            </a:rPr>
                          </m:ctrlPr>
                        </m:dPr>
                        <m:e>
                          <m:nary>
                            <m:naryPr>
                              <m:chr m:val="∑"/>
                              <m:limLoc m:val="subSup"/>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a:latin typeface="Cambria Math" panose="02040503050406030204" pitchFamily="18" charset="0"/>
                                </a:rPr>
                                <m:t>−</m:t>
                              </m:r>
                              <m:r>
                                <a:rPr lang="zh-CN" altLang="en-US" i="1">
                                  <a:latin typeface="Cambria Math" panose="02040503050406030204" pitchFamily="18" charset="0"/>
                                </a:rPr>
                                <m:t>𝜃</m:t>
                              </m:r>
                            </m:e>
                          </m:nary>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1987119" y="3669298"/>
                <a:ext cx="2335063" cy="71468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939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78402" y="2263805"/>
            <a:ext cx="5314025" cy="25922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与、或、非运算的实现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4"/>
                <a:ext cx="5740153" cy="5032375"/>
              </a:xfrm>
            </p:spPr>
            <p:txBody>
              <a:bodyPr>
                <a:normAutofit fontScale="77500" lnSpcReduction="20000"/>
              </a:bodyPr>
              <a:lstStyle/>
              <a:p>
                <a:pPr>
                  <a:lnSpc>
                    <a:spcPct val="120000"/>
                  </a:lnSpc>
                </a:pPr>
                <a:r>
                  <a:rPr lang="zh-CN" altLang="en-US" sz="2600" dirty="0"/>
                  <a:t>先定义</a:t>
                </a:r>
                <a14:m>
                  <m:oMath xmlns:m="http://schemas.openxmlformats.org/officeDocument/2006/math">
                    <m:r>
                      <a:rPr lang="en-US" altLang="zh-CN" sz="2600" i="1" dirty="0" smtClean="0">
                        <a:latin typeface="Cambria Math" panose="02040503050406030204" pitchFamily="18" charset="0"/>
                      </a:rPr>
                      <m:t>𝑓</m:t>
                    </m:r>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𝑥</m:t>
                    </m:r>
                    <m:r>
                      <a:rPr lang="en-US" altLang="zh-CN" sz="2600" i="1" dirty="0" smtClean="0">
                        <a:latin typeface="Cambria Math" panose="02040503050406030204" pitchFamily="18" charset="0"/>
                      </a:rPr>
                      <m:t>)</m:t>
                    </m:r>
                  </m:oMath>
                </a14:m>
                <a:r>
                  <a:rPr lang="zh-CN" altLang="en-US" sz="2600" dirty="0"/>
                  <a:t>为阶跃函数</a:t>
                </a:r>
                <a:endParaRPr lang="en-US" altLang="zh-CN" sz="2600" dirty="0"/>
              </a:p>
              <a:p>
                <a:pPr marL="0" indent="0">
                  <a:lnSpc>
                    <a:spcPct val="120000"/>
                  </a:lnSpc>
                  <a:buNone/>
                </a:pPr>
                <a:r>
                  <a:rPr lang="en-US" altLang="zh-CN" sz="2600" dirty="0"/>
                  <a:t>“</a:t>
                </a:r>
                <a:r>
                  <a:rPr lang="zh-CN" altLang="en-US" sz="2600" dirty="0"/>
                  <a:t>与</a:t>
                </a:r>
                <a:r>
                  <a:rPr lang="en-US" altLang="zh-CN" sz="2600" dirty="0"/>
                  <a:t>” </a:t>
                </a:r>
                <a14:m>
                  <m:oMath xmlns:m="http://schemas.openxmlformats.org/officeDocument/2006/math">
                    <m:r>
                      <a:rPr lang="en-US" altLang="zh-CN" sz="2600"/>
                      <m:t>(</m:t>
                    </m:r>
                    <m:sSub>
                      <m:sSubPr>
                        <m:ctrlPr>
                          <a:rPr lang="en-US" altLang="zh-CN" sz="2600"/>
                        </m:ctrlPr>
                      </m:sSubPr>
                      <m:e>
                        <m:r>
                          <a:rPr lang="en-US" altLang="zh-CN" sz="2600"/>
                          <m:t>𝑥</m:t>
                        </m:r>
                      </m:e>
                      <m:sub>
                        <m:r>
                          <a:rPr lang="en-US" altLang="zh-CN" sz="2600"/>
                          <m:t>1</m:t>
                        </m:r>
                      </m:sub>
                    </m:sSub>
                    <m:r>
                      <a:rPr lang="en-US" altLang="zh-CN" sz="2600"/>
                      <m:t>∧</m:t>
                    </m:r>
                    <m:sSub>
                      <m:sSubPr>
                        <m:ctrlPr>
                          <a:rPr lang="en-US" altLang="zh-CN" sz="2600"/>
                        </m:ctrlPr>
                      </m:sSubPr>
                      <m:e>
                        <m:r>
                          <a:rPr lang="en-US" altLang="zh-CN" sz="2600"/>
                          <m:t>𝑥</m:t>
                        </m:r>
                      </m:e>
                      <m:sub>
                        <m:r>
                          <a:rPr lang="en-US" altLang="zh-CN" sz="2600"/>
                          <m:t>2</m:t>
                        </m:r>
                      </m:sub>
                    </m:sSub>
                    <m:r>
                      <a:rPr lang="en-US" altLang="zh-CN" sz="2600"/>
                      <m:t>)</m:t>
                    </m:r>
                  </m:oMath>
                </a14:m>
                <a:r>
                  <a:rPr lang="en-US" altLang="zh-CN" sz="2600" dirty="0"/>
                  <a:t>: </a:t>
                </a:r>
                <a:r>
                  <a:rPr lang="zh-CN" altLang="en-US" sz="2600" dirty="0"/>
                  <a:t>令 </a:t>
                </a:r>
                <a14:m>
                  <m:oMath xmlns:m="http://schemas.openxmlformats.org/officeDocument/2006/math">
                    <m:sSub>
                      <m:sSubPr>
                        <m:ctrlPr>
                          <a:rPr lang="en-US" altLang="zh-CN" sz="2600" dirty="0" smtClean="0">
                            <a:solidFill>
                              <a:srgbClr val="FF0000"/>
                            </a:solidFill>
                          </a:rPr>
                        </m:ctrlPr>
                      </m:sSubPr>
                      <m:e>
                        <m:r>
                          <a:rPr lang="en-US" altLang="zh-CN" sz="2600" dirty="0">
                            <a:solidFill>
                              <a:srgbClr val="FF0000"/>
                            </a:solidFill>
                          </a:rPr>
                          <m:t>𝑤</m:t>
                        </m:r>
                      </m:e>
                      <m:sub>
                        <m:r>
                          <a:rPr lang="en-US" altLang="zh-CN" sz="2600" dirty="0">
                            <a:solidFill>
                              <a:srgbClr val="FF0000"/>
                            </a:solidFill>
                          </a:rPr>
                          <m:t>1</m:t>
                        </m:r>
                      </m:sub>
                    </m:sSub>
                    <m:r>
                      <a:rPr lang="en-US" altLang="zh-CN" sz="2600" dirty="0">
                        <a:solidFill>
                          <a:srgbClr val="FF0000"/>
                        </a:solidFill>
                      </a:rPr>
                      <m:t>=</m:t>
                    </m:r>
                    <m:sSub>
                      <m:sSubPr>
                        <m:ctrlPr>
                          <a:rPr lang="en-US" altLang="zh-CN" sz="2600" dirty="0">
                            <a:solidFill>
                              <a:srgbClr val="FF0000"/>
                            </a:solidFill>
                          </a:rPr>
                        </m:ctrlPr>
                      </m:sSubPr>
                      <m:e>
                        <m:r>
                          <a:rPr lang="en-US" altLang="zh-CN" sz="2600" dirty="0">
                            <a:solidFill>
                              <a:srgbClr val="FF0000"/>
                            </a:solidFill>
                          </a:rPr>
                          <m:t>𝑤</m:t>
                        </m:r>
                      </m:e>
                      <m:sub>
                        <m:r>
                          <a:rPr lang="en-US" altLang="zh-CN" sz="2600" dirty="0">
                            <a:solidFill>
                              <a:srgbClr val="FF0000"/>
                            </a:solidFill>
                          </a:rPr>
                          <m:t>2</m:t>
                        </m:r>
                      </m:sub>
                    </m:sSub>
                    <m:r>
                      <a:rPr lang="el-GR" altLang="zh-CN" sz="2600" dirty="0">
                        <a:solidFill>
                          <a:srgbClr val="FF0000"/>
                        </a:solidFill>
                      </a:rPr>
                      <m:t>=1, </m:t>
                    </m:r>
                    <m:r>
                      <a:rPr lang="en-US" altLang="zh-CN" sz="2600" dirty="0">
                        <a:solidFill>
                          <a:srgbClr val="FF0000"/>
                        </a:solidFill>
                      </a:rPr>
                      <m:t>𝜃</m:t>
                    </m:r>
                    <m:r>
                      <a:rPr lang="en-US" altLang="zh-CN" sz="2600" dirty="0">
                        <a:solidFill>
                          <a:srgbClr val="FF0000"/>
                        </a:solidFill>
                      </a:rPr>
                      <m:t>=2</m:t>
                    </m:r>
                    <m:r>
                      <a:rPr lang="en-US" altLang="zh-CN" sz="2600" dirty="0">
                        <a:solidFill>
                          <a:srgbClr val="FF0000"/>
                        </a:solidFill>
                      </a:rPr>
                      <m:t> </m:t>
                    </m:r>
                    <m:r>
                      <a:rPr lang="zh-CN" altLang="en-US" sz="2600" dirty="0"/>
                      <m:t>；</m:t>
                    </m:r>
                  </m:oMath>
                </a14:m>
                <a:endParaRPr lang="en-US" altLang="zh-CN" sz="2600" dirty="0"/>
              </a:p>
              <a:p>
                <a:pPr marL="0" indent="0">
                  <a:lnSpc>
                    <a:spcPct val="120000"/>
                  </a:lnSpc>
                  <a:buNone/>
                </a:pPr>
                <a:r>
                  <a:rPr lang="en-US" altLang="zh-CN" sz="2600" dirty="0"/>
                  <a:t>     </a:t>
                </a:r>
                <a:r>
                  <a:rPr lang="zh-CN" altLang="en-US" sz="2600" dirty="0"/>
                  <a:t>则仅在 </a:t>
                </a:r>
                <a14:m>
                  <m:oMath xmlns:m="http://schemas.openxmlformats.org/officeDocument/2006/math">
                    <m:sSub>
                      <m:sSubPr>
                        <m:ctrlPr>
                          <a:rPr lang="en-US" altLang="zh-CN" sz="2600"/>
                        </m:ctrlPr>
                      </m:sSubPr>
                      <m:e>
                        <m:r>
                          <a:rPr lang="en-US" altLang="zh-CN" sz="2600"/>
                          <m:t>𝑥</m:t>
                        </m:r>
                      </m:e>
                      <m:sub>
                        <m:r>
                          <a:rPr lang="en-US" altLang="zh-CN" sz="2600"/>
                          <m:t>1</m:t>
                        </m:r>
                      </m:sub>
                    </m:sSub>
                    <m:r>
                      <a:rPr lang="en-US" altLang="zh-CN" sz="2600"/>
                      <m:t>=</m:t>
                    </m:r>
                    <m:sSub>
                      <m:sSubPr>
                        <m:ctrlPr>
                          <a:rPr lang="en-US" altLang="zh-CN" sz="2600"/>
                        </m:ctrlPr>
                      </m:sSubPr>
                      <m:e>
                        <m:r>
                          <a:rPr lang="en-US" altLang="zh-CN" sz="2600"/>
                          <m:t>𝑥</m:t>
                        </m:r>
                      </m:e>
                      <m:sub>
                        <m:r>
                          <a:rPr lang="en-US" altLang="zh-CN" sz="2600"/>
                          <m:t>2</m:t>
                        </m:r>
                      </m:sub>
                    </m:sSub>
                    <m:r>
                      <a:rPr lang="en-US" altLang="zh-CN" sz="2600"/>
                      <m:t>=1</m:t>
                    </m:r>
                  </m:oMath>
                </a14:m>
                <a:r>
                  <a:rPr lang="en-US" altLang="zh-CN" sz="2600" dirty="0"/>
                  <a:t> </a:t>
                </a:r>
                <a:r>
                  <a:rPr lang="zh-CN" altLang="en-US" sz="2600" dirty="0"/>
                  <a:t>时，</a:t>
                </a:r>
                <a:r>
                  <a:rPr lang="en-US" altLang="zh-CN" sz="2600" dirty="0"/>
                  <a:t>y=1; </a:t>
                </a:r>
              </a:p>
              <a:p>
                <a:pPr marL="0" indent="0">
                  <a:lnSpc>
                    <a:spcPct val="120000"/>
                  </a:lnSpc>
                  <a:buNone/>
                </a:pPr>
                <a:r>
                  <a:rPr lang="zh-CN" altLang="en-US" sz="2600" dirty="0"/>
                  <a:t>“或”</a:t>
                </a:r>
                <a14:m>
                  <m:oMath xmlns:m="http://schemas.openxmlformats.org/officeDocument/2006/math">
                    <m:r>
                      <a:rPr lang="en-US" altLang="zh-CN" sz="2600"/>
                      <m:t> </m:t>
                    </m:r>
                    <m:r>
                      <a:rPr lang="en-US" altLang="zh-CN" sz="2600"/>
                      <m:t>(</m:t>
                    </m:r>
                    <m:sSub>
                      <m:sSubPr>
                        <m:ctrlPr>
                          <a:rPr lang="en-US" altLang="zh-CN" sz="2600"/>
                        </m:ctrlPr>
                      </m:sSubPr>
                      <m:e>
                        <m:r>
                          <a:rPr lang="en-US" altLang="zh-CN" sz="2600"/>
                          <m:t>𝑥</m:t>
                        </m:r>
                      </m:e>
                      <m:sub>
                        <m:r>
                          <a:rPr lang="en-US" altLang="zh-CN" sz="2600"/>
                          <m:t>1</m:t>
                        </m:r>
                      </m:sub>
                    </m:sSub>
                    <m:r>
                      <a:rPr lang="en-US" altLang="zh-CN" sz="2600"/>
                      <m:t>∨</m:t>
                    </m:r>
                    <m:sSub>
                      <m:sSubPr>
                        <m:ctrlPr>
                          <a:rPr lang="en-US" altLang="zh-CN" sz="2600"/>
                        </m:ctrlPr>
                      </m:sSubPr>
                      <m:e>
                        <m:r>
                          <a:rPr lang="en-US" altLang="zh-CN" sz="2600"/>
                          <m:t>𝑥</m:t>
                        </m:r>
                      </m:e>
                      <m:sub>
                        <m:r>
                          <a:rPr lang="en-US" altLang="zh-CN" sz="2600"/>
                          <m:t>2</m:t>
                        </m:r>
                      </m:sub>
                    </m:sSub>
                    <m:r>
                      <a:rPr lang="en-US" altLang="zh-CN" sz="2600"/>
                      <m:t>)</m:t>
                    </m:r>
                  </m:oMath>
                </a14:m>
                <a:r>
                  <a:rPr lang="en-US" altLang="zh-CN" sz="2600" dirty="0"/>
                  <a:t>: </a:t>
                </a:r>
                <a:r>
                  <a:rPr lang="zh-CN" altLang="en-US" sz="2600" dirty="0"/>
                  <a:t>令 </a:t>
                </a:r>
                <a14:m>
                  <m:oMath xmlns:m="http://schemas.openxmlformats.org/officeDocument/2006/math">
                    <m:sSub>
                      <m:sSubPr>
                        <m:ctrlPr>
                          <a:rPr lang="en-US" altLang="zh-CN" sz="2600" dirty="0" smtClean="0">
                            <a:solidFill>
                              <a:srgbClr val="FF0000"/>
                            </a:solidFill>
                          </a:rPr>
                        </m:ctrlPr>
                      </m:sSubPr>
                      <m:e>
                        <m:r>
                          <a:rPr lang="en-US" altLang="zh-CN" sz="2600" dirty="0">
                            <a:solidFill>
                              <a:srgbClr val="FF0000"/>
                            </a:solidFill>
                          </a:rPr>
                          <m:t>𝑤</m:t>
                        </m:r>
                      </m:e>
                      <m:sub>
                        <m:r>
                          <a:rPr lang="en-US" altLang="zh-CN" sz="2600" dirty="0">
                            <a:solidFill>
                              <a:srgbClr val="FF0000"/>
                            </a:solidFill>
                          </a:rPr>
                          <m:t>1</m:t>
                        </m:r>
                      </m:sub>
                    </m:sSub>
                    <m:r>
                      <a:rPr lang="en-US" altLang="zh-CN" sz="2600" dirty="0">
                        <a:solidFill>
                          <a:srgbClr val="FF0000"/>
                        </a:solidFill>
                      </a:rPr>
                      <m:t>=</m:t>
                    </m:r>
                    <m:sSub>
                      <m:sSubPr>
                        <m:ctrlPr>
                          <a:rPr lang="en-US" altLang="zh-CN" sz="2600" dirty="0">
                            <a:solidFill>
                              <a:srgbClr val="FF0000"/>
                            </a:solidFill>
                          </a:rPr>
                        </m:ctrlPr>
                      </m:sSubPr>
                      <m:e>
                        <m:r>
                          <a:rPr lang="en-US" altLang="zh-CN" sz="2600" dirty="0">
                            <a:solidFill>
                              <a:srgbClr val="FF0000"/>
                            </a:solidFill>
                          </a:rPr>
                          <m:t>𝑤</m:t>
                        </m:r>
                      </m:e>
                      <m:sub>
                        <m:r>
                          <a:rPr lang="en-US" altLang="zh-CN" sz="2600" dirty="0">
                            <a:solidFill>
                              <a:srgbClr val="FF0000"/>
                            </a:solidFill>
                          </a:rPr>
                          <m:t>2</m:t>
                        </m:r>
                      </m:sub>
                    </m:sSub>
                    <m:r>
                      <a:rPr lang="el-GR" altLang="zh-CN" sz="2600" dirty="0">
                        <a:solidFill>
                          <a:srgbClr val="FF0000"/>
                        </a:solidFill>
                      </a:rPr>
                      <m:t>=1, </m:t>
                    </m:r>
                    <m:r>
                      <a:rPr lang="en-US" altLang="zh-CN" sz="2600" dirty="0">
                        <a:solidFill>
                          <a:srgbClr val="FF0000"/>
                        </a:solidFill>
                      </a:rPr>
                      <m:t>𝜃</m:t>
                    </m:r>
                    <m:r>
                      <a:rPr lang="en-US" altLang="zh-CN" sz="2600" dirty="0">
                        <a:solidFill>
                          <a:srgbClr val="FF0000"/>
                        </a:solidFill>
                      </a:rPr>
                      <m:t>=0.5 </m:t>
                    </m:r>
                  </m:oMath>
                </a14:m>
                <a:r>
                  <a:rPr lang="zh-CN" altLang="en-US" sz="2600" dirty="0"/>
                  <a:t>；</a:t>
                </a:r>
                <a:endParaRPr lang="en-US" altLang="zh-CN" sz="2600" dirty="0"/>
              </a:p>
              <a:p>
                <a:pPr marL="0" indent="0">
                  <a:lnSpc>
                    <a:spcPct val="120000"/>
                  </a:lnSpc>
                  <a:buNone/>
                </a:pPr>
                <a:r>
                  <a:rPr lang="en-US" altLang="zh-CN" sz="2600" dirty="0"/>
                  <a:t>     </a:t>
                </a:r>
                <a:r>
                  <a:rPr lang="zh-CN" altLang="en-US" sz="2600" dirty="0"/>
                  <a:t>则在</a:t>
                </a:r>
                <a14:m>
                  <m:oMath xmlns:m="http://schemas.openxmlformats.org/officeDocument/2006/math">
                    <m:sSub>
                      <m:sSubPr>
                        <m:ctrlPr>
                          <a:rPr lang="en-US" altLang="zh-CN" sz="2600"/>
                        </m:ctrlPr>
                      </m:sSubPr>
                      <m:e>
                        <m:r>
                          <a:rPr lang="en-US" altLang="zh-CN" sz="2600"/>
                          <m:t>𝑥</m:t>
                        </m:r>
                      </m:e>
                      <m:sub>
                        <m:r>
                          <a:rPr lang="en-US" altLang="zh-CN" sz="2600"/>
                          <m:t>1</m:t>
                        </m:r>
                      </m:sub>
                    </m:sSub>
                    <m:r>
                      <a:rPr lang="en-US" altLang="zh-CN" sz="2600"/>
                      <m:t>=</m:t>
                    </m:r>
                    <m:r>
                      <a:rPr lang="en-US" altLang="zh-CN" sz="2600"/>
                      <m:t>1</m:t>
                    </m:r>
                    <m:r>
                      <a:rPr lang="zh-CN" altLang="en-US" sz="2600"/>
                      <m:t>或</m:t>
                    </m:r>
                    <m:sSub>
                      <m:sSubPr>
                        <m:ctrlPr>
                          <a:rPr lang="en-US" altLang="zh-CN" sz="2600"/>
                        </m:ctrlPr>
                      </m:sSubPr>
                      <m:e>
                        <m:r>
                          <a:rPr lang="en-US" altLang="zh-CN" sz="2600"/>
                          <m:t>𝑥</m:t>
                        </m:r>
                      </m:e>
                      <m:sub>
                        <m:r>
                          <a:rPr lang="en-US" altLang="zh-CN" sz="2600"/>
                          <m:t>2</m:t>
                        </m:r>
                      </m:sub>
                    </m:sSub>
                    <m:r>
                      <a:rPr lang="en-US" altLang="zh-CN" sz="2600"/>
                      <m:t>=1</m:t>
                    </m:r>
                  </m:oMath>
                </a14:m>
                <a:r>
                  <a:rPr lang="en-US" altLang="zh-CN" sz="2600" dirty="0"/>
                  <a:t> </a:t>
                </a:r>
                <a:r>
                  <a:rPr lang="zh-CN" altLang="en-US" sz="2600" dirty="0"/>
                  <a:t>时，</a:t>
                </a:r>
                <a:r>
                  <a:rPr lang="en-US" altLang="zh-CN" sz="2600" dirty="0"/>
                  <a:t>y=1; </a:t>
                </a:r>
              </a:p>
              <a:p>
                <a:pPr marL="0" indent="0">
                  <a:lnSpc>
                    <a:spcPct val="120000"/>
                  </a:lnSpc>
                  <a:buNone/>
                </a:pPr>
                <a:r>
                  <a:rPr lang="en-US" altLang="zh-CN" sz="2600" dirty="0"/>
                  <a:t>“</a:t>
                </a:r>
                <a:r>
                  <a:rPr lang="zh-CN" altLang="en-US" sz="2600" dirty="0"/>
                  <a:t>非”</a:t>
                </a:r>
                <a:r>
                  <a:rPr lang="en-US" altLang="zh-CN" sz="2600" dirty="0"/>
                  <a:t> </a:t>
                </a:r>
                <a14:m>
                  <m:oMath xmlns:m="http://schemas.openxmlformats.org/officeDocument/2006/math">
                    <m:r>
                      <a:rPr lang="en-US" altLang="zh-CN" sz="2600"/>
                      <m:t>(¬</m:t>
                    </m:r>
                    <m:sSub>
                      <m:sSubPr>
                        <m:ctrlPr>
                          <a:rPr lang="en-US" altLang="zh-CN" sz="2600"/>
                        </m:ctrlPr>
                      </m:sSubPr>
                      <m:e>
                        <m:r>
                          <a:rPr lang="en-US" altLang="zh-CN" sz="2600"/>
                          <m:t>𝑥</m:t>
                        </m:r>
                      </m:e>
                      <m:sub>
                        <m:r>
                          <a:rPr lang="en-US" altLang="zh-CN" sz="2600"/>
                          <m:t>1</m:t>
                        </m:r>
                      </m:sub>
                    </m:sSub>
                    <m:r>
                      <a:rPr lang="en-US" altLang="zh-CN" sz="2600"/>
                      <m:t>)</m:t>
                    </m:r>
                  </m:oMath>
                </a14:m>
                <a:r>
                  <a:rPr lang="en-US" altLang="zh-CN" sz="2600" dirty="0"/>
                  <a:t>: </a:t>
                </a:r>
                <a:r>
                  <a:rPr lang="zh-CN" altLang="en-US" sz="2600" dirty="0"/>
                  <a:t>令 </a:t>
                </a:r>
                <a14:m>
                  <m:oMath xmlns:m="http://schemas.openxmlformats.org/officeDocument/2006/math">
                    <m:sSub>
                      <m:sSubPr>
                        <m:ctrlPr>
                          <a:rPr lang="en-US" altLang="zh-CN" sz="2600" dirty="0" smtClean="0">
                            <a:solidFill>
                              <a:srgbClr val="FF0000"/>
                            </a:solidFill>
                          </a:rPr>
                        </m:ctrlPr>
                      </m:sSubPr>
                      <m:e>
                        <m:r>
                          <a:rPr lang="en-US" altLang="zh-CN" sz="2600" dirty="0">
                            <a:solidFill>
                              <a:srgbClr val="FF0000"/>
                            </a:solidFill>
                          </a:rPr>
                          <m:t>𝑤</m:t>
                        </m:r>
                      </m:e>
                      <m:sub>
                        <m:r>
                          <a:rPr lang="en-US" altLang="zh-CN" sz="2600" dirty="0">
                            <a:solidFill>
                              <a:srgbClr val="FF0000"/>
                            </a:solidFill>
                          </a:rPr>
                          <m:t>1</m:t>
                        </m:r>
                      </m:sub>
                    </m:sSub>
                    <m:r>
                      <a:rPr lang="en-US" altLang="zh-CN" sz="2600" dirty="0">
                        <a:solidFill>
                          <a:srgbClr val="FF0000"/>
                        </a:solidFill>
                      </a:rPr>
                      <m:t>=</m:t>
                    </m:r>
                    <m:r>
                      <a:rPr lang="en-US" altLang="zh-CN" sz="2600" dirty="0">
                        <a:solidFill>
                          <a:srgbClr val="FF0000"/>
                        </a:solidFill>
                      </a:rPr>
                      <m:t>−0.6,</m:t>
                    </m:r>
                    <m:sSub>
                      <m:sSubPr>
                        <m:ctrlPr>
                          <a:rPr lang="en-US" altLang="zh-CN" sz="2600" dirty="0">
                            <a:solidFill>
                              <a:srgbClr val="FF0000"/>
                            </a:solidFill>
                          </a:rPr>
                        </m:ctrlPr>
                      </m:sSubPr>
                      <m:e>
                        <m:r>
                          <a:rPr lang="en-US" altLang="zh-CN" sz="2600" dirty="0">
                            <a:solidFill>
                              <a:srgbClr val="FF0000"/>
                            </a:solidFill>
                          </a:rPr>
                          <m:t>𝑤</m:t>
                        </m:r>
                      </m:e>
                      <m:sub>
                        <m:r>
                          <a:rPr lang="en-US" altLang="zh-CN" sz="2600" dirty="0">
                            <a:solidFill>
                              <a:srgbClr val="FF0000"/>
                            </a:solidFill>
                          </a:rPr>
                          <m:t>2</m:t>
                        </m:r>
                      </m:sub>
                    </m:sSub>
                    <m:r>
                      <a:rPr lang="el-GR" altLang="zh-CN" sz="2600" dirty="0">
                        <a:solidFill>
                          <a:srgbClr val="FF0000"/>
                        </a:solidFill>
                      </a:rPr>
                      <m:t>=</m:t>
                    </m:r>
                    <m:r>
                      <a:rPr lang="en-US" altLang="zh-CN" sz="2600" dirty="0">
                        <a:solidFill>
                          <a:srgbClr val="FF0000"/>
                        </a:solidFill>
                      </a:rPr>
                      <m:t>0</m:t>
                    </m:r>
                    <m:r>
                      <a:rPr lang="el-GR" altLang="zh-CN" sz="2600" dirty="0">
                        <a:solidFill>
                          <a:srgbClr val="FF0000"/>
                        </a:solidFill>
                      </a:rPr>
                      <m:t>, </m:t>
                    </m:r>
                    <m:r>
                      <a:rPr lang="en-US" altLang="zh-CN" sz="2600" dirty="0">
                        <a:solidFill>
                          <a:srgbClr val="FF0000"/>
                        </a:solidFill>
                      </a:rPr>
                      <m:t>𝜃</m:t>
                    </m:r>
                    <m:r>
                      <a:rPr lang="en-US" altLang="zh-CN" sz="2600" dirty="0">
                        <a:solidFill>
                          <a:srgbClr val="FF0000"/>
                        </a:solidFill>
                      </a:rPr>
                      <m:t>=−0.5</m:t>
                    </m:r>
                    <m:r>
                      <a:rPr lang="zh-CN" altLang="en-US" sz="2600" dirty="0"/>
                      <m:t>；</m:t>
                    </m:r>
                  </m:oMath>
                </a14:m>
                <a:endParaRPr lang="en-US" altLang="zh-CN" sz="2600" dirty="0"/>
              </a:p>
              <a:p>
                <a:pPr marL="0" indent="0">
                  <a:lnSpc>
                    <a:spcPct val="120000"/>
                  </a:lnSpc>
                  <a:buNone/>
                </a:pPr>
                <a:r>
                  <a:rPr lang="en-US" altLang="zh-CN" sz="2600" dirty="0"/>
                  <a:t>     </a:t>
                </a:r>
                <a:r>
                  <a:rPr lang="zh-CN" altLang="en-US" sz="2600" dirty="0"/>
                  <a:t>那么当</a:t>
                </a:r>
                <a14:m>
                  <m:oMath xmlns:m="http://schemas.openxmlformats.org/officeDocument/2006/math">
                    <m:sSub>
                      <m:sSubPr>
                        <m:ctrlPr>
                          <a:rPr lang="en-US" altLang="zh-CN" sz="2600"/>
                        </m:ctrlPr>
                      </m:sSubPr>
                      <m:e>
                        <m:r>
                          <a:rPr lang="en-US" altLang="zh-CN" sz="2600"/>
                          <m:t>𝑥</m:t>
                        </m:r>
                      </m:e>
                      <m:sub>
                        <m:r>
                          <a:rPr lang="en-US" altLang="zh-CN" sz="2600"/>
                          <m:t>1</m:t>
                        </m:r>
                      </m:sub>
                    </m:sSub>
                    <m:r>
                      <a:rPr lang="en-US" altLang="zh-CN" sz="2600"/>
                      <m:t>=1</m:t>
                    </m:r>
                  </m:oMath>
                </a14:m>
                <a:r>
                  <a:rPr lang="zh-CN" altLang="en-US" sz="2600" dirty="0"/>
                  <a:t>时，</a:t>
                </a:r>
                <a:r>
                  <a:rPr lang="en-US" altLang="zh-CN" sz="2600" dirty="0"/>
                  <a:t>y=0; </a:t>
                </a:r>
              </a:p>
              <a:p>
                <a:pPr>
                  <a:lnSpc>
                    <a:spcPct val="120000"/>
                  </a:lnSpc>
                </a:pPr>
                <a:r>
                  <a:rPr lang="zh-CN" altLang="en-US" sz="2600" dirty="0"/>
                  <a:t>从图中可以看出，与、或、非问题的分类样本是可以用一条直线分开的，即具有“</a:t>
                </a:r>
                <a:r>
                  <a:rPr lang="zh-CN" altLang="en-US" sz="2600" dirty="0">
                    <a:solidFill>
                      <a:srgbClr val="FF0000"/>
                    </a:solidFill>
                  </a:rPr>
                  <a:t>线性可分</a:t>
                </a:r>
                <a:r>
                  <a:rPr lang="zh-CN" altLang="en-US" sz="2600" dirty="0"/>
                  <a:t>”性质。</a:t>
                </a:r>
                <a:endParaRPr lang="en-US" altLang="zh-CN" sz="2600" dirty="0"/>
              </a:p>
              <a:p>
                <a:pPr>
                  <a:lnSpc>
                    <a:spcPct val="120000"/>
                  </a:lnSpc>
                </a:pPr>
                <a:r>
                  <a:rPr lang="zh-CN" altLang="en-US" sz="2600" dirty="0"/>
                  <a:t>而“异或”问题的分类样本需要两条线才能将其分开，故需要两层感知机才能实现，如图</a:t>
                </a:r>
                <a:r>
                  <a:rPr lang="en-US" altLang="zh-CN" sz="2600" dirty="0"/>
                  <a:t>(e)</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4"/>
                <a:ext cx="5740153" cy="5032375"/>
              </a:xfrm>
              <a:blipFill>
                <a:blip r:embed="rId2"/>
                <a:stretch>
                  <a:fillRect l="-1169" t="-605" r="-319"/>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6442218" y="2556769"/>
            <a:ext cx="5749781" cy="4209252"/>
          </a:xfrm>
          <a:prstGeom prst="rect">
            <a:avLst/>
          </a:prstGeom>
        </p:spPr>
      </p:pic>
      <p:pic>
        <p:nvPicPr>
          <p:cNvPr id="5" name="图片 4"/>
          <p:cNvPicPr>
            <a:picLocks noChangeAspect="1"/>
          </p:cNvPicPr>
          <p:nvPr/>
        </p:nvPicPr>
        <p:blipFill>
          <a:blip r:embed="rId4"/>
          <a:stretch>
            <a:fillRect/>
          </a:stretch>
        </p:blipFill>
        <p:spPr>
          <a:xfrm>
            <a:off x="7832632" y="57783"/>
            <a:ext cx="2863256" cy="2206022"/>
          </a:xfrm>
          <a:prstGeom prst="rect">
            <a:avLst/>
          </a:prstGeom>
        </p:spPr>
      </p:pic>
      <p:sp>
        <p:nvSpPr>
          <p:cNvPr id="10" name="文本框 9"/>
          <p:cNvSpPr txBox="1"/>
          <p:nvPr/>
        </p:nvSpPr>
        <p:spPr>
          <a:xfrm>
            <a:off x="7776199" y="2214837"/>
            <a:ext cx="3217953" cy="338554"/>
          </a:xfrm>
          <a:prstGeom prst="rect">
            <a:avLst/>
          </a:prstGeom>
          <a:noFill/>
        </p:spPr>
        <p:txBody>
          <a:bodyPr wrap="square" rtlCol="0">
            <a:spAutoFit/>
          </a:bodyPr>
          <a:lstStyle/>
          <a:p>
            <a:r>
              <a:rPr lang="en-US" altLang="zh-CN" sz="1600" dirty="0">
                <a:latin typeface="楷体" panose="02010609060101010101" pitchFamily="49" charset="-122"/>
                <a:ea typeface="楷体" panose="02010609060101010101" pitchFamily="49" charset="-122"/>
              </a:rPr>
              <a:t>(e)</a:t>
            </a:r>
            <a:r>
              <a:rPr lang="zh-CN" altLang="en-US" sz="1600" dirty="0">
                <a:latin typeface="楷体" panose="02010609060101010101" pitchFamily="49" charset="-122"/>
                <a:ea typeface="楷体" panose="02010609060101010101" pitchFamily="49" charset="-122"/>
              </a:rPr>
              <a:t>能解决异或问题的两层感知机</a:t>
            </a:r>
          </a:p>
        </p:txBody>
      </p:sp>
    </p:spTree>
    <p:extLst>
      <p:ext uri="{BB962C8B-B14F-4D97-AF65-F5344CB8AC3E}">
        <p14:creationId xmlns:p14="http://schemas.microsoft.com/office/powerpoint/2010/main" val="306650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多层神经网络</a:t>
            </a:r>
            <a:endParaRPr lang="zh-CN" altLang="en-US" dirty="0"/>
          </a:p>
        </p:txBody>
      </p:sp>
      <p:sp>
        <p:nvSpPr>
          <p:cNvPr id="3" name="内容占位符 2"/>
          <p:cNvSpPr>
            <a:spLocks noGrp="1"/>
          </p:cNvSpPr>
          <p:nvPr>
            <p:ph idx="1"/>
          </p:nvPr>
        </p:nvSpPr>
        <p:spPr>
          <a:xfrm>
            <a:off x="598503" y="1500326"/>
            <a:ext cx="5180860" cy="5104660"/>
          </a:xfrm>
        </p:spPr>
        <p:txBody>
          <a:bodyPr>
            <a:noAutofit/>
          </a:bodyPr>
          <a:lstStyle/>
          <a:p>
            <a:r>
              <a:rPr lang="zh-CN" altLang="en-US" sz="2000" dirty="0">
                <a:solidFill>
                  <a:srgbClr val="FF0000"/>
                </a:solidFill>
              </a:rPr>
              <a:t>要解决非线性可分问题</a:t>
            </a:r>
            <a:r>
              <a:rPr lang="en-US" altLang="zh-CN" sz="2000" dirty="0">
                <a:solidFill>
                  <a:srgbClr val="FF0000"/>
                </a:solidFill>
              </a:rPr>
              <a:t>,</a:t>
            </a:r>
            <a:r>
              <a:rPr lang="zh-CN" altLang="en-US" sz="2000" dirty="0">
                <a:solidFill>
                  <a:srgbClr val="FF0000"/>
                </a:solidFill>
              </a:rPr>
              <a:t>就需考虑多层功能神经元</a:t>
            </a:r>
            <a:r>
              <a:rPr lang="en-US" altLang="zh-CN" sz="2000" dirty="0">
                <a:solidFill>
                  <a:srgbClr val="FF0000"/>
                </a:solidFill>
              </a:rPr>
              <a:t>. </a:t>
            </a:r>
          </a:p>
          <a:p>
            <a:r>
              <a:rPr lang="zh-CN" altLang="en-US" sz="2000" dirty="0"/>
              <a:t>这个⽹络中最左边的称为</a:t>
            </a:r>
            <a:r>
              <a:rPr lang="zh-CN" altLang="en-US" sz="2000" b="1" dirty="0"/>
              <a:t>输⼊层</a:t>
            </a:r>
            <a:r>
              <a:rPr lang="zh-CN" altLang="en-US" sz="2000" dirty="0"/>
              <a:t>，其中的神经元称为输⼊神经元。</a:t>
            </a:r>
            <a:endParaRPr lang="en-US" altLang="zh-CN" sz="2000" dirty="0"/>
          </a:p>
          <a:p>
            <a:r>
              <a:rPr lang="zh-CN" altLang="en-US" sz="2000" dirty="0"/>
              <a:t>最右边的，即</a:t>
            </a:r>
            <a:r>
              <a:rPr lang="zh-CN" altLang="en-US" sz="2000" b="1" dirty="0"/>
              <a:t>输出层</a:t>
            </a:r>
            <a:r>
              <a:rPr lang="zh-CN" altLang="en-US" sz="2000" dirty="0"/>
              <a:t>包含有输出神经元</a:t>
            </a:r>
            <a:endParaRPr lang="en-US" altLang="zh-CN" sz="2000" dirty="0"/>
          </a:p>
          <a:p>
            <a:r>
              <a:rPr lang="zh-CN" altLang="en-US" sz="2000" dirty="0"/>
              <a:t>中间层，这层中的神经元既不是输⼊也不是输出，被称为</a:t>
            </a:r>
            <a:r>
              <a:rPr lang="zh-CN" altLang="en-US" sz="2000" b="1" dirty="0"/>
              <a:t>隐藏层</a:t>
            </a:r>
            <a:r>
              <a:rPr lang="zh-CN" altLang="en-US" sz="2000" dirty="0"/>
              <a:t>。 </a:t>
            </a:r>
            <a:endParaRPr lang="en-US" altLang="zh-CN" sz="2000" dirty="0"/>
          </a:p>
          <a:p>
            <a:r>
              <a:rPr lang="zh-CN" altLang="en-US" sz="2000" dirty="0"/>
              <a:t>隐含层和输出层神经元都是拥有激活函数的功能神经元</a:t>
            </a:r>
            <a:r>
              <a:rPr lang="en-US" altLang="zh-CN" sz="2000" dirty="0"/>
              <a:t>.</a:t>
            </a:r>
            <a:r>
              <a:rPr lang="zh-CN" altLang="en-US" sz="2000" dirty="0"/>
              <a:t> </a:t>
            </a:r>
            <a:endParaRPr lang="en-US" altLang="zh-CN" sz="2000" dirty="0"/>
          </a:p>
          <a:p>
            <a:r>
              <a:rPr lang="zh-CN" altLang="en-US" sz="2000" dirty="0"/>
              <a:t>只需包含隐层，即可称为多层网络</a:t>
            </a:r>
            <a:r>
              <a:rPr lang="en-US" altLang="zh-CN" sz="2000" dirty="0"/>
              <a:t>.</a:t>
            </a:r>
            <a:r>
              <a:rPr lang="zh-CN" altLang="en-US" sz="2000" dirty="0"/>
              <a:t>神经网络的学习过程，就是根据训练数据来调整神经元之间的</a:t>
            </a:r>
            <a:r>
              <a:rPr lang="en-US" altLang="zh-CN" sz="2000" dirty="0"/>
              <a:t>“</a:t>
            </a:r>
            <a:r>
              <a:rPr lang="zh-CN" altLang="en-US" sz="2000" dirty="0"/>
              <a:t>连接权</a:t>
            </a:r>
            <a:r>
              <a:rPr lang="en-US" altLang="zh-CN" sz="2000" dirty="0"/>
              <a:t>” (connection weight) </a:t>
            </a:r>
            <a:r>
              <a:rPr lang="zh-CN" altLang="en-US" sz="2000" dirty="0"/>
              <a:t>以及每个功能神经元的阀值</a:t>
            </a:r>
            <a:r>
              <a:rPr lang="en-US" altLang="zh-CN" sz="2000" dirty="0"/>
              <a:t>;</a:t>
            </a:r>
          </a:p>
          <a:p>
            <a:r>
              <a:rPr lang="zh-CN" altLang="en-US" sz="2000" dirty="0"/>
              <a:t>换言之，神经网络</a:t>
            </a:r>
            <a:r>
              <a:rPr lang="en-US" altLang="zh-CN" sz="2000" dirty="0"/>
              <a:t>“</a:t>
            </a:r>
            <a:r>
              <a:rPr lang="zh-CN" altLang="en-US" sz="2000" dirty="0"/>
              <a:t>学</a:t>
            </a:r>
            <a:r>
              <a:rPr lang="en-US" altLang="zh-CN" sz="2000" dirty="0"/>
              <a:t>”</a:t>
            </a:r>
            <a:r>
              <a:rPr lang="zh-CN" altLang="en-US" sz="2000" dirty="0"/>
              <a:t>到的东西，蕴涵在连接权与阀值中</a:t>
            </a:r>
            <a:br>
              <a:rPr lang="zh-CN" altLang="en-US" sz="2000" dirty="0"/>
            </a:br>
            <a:endParaRPr lang="zh-CN" altLang="en-US" sz="2000" dirty="0"/>
          </a:p>
        </p:txBody>
      </p:sp>
      <p:pic>
        <p:nvPicPr>
          <p:cNvPr id="4" name="图片 3"/>
          <p:cNvPicPr>
            <a:picLocks noChangeAspect="1"/>
          </p:cNvPicPr>
          <p:nvPr/>
        </p:nvPicPr>
        <p:blipFill>
          <a:blip r:embed="rId2"/>
          <a:stretch>
            <a:fillRect/>
          </a:stretch>
        </p:blipFill>
        <p:spPr>
          <a:xfrm>
            <a:off x="5779363" y="1388847"/>
            <a:ext cx="6360412" cy="4227435"/>
          </a:xfrm>
          <a:prstGeom prst="rect">
            <a:avLst/>
          </a:prstGeom>
        </p:spPr>
      </p:pic>
    </p:spTree>
    <p:extLst>
      <p:ext uri="{BB962C8B-B14F-4D97-AF65-F5344CB8AC3E}">
        <p14:creationId xmlns:p14="http://schemas.microsoft.com/office/powerpoint/2010/main" val="160969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linkClick r:id="" action="ppaction://noaction"/>
              </a:rPr>
              <a:t>人工神经网络的学习</a:t>
            </a:r>
            <a:r>
              <a:rPr lang="zh-CN" altLang="en-US" dirty="0"/>
              <a:t>（</a:t>
            </a:r>
            <a:r>
              <a:rPr lang="en-US" altLang="zh-CN" dirty="0"/>
              <a:t>training of ANN)</a:t>
            </a:r>
            <a:endParaRPr lang="zh-CN" altLang="en-US" dirty="0"/>
          </a:p>
        </p:txBody>
      </p:sp>
      <p:sp>
        <p:nvSpPr>
          <p:cNvPr id="3" name="内容占位符 2"/>
          <p:cNvSpPr>
            <a:spLocks noGrp="1"/>
          </p:cNvSpPr>
          <p:nvPr>
            <p:ph idx="1"/>
          </p:nvPr>
        </p:nvSpPr>
        <p:spPr>
          <a:xfrm>
            <a:off x="838200" y="1825625"/>
            <a:ext cx="10515600" cy="4930282"/>
          </a:xfrm>
        </p:spPr>
        <p:txBody>
          <a:bodyPr>
            <a:normAutofit/>
          </a:bodyPr>
          <a:lstStyle/>
          <a:p>
            <a:r>
              <a:rPr lang="zh-CN" altLang="en-US" sz="2400" b="1" dirty="0"/>
              <a:t>反向传播算法</a:t>
            </a:r>
            <a:r>
              <a:rPr lang="en-US" altLang="zh-CN" sz="2400" dirty="0"/>
              <a:t>(error Back Propagation,</a:t>
            </a:r>
            <a:r>
              <a:rPr lang="zh-CN" altLang="en-US" sz="2400" dirty="0"/>
              <a:t>简称 </a:t>
            </a:r>
            <a:r>
              <a:rPr lang="en-US" altLang="zh-CN" sz="2400" dirty="0"/>
              <a:t>BP)</a:t>
            </a:r>
            <a:r>
              <a:rPr lang="zh-CN" altLang="en-US" sz="2400" dirty="0"/>
              <a:t>是迄今最成功的神经网络学习算法</a:t>
            </a:r>
            <a:r>
              <a:rPr lang="en-US" altLang="zh-CN" sz="2400" dirty="0"/>
              <a:t>.</a:t>
            </a:r>
            <a:r>
              <a:rPr lang="zh-CN" altLang="en-US" sz="2400" dirty="0"/>
              <a:t>它可用来学习由一系列确定的单元互连形成的多层网络的权值。</a:t>
            </a:r>
            <a:endParaRPr lang="en-US" altLang="zh-CN" sz="2400" dirty="0"/>
          </a:p>
          <a:p>
            <a:r>
              <a:rPr lang="zh-CN" altLang="en-US" sz="2400" dirty="0"/>
              <a:t>它采用</a:t>
            </a:r>
            <a:r>
              <a:rPr lang="zh-CN" altLang="en-US" sz="2400" dirty="0">
                <a:solidFill>
                  <a:srgbClr val="FF0000"/>
                </a:solidFill>
              </a:rPr>
              <a:t>梯度下降方法</a:t>
            </a:r>
            <a:r>
              <a:rPr lang="zh-CN" altLang="en-US" sz="2400" dirty="0"/>
              <a:t>试图最小化网络输出值和目标值之间的</a:t>
            </a:r>
            <a:r>
              <a:rPr lang="zh-CN" altLang="en-US" sz="2400" dirty="0">
                <a:solidFill>
                  <a:srgbClr val="FF0000"/>
                </a:solidFill>
              </a:rPr>
              <a:t>误差平方</a:t>
            </a:r>
            <a:br>
              <a:rPr lang="zh-CN" altLang="en-US" sz="2400" dirty="0"/>
            </a:br>
            <a:br>
              <a:rPr lang="zh-CN" altLang="en-US" sz="2400" dirty="0"/>
            </a:br>
            <a:r>
              <a:rPr lang="zh-CN" altLang="en-US" sz="2400" dirty="0"/>
              <a:t>其主要思想是：</a:t>
            </a:r>
          </a:p>
          <a:p>
            <a:r>
              <a:rPr lang="zh-CN" altLang="en-US" sz="2400" dirty="0"/>
              <a:t>（</a:t>
            </a:r>
            <a:r>
              <a:rPr lang="en-US" altLang="zh-CN" sz="2400" dirty="0"/>
              <a:t>1</a:t>
            </a:r>
            <a:r>
              <a:rPr lang="zh-CN" altLang="en-US" sz="2400" dirty="0"/>
              <a:t>）将训练集数据输入到</a:t>
            </a:r>
            <a:r>
              <a:rPr lang="en-US" altLang="zh-CN" sz="2400" dirty="0"/>
              <a:t>ANN</a:t>
            </a:r>
            <a:r>
              <a:rPr lang="zh-CN" altLang="en-US" sz="2400" dirty="0"/>
              <a:t>的输入层，经过隐藏层，最后达到输出层并输出结果，这是</a:t>
            </a:r>
            <a:r>
              <a:rPr lang="en-US" altLang="zh-CN" sz="2400" dirty="0"/>
              <a:t>ANN</a:t>
            </a:r>
            <a:r>
              <a:rPr lang="zh-CN" altLang="en-US" sz="2400" dirty="0"/>
              <a:t>的前向传播过程；</a:t>
            </a:r>
          </a:p>
          <a:p>
            <a:r>
              <a:rPr lang="zh-CN" altLang="en-US" sz="2400" dirty="0"/>
              <a:t>（</a:t>
            </a:r>
            <a:r>
              <a:rPr lang="en-US" altLang="zh-CN" sz="2400" dirty="0"/>
              <a:t>2</a:t>
            </a:r>
            <a:r>
              <a:rPr lang="zh-CN" altLang="en-US" sz="2400" dirty="0"/>
              <a:t>）由于</a:t>
            </a:r>
            <a:r>
              <a:rPr lang="en-US" altLang="zh-CN" sz="2400" dirty="0"/>
              <a:t>ANN</a:t>
            </a:r>
            <a:r>
              <a:rPr lang="zh-CN" altLang="en-US" sz="2400" dirty="0"/>
              <a:t>的输出结果与实际结果有误差，则计算估计值与实际值之间的误差，并将该误差从输出层向隐藏层反向传播，直至传播到输入层；</a:t>
            </a:r>
          </a:p>
          <a:p>
            <a:r>
              <a:rPr lang="zh-CN" altLang="en-US" sz="2400" dirty="0"/>
              <a:t>（</a:t>
            </a:r>
            <a:r>
              <a:rPr lang="en-US" altLang="zh-CN" sz="2400" dirty="0"/>
              <a:t>3</a:t>
            </a:r>
            <a:r>
              <a:rPr lang="zh-CN" altLang="en-US" sz="2400" dirty="0"/>
              <a:t>）在反向传播的过程中，根据误差调整各种参数的值；不断迭代上述过程，直至收敛。</a:t>
            </a:r>
          </a:p>
          <a:p>
            <a:endParaRPr lang="zh-CN" altLang="en-US" dirty="0"/>
          </a:p>
        </p:txBody>
      </p:sp>
    </p:spTree>
    <p:extLst>
      <p:ext uri="{BB962C8B-B14F-4D97-AF65-F5344CB8AC3E}">
        <p14:creationId xmlns:p14="http://schemas.microsoft.com/office/powerpoint/2010/main" val="75096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8200" y="1825624"/>
            <a:ext cx="5003307" cy="4468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BP</a:t>
            </a:r>
            <a:r>
              <a:rPr lang="zh-CN" altLang="en-US" dirty="0"/>
              <a:t>算法流程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4"/>
                <a:ext cx="5109839" cy="4592931"/>
              </a:xfrm>
              <a:solidFill>
                <a:schemeClr val="accent1">
                  <a:lumMod val="20000"/>
                  <a:lumOff val="80000"/>
                </a:schemeClr>
              </a:solidFill>
            </p:spPr>
            <p:txBody>
              <a:bodyPr>
                <a:normAutofit fontScale="70000" lnSpcReduction="20000"/>
              </a:bodyPr>
              <a:lstStyle/>
              <a:p>
                <a:pPr marL="0" indent="0">
                  <a:lnSpc>
                    <a:spcPct val="120000"/>
                  </a:lnSpc>
                  <a:buNone/>
                </a:pPr>
                <a:r>
                  <a:rPr lang="zh-CN" altLang="en-US" b="1" dirty="0">
                    <a:solidFill>
                      <a:srgbClr val="002060"/>
                    </a:solidFill>
                    <a:latin typeface="Times New Roman" panose="02020603050405020304" pitchFamily="18" charset="0"/>
                    <a:cs typeface="Times New Roman" panose="02020603050405020304" pitchFamily="18" charset="0"/>
                  </a:rPr>
                  <a:t>输入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训练集</a:t>
                </a:r>
                <a14:m>
                  <m:oMath xmlns:m="http://schemas.openxmlformats.org/officeDocument/2006/math">
                    <m:r>
                      <a:rPr lang="zh-CN" altLang="en-US" i="1">
                        <a:latin typeface="Cambria Math" panose="02040503050406030204" pitchFamily="18" charset="0"/>
                      </a:rPr>
                      <m:t>𝐷</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r>
                              <a:rPr lang="zh-CN" altLang="en-US">
                                <a:latin typeface="Cambria Math" panose="02040503050406030204" pitchFamily="18" charset="0"/>
                              </a:rPr>
                              <m:t>)</m:t>
                            </m:r>
                          </m:e>
                        </m:d>
                      </m:e>
                      <m:sub>
                        <m:r>
                          <a:rPr lang="zh-CN" altLang="en-US" i="1">
                            <a:latin typeface="Cambria Math" panose="02040503050406030204" pitchFamily="18" charset="0"/>
                          </a:rPr>
                          <m:t>𝑘</m:t>
                        </m:r>
                        <m:r>
                          <a:rPr lang="zh-CN" altLang="en-US">
                            <a:latin typeface="Cambria Math" panose="02040503050406030204" pitchFamily="18" charset="0"/>
                          </a:rPr>
                          <m:t>=1</m:t>
                        </m:r>
                      </m:sub>
                      <m:sup>
                        <m:r>
                          <a:rPr lang="zh-CN" altLang="en-US" i="1">
                            <a:latin typeface="Cambria Math" panose="02040503050406030204" pitchFamily="18" charset="0"/>
                          </a:rPr>
                          <m:t>𝑚</m:t>
                        </m:r>
                      </m:sup>
                    </m:sSubSup>
                  </m:oMath>
                </a14:m>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学习率</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𝜂</m:t>
                    </m:r>
                  </m:oMath>
                </a14:m>
                <a:br>
                  <a:rPr lang="en-US" altLang="zh-CN" dirty="0">
                    <a:latin typeface="Times New Roman" panose="02020603050405020304" pitchFamily="18" charset="0"/>
                    <a:cs typeface="Times New Roman" panose="02020603050405020304" pitchFamily="18" charset="0"/>
                  </a:rPr>
                </a:br>
                <a:r>
                  <a:rPr lang="zh-CN" altLang="en-US" b="1" dirty="0">
                    <a:solidFill>
                      <a:srgbClr val="002060"/>
                    </a:solidFill>
                    <a:latin typeface="Times New Roman" panose="02020603050405020304" pitchFamily="18" charset="0"/>
                    <a:cs typeface="Times New Roman" panose="02020603050405020304" pitchFamily="18" charset="0"/>
                  </a:rPr>
                  <a:t>过程</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范固内随机初始化网络中所有连接权和阀值</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repeat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3:     </a:t>
                </a:r>
                <a14:m>
                  <m:oMath xmlns:m="http://schemas.openxmlformats.org/officeDocument/2006/math">
                    <m:r>
                      <m:rPr>
                        <m:nor/>
                      </m:rPr>
                      <a:rPr lang="en-US" altLang="zh-CN" b="1" dirty="0">
                        <a:latin typeface="Times New Roman" panose="02020603050405020304" pitchFamily="18" charset="0"/>
                        <a:cs typeface="Times New Roman" panose="02020603050405020304" pitchFamily="18" charset="0"/>
                      </a:rPr>
                      <m:t>for</m:t>
                    </m:r>
                    <m:r>
                      <m:rPr>
                        <m:nor/>
                      </m:rPr>
                      <a:rPr lang="en-US" altLang="zh-CN" b="1" dirty="0">
                        <a:latin typeface="Times New Roman" panose="02020603050405020304" pitchFamily="18" charset="0"/>
                        <a:cs typeface="Times New Roman" panose="02020603050405020304" pitchFamily="18" charset="0"/>
                      </a:rPr>
                      <m:t> </m:t>
                    </m:r>
                    <m:r>
                      <m:rPr>
                        <m:nor/>
                      </m:rPr>
                      <a:rPr lang="en-US" altLang="zh-CN" b="1" dirty="0">
                        <a:latin typeface="Times New Roman" panose="02020603050405020304" pitchFamily="18" charset="0"/>
                        <a:cs typeface="Times New Roman" panose="02020603050405020304" pitchFamily="18" charset="0"/>
                      </a:rPr>
                      <m:t>all</m:t>
                    </m:r>
                    <m:r>
                      <m:rPr>
                        <m:nor/>
                      </m:rPr>
                      <a:rPr lang="en-US" altLang="zh-CN" b="1" dirty="0">
                        <a:latin typeface="Times New Roman" panose="02020603050405020304" pitchFamily="18" charset="0"/>
                        <a:cs typeface="Times New Roman" panose="02020603050405020304" pitchFamily="18" charset="0"/>
                      </a:rPr>
                      <m:t> </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b="1" i="1" dirty="0">
                            <a:latin typeface="Cambria Math" panose="02040503050406030204" pitchFamily="18" charset="0"/>
                            <a:cs typeface="Times New Roman" panose="02020603050405020304" pitchFamily="18" charset="0"/>
                          </a:rPr>
                          <m:t>𝒙</m:t>
                        </m:r>
                      </m:e>
                      <m:sub>
                        <m:r>
                          <a:rPr lang="en-US" altLang="zh-CN" i="1" dirty="0">
                            <a:latin typeface="Cambria Math" panose="02040503050406030204" pitchFamily="18" charset="0"/>
                            <a:cs typeface="Times New Roman" panose="02020603050405020304" pitchFamily="18" charset="0"/>
                          </a:rPr>
                          <m:t>𝑘</m:t>
                        </m:r>
                      </m:sub>
                    </m:sSub>
                    <m:r>
                      <m:rPr>
                        <m:nor/>
                      </m:rPr>
                      <a:rPr lang="en-US" altLang="zh-CN" i="1" dirty="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b="1" i="1" dirty="0">
                            <a:latin typeface="Cambria Math" panose="02040503050406030204" pitchFamily="18" charset="0"/>
                            <a:cs typeface="Times New Roman" panose="02020603050405020304" pitchFamily="18" charset="0"/>
                          </a:rPr>
                          <m:t>𝒚</m:t>
                        </m:r>
                      </m:e>
                      <m:sub>
                        <m:r>
                          <a:rPr lang="en-US" altLang="zh-CN" i="1" dirty="0">
                            <a:latin typeface="Cambria Math" panose="02040503050406030204" pitchFamily="18" charset="0"/>
                            <a:cs typeface="Times New Roman" panose="02020603050405020304" pitchFamily="18" charset="0"/>
                          </a:rPr>
                          <m:t>𝑘</m:t>
                        </m:r>
                      </m:sub>
                    </m:sSub>
                    <m:r>
                      <m:rPr>
                        <m:nor/>
                      </m:rPr>
                      <a:rPr lang="en-US" altLang="zh-CN" dirty="0">
                        <a:latin typeface="Times New Roman" panose="020206030504050203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D</m:t>
                    </m:r>
                    <m:r>
                      <m:rPr>
                        <m:nor/>
                      </m:rPr>
                      <a:rPr lang="en-US" altLang="zh-CN" dirty="0">
                        <a:latin typeface="Times New Roman" panose="02020603050405020304" pitchFamily="18" charset="0"/>
                        <a:cs typeface="Times New Roman" panose="02020603050405020304" pitchFamily="18" charset="0"/>
                      </a:rPr>
                      <m:t> </m:t>
                    </m:r>
                    <m:r>
                      <m:rPr>
                        <m:nor/>
                      </m:rPr>
                      <a:rPr lang="en-US" altLang="zh-CN" b="1" dirty="0">
                        <a:latin typeface="Times New Roman" panose="02020603050405020304" pitchFamily="18" charset="0"/>
                        <a:cs typeface="Times New Roman" panose="02020603050405020304" pitchFamily="18" charset="0"/>
                      </a:rPr>
                      <m:t>do</m:t>
                    </m:r>
                  </m:oMath>
                </a14:m>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计算当前样本的输出</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 </m:t>
                        </m:r>
                        <m:acc>
                          <m:accPr>
                            <m:chr m:val="̂"/>
                            <m:ctrlPr>
                              <a:rPr lang="en-US" altLang="zh-CN" i="1">
                                <a:latin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𝑦</m:t>
                            </m:r>
                          </m:e>
                        </m:acc>
                      </m:e>
                      <m:sub>
                        <m:r>
                          <a:rPr lang="en-US" altLang="zh-CN" i="1">
                            <a:latin typeface="Cambria Math" panose="02040503050406030204" pitchFamily="18" charset="0"/>
                            <a:cs typeface="Times New Roman" panose="02020603050405020304" pitchFamily="18" charset="0"/>
                          </a:rPr>
                          <m:t>𝑘</m:t>
                        </m:r>
                      </m:sub>
                    </m:sSub>
                  </m:oMath>
                </a14:m>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计算输出层神经元的梯度项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𝑗</m:t>
                        </m:r>
                      </m:sub>
                    </m:sSub>
                  </m:oMath>
                </a14:m>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计算隐层神经元的梯度项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h</m:t>
                        </m:r>
                      </m:sub>
                    </m:sSub>
                  </m:oMath>
                </a14:m>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更新连接权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i="1">
                            <a:latin typeface="Cambria Math" panose="02040503050406030204" pitchFamily="18" charset="0"/>
                            <a:cs typeface="Times New Roman" panose="02020603050405020304" pitchFamily="18" charset="0"/>
                          </a:rPr>
                          <m:t>h𝑗</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𝑣</m:t>
                        </m:r>
                      </m:e>
                      <m:sub>
                        <m:r>
                          <a:rPr lang="en-US" altLang="zh-CN" i="1">
                            <a:latin typeface="Cambria Math" panose="02040503050406030204" pitchFamily="18" charset="0"/>
                            <a:cs typeface="Times New Roman" panose="02020603050405020304" pitchFamily="18" charset="0"/>
                          </a:rPr>
                          <m:t>𝑖h</m:t>
                        </m:r>
                      </m:sub>
                    </m:sSub>
                  </m:oMath>
                </a14:m>
                <a:r>
                  <a:rPr lang="zh-CN" altLang="en-US" dirty="0">
                    <a:latin typeface="Times New Roman" panose="02020603050405020304" pitchFamily="18" charset="0"/>
                    <a:cs typeface="Times New Roman" panose="02020603050405020304" pitchFamily="18" charset="0"/>
                  </a:rPr>
                  <a:t> 与阀值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cs typeface="Times New Roman" panose="02020603050405020304" pitchFamily="18" charset="0"/>
                          </a:rPr>
                          <m:t>𝑗</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𝛾</m:t>
                        </m:r>
                      </m:e>
                      <m:sub>
                        <m:r>
                          <a:rPr lang="en-US" altLang="zh-CN" i="1">
                            <a:latin typeface="Cambria Math" panose="02040503050406030204" pitchFamily="18" charset="0"/>
                            <a:cs typeface="Times New Roman" panose="02020603050405020304" pitchFamily="18" charset="0"/>
                          </a:rPr>
                          <m:t>h</m:t>
                        </m:r>
                      </m:sub>
                    </m:sSub>
                  </m:oMath>
                </a14:m>
                <a:r>
                  <a:rPr lang="zh-CN" altLang="en-US" dirty="0">
                    <a:latin typeface="Times New Roman" panose="02020603050405020304" pitchFamily="18" charset="0"/>
                    <a:cs typeface="Times New Roman" panose="02020603050405020304" pitchFamily="18" charset="0"/>
                  </a:rPr>
                  <a:t> </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8: </a:t>
                </a:r>
                <a:r>
                  <a:rPr lang="en-US" altLang="zh-CN" b="1" dirty="0">
                    <a:latin typeface="Times New Roman" panose="02020603050405020304" pitchFamily="18" charset="0"/>
                    <a:cs typeface="Times New Roman" panose="02020603050405020304" pitchFamily="18" charset="0"/>
                  </a:rPr>
                  <a:t>end for</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9: </a:t>
                </a:r>
                <a:r>
                  <a:rPr lang="en-US" altLang="zh-CN" b="1" dirty="0">
                    <a:latin typeface="Times New Roman" panose="02020603050405020304" pitchFamily="18" charset="0"/>
                    <a:cs typeface="Times New Roman" panose="02020603050405020304" pitchFamily="18" charset="0"/>
                  </a:rPr>
                  <a:t>until </a:t>
                </a:r>
                <a:r>
                  <a:rPr lang="zh-CN" altLang="en-US" dirty="0">
                    <a:latin typeface="Times New Roman" panose="02020603050405020304" pitchFamily="18" charset="0"/>
                    <a:cs typeface="Times New Roman" panose="02020603050405020304" pitchFamily="18" charset="0"/>
                  </a:rPr>
                  <a:t>达到停止条件</a:t>
                </a:r>
                <a:br>
                  <a:rPr lang="zh-CN" altLang="en-US" dirty="0">
                    <a:latin typeface="Times New Roman" panose="02020603050405020304" pitchFamily="18" charset="0"/>
                    <a:cs typeface="Times New Roman" panose="02020603050405020304" pitchFamily="18" charset="0"/>
                  </a:rPr>
                </a:br>
                <a:r>
                  <a:rPr lang="zh-CN" altLang="en-US" b="1" dirty="0">
                    <a:solidFill>
                      <a:srgbClr val="002060"/>
                    </a:solidFill>
                    <a:latin typeface="Times New Roman" panose="02020603050405020304" pitchFamily="18" charset="0"/>
                    <a:cs typeface="Times New Roman" panose="02020603050405020304" pitchFamily="18" charset="0"/>
                  </a:rPr>
                  <a:t>输出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连接权与阀值确定的多层前馈神经网络</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4"/>
                <a:ext cx="5109839" cy="4592931"/>
              </a:xfrm>
              <a:blipFill>
                <a:blip r:embed="rId2"/>
                <a:stretch>
                  <a:fillRect l="-1313" t="-796" r="-955"/>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039" y="1906795"/>
            <a:ext cx="6181817" cy="3412399"/>
          </a:xfrm>
          <a:prstGeom prst="rect">
            <a:avLst/>
          </a:prstGeom>
        </p:spPr>
      </p:pic>
    </p:spTree>
    <p:extLst>
      <p:ext uri="{BB962C8B-B14F-4D97-AF65-F5344CB8AC3E}">
        <p14:creationId xmlns:p14="http://schemas.microsoft.com/office/powerpoint/2010/main" val="203277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神经网络应用现状</a:t>
            </a:r>
            <a:endParaRPr lang="zh-CN" altLang="en-US" dirty="0"/>
          </a:p>
        </p:txBody>
      </p:sp>
      <p:sp>
        <p:nvSpPr>
          <p:cNvPr id="3" name="内容占位符 2"/>
          <p:cNvSpPr>
            <a:spLocks noGrp="1"/>
          </p:cNvSpPr>
          <p:nvPr>
            <p:ph idx="1"/>
          </p:nvPr>
        </p:nvSpPr>
        <p:spPr>
          <a:xfrm>
            <a:off x="838200" y="1825624"/>
            <a:ext cx="10515600" cy="4956915"/>
          </a:xfrm>
        </p:spPr>
        <p:txBody>
          <a:bodyPr>
            <a:normAutofit fontScale="62500" lnSpcReduction="20000"/>
          </a:bodyPr>
          <a:lstStyle/>
          <a:p>
            <a:pPr marL="0" indent="0">
              <a:lnSpc>
                <a:spcPct val="120000"/>
              </a:lnSpc>
              <a:buNone/>
            </a:pPr>
            <a:r>
              <a:rPr lang="en-US" altLang="zh-CN" dirty="0"/>
              <a:t>        </a:t>
            </a:r>
            <a:r>
              <a:rPr lang="zh-CN" altLang="zh-CN" dirty="0"/>
              <a:t>人工神经网络</a:t>
            </a:r>
            <a:r>
              <a:rPr lang="en-US" altLang="zh-CN" dirty="0"/>
              <a:t>(ANN)</a:t>
            </a:r>
            <a:r>
              <a:rPr lang="zh-CN" altLang="zh-CN" dirty="0"/>
              <a:t>以其独特的结构和处理信息的方法，在许多实际应用领域中取得了显著的成效，主要应用如下：</a:t>
            </a:r>
            <a:endParaRPr lang="en-US" altLang="zh-CN" dirty="0"/>
          </a:p>
          <a:p>
            <a:pPr>
              <a:lnSpc>
                <a:spcPct val="120000"/>
              </a:lnSpc>
            </a:pPr>
            <a:r>
              <a:rPr lang="zh-CN" altLang="zh-CN" b="1" dirty="0"/>
              <a:t>模式识别</a:t>
            </a:r>
            <a:r>
              <a:rPr lang="zh-CN" altLang="en-US" dirty="0"/>
              <a:t>   </a:t>
            </a:r>
            <a:endParaRPr lang="en-US" altLang="zh-CN" dirty="0"/>
          </a:p>
          <a:p>
            <a:pPr marL="0" indent="0">
              <a:lnSpc>
                <a:spcPct val="120000"/>
              </a:lnSpc>
              <a:buNone/>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在模式识别实践中通常存在着噪声干扰和输入输出信息缺失的情况</a:t>
            </a:r>
            <a:r>
              <a:rPr lang="zh-CN" altLang="en-US"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神经网络的分布式信息存储特性使得其具有良好的容错性和鲁棒性，因此在解决模式识别问题时具有较大的优越性。事实上，模式识别技术的广泛应用也是人工神经网络技术发展的一个重要方面。神经网络在这个领域中有许多成功的应用，例如目前市场上被人们广为熟知的手写输入和语音输入等智能系统。</a:t>
            </a:r>
            <a:endParaRPr lang="en-US" altLang="zh-CN" sz="3200" dirty="0">
              <a:latin typeface="楷体" panose="02010609060101010101" pitchFamily="49" charset="-122"/>
              <a:ea typeface="楷体" panose="02010609060101010101" pitchFamily="49" charset="-122"/>
            </a:endParaRPr>
          </a:p>
          <a:p>
            <a:pPr>
              <a:lnSpc>
                <a:spcPct val="120000"/>
              </a:lnSpc>
            </a:pPr>
            <a:endParaRPr lang="en-US" altLang="zh-CN" sz="2900" dirty="0">
              <a:latin typeface="楷体" panose="02010609060101010101" pitchFamily="49" charset="-122"/>
              <a:ea typeface="楷体" panose="02010609060101010101" pitchFamily="49" charset="-122"/>
            </a:endParaRPr>
          </a:p>
          <a:p>
            <a:pPr>
              <a:lnSpc>
                <a:spcPct val="120000"/>
              </a:lnSpc>
            </a:pPr>
            <a:r>
              <a:rPr lang="zh-CN" altLang="zh-CN" sz="2900" b="1" dirty="0"/>
              <a:t>自动控制</a:t>
            </a:r>
            <a:endParaRPr lang="en-US" altLang="zh-CN" sz="2900" b="1" dirty="0"/>
          </a:p>
          <a:p>
            <a:pPr marL="0" indent="0">
              <a:lnSpc>
                <a:spcPct val="120000"/>
              </a:lnSpc>
              <a:buNone/>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神经网络的诸多特点决定了其应用于自动控制领域的优越性。如神经网络本质上就是并行计算、分布结构的非线性动力学系统，可应用于那些难以用模型描述的过程或系统及应用于实时性要求较高的自动控制领域。另外，神经网络具有较强的信息综合能力，在多变量复杂系统的控制方案设计上具有一定明显的优势。</a:t>
            </a:r>
            <a:endParaRPr lang="zh-CN" altLang="zh-CN" sz="3200" dirty="0"/>
          </a:p>
          <a:p>
            <a:pPr marL="0" indent="0">
              <a:buNone/>
            </a:pPr>
            <a:endParaRPr lang="zh-CN" altLang="zh-CN" sz="2400" dirty="0">
              <a:latin typeface="楷体" panose="02010609060101010101" pitchFamily="49" charset="-122"/>
              <a:ea typeface="楷体" panose="02010609060101010101" pitchFamily="49" charset="-122"/>
            </a:endParaRPr>
          </a:p>
          <a:p>
            <a:endParaRPr lang="zh-CN" altLang="zh-CN" dirty="0"/>
          </a:p>
          <a:p>
            <a:endParaRPr lang="zh-CN" altLang="en-US" dirty="0"/>
          </a:p>
        </p:txBody>
      </p:sp>
    </p:spTree>
    <p:extLst>
      <p:ext uri="{BB962C8B-B14F-4D97-AF65-F5344CB8AC3E}">
        <p14:creationId xmlns:p14="http://schemas.microsoft.com/office/powerpoint/2010/main" val="323739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1353800" cy="6858000"/>
          </a:xfrm>
        </p:spPr>
        <p:txBody>
          <a:bodyPr>
            <a:normAutofit/>
          </a:bodyPr>
          <a:lstStyle/>
          <a:p>
            <a:r>
              <a:rPr lang="zh-CN" altLang="en-US" sz="1900" b="1" dirty="0"/>
              <a:t>信号处理</a:t>
            </a:r>
            <a:endParaRPr lang="en-US" altLang="zh-CN" sz="1900" b="1" dirty="0"/>
          </a:p>
          <a:p>
            <a:pPr marL="0" indent="0">
              <a:buNone/>
            </a:pP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神经网络的自学习和自适应特性使其成为一种对各类信号进行多用途综合加工处理的天然工具，被广泛地应用于自适应信号处理和非线性信号处理</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pPr marL="0" indent="0">
              <a:buNone/>
            </a:pPr>
            <a:endParaRPr lang="en-US" altLang="zh-CN" dirty="0"/>
          </a:p>
          <a:p>
            <a:r>
              <a:rPr lang="zh-CN" altLang="en-US" sz="1900" b="1" dirty="0"/>
              <a:t>人工智能</a:t>
            </a:r>
            <a:endParaRPr lang="en-US" altLang="zh-CN" sz="1900" b="1" dirty="0"/>
          </a:p>
          <a:p>
            <a:pPr marL="0" indent="0">
              <a:buNone/>
            </a:pPr>
            <a:r>
              <a:rPr lang="zh-CN" altLang="en-US" sz="2200" dirty="0">
                <a:latin typeface="楷体" panose="02010609060101010101" pitchFamily="49" charset="-122"/>
                <a:ea typeface="楷体" panose="02010609060101010101" pitchFamily="49" charset="-122"/>
              </a:rPr>
              <a:t>    人们在应用专家系统解决类似于人脑形象思维的问题时遇到了较大的困难，而人工神经网络的发展则为本已遇到“瓶颈”问题的人工智能带来了新的出路。这主要得益于人工神经网络的自学习、自适应能力和良好的容错特性。这方面的主要应用有自然语言处理、逻辑推理、模糊判断、系统诊断、密码破译、智能机器人等。</a:t>
            </a:r>
            <a:endParaRPr lang="en-US" altLang="zh-CN" sz="2200" dirty="0">
              <a:latin typeface="楷体" panose="02010609060101010101" pitchFamily="49" charset="-122"/>
              <a:ea typeface="楷体" panose="02010609060101010101" pitchFamily="49" charset="-122"/>
            </a:endParaRPr>
          </a:p>
          <a:p>
            <a:pPr marL="0" indent="0">
              <a:buNone/>
            </a:pPr>
            <a:endParaRPr lang="zh-CN" altLang="en-US" sz="2200" dirty="0">
              <a:latin typeface="楷体" panose="02010609060101010101" pitchFamily="49" charset="-122"/>
              <a:ea typeface="楷体" panose="02010609060101010101" pitchFamily="49" charset="-122"/>
            </a:endParaRPr>
          </a:p>
          <a:p>
            <a:pPr marL="0" indent="0">
              <a:buNone/>
            </a:pPr>
            <a:r>
              <a:rPr lang="en-US" altLang="zh-CN" sz="22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以上只是大概地简单列举了四个方面的应用。事实上，</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的应用领域是十分广泛的。例如，</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还可以用来解决最优化问题</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包括组合优化、条件约束优化等这类问题</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或者开发出用于矩阵</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向量运算的数字计算机协处理器，在经济领域中也可以用来进行市场预测和信贷分析等方面的工作。此外，在医学领域、军事领域、化学领域甚至娱乐视听领域，</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都取得了一定的成功应用。这也正是科学技术转化为具体生产力的表现。相信随着</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研究的进一步深人和发展，特别是当</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作为一种智能化方法同其他学科和领域更为紧密地结合起来的时候，</a:t>
            </a:r>
            <a:r>
              <a:rPr lang="zh-CN" altLang="en-US" sz="2400" dirty="0">
                <a:latin typeface="楷体" panose="02010609060101010101" pitchFamily="49" charset="-122"/>
                <a:ea typeface="楷体" panose="02010609060101010101" pitchFamily="49" charset="-122"/>
              </a:rPr>
              <a:t>人工神经网络</a:t>
            </a:r>
            <a:r>
              <a:rPr lang="zh-CN" altLang="zh-CN" sz="2400" dirty="0">
                <a:latin typeface="楷体" panose="02010609060101010101" pitchFamily="49" charset="-122"/>
                <a:ea typeface="楷体" panose="02010609060101010101" pitchFamily="49" charset="-122"/>
              </a:rPr>
              <a:t>的应用前景也将更为广阔。</a:t>
            </a:r>
          </a:p>
          <a:p>
            <a:pPr marL="0" indent="0">
              <a:buNone/>
            </a:pPr>
            <a:endParaRPr lang="zh-CN" altLang="en-US" sz="2200" dirty="0">
              <a:latin typeface="楷体" panose="02010609060101010101" pitchFamily="49" charset="-122"/>
              <a:ea typeface="楷体" panose="02010609060101010101" pitchFamily="49" charset="-122"/>
            </a:endParaRPr>
          </a:p>
          <a:p>
            <a:pPr marL="0" indent="0">
              <a:buNone/>
            </a:pPr>
            <a:endParaRPr lang="zh-CN" altLang="zh-CN" dirty="0"/>
          </a:p>
          <a:p>
            <a:endParaRPr lang="zh-CN" altLang="en-US" dirty="0"/>
          </a:p>
        </p:txBody>
      </p:sp>
    </p:spTree>
    <p:extLst>
      <p:ext uri="{BB962C8B-B14F-4D97-AF65-F5344CB8AC3E}">
        <p14:creationId xmlns:p14="http://schemas.microsoft.com/office/powerpoint/2010/main" val="166903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神经网络种类</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a:p>
            <a:r>
              <a:rPr lang="zh-CN" altLang="en-US" dirty="0"/>
              <a:t>生物神经网络（</a:t>
            </a:r>
            <a:r>
              <a:rPr lang="en-US" altLang="zh-CN" dirty="0"/>
              <a:t>Biological Neural Networks）</a:t>
            </a:r>
          </a:p>
          <a:p>
            <a:endParaRPr lang="zh-CN" altLang="en-US" dirty="0"/>
          </a:p>
          <a:p>
            <a:r>
              <a:rPr lang="zh-CN" altLang="en-US" dirty="0"/>
              <a:t>人工神经网络（</a:t>
            </a:r>
            <a:r>
              <a:rPr lang="en-US" altLang="zh-CN" dirty="0"/>
              <a:t>Artificial Neural Networks)</a:t>
            </a:r>
            <a:endParaRPr lang="en-US" altLang="zh-CN" dirty="0">
              <a:solidFill>
                <a:srgbClr val="000099"/>
              </a:solidFill>
            </a:endParaRPr>
          </a:p>
          <a:p>
            <a:endParaRPr lang="zh-CN" altLang="en-US" dirty="0"/>
          </a:p>
        </p:txBody>
      </p:sp>
    </p:spTree>
    <p:extLst>
      <p:ext uri="{BB962C8B-B14F-4D97-AF65-F5344CB8AC3E}">
        <p14:creationId xmlns:p14="http://schemas.microsoft.com/office/powerpoint/2010/main" val="428753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wangdoc\NN_course\1.gif"/>
          <p:cNvPicPr>
            <a:picLocks noChangeAspect="1" noChangeArrowheads="1"/>
          </p:cNvPicPr>
          <p:nvPr/>
        </p:nvPicPr>
        <p:blipFill rotWithShape="1">
          <a:blip r:embed="rId2">
            <a:extLst>
              <a:ext uri="{28A0092B-C50C-407E-A947-70E740481C1C}">
                <a14:useLocalDpi xmlns:a14="http://schemas.microsoft.com/office/drawing/2010/main" val="0"/>
              </a:ext>
            </a:extLst>
          </a:blip>
          <a:srcRect r="22681" b="-1"/>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838200" y="365125"/>
            <a:ext cx="10515600" cy="1325563"/>
          </a:xfrm>
        </p:spPr>
        <p:txBody>
          <a:bodyPr>
            <a:normAutofit/>
          </a:bodyPr>
          <a:lstStyle/>
          <a:p>
            <a:r>
              <a:rPr lang="zh-CN" altLang="en-US" dirty="0"/>
              <a:t>生物神经网络（</a:t>
            </a:r>
            <a:r>
              <a:rPr lang="en-US" altLang="zh-CN" dirty="0"/>
              <a:t>Biological Neural Networks）</a:t>
            </a:r>
            <a:endParaRPr lang="zh-CN" altLang="en-US" dirty="0"/>
          </a:p>
        </p:txBody>
      </p:sp>
      <p:sp>
        <p:nvSpPr>
          <p:cNvPr id="3" name="内容占位符 2"/>
          <p:cNvSpPr>
            <a:spLocks noGrp="1"/>
          </p:cNvSpPr>
          <p:nvPr>
            <p:ph idx="1"/>
          </p:nvPr>
        </p:nvSpPr>
        <p:spPr>
          <a:xfrm>
            <a:off x="142875" y="1825625"/>
            <a:ext cx="4905375" cy="4794250"/>
          </a:xfrm>
        </p:spPr>
        <p:txBody>
          <a:bodyPr>
            <a:normAutofit/>
          </a:bodyPr>
          <a:lstStyle/>
          <a:p>
            <a:r>
              <a:rPr lang="zh-CN" altLang="en-US" sz="2400" dirty="0"/>
              <a:t>大脑可视作为</a:t>
            </a:r>
            <a:r>
              <a:rPr lang="en-US" altLang="zh-CN" sz="2400" dirty="0"/>
              <a:t>1000</a:t>
            </a:r>
            <a:r>
              <a:rPr lang="zh-CN" altLang="en-US" sz="2400" dirty="0"/>
              <a:t>多亿神经元组成的神经网络</a:t>
            </a:r>
            <a:endParaRPr lang="en-US" altLang="zh-CN" sz="2400" dirty="0"/>
          </a:p>
          <a:p>
            <a:endParaRPr lang="en-US" altLang="zh-CN" sz="2400" dirty="0"/>
          </a:p>
          <a:p>
            <a:r>
              <a:rPr lang="zh-CN" altLang="en-US" sz="2400" dirty="0">
                <a:latin typeface="宋体" panose="02010600030101010101" pitchFamily="2" charset="-122"/>
              </a:rPr>
              <a:t>神经元的信息传递和处理是一种电化学活动．树突由于电化学作用接受外界</a:t>
            </a:r>
            <a:r>
              <a:rPr lang="zh-CN" altLang="en-US" sz="2400" dirty="0"/>
              <a:t>的刺激；通过胞体内的活动体现为轴突电位，当</a:t>
            </a:r>
            <a:r>
              <a:rPr lang="zh-CN" altLang="en-US" sz="2400" dirty="0">
                <a:solidFill>
                  <a:srgbClr val="0000FF"/>
                </a:solidFill>
                <a:ea typeface="楷体_GB2312" pitchFamily="49" charset="-122"/>
              </a:rPr>
              <a:t>轴突电位</a:t>
            </a:r>
            <a:r>
              <a:rPr lang="zh-CN" altLang="en-US" sz="2400" dirty="0"/>
              <a:t>达到</a:t>
            </a:r>
            <a:r>
              <a:rPr lang="zh-CN" altLang="en-US" sz="2400" dirty="0">
                <a:solidFill>
                  <a:srgbClr val="0000FF"/>
                </a:solidFill>
              </a:rPr>
              <a:t>一定的值</a:t>
            </a:r>
            <a:r>
              <a:rPr lang="zh-CN" altLang="en-US" sz="2400" dirty="0"/>
              <a:t>则形成神经脉冲或动作电位；再通过轴突末梢传递给其它的神经元．从控制论的观点来看；这一过程可以看作一个</a:t>
            </a:r>
            <a:r>
              <a:rPr lang="zh-CN" altLang="en-US" sz="2400" dirty="0">
                <a:solidFill>
                  <a:srgbClr val="FF0000"/>
                </a:solidFill>
              </a:rPr>
              <a:t>多输入单输出</a:t>
            </a:r>
            <a:r>
              <a:rPr lang="zh-CN" altLang="en-US" sz="2400" dirty="0"/>
              <a:t>非线性系统的动态过程</a:t>
            </a:r>
          </a:p>
          <a:p>
            <a:endParaRPr lang="zh-CN" altLang="en-US" sz="2000" dirty="0"/>
          </a:p>
          <a:p>
            <a:endParaRPr lang="zh-CN" altLang="en-US" sz="2000" dirty="0"/>
          </a:p>
        </p:txBody>
      </p:sp>
    </p:spTree>
    <p:extLst>
      <p:ext uri="{BB962C8B-B14F-4D97-AF65-F5344CB8AC3E}">
        <p14:creationId xmlns:p14="http://schemas.microsoft.com/office/powerpoint/2010/main" val="154819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99"/>
                </a:solidFill>
              </a:rPr>
              <a:t>大脑处理信息的特点</a:t>
            </a:r>
            <a:endParaRPr lang="zh-CN" altLang="en-US" dirty="0"/>
          </a:p>
        </p:txBody>
      </p:sp>
      <p:sp>
        <p:nvSpPr>
          <p:cNvPr id="3" name="内容占位符 2"/>
          <p:cNvSpPr>
            <a:spLocks noGrp="1"/>
          </p:cNvSpPr>
          <p:nvPr>
            <p:ph idx="1"/>
          </p:nvPr>
        </p:nvSpPr>
        <p:spPr/>
        <p:txBody>
          <a:bodyPr/>
          <a:lstStyle/>
          <a:p>
            <a:r>
              <a:rPr lang="zh-CN" altLang="en-US" dirty="0"/>
              <a:t>分布存储与冗余性：记忆在大量元中，每个元存在许多信息的部分内容，信息在神经网络中的记忆反映在神经元间的突触连接强度上（</a:t>
            </a:r>
            <a:r>
              <a:rPr lang="en-US" altLang="zh-CN" dirty="0"/>
              <a:t>weights）。</a:t>
            </a:r>
          </a:p>
          <a:p>
            <a:r>
              <a:rPr lang="zh-CN" altLang="en-US" dirty="0"/>
              <a:t>并行处理：</a:t>
            </a:r>
            <a:r>
              <a:rPr lang="en-US" altLang="zh-CN" dirty="0"/>
              <a:t>NN</a:t>
            </a:r>
            <a:r>
              <a:rPr lang="zh-CN" altLang="en-US" dirty="0"/>
              <a:t>既是处理器又是存储器（并行处理不同于并行机）。</a:t>
            </a:r>
          </a:p>
          <a:p>
            <a:r>
              <a:rPr lang="zh-CN" altLang="en-US" dirty="0"/>
              <a:t>信息处理与存储合一：每个元兼有二者功能。</a:t>
            </a:r>
          </a:p>
          <a:p>
            <a:r>
              <a:rPr lang="zh-CN" altLang="en-US" dirty="0"/>
              <a:t>可塑性与自组织性：可塑性是学习记忆的基础。</a:t>
            </a:r>
          </a:p>
          <a:p>
            <a:r>
              <a:rPr lang="zh-CN" altLang="en-US" dirty="0"/>
              <a:t>鲁棒性：高连接度导致一定的误差和噪声不会使网络性能恶化。是智能演化的重要因素。</a:t>
            </a:r>
          </a:p>
          <a:p>
            <a:endParaRPr lang="zh-CN" altLang="en-US" dirty="0"/>
          </a:p>
        </p:txBody>
      </p:sp>
    </p:spTree>
    <p:extLst>
      <p:ext uri="{BB962C8B-B14F-4D97-AF65-F5344CB8AC3E}">
        <p14:creationId xmlns:p14="http://schemas.microsoft.com/office/powerpoint/2010/main" val="202705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人工神经网络（</a:t>
            </a:r>
            <a:r>
              <a:rPr lang="en-US" altLang="zh-CN" dirty="0"/>
              <a:t>Artificial Neural Networks)</a:t>
            </a:r>
            <a:endParaRPr lang="en-US" altLang="zh-CN"/>
          </a:p>
        </p:txBody>
      </p:sp>
      <p:sp>
        <p:nvSpPr>
          <p:cNvPr id="3" name="内容占位符 2"/>
          <p:cNvSpPr>
            <a:spLocks noGrp="1"/>
          </p:cNvSpPr>
          <p:nvPr>
            <p:ph idx="1"/>
          </p:nvPr>
        </p:nvSpPr>
        <p:spPr>
          <a:xfrm>
            <a:off x="838200" y="1825625"/>
            <a:ext cx="3991881" cy="4351338"/>
          </a:xfrm>
        </p:spPr>
        <p:txBody>
          <a:bodyPr>
            <a:normAutofit lnSpcReduction="10000"/>
          </a:bodyPr>
          <a:lstStyle/>
          <a:p>
            <a:pPr marL="0" indent="0">
              <a:lnSpc>
                <a:spcPct val="100000"/>
              </a:lnSpc>
              <a:buNone/>
            </a:pPr>
            <a:r>
              <a:rPr lang="zh-CN" altLang="en-US" dirty="0">
                <a:latin typeface="Times New Roman" panose="02020603050405020304" pitchFamily="18" charset="0"/>
              </a:rPr>
              <a:t>     神经网络是一个并行和分布式的信息处理网络结构，它一般由许多个神经元组成，每个神经元只有一个输出，它可以连接到很多其他的神经元，每个神经元输入有多个连接通道，每个连接通道对应于一个连接权系数。</a:t>
            </a:r>
            <a:endParaRPr lang="zh-CN" altLang="en-US" dirty="0"/>
          </a:p>
          <a:p>
            <a:endParaRPr lang="zh-CN" altLang="en-US" sz="2000" dirty="0"/>
          </a:p>
        </p:txBody>
      </p:sp>
      <p:pic>
        <p:nvPicPr>
          <p:cNvPr id="6" name="图片 5"/>
          <p:cNvPicPr>
            <a:picLocks noChangeAspect="1"/>
          </p:cNvPicPr>
          <p:nvPr/>
        </p:nvPicPr>
        <p:blipFill>
          <a:blip r:embed="rId2"/>
          <a:stretch>
            <a:fillRect/>
          </a:stretch>
        </p:blipFill>
        <p:spPr>
          <a:xfrm>
            <a:off x="4830081" y="1825625"/>
            <a:ext cx="7361919" cy="4949894"/>
          </a:xfrm>
          <a:prstGeom prst="rect">
            <a:avLst/>
          </a:prstGeom>
        </p:spPr>
      </p:pic>
    </p:spTree>
    <p:extLst>
      <p:ext uri="{BB962C8B-B14F-4D97-AF65-F5344CB8AC3E}">
        <p14:creationId xmlns:p14="http://schemas.microsoft.com/office/powerpoint/2010/main" val="318370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人工神经网络内容</a:t>
            </a:r>
          </a:p>
        </p:txBody>
      </p:sp>
      <p:sp>
        <p:nvSpPr>
          <p:cNvPr id="3" name="内容占位符 2"/>
          <p:cNvSpPr>
            <a:spLocks noGrp="1"/>
          </p:cNvSpPr>
          <p:nvPr>
            <p:ph idx="1"/>
          </p:nvPr>
        </p:nvSpPr>
        <p:spPr/>
        <p:txBody>
          <a:bodyPr/>
          <a:lstStyle/>
          <a:p>
            <a:r>
              <a:rPr lang="zh-CN" altLang="en-US" dirty="0">
                <a:hlinkClick r:id="" action="ppaction://hlinkshowjump?jump=nextslide"/>
              </a:rPr>
              <a:t>人工神经元模型</a:t>
            </a:r>
            <a:endParaRPr lang="zh-CN" altLang="en-US" dirty="0"/>
          </a:p>
          <a:p>
            <a:pPr>
              <a:buFont typeface="Wingdings" panose="05000000000000000000" pitchFamily="2" charset="2"/>
              <a:buNone/>
            </a:pPr>
            <a:r>
              <a:rPr lang="zh-CN" altLang="en-US" dirty="0"/>
              <a:t>（</a:t>
            </a:r>
            <a:r>
              <a:rPr lang="en-US" altLang="zh-CN" dirty="0"/>
              <a:t>Artificial Neuron model）</a:t>
            </a:r>
          </a:p>
          <a:p>
            <a:r>
              <a:rPr lang="zh-CN" altLang="en-US" dirty="0">
                <a:hlinkClick r:id="" action="ppaction://noaction"/>
              </a:rPr>
              <a:t>人工神经网络的构成</a:t>
            </a:r>
            <a:endParaRPr lang="zh-CN" altLang="en-US" dirty="0"/>
          </a:p>
          <a:p>
            <a:pPr>
              <a:buFont typeface="Wingdings" panose="05000000000000000000" pitchFamily="2" charset="2"/>
              <a:buNone/>
            </a:pPr>
            <a:r>
              <a:rPr lang="zh-CN" altLang="en-US" dirty="0"/>
              <a:t>（</a:t>
            </a:r>
            <a:r>
              <a:rPr lang="en-US" altLang="zh-CN" dirty="0"/>
              <a:t>structure of ANN）</a:t>
            </a:r>
          </a:p>
          <a:p>
            <a:r>
              <a:rPr lang="zh-CN" altLang="en-US" dirty="0">
                <a:hlinkClick r:id="" action="ppaction://noaction"/>
              </a:rPr>
              <a:t>人工神经网络的学习</a:t>
            </a:r>
            <a:endParaRPr lang="zh-CN" altLang="en-US" dirty="0"/>
          </a:p>
          <a:p>
            <a:pPr>
              <a:buFont typeface="Wingdings" panose="05000000000000000000" pitchFamily="2" charset="2"/>
              <a:buNone/>
            </a:pPr>
            <a:r>
              <a:rPr lang="zh-CN" altLang="en-US" dirty="0"/>
              <a:t>（</a:t>
            </a:r>
            <a:r>
              <a:rPr lang="en-US" altLang="zh-CN" dirty="0"/>
              <a:t>training of ANN）</a:t>
            </a:r>
          </a:p>
          <a:p>
            <a:endParaRPr lang="zh-CN" altLang="en-US" dirty="0"/>
          </a:p>
        </p:txBody>
      </p:sp>
    </p:spTree>
    <p:extLst>
      <p:ext uri="{BB962C8B-B14F-4D97-AF65-F5344CB8AC3E}">
        <p14:creationId xmlns:p14="http://schemas.microsoft.com/office/powerpoint/2010/main" val="222204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linkClick r:id="" action="ppaction://hlinkshowjump?jump=nextslide"/>
              </a:rPr>
              <a:t>人工神经元模型</a:t>
            </a:r>
            <a:r>
              <a:rPr lang="zh-CN" altLang="en-US" dirty="0"/>
              <a:t>（</a:t>
            </a:r>
            <a:r>
              <a:rPr lang="en-US" altLang="zh-CN" dirty="0"/>
              <a:t>Artificial Neuron model）</a:t>
            </a:r>
          </a:p>
        </p:txBody>
      </p:sp>
      <p:sp>
        <p:nvSpPr>
          <p:cNvPr id="8" name="文本框 7"/>
          <p:cNvSpPr txBox="1"/>
          <p:nvPr/>
        </p:nvSpPr>
        <p:spPr>
          <a:xfrm>
            <a:off x="497147" y="1477623"/>
            <a:ext cx="10922495" cy="2215991"/>
          </a:xfrm>
          <a:prstGeom prst="rect">
            <a:avLst/>
          </a:prstGeom>
          <a:noFill/>
        </p:spPr>
        <p:txBody>
          <a:bodyPr wrap="square" rtlCol="0">
            <a:spAutoFit/>
          </a:bodyPr>
          <a:lstStyle/>
          <a:p>
            <a:r>
              <a:rPr lang="en-US" altLang="zh-CN" sz="2400" dirty="0"/>
              <a:t>       </a:t>
            </a:r>
            <a:r>
              <a:rPr lang="zh-CN" altLang="zh-CN" sz="2400" dirty="0"/>
              <a:t>神经网络中最基本的成分是神经元</a:t>
            </a:r>
            <a:r>
              <a:rPr lang="en-US" altLang="zh-CN" sz="2400" dirty="0"/>
              <a:t>(neuron)</a:t>
            </a:r>
            <a:r>
              <a:rPr lang="zh-CN" altLang="zh-CN" sz="2400" dirty="0"/>
              <a:t>模型，即上述定义中的“简单单元”。在生物神经网络中，每个神经元与其他神经元相连，当它“兴奋”时，就会向相连的神经元发送化学物质，从而改变这些神经元内的电位；如果某神经元的电位超过了一个</a:t>
            </a:r>
            <a:r>
              <a:rPr lang="en-US" altLang="zh-CN" sz="2400" dirty="0"/>
              <a:t>"</a:t>
            </a:r>
            <a:r>
              <a:rPr lang="zh-CN" altLang="zh-CN" sz="2400" dirty="0"/>
              <a:t>阈值”</a:t>
            </a:r>
            <a:r>
              <a:rPr lang="en-US" altLang="zh-CN" sz="2400" dirty="0"/>
              <a:t>(threshold)</a:t>
            </a:r>
            <a:r>
              <a:rPr lang="zh-CN" altLang="zh-CN" sz="2400" dirty="0"/>
              <a:t>，那么它就会被激活，即“兴奋</a:t>
            </a:r>
            <a:r>
              <a:rPr lang="en-US" altLang="zh-CN" sz="2400" dirty="0"/>
              <a:t>"</a:t>
            </a:r>
            <a:r>
              <a:rPr lang="zh-CN" altLang="zh-CN" sz="2400" dirty="0"/>
              <a:t>起来，向其他神经元发送化学物质</a:t>
            </a:r>
            <a:r>
              <a:rPr lang="en-US" altLang="zh-CN" sz="2400" dirty="0"/>
              <a:t>.</a:t>
            </a:r>
          </a:p>
          <a:p>
            <a:endParaRPr lang="zh-CN" altLang="en-US" dirty="0"/>
          </a:p>
        </p:txBody>
      </p:sp>
      <p:sp>
        <p:nvSpPr>
          <p:cNvPr id="3" name="文本框 2"/>
          <p:cNvSpPr txBox="1"/>
          <p:nvPr/>
        </p:nvSpPr>
        <p:spPr>
          <a:xfrm>
            <a:off x="390618" y="3513600"/>
            <a:ext cx="4509856" cy="3447098"/>
          </a:xfrm>
          <a:prstGeom prst="rect">
            <a:avLst/>
          </a:prstGeom>
          <a:noFill/>
        </p:spPr>
        <p:txBody>
          <a:bodyPr wrap="square" rtlCol="0">
            <a:spAutoFit/>
          </a:bodyPr>
          <a:lstStyle/>
          <a:p>
            <a:r>
              <a:rPr lang="en-US" altLang="zh-CN" sz="2000" dirty="0"/>
              <a:t>1943</a:t>
            </a:r>
            <a:r>
              <a:rPr lang="zh-CN" altLang="zh-CN" sz="2000" dirty="0"/>
              <a:t>年，</a:t>
            </a:r>
            <a:r>
              <a:rPr lang="en-US" altLang="zh-CN" sz="2000" dirty="0"/>
              <a:t>[Mccu11ochandPitts,1943]</a:t>
            </a:r>
            <a:r>
              <a:rPr lang="zh-CN" altLang="zh-CN" sz="2000" dirty="0"/>
              <a:t>将上述情形抽象为图所示的简单模型，这就是一直沿用至今的</a:t>
            </a:r>
            <a:r>
              <a:rPr lang="zh-CN" altLang="en-US" sz="2000" dirty="0"/>
              <a:t>“</a:t>
            </a:r>
            <a:r>
              <a:rPr lang="en-US" altLang="zh-CN" sz="2000" dirty="0"/>
              <a:t>M-P</a:t>
            </a:r>
            <a:r>
              <a:rPr lang="zh-CN" altLang="zh-CN" sz="2000" dirty="0"/>
              <a:t>神经元模型</a:t>
            </a:r>
            <a:r>
              <a:rPr lang="zh-CN" altLang="en-US" sz="2000" dirty="0"/>
              <a:t>”</a:t>
            </a:r>
            <a:r>
              <a:rPr lang="zh-CN" altLang="zh-CN" sz="2000" dirty="0"/>
              <a:t>在这个模型中，神经元接收到来自</a:t>
            </a:r>
            <a:r>
              <a:rPr lang="en-US" altLang="zh-CN" sz="2000" dirty="0"/>
              <a:t>n</a:t>
            </a:r>
            <a:r>
              <a:rPr lang="zh-CN" altLang="zh-CN" sz="2000" dirty="0"/>
              <a:t>个其他神经元传递过来的输入信号，这些输入信号通过带权重的连接</a:t>
            </a:r>
            <a:r>
              <a:rPr lang="en-US" altLang="zh-CN" sz="2000" dirty="0"/>
              <a:t>(connection)</a:t>
            </a:r>
            <a:r>
              <a:rPr lang="zh-CN" altLang="zh-CN" sz="2000" dirty="0"/>
              <a:t>进行传递，神经元接收到的总输入值将与神经元的阈值进行比较然后通过“激活函数”</a:t>
            </a:r>
            <a:r>
              <a:rPr lang="en-US" altLang="zh-CN" sz="2000" dirty="0"/>
              <a:t>(activation function)</a:t>
            </a:r>
            <a:r>
              <a:rPr lang="zh-CN" altLang="zh-CN" sz="2000" dirty="0"/>
              <a:t>处理已产生神经元的输出</a:t>
            </a:r>
          </a:p>
          <a:p>
            <a:endParaRPr lang="zh-CN" altLang="en-US" dirty="0"/>
          </a:p>
        </p:txBody>
      </p:sp>
      <p:pic>
        <p:nvPicPr>
          <p:cNvPr id="1026" name="Picture 2" descr="http://images2015.cnblogs.com/blog/788978/201604/788978-20160405171452515-15607999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25" y="3167812"/>
            <a:ext cx="684847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5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激活函数</a:t>
            </a:r>
          </a:p>
        </p:txBody>
      </p:sp>
      <p:sp>
        <p:nvSpPr>
          <p:cNvPr id="3" name="内容占位符 2"/>
          <p:cNvSpPr>
            <a:spLocks noGrp="1"/>
          </p:cNvSpPr>
          <p:nvPr>
            <p:ph idx="1"/>
          </p:nvPr>
        </p:nvSpPr>
        <p:spPr>
          <a:xfrm>
            <a:off x="133350" y="1482724"/>
            <a:ext cx="12125325" cy="4956915"/>
          </a:xfrm>
        </p:spPr>
        <p:txBody>
          <a:bodyPr>
            <a:normAutofit/>
          </a:bodyPr>
          <a:lstStyle/>
          <a:p>
            <a:r>
              <a:rPr lang="zh-CN" altLang="en-US" dirty="0"/>
              <a:t>理想中的激活函数</a:t>
            </a:r>
            <a:r>
              <a:rPr lang="en-US" altLang="zh-CN" dirty="0"/>
              <a:t>f(x)</a:t>
            </a:r>
            <a:r>
              <a:rPr lang="zh-CN" altLang="en-US" dirty="0"/>
              <a:t>是图</a:t>
            </a:r>
            <a:r>
              <a:rPr lang="en-US" altLang="zh-CN" dirty="0"/>
              <a:t>(a)</a:t>
            </a:r>
            <a:r>
              <a:rPr lang="zh-CN" altLang="en-US" dirty="0"/>
              <a:t>所示的</a:t>
            </a:r>
            <a:r>
              <a:rPr lang="zh-CN" altLang="en-US" b="1" dirty="0"/>
              <a:t>阶跃函数</a:t>
            </a:r>
            <a:r>
              <a:rPr lang="zh-CN" altLang="en-US" dirty="0"/>
              <a:t>，它将输入值映射为输出值“</a:t>
            </a:r>
            <a:r>
              <a:rPr lang="en-US" altLang="zh-CN" dirty="0"/>
              <a:t>0”</a:t>
            </a:r>
            <a:r>
              <a:rPr lang="zh-CN" altLang="en-US" dirty="0"/>
              <a:t>或“</a:t>
            </a:r>
            <a:r>
              <a:rPr lang="en-US" altLang="zh-CN" dirty="0"/>
              <a:t>1”,“1”</a:t>
            </a:r>
            <a:r>
              <a:rPr lang="zh-CN" altLang="en-US" dirty="0"/>
              <a:t>对应神经元兴奋，“</a:t>
            </a:r>
            <a:r>
              <a:rPr lang="en-US" altLang="zh-CN" dirty="0"/>
              <a:t>0”</a:t>
            </a:r>
            <a:r>
              <a:rPr lang="zh-CN" altLang="en-US" dirty="0"/>
              <a:t>对应神经元抑制。但是，阶跃函数具有不连续，不光滑（不连续可导）等不太好的性质，因此实际中常用</a:t>
            </a:r>
            <a:r>
              <a:rPr lang="en-US" altLang="zh-CN" dirty="0"/>
              <a:t>Logistic</a:t>
            </a:r>
            <a:r>
              <a:rPr lang="zh-CN" altLang="en-US" dirty="0"/>
              <a:t>回归中应用到的</a:t>
            </a:r>
            <a:r>
              <a:rPr lang="en-US" altLang="zh-CN" dirty="0"/>
              <a:t>sigmoid</a:t>
            </a:r>
            <a:r>
              <a:rPr lang="zh-CN" altLang="en-US" dirty="0"/>
              <a:t>函数作为激活函数。典型的</a:t>
            </a:r>
            <a:r>
              <a:rPr lang="en-US" altLang="zh-CN" dirty="0"/>
              <a:t>sigmoid</a:t>
            </a:r>
            <a:r>
              <a:rPr lang="zh-CN" altLang="en-US" dirty="0"/>
              <a:t>函数如图</a:t>
            </a:r>
            <a:r>
              <a:rPr lang="en-US" altLang="zh-CN" dirty="0"/>
              <a:t>(b)</a:t>
            </a:r>
            <a:r>
              <a:rPr lang="zh-CN" altLang="en-US" dirty="0"/>
              <a:t>所示，它把可能在较大范围内变化的输入值挤压到</a:t>
            </a:r>
            <a:r>
              <a:rPr lang="en-US" altLang="zh-CN" dirty="0"/>
              <a:t>(0,1)</a:t>
            </a:r>
            <a:r>
              <a:rPr lang="zh-CN" altLang="en-US" dirty="0"/>
              <a:t>输出值范围内，因此有时又称之为“挤压函数”</a:t>
            </a:r>
            <a:r>
              <a:rPr lang="en-US" altLang="zh-CN" dirty="0"/>
              <a:t>(squashing function).</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3831485"/>
            <a:ext cx="6501238" cy="3026515"/>
          </a:xfrm>
          <a:prstGeom prst="rect">
            <a:avLst/>
          </a:prstGeom>
        </p:spPr>
      </p:pic>
    </p:spTree>
    <p:extLst>
      <p:ext uri="{BB962C8B-B14F-4D97-AF65-F5344CB8AC3E}">
        <p14:creationId xmlns:p14="http://schemas.microsoft.com/office/powerpoint/2010/main" val="25117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hlinkClick r:id="" action="ppaction://noaction"/>
              </a:rPr>
              <a:t>人工神经网络的构成</a:t>
            </a:r>
            <a:r>
              <a:rPr lang="zh-CN" altLang="en-US" dirty="0"/>
              <a:t>（</a:t>
            </a:r>
            <a:r>
              <a:rPr lang="en-US" altLang="zh-CN" dirty="0"/>
              <a:t>structure of ANN）</a:t>
            </a:r>
            <a:endParaRPr lang="zh-CN" altLang="en-US" dirty="0"/>
          </a:p>
        </p:txBody>
      </p:sp>
      <p:sp>
        <p:nvSpPr>
          <p:cNvPr id="3" name="内容占位符 2"/>
          <p:cNvSpPr>
            <a:spLocks noGrp="1"/>
          </p:cNvSpPr>
          <p:nvPr>
            <p:ph idx="1"/>
          </p:nvPr>
        </p:nvSpPr>
        <p:spPr/>
        <p:txBody>
          <a:bodyPr/>
          <a:lstStyle/>
          <a:p>
            <a:r>
              <a:rPr lang="zh-CN" altLang="en-US" dirty="0"/>
              <a:t>感知机</a:t>
            </a:r>
            <a:endParaRPr lang="en-US" altLang="zh-CN" dirty="0"/>
          </a:p>
          <a:p>
            <a:r>
              <a:rPr lang="zh-CN" altLang="en-US" dirty="0"/>
              <a:t>多层神经网络</a:t>
            </a:r>
          </a:p>
        </p:txBody>
      </p:sp>
    </p:spTree>
    <p:extLst>
      <p:ext uri="{BB962C8B-B14F-4D97-AF65-F5344CB8AC3E}">
        <p14:creationId xmlns:p14="http://schemas.microsoft.com/office/powerpoint/2010/main" val="2947964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1666</Words>
  <Application>Microsoft Office PowerPoint</Application>
  <PresentationFormat>宽屏</PresentationFormat>
  <Paragraphs>85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楷体</vt:lpstr>
      <vt:lpstr>楷体_GB2312</vt:lpstr>
      <vt:lpstr>宋体</vt:lpstr>
      <vt:lpstr>Arial</vt:lpstr>
      <vt:lpstr>Cambria Math</vt:lpstr>
      <vt:lpstr>Times New Roman</vt:lpstr>
      <vt:lpstr>Wingdings</vt:lpstr>
      <vt:lpstr>Office 主题​​</vt:lpstr>
      <vt:lpstr>神经网络</vt:lpstr>
      <vt:lpstr>神经网络种类 </vt:lpstr>
      <vt:lpstr>生物神经网络（Biological Neural Networks）</vt:lpstr>
      <vt:lpstr>大脑处理信息的特点</vt:lpstr>
      <vt:lpstr>人工神经网络（Artificial Neural Networks)</vt:lpstr>
      <vt:lpstr>人工神经网络内容</vt:lpstr>
      <vt:lpstr>人工神经元模型（Artificial Neuron model）</vt:lpstr>
      <vt:lpstr>激活函数</vt:lpstr>
      <vt:lpstr>人工神经网络的构成（structure of ANN）</vt:lpstr>
      <vt:lpstr>感知机(Perceptron)</vt:lpstr>
      <vt:lpstr>与、或、非运算的实现</vt:lpstr>
      <vt:lpstr>多层神经网络</vt:lpstr>
      <vt:lpstr>人工神经网络的学习（training of ANN)</vt:lpstr>
      <vt:lpstr>BP算法流程</vt:lpstr>
      <vt:lpstr>神经网络应用现状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dc:title>
  <dc:creator>jin Zhang</dc:creator>
  <cp:lastModifiedBy>jin Zhang</cp:lastModifiedBy>
  <cp:revision>38</cp:revision>
  <dcterms:created xsi:type="dcterms:W3CDTF">2017-04-22T14:49:03Z</dcterms:created>
  <dcterms:modified xsi:type="dcterms:W3CDTF">2017-04-24T09:42:31Z</dcterms:modified>
</cp:coreProperties>
</file>