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3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436563" y="488950"/>
            <a:ext cx="1124743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C41B6-AE04-4BDC-A502-F728C8ED7C07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912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BD646-F235-42EA-9139-2E67D778AD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82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82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6412E-B14D-4706-852C-44FC05C0FBC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8EC3B2-3F3B-403B-AE99-30530612D2A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79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A8DA-92EF-4254-92D0-C3438680D090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58A492-CCAA-44AD-B04D-16242221899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08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79982-056E-4DDD-BEEA-C23758C6D1A9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8EB72-E69F-43A5-A4B7-2D47FF03CBA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4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158191-2E14-484E-A6B4-C67FB7EB11A8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6F45BE-4502-4D29-882C-ADFBD3AE27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432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BF4FE2-E278-4270-8869-83FE4B8384D0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186C3-8329-4D56-851B-C3CBF7F99D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556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F4F2F-158C-4A83-9CF6-1E070303A5D5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B58E5-27FA-4B42-89ED-39A10337EA1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5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7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20D8A8-8FD1-47B1-B9A2-10D485E1B85F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AF40F-443D-4387-A176-F5497F0125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19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35CC9-F963-4CB0-B537-02B8E16B6F64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4E4088-8B39-489D-8CA5-06E8AF7DA0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539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533400"/>
            <a:ext cx="2565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533400"/>
            <a:ext cx="74930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A5C89-C703-4E68-9CFD-7B44A17D9DE9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8DE2AD-0F98-4FDF-B328-9335E5B51D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8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8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4626-A7DA-4B58-A7F5-3DCA4EB61D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B234-6C7E-42FB-9707-C2FBAFA7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7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33400"/>
            <a:ext cx="1026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905000"/>
            <a:ext cx="10261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9127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7B4D4D-A5E1-472A-ABBB-B21F98962B49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03975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72A987-5D2D-4F3E-B38C-5634834CC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23838" y="228600"/>
            <a:ext cx="11764962" cy="6096000"/>
            <a:chOff x="106" y="144"/>
            <a:chExt cx="5558" cy="3840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0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E949-7767-4046-9365-4052360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Powered Descent Guidance: Lossless Convexification Idea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E025A-7FEB-492A-8C5C-0CA3207E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i="1" dirty="0"/>
              <a:t>Aerospace System Lab</a:t>
            </a:r>
          </a:p>
          <a:p>
            <a:r>
              <a:rPr lang="en-US" sz="2800" i="1" dirty="0"/>
              <a:t>Indian Institute of Science, Bangalore</a:t>
            </a:r>
          </a:p>
          <a:p>
            <a:r>
              <a:rPr lang="en-US" sz="2800" i="1" dirty="0" smtClean="0"/>
              <a:t>4th February 2022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615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6000" y="4333875"/>
          <a:ext cx="2363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65160" imgH="685800" progId="Equation.DSMT4">
                  <p:embed/>
                </p:oleObj>
              </mc:Choice>
              <mc:Fallback>
                <p:oleObj name="Equation" r:id="rId3" imgW="965160" imgH="685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4333875"/>
                        <a:ext cx="2363787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81013" y="2051050"/>
          <a:ext cx="576421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323800" imgH="863280" progId="Equation.DSMT4">
                  <p:embed/>
                </p:oleObj>
              </mc:Choice>
              <mc:Fallback>
                <p:oleObj name="Equation" r:id="rId5" imgW="2323800" imgH="8632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013" y="2051050"/>
                        <a:ext cx="5764212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759200" y="4706938"/>
          <a:ext cx="3330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358640" imgH="482400" progId="Equation.DSMT4">
                  <p:embed/>
                </p:oleObj>
              </mc:Choice>
              <mc:Fallback>
                <p:oleObj name="Equation" r:id="rId7" imgW="1358640" imgH="48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9200" y="4706938"/>
                        <a:ext cx="333057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88950" y="1908969"/>
          <a:ext cx="8472488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416040" imgH="1714320" progId="Equation.DSMT4">
                  <p:embed/>
                </p:oleObj>
              </mc:Choice>
              <mc:Fallback>
                <p:oleObj name="Equation" r:id="rId3" imgW="3416040" imgH="17143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1908969"/>
                        <a:ext cx="8472488" cy="424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97563" y="1817688"/>
          <a:ext cx="5824537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403440" imgH="1358640" progId="Equation.DSMT4">
                  <p:embed/>
                </p:oleObj>
              </mc:Choice>
              <mc:Fallback>
                <p:oleObj name="Equation" r:id="rId5" imgW="3403440" imgH="1358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7563" y="1817688"/>
                        <a:ext cx="5824537" cy="23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96488" y="1824038"/>
          <a:ext cx="6312299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416040" imgH="2387520" progId="Equation.DSMT4">
                  <p:embed/>
                </p:oleObj>
              </mc:Choice>
              <mc:Fallback>
                <p:oleObj name="Equation" r:id="rId3" imgW="3416040" imgH="23875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488" y="1824038"/>
                        <a:ext cx="6312299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89449" y="2600325"/>
          <a:ext cx="4607401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463480" imgH="1625400" progId="Equation.DSMT4">
                  <p:embed/>
                </p:oleObj>
              </mc:Choice>
              <mc:Fallback>
                <p:oleObj name="Equation" r:id="rId5" imgW="2463480" imgH="1625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9449" y="2600325"/>
                        <a:ext cx="4607401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6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16000" y="4333875"/>
          <a:ext cx="2363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65160" imgH="685800" progId="Equation.DSMT4">
                  <p:embed/>
                </p:oleObj>
              </mc:Choice>
              <mc:Fallback>
                <p:oleObj name="Equation" r:id="rId3" imgW="965160" imgH="685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4333875"/>
                        <a:ext cx="2363787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6000" y="1942307"/>
          <a:ext cx="796925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213000" imgH="863280" progId="Equation.DSMT4">
                  <p:embed/>
                </p:oleObj>
              </mc:Choice>
              <mc:Fallback>
                <p:oleObj name="Equation" r:id="rId5" imgW="3213000" imgH="863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1942307"/>
                        <a:ext cx="7969250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759200" y="4737100"/>
          <a:ext cx="33305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358640" imgH="457200" progId="Equation.DSMT4">
                  <p:embed/>
                </p:oleObj>
              </mc:Choice>
              <mc:Fallback>
                <p:oleObj name="Equation" r:id="rId7" imgW="135864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9200" y="4737100"/>
                        <a:ext cx="3330575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5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16000" y="1909763"/>
          <a:ext cx="8094662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263760" imgH="1714320" progId="Equation.DSMT4">
                  <p:embed/>
                </p:oleObj>
              </mc:Choice>
              <mc:Fallback>
                <p:oleObj name="Equation" r:id="rId3" imgW="3263760" imgH="17143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909763"/>
                        <a:ext cx="8094662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 Analysis through Pontryagin’s Maximum Principle: Problem 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31838" y="1778794"/>
          <a:ext cx="5859721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263760" imgH="2514600" progId="Equation.DSMT4">
                  <p:embed/>
                </p:oleObj>
              </mc:Choice>
              <mc:Fallback>
                <p:oleObj name="Equation" r:id="rId3" imgW="3263760" imgH="2514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1778794"/>
                        <a:ext cx="5859721" cy="451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23112" y="2257425"/>
          <a:ext cx="4154488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222280" imgH="1904760" progId="Equation.DSMT4">
                  <p:embed/>
                </p:oleObj>
              </mc:Choice>
              <mc:Fallback>
                <p:oleObj name="Equation" r:id="rId5" imgW="2222280" imgH="19047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3112" y="2257425"/>
                        <a:ext cx="4154488" cy="355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0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Pontryagin’s Maximum Principle: Problem 2 and Problem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648450" y="1811338"/>
          <a:ext cx="50927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070000" imgH="1562040" progId="Equation.DSMT4">
                  <p:embed/>
                </p:oleObj>
              </mc:Choice>
              <mc:Fallback>
                <p:oleObj name="Equation" r:id="rId3" imgW="2070000" imgH="1562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8450" y="1811338"/>
                        <a:ext cx="5092700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6000" y="1816100"/>
          <a:ext cx="5307013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197080" imgH="1562040" progId="Equation.DSMT4">
                  <p:embed/>
                </p:oleObj>
              </mc:Choice>
              <mc:Fallback>
                <p:oleObj name="Equation" r:id="rId5" imgW="2197080" imgH="1562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1816100"/>
                        <a:ext cx="5307013" cy="376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016000" y="2562225"/>
            <a:ext cx="10261600" cy="171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3732A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The lossless part comes with the help of PMP, not from convex optimization Literature.</a:t>
            </a:r>
            <a:endParaRPr kumimoji="0" lang="en-IN" sz="3300" b="0" i="0" u="none" strike="noStrike" kern="0" cap="none" spc="0" normalizeH="0" baseline="0" noProof="0" dirty="0">
              <a:ln>
                <a:noFill/>
              </a:ln>
              <a:solidFill>
                <a:srgbClr val="3732A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Problem Formulation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6000" y="2047874"/>
          <a:ext cx="3329319" cy="292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58640" imgH="1193760" progId="Equation.DSMT4">
                  <p:embed/>
                </p:oleObj>
              </mc:Choice>
              <mc:Fallback>
                <p:oleObj name="Equation" r:id="rId3" imgW="1358640" imgH="11937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047874"/>
                        <a:ext cx="3329319" cy="292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25925" y="1987224"/>
          <a:ext cx="17922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596880" imgH="761760" progId="Equation.DSMT4">
                  <p:embed/>
                </p:oleObj>
              </mc:Choice>
              <mc:Fallback>
                <p:oleObj name="Equation" r:id="rId5" imgW="596880" imgH="7617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5925" y="1987224"/>
                        <a:ext cx="1792288" cy="228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242309" y="2047874"/>
          <a:ext cx="4547135" cy="108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133360" imgH="507960" progId="Equation.DSMT4">
                  <p:embed/>
                </p:oleObj>
              </mc:Choice>
              <mc:Fallback>
                <p:oleObj name="Equation" r:id="rId7" imgW="2133360" imgH="5079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2309" y="2047874"/>
                        <a:ext cx="4547135" cy="108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189662" y="3219289"/>
          <a:ext cx="50879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387520" imgH="304560" progId="Equation.DSMT4">
                  <p:embed/>
                </p:oleObj>
              </mc:Choice>
              <mc:Fallback>
                <p:oleObj name="Equation" r:id="rId9" imgW="2387520" imgH="3045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89662" y="3219289"/>
                        <a:ext cx="5087938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189663" y="4011613"/>
          <a:ext cx="49037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879560" imgH="507960" progId="Equation.DSMT4">
                  <p:embed/>
                </p:oleObj>
              </mc:Choice>
              <mc:Fallback>
                <p:oleObj name="Equation" r:id="rId11" imgW="1879560" imgH="5079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89663" y="4011613"/>
                        <a:ext cx="4903787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Problem Formulation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144588" y="1820863"/>
          <a:ext cx="9458325" cy="39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860640" imgH="1600200" progId="Equation.DSMT4">
                  <p:embed/>
                </p:oleObj>
              </mc:Choice>
              <mc:Fallback>
                <p:oleObj name="Equation" r:id="rId3" imgW="3860640" imgH="1600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588" y="1820863"/>
                        <a:ext cx="9458325" cy="391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6471" y="5735419"/>
            <a:ext cx="963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Thrust constraint is the only non-convex constraint. And the cost function is also non-convex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State dynamics can be easily written in a linear fashion, (through variable transformation)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9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Non-Convex Constraint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59853" y="1796159"/>
          <a:ext cx="4904322" cy="72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79560" imgH="279360" progId="Equation.DSMT4">
                  <p:embed/>
                </p:oleObj>
              </mc:Choice>
              <mc:Fallback>
                <p:oleObj name="Equation" r:id="rId3" imgW="187956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853" y="1796159"/>
                        <a:ext cx="4904322" cy="72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71" y="2644572"/>
            <a:ext cx="5763429" cy="3067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412" y="5869769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*2D representation for visualization (Not exact)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290" y="2099003"/>
            <a:ext cx="5985094" cy="628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102" y="2644572"/>
            <a:ext cx="3012735" cy="3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Non-Convex Cost: Equivalent Transformation: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572418" y="2311589"/>
          <a:ext cx="2732882" cy="173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99920" imgH="507960" progId="Equation.DSMT4">
                  <p:embed/>
                </p:oleObj>
              </mc:Choice>
              <mc:Fallback>
                <p:oleObj name="Equation" r:id="rId3" imgW="799920" imgH="5079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418" y="2311589"/>
                        <a:ext cx="2732882" cy="1735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493000" y="2185477"/>
          <a:ext cx="18891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23600" imgH="761760" progId="Equation.DSMT4">
                  <p:embed/>
                </p:oleObj>
              </mc:Choice>
              <mc:Fallback>
                <p:oleObj name="Equation" r:id="rId5" imgW="723600" imgH="7617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3000" y="2185477"/>
                        <a:ext cx="1889125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743450" y="3179252"/>
            <a:ext cx="16573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2418" y="4696958"/>
            <a:ext cx="874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Equivalent Transformation, without any approximation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396335"/>
            <a:ext cx="1219199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[Ref]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Liu,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et.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l. Survey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of convex optimization for aerospace applications.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Astrodyn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 1, 23–40 (2017).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4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Addition of Slack Variable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16000" y="2051050"/>
          <a:ext cx="469250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892160" imgH="863280" progId="Equation.DSMT4">
                  <p:embed/>
                </p:oleObj>
              </mc:Choice>
              <mc:Fallback>
                <p:oleObj name="Equation" r:id="rId3" imgW="1892160" imgH="8632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051050"/>
                        <a:ext cx="4692505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983413" y="1958975"/>
          <a:ext cx="3716337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98320" imgH="1091880" progId="Equation.DSMT4">
                  <p:embed/>
                </p:oleObj>
              </mc:Choice>
              <mc:Fallback>
                <p:oleObj name="Equation" r:id="rId5" imgW="1498320" imgH="10918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3413" y="1958975"/>
                        <a:ext cx="3716337" cy="270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3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Problem Formulation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16000" y="2084388"/>
          <a:ext cx="4692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084388"/>
                        <a:ext cx="46926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7050088" y="1989138"/>
          <a:ext cx="37163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0088" y="1989138"/>
                        <a:ext cx="37163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3656" y="3383513"/>
            <a:ext cx="5143944" cy="2641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46" y="3383513"/>
            <a:ext cx="5064929" cy="26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PDG: Addition of Slack Variable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16000" y="2051050"/>
          <a:ext cx="469250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892160" imgH="863280" progId="Equation.DSMT4">
                  <p:embed/>
                </p:oleObj>
              </mc:Choice>
              <mc:Fallback>
                <p:oleObj name="Equation" r:id="rId3" imgW="1892160" imgH="8632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051050"/>
                        <a:ext cx="4692505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983413" y="1958975"/>
          <a:ext cx="3300019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98320" imgH="1091880" progId="Equation.DSMT4">
                  <p:embed/>
                </p:oleObj>
              </mc:Choice>
              <mc:Fallback>
                <p:oleObj name="Equation" r:id="rId5" imgW="1498320" imgH="10918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3413" y="1958975"/>
                        <a:ext cx="3300019" cy="240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317" y="4543190"/>
            <a:ext cx="745911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1: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0C71C-41F4-4456-8BD2-8768DAD63E23}" type="datetime3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 February 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Entry Guidance for Mars Landing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FFDFD-0A06-4384-9178-4CD8B2DFE4A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32" y="2914650"/>
            <a:ext cx="10649112" cy="13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adhi_default">
  <a:themeElements>
    <a:clrScheme name="1_Padhi_default 11">
      <a:dk1>
        <a:srgbClr val="000000"/>
      </a:dk1>
      <a:lt1>
        <a:srgbClr val="FFCCFF"/>
      </a:lt1>
      <a:dk2>
        <a:srgbClr val="3732A0"/>
      </a:dk2>
      <a:lt2>
        <a:srgbClr val="FF99CC"/>
      </a:lt2>
      <a:accent1>
        <a:srgbClr val="FF99CC"/>
      </a:accent1>
      <a:accent2>
        <a:srgbClr val="009999"/>
      </a:accent2>
      <a:accent3>
        <a:srgbClr val="FFE2FF"/>
      </a:accent3>
      <a:accent4>
        <a:srgbClr val="000000"/>
      </a:accent4>
      <a:accent5>
        <a:srgbClr val="FFCAE2"/>
      </a:accent5>
      <a:accent6>
        <a:srgbClr val="008A8A"/>
      </a:accent6>
      <a:hlink>
        <a:srgbClr val="3366CC"/>
      </a:hlink>
      <a:folHlink>
        <a:srgbClr val="9094B8"/>
      </a:folHlink>
    </a:clrScheme>
    <a:fontScheme name="1_Padhi_default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adhi_default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dhi_default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dhi_default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dhi_default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dhi_default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dhi_default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dhi_default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dhi_default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dhi_default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dhi_default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dhi_default 11">
        <a:dk1>
          <a:srgbClr val="000000"/>
        </a:dk1>
        <a:lt1>
          <a:srgbClr val="FFCCFF"/>
        </a:lt1>
        <a:dk2>
          <a:srgbClr val="3732A0"/>
        </a:dk2>
        <a:lt2>
          <a:srgbClr val="FF99CC"/>
        </a:lt2>
        <a:accent1>
          <a:srgbClr val="FF99CC"/>
        </a:accent1>
        <a:accent2>
          <a:srgbClr val="009999"/>
        </a:accent2>
        <a:accent3>
          <a:srgbClr val="FFE2FF"/>
        </a:accent3>
        <a:accent4>
          <a:srgbClr val="000000"/>
        </a:accent4>
        <a:accent5>
          <a:srgbClr val="FFCAE2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1_Padhi_default</vt:lpstr>
      <vt:lpstr>MathType 6.0 Equation</vt:lpstr>
      <vt:lpstr>Equation</vt:lpstr>
      <vt:lpstr>Powered Descent Guidance: Lossless Convexification Idea</vt:lpstr>
      <vt:lpstr>PDG: Problem Formulation</vt:lpstr>
      <vt:lpstr>PDG: Problem Formulation</vt:lpstr>
      <vt:lpstr>PDG: Non-Convex Constraint</vt:lpstr>
      <vt:lpstr>PDG: Non-Convex Cost: Equivalent Transformation:</vt:lpstr>
      <vt:lpstr>PDG: Addition of Slack Variable</vt:lpstr>
      <vt:lpstr>PDG: Problem Formulation</vt:lpstr>
      <vt:lpstr>PDG: Addition of Slack Variable</vt:lpstr>
      <vt:lpstr>Lemma 1:</vt:lpstr>
      <vt:lpstr>Optimal Solution Analysis through Pontryagin’s Maximum Principle: Problem 1</vt:lpstr>
      <vt:lpstr>Optimal Solution Analysis through Pontryagin’s Maximum Principle: Problem 1</vt:lpstr>
      <vt:lpstr>Optimal Solution Analysis through Pontryagin’s Maximum Principle: Problem 1</vt:lpstr>
      <vt:lpstr>Optimal Solution Analysis through Pontryagin’s Maximum Principle: Problem 2</vt:lpstr>
      <vt:lpstr>Optimal Solution Analysis through Pontryagin’s Maximum Principle: Problem 1</vt:lpstr>
      <vt:lpstr>Optimal Solution Analysis through Pontryagin’s Maximum Principle: Problem 2</vt:lpstr>
      <vt:lpstr>Pontryagin’s Maximum Principle: Problem 2 and Problem 1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Powered Descent Guidance: Lossless Convexification Idea</dc:title>
  <dc:creator>Prayag</dc:creator>
  <cp:lastModifiedBy>Prayag</cp:lastModifiedBy>
  <cp:revision>1</cp:revision>
  <dcterms:created xsi:type="dcterms:W3CDTF">2023-02-15T15:34:31Z</dcterms:created>
  <dcterms:modified xsi:type="dcterms:W3CDTF">2023-02-15T15:34:58Z</dcterms:modified>
</cp:coreProperties>
</file>