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9"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B7DFC7-BD35-4785-A3A8-6CA0A9572E60}" v="128" dt="2023-04-18T10:15:00.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jus" userId="bf7dc807bd7f7d44" providerId="LiveId" clId="{DDB7DFC7-BD35-4785-A3A8-6CA0A9572E60}"/>
    <pc:docChg chg="undo custSel addSld modSld">
      <pc:chgData name="Thejus" userId="bf7dc807bd7f7d44" providerId="LiveId" clId="{DDB7DFC7-BD35-4785-A3A8-6CA0A9572E60}" dt="2023-04-18T10:27:52.972" v="693" actId="20577"/>
      <pc:docMkLst>
        <pc:docMk/>
      </pc:docMkLst>
      <pc:sldChg chg="modSp mod">
        <pc:chgData name="Thejus" userId="bf7dc807bd7f7d44" providerId="LiveId" clId="{DDB7DFC7-BD35-4785-A3A8-6CA0A9572E60}" dt="2023-04-18T10:27:52.972" v="693" actId="20577"/>
        <pc:sldMkLst>
          <pc:docMk/>
          <pc:sldMk cId="1142730131" sldId="259"/>
        </pc:sldMkLst>
        <pc:spChg chg="mod">
          <ac:chgData name="Thejus" userId="bf7dc807bd7f7d44" providerId="LiveId" clId="{DDB7DFC7-BD35-4785-A3A8-6CA0A9572E60}" dt="2023-04-18T10:27:52.972" v="693" actId="20577"/>
          <ac:spMkLst>
            <pc:docMk/>
            <pc:sldMk cId="1142730131" sldId="259"/>
            <ac:spMk id="3" creationId="{95E591FF-E750-EB34-F692-BFC9BB9EF6B9}"/>
          </ac:spMkLst>
        </pc:spChg>
      </pc:sldChg>
      <pc:sldChg chg="addSp modSp mod">
        <pc:chgData name="Thejus" userId="bf7dc807bd7f7d44" providerId="LiveId" clId="{DDB7DFC7-BD35-4785-A3A8-6CA0A9572E60}" dt="2023-04-18T09:16:41.298" v="30" actId="20577"/>
        <pc:sldMkLst>
          <pc:docMk/>
          <pc:sldMk cId="943938734" sldId="260"/>
        </pc:sldMkLst>
        <pc:spChg chg="mod">
          <ac:chgData name="Thejus" userId="bf7dc807bd7f7d44" providerId="LiveId" clId="{DDB7DFC7-BD35-4785-A3A8-6CA0A9572E60}" dt="2023-04-18T09:16:41.298" v="30" actId="20577"/>
          <ac:spMkLst>
            <pc:docMk/>
            <pc:sldMk cId="943938734" sldId="260"/>
            <ac:spMk id="6" creationId="{B9D7E995-C818-F788-8B03-BA381BBED0E0}"/>
          </ac:spMkLst>
        </pc:spChg>
        <pc:picChg chg="add mod">
          <ac:chgData name="Thejus" userId="bf7dc807bd7f7d44" providerId="LiveId" clId="{DDB7DFC7-BD35-4785-A3A8-6CA0A9572E60}" dt="2023-04-18T09:15:44.649" v="7" actId="1076"/>
          <ac:picMkLst>
            <pc:docMk/>
            <pc:sldMk cId="943938734" sldId="260"/>
            <ac:picMk id="1026" creationId="{EE5F879E-81B7-7160-DDB4-2D7BCDA45A05}"/>
          </ac:picMkLst>
        </pc:picChg>
        <pc:picChg chg="mod">
          <ac:chgData name="Thejus" userId="bf7dc807bd7f7d44" providerId="LiveId" clId="{DDB7DFC7-BD35-4785-A3A8-6CA0A9572E60}" dt="2023-04-18T09:15:42.853" v="6" actId="14100"/>
          <ac:picMkLst>
            <pc:docMk/>
            <pc:sldMk cId="943938734" sldId="260"/>
            <ac:picMk id="2050" creationId="{AF7154A2-816F-7A80-14A4-8544150957D0}"/>
          </ac:picMkLst>
        </pc:picChg>
      </pc:sldChg>
      <pc:sldChg chg="addSp modSp mod">
        <pc:chgData name="Thejus" userId="bf7dc807bd7f7d44" providerId="LiveId" clId="{DDB7DFC7-BD35-4785-A3A8-6CA0A9572E60}" dt="2023-04-18T09:21:53.077" v="52" actId="20577"/>
        <pc:sldMkLst>
          <pc:docMk/>
          <pc:sldMk cId="3132802547" sldId="261"/>
        </pc:sldMkLst>
        <pc:spChg chg="mod">
          <ac:chgData name="Thejus" userId="bf7dc807bd7f7d44" providerId="LiveId" clId="{DDB7DFC7-BD35-4785-A3A8-6CA0A9572E60}" dt="2023-04-18T09:21:53.077" v="52" actId="20577"/>
          <ac:spMkLst>
            <pc:docMk/>
            <pc:sldMk cId="3132802547" sldId="261"/>
            <ac:spMk id="3" creationId="{D89EC79D-071A-567F-04E2-EF5B25ED0CE8}"/>
          </ac:spMkLst>
        </pc:spChg>
        <pc:picChg chg="add mod">
          <ac:chgData name="Thejus" userId="bf7dc807bd7f7d44" providerId="LiveId" clId="{DDB7DFC7-BD35-4785-A3A8-6CA0A9572E60}" dt="2023-04-18T09:18:41.685" v="42" actId="1076"/>
          <ac:picMkLst>
            <pc:docMk/>
            <pc:sldMk cId="3132802547" sldId="261"/>
            <ac:picMk id="2050" creationId="{1B71E5B8-1975-3D9F-6E4F-C749BFD53A68}"/>
          </ac:picMkLst>
        </pc:picChg>
        <pc:picChg chg="add mod">
          <ac:chgData name="Thejus" userId="bf7dc807bd7f7d44" providerId="LiveId" clId="{DDB7DFC7-BD35-4785-A3A8-6CA0A9572E60}" dt="2023-04-18T09:19:55.009" v="50" actId="1076"/>
          <ac:picMkLst>
            <pc:docMk/>
            <pc:sldMk cId="3132802547" sldId="261"/>
            <ac:picMk id="2052" creationId="{855C4094-E454-2B99-4673-478FBC36A93A}"/>
          </ac:picMkLst>
        </pc:picChg>
        <pc:picChg chg="mod">
          <ac:chgData name="Thejus" userId="bf7dc807bd7f7d44" providerId="LiveId" clId="{DDB7DFC7-BD35-4785-A3A8-6CA0A9572E60}" dt="2023-04-18T09:18:54.964" v="44" actId="1076"/>
          <ac:picMkLst>
            <pc:docMk/>
            <pc:sldMk cId="3132802547" sldId="261"/>
            <ac:picMk id="3074" creationId="{4F0A005A-1949-2B2B-F5E9-24EF74D047C9}"/>
          </ac:picMkLst>
        </pc:picChg>
        <pc:picChg chg="mod">
          <ac:chgData name="Thejus" userId="bf7dc807bd7f7d44" providerId="LiveId" clId="{DDB7DFC7-BD35-4785-A3A8-6CA0A9572E60}" dt="2023-04-18T09:19:57.780" v="51" actId="1076"/>
          <ac:picMkLst>
            <pc:docMk/>
            <pc:sldMk cId="3132802547" sldId="261"/>
            <ac:picMk id="3076" creationId="{99FF2464-B502-7603-4B62-E197D6970906}"/>
          </ac:picMkLst>
        </pc:picChg>
      </pc:sldChg>
      <pc:sldChg chg="addSp delSp modSp mod">
        <pc:chgData name="Thejus" userId="bf7dc807bd7f7d44" providerId="LiveId" clId="{DDB7DFC7-BD35-4785-A3A8-6CA0A9572E60}" dt="2023-04-18T09:54:03.884" v="424" actId="14100"/>
        <pc:sldMkLst>
          <pc:docMk/>
          <pc:sldMk cId="35451337" sldId="262"/>
        </pc:sldMkLst>
        <pc:spChg chg="mod">
          <ac:chgData name="Thejus" userId="bf7dc807bd7f7d44" providerId="LiveId" clId="{DDB7DFC7-BD35-4785-A3A8-6CA0A9572E60}" dt="2023-04-18T09:36:33.874" v="119" actId="6549"/>
          <ac:spMkLst>
            <pc:docMk/>
            <pc:sldMk cId="35451337" sldId="262"/>
            <ac:spMk id="3" creationId="{D89EC79D-071A-567F-04E2-EF5B25ED0CE8}"/>
          </ac:spMkLst>
        </pc:spChg>
        <pc:picChg chg="add del mod">
          <ac:chgData name="Thejus" userId="bf7dc807bd7f7d44" providerId="LiveId" clId="{DDB7DFC7-BD35-4785-A3A8-6CA0A9572E60}" dt="2023-04-18T09:34:25.725" v="58"/>
          <ac:picMkLst>
            <pc:docMk/>
            <pc:sldMk cId="35451337" sldId="262"/>
            <ac:picMk id="3074" creationId="{69435F53-E60A-705A-AAA1-F49C7B1736B3}"/>
          </ac:picMkLst>
        </pc:picChg>
        <pc:picChg chg="add mod">
          <ac:chgData name="Thejus" userId="bf7dc807bd7f7d44" providerId="LiveId" clId="{DDB7DFC7-BD35-4785-A3A8-6CA0A9572E60}" dt="2023-04-18T09:35:16.772" v="76" actId="14100"/>
          <ac:picMkLst>
            <pc:docMk/>
            <pc:sldMk cId="35451337" sldId="262"/>
            <ac:picMk id="3076" creationId="{29710B8D-2296-2377-268F-81B3DD890106}"/>
          </ac:picMkLst>
        </pc:picChg>
        <pc:picChg chg="add mod">
          <ac:chgData name="Thejus" userId="bf7dc807bd7f7d44" providerId="LiveId" clId="{DDB7DFC7-BD35-4785-A3A8-6CA0A9572E60}" dt="2023-04-18T09:54:03.884" v="424" actId="14100"/>
          <ac:picMkLst>
            <pc:docMk/>
            <pc:sldMk cId="35451337" sldId="262"/>
            <ac:picMk id="3078" creationId="{5FED82D6-BB8B-58D5-3BFD-D25F09BE9234}"/>
          </ac:picMkLst>
        </pc:picChg>
        <pc:picChg chg="mod">
          <ac:chgData name="Thejus" userId="bf7dc807bd7f7d44" providerId="LiveId" clId="{DDB7DFC7-BD35-4785-A3A8-6CA0A9572E60}" dt="2023-04-18T09:35:19.672" v="77" actId="14100"/>
          <ac:picMkLst>
            <pc:docMk/>
            <pc:sldMk cId="35451337" sldId="262"/>
            <ac:picMk id="4102" creationId="{FB740A38-33AB-01EF-DA98-2B1C5FC6B87E}"/>
          </ac:picMkLst>
        </pc:picChg>
        <pc:picChg chg="mod">
          <ac:chgData name="Thejus" userId="bf7dc807bd7f7d44" providerId="LiveId" clId="{DDB7DFC7-BD35-4785-A3A8-6CA0A9572E60}" dt="2023-04-18T09:35:13.112" v="74" actId="1076"/>
          <ac:picMkLst>
            <pc:docMk/>
            <pc:sldMk cId="35451337" sldId="262"/>
            <ac:picMk id="4104" creationId="{7FCB1358-6AF3-D2DE-C8B8-ED561D9C733E}"/>
          </ac:picMkLst>
        </pc:picChg>
      </pc:sldChg>
      <pc:sldChg chg="addSp modSp mod">
        <pc:chgData name="Thejus" userId="bf7dc807bd7f7d44" providerId="LiveId" clId="{DDB7DFC7-BD35-4785-A3A8-6CA0A9572E60}" dt="2023-04-18T09:43:26.883" v="163" actId="1076"/>
        <pc:sldMkLst>
          <pc:docMk/>
          <pc:sldMk cId="1685039015" sldId="263"/>
        </pc:sldMkLst>
        <pc:spChg chg="mod">
          <ac:chgData name="Thejus" userId="bf7dc807bd7f7d44" providerId="LiveId" clId="{DDB7DFC7-BD35-4785-A3A8-6CA0A9572E60}" dt="2023-04-18T09:43:26.883" v="163" actId="1076"/>
          <ac:spMkLst>
            <pc:docMk/>
            <pc:sldMk cId="1685039015" sldId="263"/>
            <ac:spMk id="3" creationId="{1350917F-6800-F564-9B66-44811DAB732B}"/>
          </ac:spMkLst>
        </pc:spChg>
        <pc:picChg chg="add mod">
          <ac:chgData name="Thejus" userId="bf7dc807bd7f7d44" providerId="LiveId" clId="{DDB7DFC7-BD35-4785-A3A8-6CA0A9572E60}" dt="2023-04-18T09:39:52.428" v="152" actId="1076"/>
          <ac:picMkLst>
            <pc:docMk/>
            <pc:sldMk cId="1685039015" sldId="263"/>
            <ac:picMk id="4098" creationId="{85BA5604-64B4-C078-B84E-9A480CCDBCE7}"/>
          </ac:picMkLst>
        </pc:picChg>
        <pc:picChg chg="add mod">
          <ac:chgData name="Thejus" userId="bf7dc807bd7f7d44" providerId="LiveId" clId="{DDB7DFC7-BD35-4785-A3A8-6CA0A9572E60}" dt="2023-04-18T09:40:06.373" v="157" actId="14100"/>
          <ac:picMkLst>
            <pc:docMk/>
            <pc:sldMk cId="1685039015" sldId="263"/>
            <ac:picMk id="4100" creationId="{AA9D9DD0-13EB-4C02-FC0D-16D612040244}"/>
          </ac:picMkLst>
        </pc:picChg>
        <pc:picChg chg="mod">
          <ac:chgData name="Thejus" userId="bf7dc807bd7f7d44" providerId="LiveId" clId="{DDB7DFC7-BD35-4785-A3A8-6CA0A9572E60}" dt="2023-04-18T09:38:25.148" v="123" actId="1076"/>
          <ac:picMkLst>
            <pc:docMk/>
            <pc:sldMk cId="1685039015" sldId="263"/>
            <ac:picMk id="5122" creationId="{E0AF70FB-A02B-431D-8775-5DCE1B0D97C5}"/>
          </ac:picMkLst>
        </pc:picChg>
        <pc:picChg chg="mod">
          <ac:chgData name="Thejus" userId="bf7dc807bd7f7d44" providerId="LiveId" clId="{DDB7DFC7-BD35-4785-A3A8-6CA0A9572E60}" dt="2023-04-18T09:40:15.496" v="160" actId="1076"/>
          <ac:picMkLst>
            <pc:docMk/>
            <pc:sldMk cId="1685039015" sldId="263"/>
            <ac:picMk id="5124" creationId="{A7A15299-7ABA-A766-5CC1-6E9FC185C72F}"/>
          </ac:picMkLst>
        </pc:picChg>
      </pc:sldChg>
      <pc:sldChg chg="addSp delSp modSp mod">
        <pc:chgData name="Thejus" userId="bf7dc807bd7f7d44" providerId="LiveId" clId="{DDB7DFC7-BD35-4785-A3A8-6CA0A9572E60}" dt="2023-04-18T10:17:23.676" v="675" actId="27309"/>
        <pc:sldMkLst>
          <pc:docMk/>
          <pc:sldMk cId="3634524579" sldId="266"/>
        </pc:sldMkLst>
        <pc:spChg chg="mod">
          <ac:chgData name="Thejus" userId="bf7dc807bd7f7d44" providerId="LiveId" clId="{DDB7DFC7-BD35-4785-A3A8-6CA0A9572E60}" dt="2023-04-18T10:16:11.361" v="673" actId="20577"/>
          <ac:spMkLst>
            <pc:docMk/>
            <pc:sldMk cId="3634524579" sldId="266"/>
            <ac:spMk id="6" creationId="{FAE836A8-A280-81CD-87AE-DED76B9B5DCA}"/>
          </ac:spMkLst>
        </pc:spChg>
        <pc:graphicFrameChg chg="add del modGraphic">
          <ac:chgData name="Thejus" userId="bf7dc807bd7f7d44" providerId="LiveId" clId="{DDB7DFC7-BD35-4785-A3A8-6CA0A9572E60}" dt="2023-04-18T10:17:23.676" v="675" actId="27309"/>
          <ac:graphicFrameMkLst>
            <pc:docMk/>
            <pc:sldMk cId="3634524579" sldId="266"/>
            <ac:graphicFrameMk id="7" creationId="{4774BC0A-CF3E-841F-250A-663B74D88198}"/>
          </ac:graphicFrameMkLst>
        </pc:graphicFrameChg>
        <pc:picChg chg="add del">
          <ac:chgData name="Thejus" userId="bf7dc807bd7f7d44" providerId="LiveId" clId="{DDB7DFC7-BD35-4785-A3A8-6CA0A9572E60}" dt="2023-04-18T10:15:00.405" v="650"/>
          <ac:picMkLst>
            <pc:docMk/>
            <pc:sldMk cId="3634524579" sldId="266"/>
            <ac:picMk id="3" creationId="{9D76564C-C943-5F4D-489B-9DD3BD1CF350}"/>
          </ac:picMkLst>
        </pc:picChg>
      </pc:sldChg>
      <pc:sldChg chg="modSp mod">
        <pc:chgData name="Thejus" userId="bf7dc807bd7f7d44" providerId="LiveId" clId="{DDB7DFC7-BD35-4785-A3A8-6CA0A9572E60}" dt="2023-04-18T09:58:09.326" v="621" actId="20577"/>
        <pc:sldMkLst>
          <pc:docMk/>
          <pc:sldMk cId="42543640" sldId="267"/>
        </pc:sldMkLst>
        <pc:spChg chg="mod">
          <ac:chgData name="Thejus" userId="bf7dc807bd7f7d44" providerId="LiveId" clId="{DDB7DFC7-BD35-4785-A3A8-6CA0A9572E60}" dt="2023-04-18T09:58:09.326" v="621" actId="20577"/>
          <ac:spMkLst>
            <pc:docMk/>
            <pc:sldMk cId="42543640" sldId="267"/>
            <ac:spMk id="7" creationId="{DF3A8F34-B53E-7E5E-E7E2-5E7342AC7721}"/>
          </ac:spMkLst>
        </pc:spChg>
      </pc:sldChg>
      <pc:sldChg chg="addSp delSp modSp new mod">
        <pc:chgData name="Thejus" userId="bf7dc807bd7f7d44" providerId="LiveId" clId="{DDB7DFC7-BD35-4785-A3A8-6CA0A9572E60}" dt="2023-04-18T09:52:39.215" v="423" actId="1076"/>
        <pc:sldMkLst>
          <pc:docMk/>
          <pc:sldMk cId="1715295026" sldId="269"/>
        </pc:sldMkLst>
        <pc:spChg chg="mod">
          <ac:chgData name="Thejus" userId="bf7dc807bd7f7d44" providerId="LiveId" clId="{DDB7DFC7-BD35-4785-A3A8-6CA0A9572E60}" dt="2023-04-18T09:52:21.886" v="420" actId="313"/>
          <ac:spMkLst>
            <pc:docMk/>
            <pc:sldMk cId="1715295026" sldId="269"/>
            <ac:spMk id="2" creationId="{4F772981-9754-971D-A790-E53D9FF47980}"/>
          </ac:spMkLst>
        </pc:spChg>
        <pc:spChg chg="add del mod">
          <ac:chgData name="Thejus" userId="bf7dc807bd7f7d44" providerId="LiveId" clId="{DDB7DFC7-BD35-4785-A3A8-6CA0A9572E60}" dt="2023-04-18T09:52:35.289" v="421" actId="478"/>
          <ac:spMkLst>
            <pc:docMk/>
            <pc:sldMk cId="1715295026" sldId="269"/>
            <ac:spMk id="3" creationId="{8A7B0B22-76EC-33A6-7701-2956F505B4FC}"/>
          </ac:spMkLst>
        </pc:spChg>
        <pc:spChg chg="del">
          <ac:chgData name="Thejus" userId="bf7dc807bd7f7d44" providerId="LiveId" clId="{DDB7DFC7-BD35-4785-A3A8-6CA0A9572E60}" dt="2023-04-18T09:43:46.155" v="164" actId="478"/>
          <ac:spMkLst>
            <pc:docMk/>
            <pc:sldMk cId="1715295026" sldId="269"/>
            <ac:spMk id="4" creationId="{06B9466A-A0E6-E83C-897D-A2F2FEC48936}"/>
          </ac:spMkLst>
        </pc:spChg>
        <pc:picChg chg="add del mod">
          <ac:chgData name="Thejus" userId="bf7dc807bd7f7d44" providerId="LiveId" clId="{DDB7DFC7-BD35-4785-A3A8-6CA0A9572E60}" dt="2023-04-18T09:48:57.927" v="207"/>
          <ac:picMkLst>
            <pc:docMk/>
            <pc:sldMk cId="1715295026" sldId="269"/>
            <ac:picMk id="5122" creationId="{ED58B7A6-AED6-8360-C4DC-D8D1D2195B7D}"/>
          </ac:picMkLst>
        </pc:picChg>
        <pc:picChg chg="add del mod">
          <ac:chgData name="Thejus" userId="bf7dc807bd7f7d44" providerId="LiveId" clId="{DDB7DFC7-BD35-4785-A3A8-6CA0A9572E60}" dt="2023-04-18T09:51:23.201" v="398"/>
          <ac:picMkLst>
            <pc:docMk/>
            <pc:sldMk cId="1715295026" sldId="269"/>
            <ac:picMk id="5124" creationId="{E9C8495D-529C-B084-4421-ABB38106E0B1}"/>
          </ac:picMkLst>
        </pc:picChg>
        <pc:picChg chg="add mod">
          <ac:chgData name="Thejus" userId="bf7dc807bd7f7d44" providerId="LiveId" clId="{DDB7DFC7-BD35-4785-A3A8-6CA0A9572E60}" dt="2023-04-18T09:52:37.575" v="422" actId="1076"/>
          <ac:picMkLst>
            <pc:docMk/>
            <pc:sldMk cId="1715295026" sldId="269"/>
            <ac:picMk id="5126" creationId="{E0344AE8-E676-EF43-2DC1-C088D38AA0C8}"/>
          </ac:picMkLst>
        </pc:picChg>
        <pc:picChg chg="add del mod">
          <ac:chgData name="Thejus" userId="bf7dc807bd7f7d44" providerId="LiveId" clId="{DDB7DFC7-BD35-4785-A3A8-6CA0A9572E60}" dt="2023-04-18T09:51:51.528" v="408"/>
          <ac:picMkLst>
            <pc:docMk/>
            <pc:sldMk cId="1715295026" sldId="269"/>
            <ac:picMk id="5128" creationId="{5ADAA345-A4B9-4762-7978-1E2477820898}"/>
          </ac:picMkLst>
        </pc:picChg>
        <pc:picChg chg="add mod">
          <ac:chgData name="Thejus" userId="bf7dc807bd7f7d44" providerId="LiveId" clId="{DDB7DFC7-BD35-4785-A3A8-6CA0A9572E60}" dt="2023-04-18T09:52:39.215" v="423" actId="1076"/>
          <ac:picMkLst>
            <pc:docMk/>
            <pc:sldMk cId="1715295026" sldId="269"/>
            <ac:picMk id="5130" creationId="{F0E81D18-ABD1-D4C1-78E7-CC36F3836ED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625D9A-AD11-BB77-8CE1-600AC79B23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D45109-C644-8165-03D5-3A9E4E777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9A49D9-239E-4EB7-B37F-7A39B1A96EE2}" type="datetimeFigureOut">
              <a:rPr lang="en-US" smtClean="0"/>
              <a:t>4/18/2023</a:t>
            </a:fld>
            <a:endParaRPr lang="en-US"/>
          </a:p>
        </p:txBody>
      </p:sp>
      <p:sp>
        <p:nvSpPr>
          <p:cNvPr id="4" name="Footer Placeholder 3">
            <a:extLst>
              <a:ext uri="{FF2B5EF4-FFF2-40B4-BE49-F238E27FC236}">
                <a16:creationId xmlns:a16="http://schemas.microsoft.com/office/drawing/2014/main" id="{100B6B2B-9E28-297A-F340-4C3EE05F2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8D902E-86E3-D9CA-1FA0-87677AC92F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21A6C2-3563-4F5E-8374-9BB508B40544}" type="slidenum">
              <a:rPr lang="en-US" smtClean="0"/>
              <a:t>‹#›</a:t>
            </a:fld>
            <a:endParaRPr lang="en-US"/>
          </a:p>
        </p:txBody>
      </p:sp>
    </p:spTree>
    <p:extLst>
      <p:ext uri="{BB962C8B-B14F-4D97-AF65-F5344CB8AC3E}">
        <p14:creationId xmlns:p14="http://schemas.microsoft.com/office/powerpoint/2010/main" val="2404800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8AFD1-DF66-4C3F-AD23-FF87BA4F3847}"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933EC-8232-4E67-9208-70903140563E}" type="slidenum">
              <a:rPr lang="en-US" smtClean="0"/>
              <a:t>‹#›</a:t>
            </a:fld>
            <a:endParaRPr lang="en-US"/>
          </a:p>
        </p:txBody>
      </p:sp>
    </p:spTree>
    <p:extLst>
      <p:ext uri="{BB962C8B-B14F-4D97-AF65-F5344CB8AC3E}">
        <p14:creationId xmlns:p14="http://schemas.microsoft.com/office/powerpoint/2010/main" val="27883232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0C24C855-F279-4FD6-9B6C-2FD1558AFD04}" type="datetime1">
              <a:rPr lang="en-US" smtClean="0"/>
              <a:t>4/18/2023</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427614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BD894BB5-29D4-470C-893A-E96968649B29}" type="datetime1">
              <a:rPr lang="en-US" smtClean="0"/>
              <a:t>4/18/2023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0738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F5A132E3-2EC1-4974-9AD8-B5F96B8618E4}" type="datetime1">
              <a:rPr lang="en-US" smtClean="0"/>
              <a:t>4/18/2023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4583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0F4C6B7-A09F-4B64-99EE-599C944423B7}" type="datetime1">
              <a:rPr lang="en-US" smtClean="0"/>
              <a:t>4/18/2023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8048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56F91D48-9265-4547-80D6-776A364FBBCD}" type="datetime1">
              <a:rPr lang="en-US" smtClean="0"/>
              <a:t>4/18/2023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5000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CC457643-4F62-4D1B-80F5-0374D19A19D7}" type="datetime1">
              <a:rPr lang="en-US" smtClean="0"/>
              <a:t>4/18/2023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79200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C43F1FE6-20E1-48B3-9B4B-46E50E7CC3B8}" type="datetime1">
              <a:rPr lang="en-US" smtClean="0"/>
              <a:t>4/18/2023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6269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C52AF79C-4637-415E-AE95-A0FAFDB80291}" type="datetime1">
              <a:rPr lang="en-US" smtClean="0"/>
              <a:t>4/18/2023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0627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FA7A565D-020F-43A4-A35C-A433A2398089}" type="datetime1">
              <a:rPr lang="en-US" smtClean="0"/>
              <a:t>4/18/2023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684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36A6C9E8-4231-4DBE-A020-E9108BBF2A2B}" type="datetime1">
              <a:rPr lang="en-US" smtClean="0"/>
              <a:t>4/18/2023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3546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FE9A9E3E-7E9E-4557-BDDE-72161B7E0E2C}" type="datetime1">
              <a:rPr lang="en-US" smtClean="0"/>
              <a:t>4/18/2023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1330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6F6FA58A-D64E-4586-BFD3-CD58F2D74C99}" type="datetime1">
              <a:rPr lang="en-US" smtClean="0"/>
              <a:t>4/18/2023</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60112639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ftr="0" dt="0"/>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C729A30-F429-4967-81E8-45F6757C8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FC137C-7F97-41FA-86A1-2E01C3837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967903" cy="68579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9FBFB9D3-7D34-4948-B4D0-73E7B6E5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949" y="-54949"/>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8D7316C-2A5F-9143-8E2D-DA1DF63A45A7}"/>
              </a:ext>
            </a:extLst>
          </p:cNvPr>
          <p:cNvSpPr>
            <a:spLocks noGrp="1"/>
          </p:cNvSpPr>
          <p:nvPr>
            <p:ph type="ctrTitle"/>
          </p:nvPr>
        </p:nvSpPr>
        <p:spPr>
          <a:xfrm>
            <a:off x="1084728" y="2754999"/>
            <a:ext cx="4348578" cy="2005262"/>
          </a:xfrm>
        </p:spPr>
        <p:txBody>
          <a:bodyPr>
            <a:normAutofit/>
          </a:bodyPr>
          <a:lstStyle/>
          <a:p>
            <a:r>
              <a:rPr lang="en-US" dirty="0" err="1"/>
              <a:t>Lead_Scoring_Case_Study</a:t>
            </a:r>
            <a:endParaRPr lang="en-US" dirty="0"/>
          </a:p>
        </p:txBody>
      </p:sp>
      <p:sp>
        <p:nvSpPr>
          <p:cNvPr id="3" name="Subtitle 2">
            <a:extLst>
              <a:ext uri="{FF2B5EF4-FFF2-40B4-BE49-F238E27FC236}">
                <a16:creationId xmlns:a16="http://schemas.microsoft.com/office/drawing/2014/main" id="{37DF4972-956F-2ED2-331B-14F2A67C3D14}"/>
              </a:ext>
            </a:extLst>
          </p:cNvPr>
          <p:cNvSpPr>
            <a:spLocks noGrp="1"/>
          </p:cNvSpPr>
          <p:nvPr>
            <p:ph type="subTitle" idx="1"/>
          </p:nvPr>
        </p:nvSpPr>
        <p:spPr>
          <a:xfrm>
            <a:off x="1084728" y="4902489"/>
            <a:ext cx="4348578" cy="985075"/>
          </a:xfrm>
        </p:spPr>
        <p:txBody>
          <a:bodyPr>
            <a:normAutofit/>
          </a:bodyPr>
          <a:lstStyle/>
          <a:p>
            <a:r>
              <a:rPr lang="en-US" dirty="0"/>
              <a:t>  	</a:t>
            </a:r>
            <a:r>
              <a:rPr lang="en-US" sz="1400" b="1" dirty="0">
                <a:latin typeface="Arial" panose="020B0604020202020204" pitchFamily="34" charset="0"/>
                <a:cs typeface="Arial" panose="020B0604020202020204" pitchFamily="34" charset="0"/>
              </a:rPr>
              <a:t>By </a:t>
            </a:r>
          </a:p>
          <a:p>
            <a:r>
              <a:rPr lang="en-US" sz="1400" b="1" dirty="0">
                <a:latin typeface="Arial" panose="020B0604020202020204" pitchFamily="34" charset="0"/>
                <a:cs typeface="Arial" panose="020B0604020202020204" pitchFamily="34" charset="0"/>
              </a:rPr>
              <a:t>	Thejus VS and </a:t>
            </a:r>
            <a:r>
              <a:rPr lang="en-US" sz="1400" b="1" dirty="0" err="1">
                <a:latin typeface="Arial" panose="020B0604020202020204" pitchFamily="34" charset="0"/>
                <a:cs typeface="Arial" panose="020B0604020202020204" pitchFamily="34" charset="0"/>
              </a:rPr>
              <a:t>PremKumar</a:t>
            </a:r>
            <a:endParaRPr lang="en-US"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69AB637-FD0B-EF6D-A925-43770ADE5F3C}"/>
              </a:ext>
            </a:extLst>
          </p:cNvPr>
          <p:cNvPicPr>
            <a:picLocks noChangeAspect="1"/>
          </p:cNvPicPr>
          <p:nvPr/>
        </p:nvPicPr>
        <p:blipFill rotWithShape="1">
          <a:blip r:embed="rId2"/>
          <a:srcRect l="5371" r="18269"/>
          <a:stretch/>
        </p:blipFill>
        <p:spPr>
          <a:xfrm>
            <a:off x="6967903" y="-14"/>
            <a:ext cx="5236733" cy="6858000"/>
          </a:xfrm>
          <a:prstGeom prst="rect">
            <a:avLst/>
          </a:prstGeom>
        </p:spPr>
      </p:pic>
      <p:sp>
        <p:nvSpPr>
          <p:cNvPr id="5" name="Slide Number Placeholder 4">
            <a:extLst>
              <a:ext uri="{FF2B5EF4-FFF2-40B4-BE49-F238E27FC236}">
                <a16:creationId xmlns:a16="http://schemas.microsoft.com/office/drawing/2014/main" id="{A999A217-72A3-5286-4FD2-D12E72807A07}"/>
              </a:ext>
            </a:extLst>
          </p:cNvPr>
          <p:cNvSpPr>
            <a:spLocks noGrp="1"/>
          </p:cNvSpPr>
          <p:nvPr>
            <p:ph type="sldNum" sz="quarter" idx="12"/>
          </p:nvPr>
        </p:nvSpPr>
        <p:spPr>
          <a:xfrm>
            <a:off x="11540355" y="6356350"/>
            <a:ext cx="410973" cy="365125"/>
          </a:xfrm>
        </p:spPr>
        <p:txBody>
          <a:bodyPr>
            <a:normAutofit/>
          </a:bodyPr>
          <a:lstStyle/>
          <a:p>
            <a:pPr>
              <a:spcAft>
                <a:spcPts val="600"/>
              </a:spcAft>
            </a:pPr>
            <a:fld id="{07CE569E-9B7C-4CB9-AB80-C0841F922CFF}"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1980136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0692-9F56-82E1-F9E7-A3B29F0ABA94}"/>
              </a:ext>
            </a:extLst>
          </p:cNvPr>
          <p:cNvSpPr>
            <a:spLocks noGrp="1"/>
          </p:cNvSpPr>
          <p:nvPr>
            <p:ph type="title"/>
          </p:nvPr>
        </p:nvSpPr>
        <p:spPr>
          <a:xfrm>
            <a:off x="1077362" y="182880"/>
            <a:ext cx="9950103" cy="498157"/>
          </a:xfrm>
        </p:spPr>
        <p:txBody>
          <a:bodyPr>
            <a:normAutofit fontScale="90000"/>
          </a:bodyPr>
          <a:lstStyle/>
          <a:p>
            <a:r>
              <a:rPr lang="en-US" u="sng" dirty="0">
                <a:latin typeface="Arial" panose="020B0604020202020204" pitchFamily="34" charset="0"/>
                <a:cs typeface="Arial" panose="020B0604020202020204" pitchFamily="34" charset="0"/>
              </a:rPr>
              <a:t>Model Building</a:t>
            </a:r>
          </a:p>
        </p:txBody>
      </p:sp>
      <p:sp>
        <p:nvSpPr>
          <p:cNvPr id="3" name="Content Placeholder 2">
            <a:extLst>
              <a:ext uri="{FF2B5EF4-FFF2-40B4-BE49-F238E27FC236}">
                <a16:creationId xmlns:a16="http://schemas.microsoft.com/office/drawing/2014/main" id="{FA162E2A-0FBF-2044-EE6F-F52DCD65CFFF}"/>
              </a:ext>
            </a:extLst>
          </p:cNvPr>
          <p:cNvSpPr>
            <a:spLocks noGrp="1"/>
          </p:cNvSpPr>
          <p:nvPr>
            <p:ph sz="half" idx="1"/>
          </p:nvPr>
        </p:nvSpPr>
        <p:spPr>
          <a:xfrm>
            <a:off x="1077362" y="777240"/>
            <a:ext cx="9384898" cy="5399723"/>
          </a:xfrm>
        </p:spPr>
        <p:txBody>
          <a:bodyPr>
            <a:normAutofit/>
          </a:bodyPr>
          <a:lstStyle/>
          <a:p>
            <a:r>
              <a:rPr lang="en-US" sz="1400" dirty="0">
                <a:latin typeface="Arial" panose="020B0604020202020204" pitchFamily="34" charset="0"/>
                <a:cs typeface="Arial" panose="020B0604020202020204" pitchFamily="34" charset="0"/>
              </a:rPr>
              <a:t>Splitting Into Train and Test Set Data.</a:t>
            </a:r>
          </a:p>
          <a:p>
            <a:r>
              <a:rPr lang="en-US" sz="1400" dirty="0">
                <a:latin typeface="Arial" panose="020B0604020202020204" pitchFamily="34" charset="0"/>
                <a:cs typeface="Arial" panose="020B0604020202020204" pitchFamily="34" charset="0"/>
              </a:rPr>
              <a:t>Scale variables in train set.</a:t>
            </a:r>
          </a:p>
          <a:p>
            <a:r>
              <a:rPr lang="en-US" sz="1400" dirty="0">
                <a:latin typeface="Arial" panose="020B0604020202020204" pitchFamily="34" charset="0"/>
                <a:cs typeface="Arial" panose="020B0604020202020204" pitchFamily="34" charset="0"/>
              </a:rPr>
              <a:t>Build the first model.</a:t>
            </a:r>
          </a:p>
          <a:p>
            <a:r>
              <a:rPr lang="en-US" sz="1400" dirty="0">
                <a:latin typeface="Arial" panose="020B0604020202020204" pitchFamily="34" charset="0"/>
                <a:cs typeface="Arial" panose="020B0604020202020204" pitchFamily="34" charset="0"/>
              </a:rPr>
              <a:t>USE RFE to eliminate less relevant variables.</a:t>
            </a:r>
          </a:p>
          <a:p>
            <a:r>
              <a:rPr lang="en-US" sz="1400" dirty="0">
                <a:latin typeface="Arial" panose="020B0604020202020204" pitchFamily="34" charset="0"/>
                <a:cs typeface="Arial" panose="020B0604020202020204" pitchFamily="34" charset="0"/>
              </a:rPr>
              <a:t>Build next model.</a:t>
            </a:r>
          </a:p>
          <a:p>
            <a:r>
              <a:rPr lang="en-US" sz="1400" dirty="0">
                <a:latin typeface="Arial" panose="020B0604020202020204" pitchFamily="34" charset="0"/>
                <a:cs typeface="Arial" panose="020B0604020202020204" pitchFamily="34" charset="0"/>
              </a:rPr>
              <a:t>Eliminate variables for all the existing columns.</a:t>
            </a:r>
          </a:p>
          <a:p>
            <a:r>
              <a:rPr lang="en-US" sz="1400" dirty="0">
                <a:latin typeface="Arial" panose="020B0604020202020204" pitchFamily="34" charset="0"/>
                <a:cs typeface="Arial" panose="020B0604020202020204" pitchFamily="34" charset="0"/>
              </a:rPr>
              <a:t>Predict using train set.</a:t>
            </a:r>
          </a:p>
          <a:p>
            <a:r>
              <a:rPr lang="en-US" sz="1400" dirty="0">
                <a:latin typeface="Arial" panose="020B0604020202020204" pitchFamily="34" charset="0"/>
                <a:cs typeface="Arial" panose="020B0604020202020204" pitchFamily="34" charset="0"/>
              </a:rPr>
              <a:t>Create Confusion metrics</a:t>
            </a:r>
          </a:p>
          <a:p>
            <a:r>
              <a:rPr lang="en-US" sz="1400" dirty="0">
                <a:latin typeface="Arial" panose="020B0604020202020204" pitchFamily="34" charset="0"/>
                <a:cs typeface="Arial" panose="020B0604020202020204" pitchFamily="34" charset="0"/>
              </a:rPr>
              <a:t>Precision and recall analysis on test prediction.</a:t>
            </a:r>
          </a:p>
          <a:p>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EC88EF9-FB3A-FDF9-7524-623AB20A6CBD}"/>
              </a:ext>
            </a:extLst>
          </p:cNvPr>
          <p:cNvSpPr>
            <a:spLocks noGrp="1"/>
          </p:cNvSpPr>
          <p:nvPr>
            <p:ph type="sldNum" sz="quarter" idx="12"/>
          </p:nvPr>
        </p:nvSpPr>
        <p:spPr/>
        <p:txBody>
          <a:bodyPr/>
          <a:lstStyle/>
          <a:p>
            <a:fld id="{5DEF7F31-0B8A-474A-B86C-91F381754329}" type="slidenum">
              <a:rPr lang="en-US" smtClean="0"/>
              <a:t>10</a:t>
            </a:fld>
            <a:endParaRPr lang="en-US"/>
          </a:p>
        </p:txBody>
      </p:sp>
    </p:spTree>
    <p:extLst>
      <p:ext uri="{BB962C8B-B14F-4D97-AF65-F5344CB8AC3E}">
        <p14:creationId xmlns:p14="http://schemas.microsoft.com/office/powerpoint/2010/main" val="127283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9102-959B-F785-CC19-FCA316959255}"/>
              </a:ext>
            </a:extLst>
          </p:cNvPr>
          <p:cNvSpPr>
            <a:spLocks noGrp="1"/>
          </p:cNvSpPr>
          <p:nvPr>
            <p:ph type="title"/>
          </p:nvPr>
        </p:nvSpPr>
        <p:spPr>
          <a:xfrm>
            <a:off x="651934" y="59268"/>
            <a:ext cx="10375532" cy="491066"/>
          </a:xfrm>
        </p:spPr>
        <p:txBody>
          <a:bodyPr>
            <a:normAutofit fontScale="90000"/>
          </a:bodyPr>
          <a:lstStyle/>
          <a:p>
            <a:r>
              <a:rPr lang="en-US" u="sng" dirty="0">
                <a:latin typeface="Arial" panose="020B0604020202020204" pitchFamily="34" charset="0"/>
                <a:cs typeface="Arial" panose="020B0604020202020204" pitchFamily="34" charset="0"/>
              </a:rPr>
              <a:t>Model Evaluation</a:t>
            </a:r>
          </a:p>
        </p:txBody>
      </p:sp>
      <p:pic>
        <p:nvPicPr>
          <p:cNvPr id="6146" name="Picture 2">
            <a:extLst>
              <a:ext uri="{FF2B5EF4-FFF2-40B4-BE49-F238E27FC236}">
                <a16:creationId xmlns:a16="http://schemas.microsoft.com/office/drawing/2014/main" id="{E549FD9D-CAED-145A-85B4-AF72B5CFA9E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730673" y="628142"/>
            <a:ext cx="3826262" cy="302183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FAE836A8-A280-81CD-87AE-DED76B9B5DCA}"/>
              </a:ext>
            </a:extLst>
          </p:cNvPr>
          <p:cNvSpPr>
            <a:spLocks noGrp="1"/>
          </p:cNvSpPr>
          <p:nvPr>
            <p:ph sz="half" idx="2"/>
          </p:nvPr>
        </p:nvSpPr>
        <p:spPr>
          <a:xfrm>
            <a:off x="6277278" y="281941"/>
            <a:ext cx="4750187" cy="5895022"/>
          </a:xfrm>
        </p:spPr>
        <p:txBody>
          <a:bodyPr>
            <a:normAutofit/>
          </a:bodyPr>
          <a:lstStyle/>
          <a:p>
            <a:pPr marL="0" indent="0">
              <a:buNone/>
            </a:pPr>
            <a:r>
              <a:rPr lang="en-US" sz="1400" b="1" u="sng" dirty="0">
                <a:latin typeface="Arial" panose="020B0604020202020204" pitchFamily="34" charset="0"/>
                <a:cs typeface="Arial" panose="020B0604020202020204" pitchFamily="34" charset="0"/>
              </a:rPr>
              <a:t>A</a:t>
            </a:r>
            <a:r>
              <a:rPr lang="en-US" sz="1600" b="1" u="sng" dirty="0">
                <a:latin typeface="Arial" panose="020B0604020202020204" pitchFamily="34" charset="0"/>
                <a:cs typeface="Arial" panose="020B0604020202020204" pitchFamily="34" charset="0"/>
              </a:rPr>
              <a:t>ccuracy Sensitivity and Specificity </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79.00 % Accuracy</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79.43% Sensitivity</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78.67% Specificity</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can see that around 0.42, you get the optimal values of the three metrics. So , choose 0.42 as our cutoff now.</a:t>
            </a:r>
          </a:p>
          <a:p>
            <a:pPr marL="0" indent="0">
              <a:buNone/>
            </a:pPr>
            <a:r>
              <a:rPr lang="en-US" sz="1400" dirty="0">
                <a:highlight>
                  <a:srgbClr val="FFFF00"/>
                </a:highlight>
                <a:latin typeface="Arial" panose="020B0604020202020204" pitchFamily="34" charset="0"/>
                <a:cs typeface="Arial" panose="020B0604020202020204" pitchFamily="34" charset="0"/>
              </a:rPr>
              <a:t>1819	 493</a:t>
            </a:r>
          </a:p>
          <a:p>
            <a:pPr marL="0" indent="0">
              <a:buNone/>
            </a:pPr>
            <a:r>
              <a:rPr lang="en-US" sz="1400" dirty="0">
                <a:highlight>
                  <a:srgbClr val="FFFF00"/>
                </a:highlight>
                <a:latin typeface="Arial" panose="020B0604020202020204" pitchFamily="34" charset="0"/>
                <a:cs typeface="Arial" panose="020B0604020202020204" pitchFamily="34" charset="0"/>
              </a:rPr>
              <a:t>442	1707</a:t>
            </a:r>
          </a:p>
          <a:p>
            <a:pPr>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Precision and Recall</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78.40% Precision</a:t>
            </a:r>
          </a:p>
          <a:p>
            <a:pPr>
              <a:buFont typeface="Courier New" panose="02070309020205020404" pitchFamily="49" charset="0"/>
              <a:buChar char="o"/>
            </a:pPr>
            <a:r>
              <a:rPr lang="en-US" sz="1400" dirty="0">
                <a:latin typeface="Arial" panose="020B0604020202020204" pitchFamily="34" charset="0"/>
                <a:cs typeface="Arial" panose="020B0604020202020204" pitchFamily="34" charset="0"/>
              </a:rPr>
              <a:t>78.36% Recall</a:t>
            </a:r>
          </a:p>
          <a:p>
            <a:pPr marL="0" indent="0">
              <a:buNone/>
            </a:pPr>
            <a:endParaRPr lang="en-US" sz="1400" b="1" u="sng"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EDCA86D-34D4-E751-89BD-3A5435E519C0}"/>
              </a:ext>
            </a:extLst>
          </p:cNvPr>
          <p:cNvSpPr>
            <a:spLocks noGrp="1"/>
          </p:cNvSpPr>
          <p:nvPr>
            <p:ph type="sldNum" sz="quarter" idx="12"/>
          </p:nvPr>
        </p:nvSpPr>
        <p:spPr/>
        <p:txBody>
          <a:bodyPr/>
          <a:lstStyle/>
          <a:p>
            <a:fld id="{5DEF7F31-0B8A-474A-B86C-91F381754329}" type="slidenum">
              <a:rPr lang="en-US" smtClean="0"/>
              <a:t>11</a:t>
            </a:fld>
            <a:endParaRPr lang="en-US"/>
          </a:p>
        </p:txBody>
      </p:sp>
      <p:pic>
        <p:nvPicPr>
          <p:cNvPr id="6148" name="Picture 4">
            <a:extLst>
              <a:ext uri="{FF2B5EF4-FFF2-40B4-BE49-F238E27FC236}">
                <a16:creationId xmlns:a16="http://schemas.microsoft.com/office/drawing/2014/main" id="{305F343C-1E78-E057-E9D9-B351BC60B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673" y="3649979"/>
            <a:ext cx="3826262" cy="288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2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BA2345B-2995-E58D-CCEE-FDA66FC666BA}"/>
              </a:ext>
            </a:extLst>
          </p:cNvPr>
          <p:cNvSpPr txBox="1">
            <a:spLocks/>
          </p:cNvSpPr>
          <p:nvPr/>
        </p:nvSpPr>
        <p:spPr>
          <a:xfrm>
            <a:off x="707813" y="1312333"/>
            <a:ext cx="9469120" cy="54091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Arial" panose="020B0604020202020204" pitchFamily="34" charset="0"/>
                <a:cs typeface="Arial" panose="020B0604020202020204" pitchFamily="34" charset="0"/>
              </a:rPr>
              <a:t>ROC CURVE </a:t>
            </a: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area under the curve of the ROC is 0.86 which is quite good. So we seem to have a good model.</a:t>
            </a:r>
          </a:p>
          <a:p>
            <a:endParaRPr lang="en-US" b="1" dirty="0">
              <a:latin typeface="Arial" panose="020B0604020202020204" pitchFamily="34" charset="0"/>
              <a:cs typeface="Arial" panose="020B0604020202020204" pitchFamily="34" charset="0"/>
            </a:endParaRPr>
          </a:p>
        </p:txBody>
      </p:sp>
      <p:pic>
        <p:nvPicPr>
          <p:cNvPr id="10" name="Picture 2">
            <a:extLst>
              <a:ext uri="{FF2B5EF4-FFF2-40B4-BE49-F238E27FC236}">
                <a16:creationId xmlns:a16="http://schemas.microsoft.com/office/drawing/2014/main" id="{C284BF96-D67B-9428-4389-6A9A0A5BD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179" y="1710267"/>
            <a:ext cx="3550037" cy="4171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44935B-451A-9DED-2080-2F96B12796F8}"/>
              </a:ext>
            </a:extLst>
          </p:cNvPr>
          <p:cNvSpPr>
            <a:spLocks noGrp="1"/>
          </p:cNvSpPr>
          <p:nvPr>
            <p:ph type="title"/>
          </p:nvPr>
        </p:nvSpPr>
        <p:spPr>
          <a:xfrm>
            <a:off x="668868" y="720434"/>
            <a:ext cx="10358598" cy="414099"/>
          </a:xfrm>
        </p:spPr>
        <p:txBody>
          <a:bodyPr>
            <a:normAutofit fontScale="90000"/>
          </a:bodyPr>
          <a:lstStyle/>
          <a:p>
            <a:r>
              <a:rPr lang="en-US" u="sng" dirty="0">
                <a:latin typeface="Arial" panose="020B0604020202020204" pitchFamily="34" charset="0"/>
                <a:cs typeface="Arial" panose="020B0604020202020204" pitchFamily="34" charset="0"/>
              </a:rPr>
              <a:t>Finding Optimal Cut-Off</a:t>
            </a:r>
          </a:p>
        </p:txBody>
      </p:sp>
      <p:sp>
        <p:nvSpPr>
          <p:cNvPr id="5" name="Slide Number Placeholder 4">
            <a:extLst>
              <a:ext uri="{FF2B5EF4-FFF2-40B4-BE49-F238E27FC236}">
                <a16:creationId xmlns:a16="http://schemas.microsoft.com/office/drawing/2014/main" id="{BE30E1B7-1109-8B50-3C9B-DDD7CC9C71B6}"/>
              </a:ext>
            </a:extLst>
          </p:cNvPr>
          <p:cNvSpPr>
            <a:spLocks noGrp="1"/>
          </p:cNvSpPr>
          <p:nvPr>
            <p:ph type="sldNum" sz="quarter" idx="12"/>
          </p:nvPr>
        </p:nvSpPr>
        <p:spPr/>
        <p:txBody>
          <a:bodyPr/>
          <a:lstStyle/>
          <a:p>
            <a:fld id="{5DEF7F31-0B8A-474A-B86C-91F381754329}" type="slidenum">
              <a:rPr lang="en-US" smtClean="0"/>
              <a:t>12</a:t>
            </a:fld>
            <a:endParaRPr lang="en-US"/>
          </a:p>
        </p:txBody>
      </p:sp>
    </p:spTree>
    <p:extLst>
      <p:ext uri="{BB962C8B-B14F-4D97-AF65-F5344CB8AC3E}">
        <p14:creationId xmlns:p14="http://schemas.microsoft.com/office/powerpoint/2010/main" val="409527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EA77B2-245E-57AF-910E-907ABDA34662}"/>
              </a:ext>
            </a:extLst>
          </p:cNvPr>
          <p:cNvSpPr>
            <a:spLocks noGrp="1"/>
          </p:cNvSpPr>
          <p:nvPr>
            <p:ph type="title"/>
          </p:nvPr>
        </p:nvSpPr>
        <p:spPr>
          <a:xfrm>
            <a:off x="338667" y="135467"/>
            <a:ext cx="10688798" cy="781703"/>
          </a:xfrm>
        </p:spPr>
        <p:txBody>
          <a:bodyPr>
            <a:normAutofit/>
          </a:bodyPr>
          <a:lstStyle/>
          <a:p>
            <a:r>
              <a:rPr lang="en-US" u="sng" dirty="0">
                <a:latin typeface="Arial" panose="020B0604020202020204" pitchFamily="34" charset="0"/>
                <a:cs typeface="Arial" panose="020B0604020202020204" pitchFamily="34" charset="0"/>
              </a:rPr>
              <a:t>Conclusion</a:t>
            </a:r>
          </a:p>
        </p:txBody>
      </p:sp>
      <p:sp>
        <p:nvSpPr>
          <p:cNvPr id="7" name="Content Placeholder 6">
            <a:extLst>
              <a:ext uri="{FF2B5EF4-FFF2-40B4-BE49-F238E27FC236}">
                <a16:creationId xmlns:a16="http://schemas.microsoft.com/office/drawing/2014/main" id="{DF3A8F34-B53E-7E5E-E7E2-5E7342AC7721}"/>
              </a:ext>
            </a:extLst>
          </p:cNvPr>
          <p:cNvSpPr>
            <a:spLocks noGrp="1"/>
          </p:cNvSpPr>
          <p:nvPr>
            <p:ph idx="1"/>
          </p:nvPr>
        </p:nvSpPr>
        <p:spPr>
          <a:xfrm>
            <a:off x="338667" y="1007533"/>
            <a:ext cx="10688799" cy="5713942"/>
          </a:xfrm>
        </p:spPr>
        <p:txBody>
          <a:bodyPr>
            <a:normAutofit lnSpcReduction="10000"/>
          </a:bodyPr>
          <a:lstStyle/>
          <a:p>
            <a:pPr marL="0" indent="0">
              <a:buNone/>
            </a:pPr>
            <a:r>
              <a:rPr lang="en-US" sz="1600" b="1" dirty="0">
                <a:latin typeface="Arial" panose="020B0604020202020204" pitchFamily="34" charset="0"/>
                <a:cs typeface="Arial" panose="020B0604020202020204" pitchFamily="34" charset="0"/>
              </a:rPr>
              <a:t>EDA:</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people spending higher time(</a:t>
            </a:r>
            <a:r>
              <a:rPr lang="en-US" sz="1400" dirty="0" err="1">
                <a:latin typeface="Arial" panose="020B0604020202020204" pitchFamily="34" charset="0"/>
                <a:cs typeface="Arial" panose="020B0604020202020204" pitchFamily="34" charset="0"/>
              </a:rPr>
              <a:t>totalvisit</a:t>
            </a:r>
            <a:r>
              <a:rPr lang="en-US" sz="1400" dirty="0">
                <a:latin typeface="Arial" panose="020B0604020202020204" pitchFamily="34" charset="0"/>
                <a:cs typeface="Arial" panose="020B0604020202020204" pitchFamily="34" charset="0"/>
              </a:rPr>
              <a:t>) than average time are promising leads ‘(Total Time Spent on Website' , 'Page Views Per Visit’ ), so targeting them and approaching them can be helpful in conversions.</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Target those from google ,Direct traffic and Olark chat, Organic search are great internet tools to get promising lead contact.</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SMS messages have a high impact on lead conversion.</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Working professional conversion is significantly higher as comparing to students. Whereas unemployed people as they prefer to take course but less chances and slighter chance to become a prospective lead.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Need to follow up those prospective leads who come through Lead Add form and consider those landed on the submission page and API.</a:t>
            </a:r>
          </a:p>
          <a:p>
            <a:pP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Logistic Regression Model:</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model shows high close to 79% accuracy.</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Threshold has been selected from Accuracy, Sensitivity, Specificity measures and precision, recall curves.</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model shows 78.40% Sensitivity and 78.80% Specificity.</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The model finds promising leads and leads that have less chance of getting converted.</a:t>
            </a:r>
          </a:p>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Overall, this model proves to be accurate.</a:t>
            </a:r>
          </a:p>
        </p:txBody>
      </p:sp>
      <p:sp>
        <p:nvSpPr>
          <p:cNvPr id="5" name="Slide Number Placeholder 4">
            <a:extLst>
              <a:ext uri="{FF2B5EF4-FFF2-40B4-BE49-F238E27FC236}">
                <a16:creationId xmlns:a16="http://schemas.microsoft.com/office/drawing/2014/main" id="{4EA35B7B-83A6-96AC-4B2C-1952723F3AE0}"/>
              </a:ext>
            </a:extLst>
          </p:cNvPr>
          <p:cNvSpPr>
            <a:spLocks noGrp="1"/>
          </p:cNvSpPr>
          <p:nvPr>
            <p:ph type="sldNum" sz="quarter" idx="12"/>
          </p:nvPr>
        </p:nvSpPr>
        <p:spPr/>
        <p:txBody>
          <a:bodyPr/>
          <a:lstStyle/>
          <a:p>
            <a:fld id="{5DEF7F31-0B8A-474A-B86C-91F381754329}" type="slidenum">
              <a:rPr lang="en-US" smtClean="0"/>
              <a:t>13</a:t>
            </a:fld>
            <a:endParaRPr lang="en-US"/>
          </a:p>
        </p:txBody>
      </p:sp>
    </p:spTree>
    <p:extLst>
      <p:ext uri="{BB962C8B-B14F-4D97-AF65-F5344CB8AC3E}">
        <p14:creationId xmlns:p14="http://schemas.microsoft.com/office/powerpoint/2010/main" val="4254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B546-967B-C8A2-7657-70667AF0717A}"/>
              </a:ext>
            </a:extLst>
          </p:cNvPr>
          <p:cNvSpPr>
            <a:spLocks noGrp="1"/>
          </p:cNvSpPr>
          <p:nvPr>
            <p:ph type="title"/>
          </p:nvPr>
        </p:nvSpPr>
        <p:spPr/>
        <p:txBody>
          <a:bodyPr/>
          <a:lstStyle/>
          <a:p>
            <a:r>
              <a:rPr lang="en-US" b="0" u="sng" dirty="0">
                <a:latin typeface="Arial" panose="020B0604020202020204" pitchFamily="34" charset="0"/>
                <a:cs typeface="Arial" panose="020B0604020202020204" pitchFamily="34" charset="0"/>
              </a:rPr>
              <a:t>Problem Statement </a:t>
            </a:r>
          </a:p>
        </p:txBody>
      </p:sp>
      <p:sp>
        <p:nvSpPr>
          <p:cNvPr id="3" name="Content Placeholder 2">
            <a:extLst>
              <a:ext uri="{FF2B5EF4-FFF2-40B4-BE49-F238E27FC236}">
                <a16:creationId xmlns:a16="http://schemas.microsoft.com/office/drawing/2014/main" id="{DB4D0F31-AA41-10AC-5609-0F6DA3BD9F50}"/>
              </a:ext>
            </a:extLst>
          </p:cNvPr>
          <p:cNvSpPr>
            <a:spLocks noGrp="1"/>
          </p:cNvSpPr>
          <p:nvPr>
            <p:ph idx="1"/>
          </p:nvPr>
        </p:nvSpPr>
        <p:spPr>
          <a:xfrm>
            <a:off x="1077362" y="2427316"/>
            <a:ext cx="9950103" cy="3513514"/>
          </a:xfrm>
        </p:spPr>
        <p:txBody>
          <a:bodyPr>
            <a:normAutofit/>
          </a:bodyPr>
          <a:lstStyle/>
          <a:p>
            <a:pPr marL="0" indent="0">
              <a:buNone/>
            </a:pPr>
            <a:r>
              <a:rPr lang="en-US" sz="1400" dirty="0">
                <a:latin typeface="Arial" panose="020B0604020202020204" pitchFamily="34" charset="0"/>
                <a:cs typeface="Arial" panose="020B0604020202020204" pitchFamily="34" charset="0"/>
              </a:rPr>
              <a:t>X  Education is an organization which provides online course to Industry professionals. The company markets its Courses on several websites and search engines like Google.</a:t>
            </a:r>
          </a:p>
          <a:p>
            <a:pPr marL="0" indent="0">
              <a:buNone/>
            </a:pPr>
            <a:r>
              <a:rPr lang="en-US" sz="1400" dirty="0">
                <a:latin typeface="Arial" panose="020B0604020202020204" pitchFamily="34" charset="0"/>
                <a:cs typeface="Arial" panose="020B0604020202020204" pitchFamily="34" charset="0"/>
              </a:rPr>
              <a:t>X Education wants to select most promising leads that can be converted to paying customers.</a:t>
            </a:r>
          </a:p>
          <a:p>
            <a:pPr marL="0" indent="0">
              <a:buNone/>
            </a:pPr>
            <a:r>
              <a:rPr lang="en-US" sz="1400" dirty="0">
                <a:latin typeface="Arial" panose="020B0604020202020204" pitchFamily="34" charset="0"/>
                <a:cs typeface="Arial" panose="020B0604020202020204" pitchFamily="34" charset="0"/>
              </a:rPr>
              <a:t>Although X education gets a lot of leads, its lead conversion rate is very poor, where in the company wants a higher lead conversion. Leads come through numerous mode like email, advertisements on websites, google search etc.</a:t>
            </a:r>
          </a:p>
          <a:p>
            <a:pPr marL="0" indent="0">
              <a:buNone/>
            </a:pPr>
            <a:r>
              <a:rPr lang="en-US" sz="1400" dirty="0">
                <a:latin typeface="Arial" panose="020B0604020202020204" pitchFamily="34" charset="0"/>
                <a:cs typeface="Arial" panose="020B0604020202020204" pitchFamily="34" charset="0"/>
              </a:rPr>
              <a:t>The company has had 30% conversion rate through the whole process of turning lead into customers by approaching those leads which are to be found having interest in taking the course. The implementation process of lead generating are not efficient in helping conversion.</a:t>
            </a:r>
          </a:p>
        </p:txBody>
      </p:sp>
      <p:sp>
        <p:nvSpPr>
          <p:cNvPr id="4" name="Slide Number Placeholder 3">
            <a:extLst>
              <a:ext uri="{FF2B5EF4-FFF2-40B4-BE49-F238E27FC236}">
                <a16:creationId xmlns:a16="http://schemas.microsoft.com/office/drawing/2014/main" id="{49A9F6C1-56C6-3C99-390F-17EBA6D82539}"/>
              </a:ext>
            </a:extLst>
          </p:cNvPr>
          <p:cNvSpPr>
            <a:spLocks noGrp="1"/>
          </p:cNvSpPr>
          <p:nvPr>
            <p:ph type="sldNum" sz="quarter" idx="12"/>
          </p:nvPr>
        </p:nvSpPr>
        <p:spPr/>
        <p:txBody>
          <a:bodyPr/>
          <a:lstStyle/>
          <a:p>
            <a:fld id="{5DEF7F31-0B8A-474A-B86C-91F381754329}" type="slidenum">
              <a:rPr lang="en-US" smtClean="0"/>
              <a:t>2</a:t>
            </a:fld>
            <a:endParaRPr lang="en-US"/>
          </a:p>
        </p:txBody>
      </p:sp>
    </p:spTree>
    <p:extLst>
      <p:ext uri="{BB962C8B-B14F-4D97-AF65-F5344CB8AC3E}">
        <p14:creationId xmlns:p14="http://schemas.microsoft.com/office/powerpoint/2010/main" val="303682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CF8C-BD70-457E-C5AC-E220FF3C52EB}"/>
              </a:ext>
            </a:extLst>
          </p:cNvPr>
          <p:cNvSpPr>
            <a:spLocks noGrp="1"/>
          </p:cNvSpPr>
          <p:nvPr>
            <p:ph type="title"/>
          </p:nvPr>
        </p:nvSpPr>
        <p:spPr/>
        <p:txBody>
          <a:bodyPr/>
          <a:lstStyle/>
          <a:p>
            <a:r>
              <a:rPr lang="en-US" u="sng" dirty="0">
                <a:latin typeface="Arial" panose="020B0604020202020204" pitchFamily="34" charset="0"/>
                <a:cs typeface="Arial" panose="020B0604020202020204" pitchFamily="34" charset="0"/>
              </a:rPr>
              <a:t>Business Goal</a:t>
            </a:r>
          </a:p>
        </p:txBody>
      </p:sp>
      <p:sp>
        <p:nvSpPr>
          <p:cNvPr id="3" name="Content Placeholder 2">
            <a:extLst>
              <a:ext uri="{FF2B5EF4-FFF2-40B4-BE49-F238E27FC236}">
                <a16:creationId xmlns:a16="http://schemas.microsoft.com/office/drawing/2014/main" id="{EE7EF105-926E-8D17-3642-F3E24DF15895}"/>
              </a:ext>
            </a:extLst>
          </p:cNvPr>
          <p:cNvSpPr>
            <a:spLocks noGrp="1"/>
          </p:cNvSpPr>
          <p:nvPr>
            <p:ph idx="1"/>
          </p:nvPr>
        </p:nvSpPr>
        <p:spPr>
          <a:xfrm>
            <a:off x="597302" y="2503516"/>
            <a:ext cx="9950103" cy="3513514"/>
          </a:xfrm>
        </p:spPr>
        <p:txBody>
          <a:bodyPr>
            <a:normAutofit/>
          </a:bodyPr>
          <a:lstStyle/>
          <a:p>
            <a:pPr marL="0" indent="0">
              <a:buNone/>
            </a:pPr>
            <a:r>
              <a:rPr lang="en-US" sz="1400" dirty="0">
                <a:latin typeface="Arial" panose="020B0604020202020204" pitchFamily="34" charset="0"/>
                <a:cs typeface="Arial" panose="020B0604020202020204" pitchFamily="34" charset="0"/>
              </a:rPr>
              <a:t>The company requires a model to be built for selecting most promising leads. </a:t>
            </a:r>
          </a:p>
          <a:p>
            <a:pPr marL="0" indent="0">
              <a:buNone/>
            </a:pPr>
            <a:r>
              <a:rPr lang="en-US" sz="1400" dirty="0">
                <a:latin typeface="Arial" panose="020B0604020202020204" pitchFamily="34" charset="0"/>
                <a:cs typeface="Arial" panose="020B0604020202020204" pitchFamily="34" charset="0"/>
              </a:rPr>
              <a:t>Lead score to be given to each leads such that it indicates how promising the lead could be. The higher the lead score </a:t>
            </a:r>
          </a:p>
          <a:p>
            <a:pPr marL="0" indent="0">
              <a:buNone/>
            </a:pPr>
            <a:r>
              <a:rPr lang="en-US" sz="1400" dirty="0">
                <a:latin typeface="Arial" panose="020B0604020202020204" pitchFamily="34" charset="0"/>
                <a:cs typeface="Arial" panose="020B0604020202020204" pitchFamily="34" charset="0"/>
              </a:rPr>
              <a:t>the more promising the lead to get converted, the lower it is the lesser the chances of conversion</a:t>
            </a:r>
          </a:p>
          <a:p>
            <a:pPr marL="0" indent="0">
              <a:buNone/>
            </a:pPr>
            <a:r>
              <a:rPr lang="en-US" sz="1400" dirty="0">
                <a:latin typeface="Arial" panose="020B0604020202020204" pitchFamily="34" charset="0"/>
                <a:cs typeface="Arial" panose="020B0604020202020204" pitchFamily="34" charset="0"/>
              </a:rPr>
              <a:t>The model to be built in lead conversion rate around 80% or more.</a:t>
            </a:r>
          </a:p>
        </p:txBody>
      </p:sp>
      <p:sp>
        <p:nvSpPr>
          <p:cNvPr id="4" name="Slide Number Placeholder 3">
            <a:extLst>
              <a:ext uri="{FF2B5EF4-FFF2-40B4-BE49-F238E27FC236}">
                <a16:creationId xmlns:a16="http://schemas.microsoft.com/office/drawing/2014/main" id="{680052C2-3DA7-AAC8-DF4D-A1EE10486FCE}"/>
              </a:ext>
            </a:extLst>
          </p:cNvPr>
          <p:cNvSpPr>
            <a:spLocks noGrp="1"/>
          </p:cNvSpPr>
          <p:nvPr>
            <p:ph type="sldNum" sz="quarter" idx="12"/>
          </p:nvPr>
        </p:nvSpPr>
        <p:spPr/>
        <p:txBody>
          <a:bodyPr/>
          <a:lstStyle/>
          <a:p>
            <a:fld id="{5DEF7F31-0B8A-474A-B86C-91F381754329}" type="slidenum">
              <a:rPr lang="en-US" smtClean="0"/>
              <a:t>3</a:t>
            </a:fld>
            <a:endParaRPr lang="en-US"/>
          </a:p>
        </p:txBody>
      </p:sp>
    </p:spTree>
    <p:extLst>
      <p:ext uri="{BB962C8B-B14F-4D97-AF65-F5344CB8AC3E}">
        <p14:creationId xmlns:p14="http://schemas.microsoft.com/office/powerpoint/2010/main" val="22962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9F03-3C82-AAAB-98EE-F4AC749F813F}"/>
              </a:ext>
            </a:extLst>
          </p:cNvPr>
          <p:cNvSpPr>
            <a:spLocks noGrp="1"/>
          </p:cNvSpPr>
          <p:nvPr>
            <p:ph type="title"/>
          </p:nvPr>
        </p:nvSpPr>
        <p:spPr>
          <a:xfrm>
            <a:off x="1077362" y="396240"/>
            <a:ext cx="9950103" cy="520930"/>
          </a:xfrm>
        </p:spPr>
        <p:txBody>
          <a:bodyPr>
            <a:normAutofit fontScale="90000"/>
          </a:bodyPr>
          <a:lstStyle/>
          <a:p>
            <a:r>
              <a:rPr lang="en-US" u="sng" dirty="0">
                <a:latin typeface="Arial" panose="020B0604020202020204" pitchFamily="34" charset="0"/>
                <a:cs typeface="Arial" panose="020B0604020202020204" pitchFamily="34" charset="0"/>
              </a:rPr>
              <a:t>Strategy</a:t>
            </a:r>
          </a:p>
        </p:txBody>
      </p:sp>
      <p:sp>
        <p:nvSpPr>
          <p:cNvPr id="3" name="Content Placeholder 2">
            <a:extLst>
              <a:ext uri="{FF2B5EF4-FFF2-40B4-BE49-F238E27FC236}">
                <a16:creationId xmlns:a16="http://schemas.microsoft.com/office/drawing/2014/main" id="{95E591FF-E750-EB34-F692-BFC9BB9EF6B9}"/>
              </a:ext>
            </a:extLst>
          </p:cNvPr>
          <p:cNvSpPr>
            <a:spLocks noGrp="1"/>
          </p:cNvSpPr>
          <p:nvPr>
            <p:ph idx="1"/>
          </p:nvPr>
        </p:nvSpPr>
        <p:spPr>
          <a:xfrm>
            <a:off x="1077362" y="917170"/>
            <a:ext cx="9950103" cy="5376950"/>
          </a:xfrm>
        </p:spPr>
        <p:txBody>
          <a:bodyPr>
            <a:normAutofit fontScale="85000" lnSpcReduction="20000"/>
          </a:bodyPr>
          <a:lstStyle/>
          <a:p>
            <a:r>
              <a:rPr lang="en-US" sz="1500" dirty="0">
                <a:latin typeface="Arial" panose="020B0604020202020204" pitchFamily="34" charset="0"/>
                <a:cs typeface="Arial" panose="020B0604020202020204" pitchFamily="34" charset="0"/>
              </a:rPr>
              <a:t>Import data</a:t>
            </a:r>
          </a:p>
          <a:p>
            <a:r>
              <a:rPr lang="en-US" sz="1500" dirty="0">
                <a:latin typeface="Arial" panose="020B0604020202020204" pitchFamily="34" charset="0"/>
                <a:cs typeface="Arial" panose="020B0604020202020204" pitchFamily="34" charset="0"/>
              </a:rPr>
              <a:t>Data Cleaning and Preparation for further analysis</a:t>
            </a:r>
          </a:p>
          <a:p>
            <a:r>
              <a:rPr lang="en-US" sz="1500" dirty="0">
                <a:latin typeface="Arial" panose="020B0604020202020204" pitchFamily="34" charset="0"/>
                <a:cs typeface="Arial" panose="020B0604020202020204" pitchFamily="34" charset="0"/>
              </a:rPr>
              <a:t>Exploratory data analysis for figuring out most helpful attributes for conversion</a:t>
            </a:r>
          </a:p>
          <a:p>
            <a:r>
              <a:rPr lang="en-US" sz="1500" dirty="0">
                <a:latin typeface="Arial" panose="020B0604020202020204" pitchFamily="34" charset="0"/>
                <a:cs typeface="Arial" panose="020B0604020202020204" pitchFamily="34" charset="0"/>
              </a:rPr>
              <a:t>Scaling features Preparing Categorical and Numerical variable analysis</a:t>
            </a:r>
          </a:p>
          <a:p>
            <a:r>
              <a:rPr lang="en-US" sz="1500" dirty="0">
                <a:latin typeface="Arial" panose="020B0604020202020204" pitchFamily="34" charset="0"/>
                <a:cs typeface="Arial" panose="020B0604020202020204" pitchFamily="34" charset="0"/>
              </a:rPr>
              <a:t>Prepare the data for model building </a:t>
            </a:r>
          </a:p>
          <a:p>
            <a:r>
              <a:rPr lang="en-US" sz="1500" dirty="0">
                <a:latin typeface="Arial" panose="020B0604020202020204" pitchFamily="34" charset="0"/>
                <a:cs typeface="Arial" panose="020B0604020202020204" pitchFamily="34" charset="0"/>
              </a:rPr>
              <a:t>KDE Mean square  transformation</a:t>
            </a:r>
          </a:p>
          <a:p>
            <a:r>
              <a:rPr lang="en-US" sz="1500">
                <a:latin typeface="Arial" panose="020B0604020202020204" pitchFamily="34" charset="0"/>
                <a:cs typeface="Arial" panose="020B0604020202020204" pitchFamily="34" charset="0"/>
              </a:rPr>
              <a:t>Finding Outliers</a:t>
            </a:r>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Dummy variable Creation</a:t>
            </a:r>
          </a:p>
          <a:p>
            <a:r>
              <a:rPr lang="en-US" sz="1500" dirty="0">
                <a:latin typeface="Arial" panose="020B0604020202020204" pitchFamily="34" charset="0"/>
                <a:cs typeface="Arial" panose="020B0604020202020204" pitchFamily="34" charset="0"/>
              </a:rPr>
              <a:t>Test the model on train set</a:t>
            </a:r>
          </a:p>
          <a:p>
            <a:r>
              <a:rPr lang="en-US" sz="1500" dirty="0">
                <a:latin typeface="Arial" panose="020B0604020202020204" pitchFamily="34" charset="0"/>
                <a:cs typeface="Arial" panose="020B0604020202020204" pitchFamily="34" charset="0"/>
              </a:rPr>
              <a:t>Looking at the Correlations</a:t>
            </a:r>
          </a:p>
          <a:p>
            <a:r>
              <a:rPr lang="en-US" sz="1500" dirty="0">
                <a:latin typeface="Arial" panose="020B0604020202020204" pitchFamily="34" charset="0"/>
                <a:cs typeface="Arial" panose="020B0604020202020204" pitchFamily="34" charset="0"/>
              </a:rPr>
              <a:t>Model Building</a:t>
            </a:r>
          </a:p>
          <a:p>
            <a:r>
              <a:rPr lang="en-US" sz="1500" dirty="0">
                <a:latin typeface="Arial" panose="020B0604020202020204" pitchFamily="34" charset="0"/>
                <a:cs typeface="Arial" panose="020B0604020202020204" pitchFamily="34" charset="0"/>
              </a:rPr>
              <a:t>Model Evaluation</a:t>
            </a:r>
          </a:p>
          <a:p>
            <a:r>
              <a:rPr lang="en-US" sz="1500" dirty="0">
                <a:latin typeface="Arial" panose="020B0604020202020204" pitchFamily="34" charset="0"/>
                <a:cs typeface="Arial" panose="020B0604020202020204" pitchFamily="34" charset="0"/>
              </a:rPr>
              <a:t>Precision-Recall View</a:t>
            </a:r>
          </a:p>
          <a:p>
            <a:r>
              <a:rPr lang="en-US" sz="1500" dirty="0">
                <a:latin typeface="Arial" panose="020B0604020202020204" pitchFamily="34" charset="0"/>
                <a:cs typeface="Arial" panose="020B0604020202020204" pitchFamily="34" charset="0"/>
              </a:rPr>
              <a:t>Precision and and Recall Trade Off</a:t>
            </a:r>
          </a:p>
          <a:p>
            <a:r>
              <a:rPr lang="en-US" sz="1500" dirty="0">
                <a:latin typeface="Arial" panose="020B0604020202020204" pitchFamily="34" charset="0"/>
                <a:cs typeface="Arial" panose="020B0604020202020204" pitchFamily="34" charset="0"/>
              </a:rPr>
              <a:t>Making Prediction on the Test set </a:t>
            </a:r>
          </a:p>
          <a:p>
            <a:r>
              <a:rPr lang="en-US" sz="1500" dirty="0">
                <a:latin typeface="Arial" panose="020B0604020202020204" pitchFamily="34" charset="0"/>
                <a:cs typeface="Arial" panose="020B0604020202020204" pitchFamily="34" charset="0"/>
              </a:rPr>
              <a:t>Summary</a:t>
            </a:r>
          </a:p>
          <a:p>
            <a:pPr marL="0" indent="0">
              <a:buNone/>
            </a:pPr>
            <a:endParaRPr lang="en-US" sz="1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FD44461-1F34-7CA1-CB58-0177074F910F}"/>
              </a:ext>
            </a:extLst>
          </p:cNvPr>
          <p:cNvSpPr>
            <a:spLocks noGrp="1"/>
          </p:cNvSpPr>
          <p:nvPr>
            <p:ph type="sldNum" sz="quarter" idx="12"/>
          </p:nvPr>
        </p:nvSpPr>
        <p:spPr/>
        <p:txBody>
          <a:bodyPr/>
          <a:lstStyle/>
          <a:p>
            <a:fld id="{5DEF7F31-0B8A-474A-B86C-91F381754329}" type="slidenum">
              <a:rPr lang="en-US" smtClean="0"/>
              <a:t>4</a:t>
            </a:fld>
            <a:endParaRPr lang="en-US"/>
          </a:p>
        </p:txBody>
      </p:sp>
    </p:spTree>
    <p:extLst>
      <p:ext uri="{BB962C8B-B14F-4D97-AF65-F5344CB8AC3E}">
        <p14:creationId xmlns:p14="http://schemas.microsoft.com/office/powerpoint/2010/main" val="114273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C74BEF-6B19-8F56-D498-C64DC54185BC}"/>
              </a:ext>
            </a:extLst>
          </p:cNvPr>
          <p:cNvSpPr>
            <a:spLocks noGrp="1"/>
          </p:cNvSpPr>
          <p:nvPr>
            <p:ph type="title"/>
          </p:nvPr>
        </p:nvSpPr>
        <p:spPr>
          <a:xfrm>
            <a:off x="1077362" y="0"/>
            <a:ext cx="9950103" cy="944880"/>
          </a:xfrm>
        </p:spPr>
        <p:txBody>
          <a:bodyPr>
            <a:normAutofit/>
          </a:bodyPr>
          <a:lstStyle/>
          <a:p>
            <a:r>
              <a:rPr lang="en-US" u="sng" dirty="0">
                <a:latin typeface="Arial" panose="020B0604020202020204" pitchFamily="34" charset="0"/>
                <a:cs typeface="Arial" panose="020B0604020202020204" pitchFamily="34" charset="0"/>
              </a:rPr>
              <a:t>Exploratory Data Analysis</a:t>
            </a:r>
          </a:p>
        </p:txBody>
      </p:sp>
      <p:sp>
        <p:nvSpPr>
          <p:cNvPr id="6" name="Content Placeholder 5">
            <a:extLst>
              <a:ext uri="{FF2B5EF4-FFF2-40B4-BE49-F238E27FC236}">
                <a16:creationId xmlns:a16="http://schemas.microsoft.com/office/drawing/2014/main" id="{B9D7E995-C818-F788-8B03-BA381BBED0E0}"/>
              </a:ext>
            </a:extLst>
          </p:cNvPr>
          <p:cNvSpPr>
            <a:spLocks noGrp="1"/>
          </p:cNvSpPr>
          <p:nvPr>
            <p:ph sz="half" idx="1"/>
          </p:nvPr>
        </p:nvSpPr>
        <p:spPr>
          <a:xfrm>
            <a:off x="1077362" y="1529239"/>
            <a:ext cx="4942438" cy="4647724"/>
          </a:xfrm>
        </p:spPr>
        <p:txBody>
          <a:bodyPr>
            <a:normAutofit/>
          </a:bodyPr>
          <a:lstStyle/>
          <a:p>
            <a:pPr marL="0" indent="0">
              <a:buNone/>
            </a:pPr>
            <a:r>
              <a:rPr lang="en-US" sz="1600" b="1" u="sng" dirty="0">
                <a:latin typeface="Arial" panose="020B0604020202020204" pitchFamily="34" charset="0"/>
                <a:cs typeface="Arial" panose="020B0604020202020204" pitchFamily="34" charset="0"/>
              </a:rPr>
              <a:t>Lead Source VS Converted</a:t>
            </a: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dirty="0">
                <a:latin typeface="Arial" panose="020B0604020202020204" pitchFamily="34" charset="0"/>
                <a:cs typeface="Arial" panose="020B0604020202020204" pitchFamily="34" charset="0"/>
              </a:rPr>
              <a:t>Google search has had high conversion compared to other modes. Behind that </a:t>
            </a:r>
            <a:r>
              <a:rPr lang="en-US" sz="1600" dirty="0" err="1">
                <a:latin typeface="Arial" panose="020B0604020202020204" pitchFamily="34" charset="0"/>
                <a:cs typeface="Arial" panose="020B0604020202020204" pitchFamily="34" charset="0"/>
              </a:rPr>
              <a:t>Welligak</a:t>
            </a:r>
            <a:r>
              <a:rPr lang="en-US" sz="1600" dirty="0">
                <a:latin typeface="Arial" panose="020B0604020202020204" pitchFamily="34" charset="0"/>
                <a:cs typeface="Arial" panose="020B0604020202020204" pitchFamily="34" charset="0"/>
              </a:rPr>
              <a:t> website Direct Traffic and Olark chat modes are also in contribution.</a:t>
            </a: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AE571A8-B0CA-338F-CAD8-97BA831139DC}"/>
              </a:ext>
            </a:extLst>
          </p:cNvPr>
          <p:cNvSpPr>
            <a:spLocks noGrp="1"/>
          </p:cNvSpPr>
          <p:nvPr>
            <p:ph type="sldNum" sz="quarter" idx="12"/>
          </p:nvPr>
        </p:nvSpPr>
        <p:spPr/>
        <p:txBody>
          <a:bodyPr/>
          <a:lstStyle/>
          <a:p>
            <a:fld id="{5DEF7F31-0B8A-474A-B86C-91F381754329}" type="slidenum">
              <a:rPr lang="en-US" smtClean="0"/>
              <a:t>5</a:t>
            </a:fld>
            <a:endParaRPr lang="en-US"/>
          </a:p>
        </p:txBody>
      </p:sp>
      <p:pic>
        <p:nvPicPr>
          <p:cNvPr id="2050" name="Picture 2">
            <a:extLst>
              <a:ext uri="{FF2B5EF4-FFF2-40B4-BE49-F238E27FC236}">
                <a16:creationId xmlns:a16="http://schemas.microsoft.com/office/drawing/2014/main" id="{AF7154A2-816F-7A80-14A4-8544150957D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43261" y="321542"/>
            <a:ext cx="5402580" cy="25596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E5F879E-81B7-7160-DDB4-2D7BCDA45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551" y="2990459"/>
            <a:ext cx="4586528" cy="278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93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EC79D-071A-567F-04E2-EF5B25ED0CE8}"/>
              </a:ext>
            </a:extLst>
          </p:cNvPr>
          <p:cNvSpPr>
            <a:spLocks noGrp="1"/>
          </p:cNvSpPr>
          <p:nvPr>
            <p:ph sz="half" idx="1"/>
          </p:nvPr>
        </p:nvSpPr>
        <p:spPr>
          <a:xfrm>
            <a:off x="225217" y="365762"/>
            <a:ext cx="4971623" cy="5811202"/>
          </a:xfrm>
        </p:spPr>
        <p:txBody>
          <a:bodyPr>
            <a:normAutofit/>
          </a:bodyPr>
          <a:lstStyle/>
          <a:p>
            <a:pPr marL="0" indent="0">
              <a:buNone/>
            </a:pPr>
            <a:r>
              <a:rPr lang="en-US" sz="1600" b="1" u="sng" dirty="0">
                <a:latin typeface="Arial" panose="020B0604020202020204" pitchFamily="34" charset="0"/>
                <a:cs typeface="Arial" panose="020B0604020202020204" pitchFamily="34" charset="0"/>
              </a:rPr>
              <a:t>Do Not Email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Most leads do not prefer to be informed through Email modes.</a:t>
            </a: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Last activity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The chance are in higher for conversion to those Email opened and SMS sent.</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8D5F5BF-08BC-F9D1-9F08-FDA31A7FE33A}"/>
              </a:ext>
            </a:extLst>
          </p:cNvPr>
          <p:cNvSpPr>
            <a:spLocks noGrp="1"/>
          </p:cNvSpPr>
          <p:nvPr>
            <p:ph type="sldNum" sz="quarter" idx="12"/>
          </p:nvPr>
        </p:nvSpPr>
        <p:spPr/>
        <p:txBody>
          <a:bodyPr/>
          <a:lstStyle/>
          <a:p>
            <a:fld id="{5DEF7F31-0B8A-474A-B86C-91F381754329}" type="slidenum">
              <a:rPr lang="en-US" smtClean="0"/>
              <a:t>6</a:t>
            </a:fld>
            <a:endParaRPr lang="en-US"/>
          </a:p>
        </p:txBody>
      </p:sp>
      <p:pic>
        <p:nvPicPr>
          <p:cNvPr id="3074" name="Picture 2">
            <a:extLst>
              <a:ext uri="{FF2B5EF4-FFF2-40B4-BE49-F238E27FC236}">
                <a16:creationId xmlns:a16="http://schemas.microsoft.com/office/drawing/2014/main" id="{4F0A005A-1949-2B2B-F5E9-24EF74D047C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77060" y="136525"/>
            <a:ext cx="4368781" cy="2138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9FF2464-B502-7603-4B62-E197D6970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099" y="3703983"/>
            <a:ext cx="4762684" cy="21384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B71E5B8-1975-3D9F-6E4F-C749BFD53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983" y="1610364"/>
            <a:ext cx="3776179" cy="20177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55C4094-E454-2B99-4673-478FBC36A9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302" y="4486651"/>
            <a:ext cx="3673073" cy="240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80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EC79D-071A-567F-04E2-EF5B25ED0CE8}"/>
              </a:ext>
            </a:extLst>
          </p:cNvPr>
          <p:cNvSpPr>
            <a:spLocks noGrp="1"/>
          </p:cNvSpPr>
          <p:nvPr>
            <p:ph sz="half" idx="1"/>
          </p:nvPr>
        </p:nvSpPr>
        <p:spPr>
          <a:xfrm>
            <a:off x="179497" y="115673"/>
            <a:ext cx="4887803" cy="5859778"/>
          </a:xfrm>
        </p:spPr>
        <p:txBody>
          <a:bodyPr>
            <a:normAutofit/>
          </a:bodyPr>
          <a:lstStyle/>
          <a:p>
            <a:pPr marL="0" indent="0">
              <a:buNone/>
            </a:pPr>
            <a:r>
              <a:rPr lang="en-US" sz="1600" b="1" u="sng" dirty="0">
                <a:latin typeface="Arial" panose="020B0604020202020204" pitchFamily="34" charset="0"/>
                <a:cs typeface="Arial" panose="020B0604020202020204" pitchFamily="34" charset="0"/>
              </a:rPr>
              <a:t>Specialization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Most leads prefers Finance Management , Human Resource Management and Marketing Management </a:t>
            </a: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What is your current Occupation VS Converted</a:t>
            </a:r>
          </a:p>
          <a:p>
            <a:pPr marL="0" indent="0">
              <a:buNone/>
            </a:pPr>
            <a:endParaRPr lang="en-US" sz="1400" b="1" u="sng" dirty="0">
              <a:latin typeface="Arial" panose="020B0604020202020204" pitchFamily="34" charset="0"/>
              <a:cs typeface="Arial" panose="020B0604020202020204" pitchFamily="34" charset="0"/>
            </a:endParaRPr>
          </a:p>
          <a:p>
            <a:pPr marL="0" indent="0">
              <a:buNone/>
            </a:pPr>
            <a:r>
              <a:rPr lang="en-US" sz="1400" dirty="0">
                <a:latin typeface="Arial" panose="020B0604020202020204" pitchFamily="34" charset="0"/>
                <a:cs typeface="Arial" panose="020B0604020202020204" pitchFamily="34" charset="0"/>
              </a:rPr>
              <a:t>Those are Working professional having higher conversion that rest of the categories. Unemployed  having comparatively more Conversion and leads that off Students.</a:t>
            </a:r>
          </a:p>
          <a:p>
            <a:pPr marL="0" indent="0">
              <a:buNone/>
            </a:pPr>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8D5F5BF-08BC-F9D1-9F08-FDA31A7FE33A}"/>
              </a:ext>
            </a:extLst>
          </p:cNvPr>
          <p:cNvSpPr>
            <a:spLocks noGrp="1"/>
          </p:cNvSpPr>
          <p:nvPr>
            <p:ph type="sldNum" sz="quarter" idx="12"/>
          </p:nvPr>
        </p:nvSpPr>
        <p:spPr/>
        <p:txBody>
          <a:bodyPr/>
          <a:lstStyle/>
          <a:p>
            <a:fld id="{5DEF7F31-0B8A-474A-B86C-91F381754329}" type="slidenum">
              <a:rPr lang="en-US" smtClean="0"/>
              <a:t>7</a:t>
            </a:fld>
            <a:endParaRPr lang="en-US"/>
          </a:p>
        </p:txBody>
      </p:sp>
      <p:sp>
        <p:nvSpPr>
          <p:cNvPr id="4" name="Content Placeholder 3">
            <a:extLst>
              <a:ext uri="{FF2B5EF4-FFF2-40B4-BE49-F238E27FC236}">
                <a16:creationId xmlns:a16="http://schemas.microsoft.com/office/drawing/2014/main" id="{D6E60384-A4D1-E2D9-0282-A1487A23F60D}"/>
              </a:ext>
            </a:extLst>
          </p:cNvPr>
          <p:cNvSpPr>
            <a:spLocks noGrp="1"/>
          </p:cNvSpPr>
          <p:nvPr>
            <p:ph sz="half" idx="2"/>
          </p:nvPr>
        </p:nvSpPr>
        <p:spPr>
          <a:xfrm>
            <a:off x="8574766" y="2562058"/>
            <a:ext cx="2262039" cy="309133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102" name="Picture 6">
            <a:extLst>
              <a:ext uri="{FF2B5EF4-FFF2-40B4-BE49-F238E27FC236}">
                <a16:creationId xmlns:a16="http://schemas.microsoft.com/office/drawing/2014/main" id="{FB740A38-33AB-01EF-DA98-2B1C5FC6B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4257" y="159767"/>
            <a:ext cx="5193101" cy="189166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FCB1358-6AF3-D2DE-C8B8-ED561D9C7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43" y="4559600"/>
            <a:ext cx="3857156" cy="2161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9710B8D-2296-2377-268F-81B3DD890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290" y="2137699"/>
            <a:ext cx="3986627" cy="232560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5FED82D6-BB8B-58D5-3BFD-D25F09BE92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223" y="4539805"/>
            <a:ext cx="4887802" cy="231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50917F-6800-F564-9B66-44811DAB732B}"/>
              </a:ext>
            </a:extLst>
          </p:cNvPr>
          <p:cNvSpPr>
            <a:spLocks noGrp="1"/>
          </p:cNvSpPr>
          <p:nvPr>
            <p:ph sz="half" idx="1"/>
          </p:nvPr>
        </p:nvSpPr>
        <p:spPr>
          <a:xfrm>
            <a:off x="251460" y="106680"/>
            <a:ext cx="5768340" cy="6070283"/>
          </a:xfrm>
        </p:spPr>
        <p:txBody>
          <a:bodyPr/>
          <a:lstStyle/>
          <a:p>
            <a:pPr marL="0" indent="0">
              <a:buNone/>
            </a:pPr>
            <a:r>
              <a:rPr lang="en-US" sz="1600" b="1" u="sng" dirty="0">
                <a:latin typeface="Arial" panose="020B0604020202020204" pitchFamily="34" charset="0"/>
                <a:cs typeface="Arial" panose="020B0604020202020204" pitchFamily="34" charset="0"/>
              </a:rPr>
              <a:t>A Free Copy Of Mastering The Interview VS Converted</a:t>
            </a:r>
          </a:p>
          <a:p>
            <a:pPr marL="0" indent="0">
              <a:buNone/>
            </a:pPr>
            <a:r>
              <a:rPr lang="en-US" sz="1400" dirty="0">
                <a:latin typeface="Arial" panose="020B0604020202020204" pitchFamily="34" charset="0"/>
                <a:cs typeface="Arial" panose="020B0604020202020204" pitchFamily="34" charset="0"/>
              </a:rPr>
              <a:t> A free copy of mastering the interview had lesser preference and not shows as important to a lead conversion.</a:t>
            </a: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600" b="1" u="sng" dirty="0">
                <a:latin typeface="Arial" panose="020B0604020202020204" pitchFamily="34" charset="0"/>
                <a:cs typeface="Arial" panose="020B0604020202020204" pitchFamily="34" charset="0"/>
              </a:rPr>
              <a:t>The Last Notable activity VS Converted</a:t>
            </a:r>
          </a:p>
          <a:p>
            <a:pPr marL="0" indent="0">
              <a:buNone/>
            </a:pPr>
            <a:r>
              <a:rPr lang="en-US" sz="1400" dirty="0">
                <a:latin typeface="Arial" panose="020B0604020202020204" pitchFamily="34" charset="0"/>
                <a:cs typeface="Arial" panose="020B0604020202020204" pitchFamily="34" charset="0"/>
              </a:rPr>
              <a:t>The people who opened Email , modified and SMS sent having</a:t>
            </a:r>
          </a:p>
          <a:p>
            <a:pPr marL="0" indent="0">
              <a:buNone/>
            </a:pPr>
            <a:r>
              <a:rPr lang="en-US" sz="1400" dirty="0">
                <a:latin typeface="Arial" panose="020B0604020202020204" pitchFamily="34" charset="0"/>
                <a:cs typeface="Arial" panose="020B0604020202020204" pitchFamily="34" charset="0"/>
              </a:rPr>
              <a:t>Higher chance of being a promising lead. </a:t>
            </a:r>
          </a:p>
          <a:p>
            <a:pPr marL="0" indent="0">
              <a:buNone/>
            </a:pPr>
            <a:endParaRPr lang="en-US" sz="14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6668311-4531-F323-58A2-9916829562E7}"/>
              </a:ext>
            </a:extLst>
          </p:cNvPr>
          <p:cNvSpPr>
            <a:spLocks noGrp="1"/>
          </p:cNvSpPr>
          <p:nvPr>
            <p:ph type="sldNum" sz="quarter" idx="12"/>
          </p:nvPr>
        </p:nvSpPr>
        <p:spPr/>
        <p:txBody>
          <a:bodyPr/>
          <a:lstStyle/>
          <a:p>
            <a:fld id="{5DEF7F31-0B8A-474A-B86C-91F381754329}" type="slidenum">
              <a:rPr lang="en-US" smtClean="0"/>
              <a:t>8</a:t>
            </a:fld>
            <a:endParaRPr lang="en-US"/>
          </a:p>
        </p:txBody>
      </p:sp>
      <p:pic>
        <p:nvPicPr>
          <p:cNvPr id="5122" name="Picture 2">
            <a:extLst>
              <a:ext uri="{FF2B5EF4-FFF2-40B4-BE49-F238E27FC236}">
                <a16:creationId xmlns:a16="http://schemas.microsoft.com/office/drawing/2014/main" id="{E0AF70FB-A02B-431D-8775-5DCE1B0D97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40114" y="259087"/>
            <a:ext cx="4328859" cy="192656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7A15299-7ABA-A766-5CC1-6E9FC185C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0114" y="3031957"/>
            <a:ext cx="4559257" cy="243962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5BA5604-64B4-C078-B84E-9A480CCDB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122" y="1222370"/>
            <a:ext cx="3863080" cy="206420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A9D9DD0-13EB-4C02-FC0D-16D6120402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349" y="4687113"/>
            <a:ext cx="3661121" cy="206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3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2981-9754-971D-A790-E53D9FF47980}"/>
              </a:ext>
            </a:extLst>
          </p:cNvPr>
          <p:cNvSpPr>
            <a:spLocks noGrp="1"/>
          </p:cNvSpPr>
          <p:nvPr>
            <p:ph type="title"/>
          </p:nvPr>
        </p:nvSpPr>
        <p:spPr>
          <a:xfrm>
            <a:off x="181156" y="1"/>
            <a:ext cx="10846310" cy="1069674"/>
          </a:xfrm>
        </p:spPr>
        <p:txBody>
          <a:bodyPr>
            <a:normAutofit/>
          </a:bodyPr>
          <a:lstStyle/>
          <a:p>
            <a:pPr marL="0" indent="0"/>
            <a:r>
              <a:rPr lang="en-US" sz="1600" b="1" u="sng" dirty="0">
                <a:latin typeface="Arial" panose="020B0604020202020204" pitchFamily="34" charset="0"/>
                <a:cs typeface="Arial" panose="020B0604020202020204" pitchFamily="34" charset="0"/>
              </a:rPr>
              <a:t>Lead Origin VS Converted</a:t>
            </a:r>
            <a:br>
              <a:rPr lang="en-US" sz="1600" b="1" u="sng"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400" b="0" dirty="0">
                <a:latin typeface="Arial" panose="020B0604020202020204" pitchFamily="34" charset="0"/>
                <a:cs typeface="Arial" panose="020B0604020202020204" pitchFamily="34" charset="0"/>
              </a:rPr>
              <a:t>The conversion rate is high in Lead Add form, whereas other likes, submission page and API have more numbers  but also, they have less attractive say ‘NO’ more number of times </a:t>
            </a:r>
            <a:endParaRPr lang="en-US" sz="1400" b="0" dirty="0"/>
          </a:p>
        </p:txBody>
      </p:sp>
      <p:sp>
        <p:nvSpPr>
          <p:cNvPr id="5" name="Slide Number Placeholder 4">
            <a:extLst>
              <a:ext uri="{FF2B5EF4-FFF2-40B4-BE49-F238E27FC236}">
                <a16:creationId xmlns:a16="http://schemas.microsoft.com/office/drawing/2014/main" id="{5D3F9DFE-EA20-1168-938D-4F0A823B4790}"/>
              </a:ext>
            </a:extLst>
          </p:cNvPr>
          <p:cNvSpPr>
            <a:spLocks noGrp="1"/>
          </p:cNvSpPr>
          <p:nvPr>
            <p:ph type="sldNum" sz="quarter" idx="12"/>
          </p:nvPr>
        </p:nvSpPr>
        <p:spPr/>
        <p:txBody>
          <a:bodyPr/>
          <a:lstStyle/>
          <a:p>
            <a:fld id="{5DEF7F31-0B8A-474A-B86C-91F381754329}" type="slidenum">
              <a:rPr lang="en-US" smtClean="0"/>
              <a:t>9</a:t>
            </a:fld>
            <a:endParaRPr lang="en-US"/>
          </a:p>
        </p:txBody>
      </p:sp>
      <p:pic>
        <p:nvPicPr>
          <p:cNvPr id="5126" name="Picture 6">
            <a:extLst>
              <a:ext uri="{FF2B5EF4-FFF2-40B4-BE49-F238E27FC236}">
                <a16:creationId xmlns:a16="http://schemas.microsoft.com/office/drawing/2014/main" id="{E0344AE8-E676-EF43-2DC1-C088D38AA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56" y="1509544"/>
            <a:ext cx="5826434" cy="292914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F0E81D18-ABD1-D4C1-78E7-CC36F3836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9544"/>
            <a:ext cx="5514566" cy="365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295026"/>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862</Words>
  <Application>Microsoft Office PowerPoint</Application>
  <PresentationFormat>Widescreen</PresentationFormat>
  <Paragraphs>163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Avenir Next LT Pro Light</vt:lpstr>
      <vt:lpstr>Calibri</vt:lpstr>
      <vt:lpstr>Courier New</vt:lpstr>
      <vt:lpstr>Wingdings</vt:lpstr>
      <vt:lpstr>BlocksVTI</vt:lpstr>
      <vt:lpstr>Lead_Scoring_Case_Study</vt:lpstr>
      <vt:lpstr>Problem Statement </vt:lpstr>
      <vt:lpstr>Business Goal</vt:lpstr>
      <vt:lpstr>Strategy</vt:lpstr>
      <vt:lpstr>Exploratory Data Analysis</vt:lpstr>
      <vt:lpstr>PowerPoint Presentation</vt:lpstr>
      <vt:lpstr>PowerPoint Presentation</vt:lpstr>
      <vt:lpstr>PowerPoint Presentation</vt:lpstr>
      <vt:lpstr>Lead Origin VS Converted  The conversion rate is high in Lead Add form, whereas other likes, submission page and API have more numbers  but also, they have less attractive say ‘NO’ more number of times </vt:lpstr>
      <vt:lpstr>Model Building</vt:lpstr>
      <vt:lpstr>Model Evaluation</vt:lpstr>
      <vt:lpstr>Finding Optimal Cut-Off</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Lead_Scoring_Case_Study</dc:title>
  <dc:creator>Thejus</dc:creator>
  <cp:lastModifiedBy>Thejus</cp:lastModifiedBy>
  <cp:revision>2</cp:revision>
  <dcterms:created xsi:type="dcterms:W3CDTF">2023-04-17T12:55:26Z</dcterms:created>
  <dcterms:modified xsi:type="dcterms:W3CDTF">2023-04-18T10:27:55Z</dcterms:modified>
</cp:coreProperties>
</file>