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101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54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311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770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189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20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576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879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55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871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84CC5B6E-6BAD-EE08-74B5-7500651083ED}"/>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21060229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 /><Relationship Id="rId1" Type="http://schemas.openxmlformats.org/officeDocument/2006/relationships/tags" Target="../tags/tag1.xml" /></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10.xml" /></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11.xml" /></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xml" /></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3.xml" /></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4.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5.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slideLayout" Target="../slideLayouts/slideLayout2.xml" /><Relationship Id="rId1" Type="http://schemas.openxmlformats.org/officeDocument/2006/relationships/tags" Target="../tags/tag7.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8.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9.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1"/>
                </a:solidFill>
                <a:latin typeface="LEMON MILK Bold" panose="00000800000000000000" pitchFamily="50" charset="0"/>
                <a:cs typeface="Arial" panose="020B0604020202020204" pitchFamily="34" charset="0"/>
              </a:rPr>
              <a:t>KEYLOGGERS AND SECURITY</a:t>
            </a:r>
          </a:p>
        </p:txBody>
      </p:sp>
      <p:sp>
        <p:nvSpPr>
          <p:cNvPr id="4" name="TextBox 3"/>
          <p:cNvSpPr txBox="1"/>
          <p:nvPr/>
        </p:nvSpPr>
        <p:spPr>
          <a:xfrm>
            <a:off x="5879690" y="5057954"/>
            <a:ext cx="631231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 </a:t>
            </a:r>
            <a:r>
              <a:rPr lang="en-US" sz="2000" b="1" dirty="0" err="1">
                <a:solidFill>
                  <a:schemeClr val="accent1">
                    <a:lumMod val="75000"/>
                  </a:schemeClr>
                </a:solidFill>
                <a:latin typeface="Arial"/>
                <a:cs typeface="Arial"/>
              </a:rPr>
              <a:t>Theja</a:t>
            </a:r>
            <a:r>
              <a:rPr lang="en-US" sz="2000" b="1" dirty="0">
                <a:solidFill>
                  <a:schemeClr val="accent1">
                    <a:lumMod val="75000"/>
                  </a:schemeClr>
                </a:solidFill>
                <a:latin typeface="Arial"/>
                <a:cs typeface="Arial"/>
              </a:rPr>
              <a:t> – Reg. no: 210521104109 – DMI College of Engineering – B.E. Computer Science and Engineering</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1356852"/>
            <a:ext cx="10460804" cy="5260258"/>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lang="en-US" sz="1600" dirty="0">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lang="en-US" sz="1600" dirty="0">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lang="en-US" sz="1600" dirty="0">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lang="en-US" sz="1600" dirty="0">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lang="en-US" sz="1600" dirty="0">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lang="en-US" sz="1600" i="0" dirty="0">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latin typeface="LEMON MILK Bold" panose="00000800000000000000" pitchFamily="50"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317523"/>
            <a:ext cx="11613485" cy="5004619"/>
          </a:xfrm>
        </p:spPr>
        <p:txBody>
          <a:bodyPr vert="horz" lIns="91440" tIns="45720" rIns="91440" bIns="45720" rtlCol="0" anchor="ctr">
            <a:no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Detection Mechanism:</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Prevention Strategies: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User Awareness and Education: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Continuous Improvement:</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8" dur="500"/>
                                        <p:tgtEl>
                                          <p:spTgt spid="2">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a:bodyPr>
          <a:lstStyle/>
          <a:p>
            <a:pPr algn="just"/>
            <a:r>
              <a:rPr lang="en-IN" sz="2800" dirty="0">
                <a:latin typeface="Times New Roman" panose="02020603050405020304" pitchFamily="18" charset="0"/>
                <a:cs typeface="Times New Roman" panose="02020603050405020304" pitchFamily="18" charset="0"/>
              </a:rPr>
              <a:t>System requirements:</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3" dur="500"/>
                                        <p:tgtEl>
                                          <p:spTgt spid="2">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13128" y="0"/>
            <a:ext cx="7565743" cy="737419"/>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737419"/>
            <a:ext cx="10018713" cy="5840363"/>
          </a:xfrm>
        </p:spPr>
        <p:txBody>
          <a:bodyPr>
            <a:noAutofit/>
          </a:bodyPr>
          <a:lstStyle/>
          <a:p>
            <a:pPr algn="just"/>
            <a:r>
              <a:rPr lang="en-US" sz="1600" dirty="0">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lang="en-US" sz="1400" b="1" dirty="0">
                <a:latin typeface="Times New Roman" panose="02020603050405020304" pitchFamily="18" charset="0"/>
                <a:cs typeface="Times New Roman" panose="02020603050405020304" pitchFamily="18" charset="0"/>
              </a:rPr>
              <a:t>Algorithm Selection:</a:t>
            </a:r>
          </a:p>
          <a:p>
            <a:pPr lvl="1" algn="just"/>
            <a:r>
              <a:rPr lang="en-US" sz="1200" dirty="0">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lvl="1" algn="just"/>
            <a:r>
              <a:rPr lang="en-US" sz="1200" dirty="0">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lang="en-US" sz="1200" b="1" dirty="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Input:</a:t>
            </a:r>
          </a:p>
          <a:p>
            <a:pPr lvl="1" algn="just"/>
            <a:r>
              <a:rPr lang="en-US" sz="1200" dirty="0">
                <a:latin typeface="Times New Roman" panose="02020603050405020304" pitchFamily="18" charset="0"/>
                <a:cs typeface="Times New Roman" panose="02020603050405020304" pitchFamily="18" charset="0"/>
              </a:rPr>
              <a:t>The algorithm analyzes real-time keyboard events captured using the </a:t>
            </a:r>
            <a:r>
              <a:rPr lang="en-US" sz="1200" dirty="0" err="1">
                <a:latin typeface="Times New Roman" panose="02020603050405020304" pitchFamily="18" charset="0"/>
                <a:cs typeface="Times New Roman" panose="02020603050405020304" pitchFamily="18" charset="0"/>
              </a:rPr>
              <a:t>Pynput</a:t>
            </a:r>
            <a:r>
              <a:rPr lang="en-US" sz="1200" dirty="0">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lang="en-US" sz="1400" b="1" dirty="0">
                <a:latin typeface="Times New Roman" panose="02020603050405020304" pitchFamily="18" charset="0"/>
                <a:cs typeface="Times New Roman" panose="02020603050405020304" pitchFamily="18" charset="0"/>
              </a:rPr>
              <a:t>Training Process:</a:t>
            </a:r>
          </a:p>
          <a:p>
            <a:pPr lvl="1" algn="just"/>
            <a:r>
              <a:rPr lang="en-US" sz="1200" dirty="0">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lvl="1" algn="just"/>
            <a:r>
              <a:rPr lang="en-US" sz="1200" dirty="0">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lang="en-US" sz="1400" b="1" dirty="0">
                <a:latin typeface="Times New Roman" panose="02020603050405020304" pitchFamily="18" charset="0"/>
                <a:cs typeface="Times New Roman" panose="02020603050405020304" pitchFamily="18" charset="0"/>
              </a:rPr>
              <a:t>Prediction Process:</a:t>
            </a:r>
          </a:p>
          <a:p>
            <a:pPr lvl="1" algn="just"/>
            <a:r>
              <a:rPr lang="en-US" sz="1200" dirty="0">
                <a:latin typeface="Times New Roman" panose="02020603050405020304" pitchFamily="18" charset="0"/>
                <a:cs typeface="Times New Roman" panose="02020603050405020304" pitchFamily="18" charset="0"/>
              </a:rPr>
              <a:t>Real-time monitoring detects suspicious activity, triggering alerts for user action.</a:t>
            </a:r>
          </a:p>
          <a:p>
            <a:pPr lvl="1" algn="just"/>
            <a:r>
              <a:rPr lang="en-US" sz="1200" dirty="0">
                <a:latin typeface="Times New Roman" panose="02020603050405020304" pitchFamily="18" charset="0"/>
                <a:cs typeface="Times New Roman" panose="02020603050405020304" pitchFamily="18" charset="0"/>
              </a:rPr>
              <a:t>Refine detection accuracy over time through user feedback.</a:t>
            </a:r>
          </a:p>
          <a:p>
            <a:pPr algn="just"/>
            <a:r>
              <a:rPr lang="en-US" sz="1400" b="1" dirty="0">
                <a:latin typeface="Times New Roman" panose="02020603050405020304" pitchFamily="18" charset="0"/>
                <a:cs typeface="Times New Roman" panose="02020603050405020304" pitchFamily="18" charset="0"/>
              </a:rPr>
              <a:t>Deployment:</a:t>
            </a:r>
          </a:p>
          <a:p>
            <a:pPr lvl="1" algn="just"/>
            <a:r>
              <a:rPr lang="en-US" sz="1200" dirty="0">
                <a:latin typeface="Times New Roman" panose="02020603050405020304" pitchFamily="18" charset="0"/>
                <a:cs typeface="Times New Roman" panose="02020603050405020304" pitchFamily="18" charset="0"/>
              </a:rPr>
              <a:t>Deploy the system as a standalone application or integrate it into existing security suites.</a:t>
            </a:r>
          </a:p>
          <a:p>
            <a:pPr lvl="1" algn="just"/>
            <a:r>
              <a:rPr lang="en-US" sz="1200" dirty="0">
                <a:latin typeface="Times New Roman" panose="02020603050405020304" pitchFamily="18" charset="0"/>
                <a:cs typeface="Times New Roman" panose="02020603050405020304" pitchFamily="18" charset="0"/>
              </a:rPr>
              <a:t>Consider compatibility, scalability, and user-friendliness during deployment.</a:t>
            </a:r>
          </a:p>
          <a:p>
            <a:pPr algn="just"/>
            <a:r>
              <a:rPr lang="en-US" sz="1600" dirty="0">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8" dur="500"/>
                                        <p:tgtEl>
                                          <p:spTgt spid="2">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9" dur="500"/>
                                        <p:tgtEl>
                                          <p:spTgt spid="2">
                                            <p:txEl>
                                              <p:pRg st="9" end="9"/>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60" dur="500"/>
                                        <p:tgtEl>
                                          <p:spTgt spid="2">
                                            <p:txEl>
                                              <p:pRg st="12" end="12"/>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6" dur="5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7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rotWithShape="1">
          <a:blip r:embed="rId3"/>
          <a:srcRect l="180" t="431" r="62" b="-569"/>
          <a:stretch/>
        </p:blipFill>
        <p:spPr>
          <a:xfrm>
            <a:off x="1476562" y="1366684"/>
            <a:ext cx="9238873" cy="5216729"/>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2" y="1339644"/>
            <a:ext cx="10018713" cy="5002162"/>
          </a:xfrm>
        </p:spPr>
        <p:txBody>
          <a:bodyPr>
            <a:noAutofit/>
          </a:bodyPr>
          <a:lstStyle/>
          <a:p>
            <a:pPr marL="305435" indent="-305435" algn="just"/>
            <a:r>
              <a:rPr lang="en-US" sz="1800" dirty="0">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marL="305435" indent="-305435" algn="just"/>
            <a:r>
              <a:rPr lang="en-US" sz="1800" dirty="0">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marL="305435" indent="-305435" algn="just"/>
            <a:r>
              <a:rPr lang="en-US" sz="1800" dirty="0">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marL="305435" indent="-305435" algn="just"/>
            <a:r>
              <a:rPr lang="en-US" sz="1800" dirty="0">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Future Scope</a:t>
            </a:r>
            <a:endParaRPr lang="en-IN" sz="4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0" y="1482725"/>
            <a:ext cx="11812588" cy="5267325"/>
          </a:xfrm>
        </p:spPr>
        <p:txBody>
          <a:bodyPr>
            <a:noAutofit/>
          </a:bodyPr>
          <a:lstStyle/>
          <a:p>
            <a:pPr algn="just"/>
            <a:r>
              <a:rPr lang="en-US" sz="1600" dirty="0">
                <a:latin typeface="Times New Roman" panose="02020603050405020304" pitchFamily="18" charset="0"/>
                <a:cs typeface="Times New Roman" panose="02020603050405020304" pitchFamily="18" charset="0"/>
              </a:rPr>
              <a:t>Incorporating Additional Data Sources:</a:t>
            </a:r>
          </a:p>
          <a:p>
            <a:pPr lvl="1" algn="just"/>
            <a:r>
              <a:rPr lang="en-US" sz="1200" dirty="0">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lvl="1" algn="just"/>
            <a:r>
              <a:rPr lang="en-US" sz="1200" dirty="0">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lang="en-US" sz="1600" dirty="0">
                <a:latin typeface="Times New Roman" panose="02020603050405020304" pitchFamily="18" charset="0"/>
                <a:cs typeface="Times New Roman" panose="02020603050405020304" pitchFamily="18" charset="0"/>
              </a:rPr>
              <a:t>Optimizing the Algorithm:</a:t>
            </a:r>
          </a:p>
          <a:p>
            <a:pPr lvl="1" algn="just"/>
            <a:r>
              <a:rPr lang="en-US" sz="1200" dirty="0">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200" dirty="0">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lang="en-US" sz="1600" dirty="0">
                <a:latin typeface="Times New Roman" panose="02020603050405020304" pitchFamily="18" charset="0"/>
                <a:cs typeface="Times New Roman" panose="02020603050405020304" pitchFamily="18" charset="0"/>
              </a:rPr>
              <a:t>Expanding System Coverage:</a:t>
            </a:r>
          </a:p>
          <a:p>
            <a:pPr lvl="1" algn="just"/>
            <a:r>
              <a:rPr lang="en-US" sz="1200" dirty="0">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200" dirty="0">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lang="en-US" sz="1600" dirty="0">
                <a:latin typeface="Times New Roman" panose="02020603050405020304" pitchFamily="18" charset="0"/>
                <a:cs typeface="Times New Roman" panose="02020603050405020304" pitchFamily="18" charset="0"/>
              </a:rPr>
              <a:t>Integration of Emerging Technologies:</a:t>
            </a:r>
          </a:p>
          <a:p>
            <a:pPr lvl="1" algn="just"/>
            <a:r>
              <a:rPr lang="en-US" sz="1200" dirty="0">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lvl="1" algn="just"/>
            <a:r>
              <a:rPr lang="en-US" sz="1200" dirty="0">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lang="en-US" sz="1600" dirty="0">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500"/>
                                        <p:tgtEl>
                                          <p:spTgt spid="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Gallery</Template>
  <TotalTime>188</TotalTime>
  <Words>1464</Words>
  <Application>Microsoft Office PowerPoint</Application>
  <PresentationFormat>Widescreen</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Sam Richard</dc:creator>
  <cp:lastModifiedBy>Hameed Basha</cp:lastModifiedBy>
  <cp:revision>30</cp:revision>
  <dcterms:created xsi:type="dcterms:W3CDTF">2021-05-26T16:50:10Z</dcterms:created>
  <dcterms:modified xsi:type="dcterms:W3CDTF">2024-04-05T07:36:19Z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