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PvO/8cop4Tkea4861RR12aUjJ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d8ad702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d8ad70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d8ad7029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d8ad702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d8ad7029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d8ad702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d8ad7029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3d8ad70299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d8ad7029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3d8ad70299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d8ad7029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3d8ad70299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d8ad70299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d8ad7029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d8ad7029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3d8ad70299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8ad7029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d8ad702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5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239140" y="1259398"/>
            <a:ext cx="8111775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accent2"/>
                </a:solidFill>
              </a:rPr>
              <a:t>Supervised and Unsupervised Machine Learning Model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3589235"/>
            <a:ext cx="7766936" cy="2709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F3F3F"/>
                </a:solidFill>
              </a:rPr>
              <a:t>Tomson George (C0857730)</a:t>
            </a:r>
            <a:endParaRPr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F3F3F"/>
                </a:solidFill>
              </a:rPr>
              <a:t>Praveen Mahaulpatha (C0860583)</a:t>
            </a:r>
            <a:endParaRPr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F3F3F"/>
                </a:solidFill>
              </a:rPr>
              <a:t>R. B. C. M. W. Thulana Vimukthi Abeywardana (C0861333)</a:t>
            </a:r>
            <a:endParaRPr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F3F3F"/>
                </a:solidFill>
              </a:rPr>
              <a:t>AML 1413 – Introduction to Artificial Intelligence</a:t>
            </a:r>
            <a:endParaRPr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F3F3F"/>
                </a:solidFill>
              </a:rPr>
              <a:t>Debashish Roy</a:t>
            </a:r>
            <a:endParaRPr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 txBox="1"/>
          <p:nvPr>
            <p:ph idx="1" type="body"/>
          </p:nvPr>
        </p:nvSpPr>
        <p:spPr>
          <a:xfrm>
            <a:off x="677334" y="2160589"/>
            <a:ext cx="43134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Correlation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Poor correlation in month.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1fTSX7i-vAFkT6xLvUkAOuQQLhLBV9TV0dCpNSP94MhfJAmyWiNjxjRzPSWo-PVxaIX1UEntDBdqSAG1uLrktAYhCwyiQmAqMcW4UbMS5xydinWwjCVO3dtXAzKSiYWCcTQgO4X9MC1KXF7QleJpBg"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857" y="2322959"/>
            <a:ext cx="5040145" cy="31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677334" y="222191"/>
            <a:ext cx="8596668" cy="5819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plot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D:\Canada MSC\AIMT 2022 S\AML 1413_Introduction to Artificial Intelligence_tue\Assignment_1\Plots\1.png" id="209" name="Google Shape;2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700" y="824125"/>
            <a:ext cx="3909425" cy="249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anada MSC\AIMT 2022 S\AML 1413_Introduction to Artificial Intelligence_tue\Assignment_1\Plots\8.png" id="210" name="Google Shape;2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675" y="842675"/>
            <a:ext cx="3818200" cy="249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anada MSC\AIMT 2022 S\AML 1413_Introduction to Artificial Intelligence_tue\Assignment_1\Plots\9.png" id="211" name="Google Shape;21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6525" y="3338375"/>
            <a:ext cx="3909425" cy="243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anada MSC\AIMT 2022 S\AML 1413_Introduction to Artificial Intelligence_tue\Assignment_1\Plots\7.png" id="212" name="Google Shape;21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7100" y="3338375"/>
            <a:ext cx="3763775" cy="23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d8ad70299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3d8ad70299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:\Canada MSC\AIMT 2022 S\AML 1413_Introduction to Artificial Intelligence_tue\Assignment_1\Plots\6.png" id="219" name="Google Shape;219;g13d8ad7029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875" y="998550"/>
            <a:ext cx="3692009" cy="250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anada MSC\AIMT 2022 S\AML 1413_Introduction to Artificial Intelligence_tue\Assignment_1\Plots\10.png" id="220" name="Google Shape;220;g13d8ad7029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0175" y="998550"/>
            <a:ext cx="3677925" cy="240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anada MSC\AIMT 2022 S\AML 1413_Introduction to Artificial Intelligence_tue\Assignment_1\Plots\3.png" id="221" name="Google Shape;221;g13d8ad7029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1875" y="3803375"/>
            <a:ext cx="3677925" cy="2238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anada MSC\AIMT 2022 S\AML 1413_Introduction to Artificial Intelligence_tue\Assignment_1\Plots\2.png" id="222" name="Google Shape;222;g13d8ad70299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3038" y="3803375"/>
            <a:ext cx="3752200" cy="22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d8ad70299_0_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3d8ad70299_0_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:\Canada MSC\AIMT 2022 S\AML 1413_Introduction to Artificial Intelligence_tue\Assignment_1\Plots\5.png" id="229" name="Google Shape;229;g13d8ad70299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772" y="2370073"/>
            <a:ext cx="3869025" cy="262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anada MSC\AIMT 2022 S\AML 1413_Introduction to Artificial Intelligence_tue\Assignment_1\Plots\4.png" id="230" name="Google Shape;230;g13d8ad70299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0219" y="2370075"/>
            <a:ext cx="3984530" cy="2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idx="1" type="body"/>
          </p:nvPr>
        </p:nvSpPr>
        <p:spPr>
          <a:xfrm>
            <a:off x="677334" y="435837"/>
            <a:ext cx="8596668" cy="560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Normalization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Spreading of the data can be visualized as follows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F5xp68uFuC7tGl4TxnZZNC6n-Cgc0rPFfbY-QSpz27U98PN4vJ4ovpwue6PuqhEsoteh8vtxIcWymoziDRoDUcLMW5Ko9ineYieQW1tR8vazy3lZwz0_vAzqhoqYJ9oVQIjIsms_-IqGb7uqiw"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869412"/>
            <a:ext cx="6000750" cy="2371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RMoW8EH8USrrS35mCyhcGnpba3ZkKtFbnIVJXHyDsW7_yA3E3akNQx_uL2kFjFDDqtKXTrLjd-qKlbHd5qp0EudNrmIj5BZkwR4Ym-1ANuHF3ToUVq7YYu3UpDzktMG6FlneyTBoJjVzdT8aTg" id="237" name="Google Shape;2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4765137"/>
            <a:ext cx="60007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accent2"/>
                </a:solidFill>
              </a:rPr>
              <a:t>Model Training, Testing and Validation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11"/>
          <p:cNvSpPr txBox="1"/>
          <p:nvPr>
            <p:ph idx="1" type="body"/>
          </p:nvPr>
        </p:nvSpPr>
        <p:spPr>
          <a:xfrm>
            <a:off x="677334" y="189630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Splitting the dataset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Dataset is spited in to two subsets randomly (Training: 80%, Testing 20%)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Training, Testing and Validation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Logistic regression model is used, since it’s a binary classification case.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zaNQCjGvaC0K9_Fzb6lh0M19QzagqXp0rdLIHG_M781LFhIMBimB96EkAQU7kx_oSJpbeO2zTSyE-wN7GHE4r5tBsroSeuDimlxNpcwqigOXRq1UM48ZqhObUv6JUI8VSvbddNRzB6UWx1eKSg" id="244" name="Google Shape;2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126" y="3177462"/>
            <a:ext cx="6000750" cy="6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AGiue65jjzei5NWvQKTwDJjKXway34hlY0IQbxjtVukrWHxuCbOjzLK-f63WVpHIRy7qE7aBQtAHuSdkP7b-CkzobA10HYK6CHJLDpVoNtfSjpISHCSOb9IqV8R7HgmA1oWjpxuKUn9IGUXv9A" id="245" name="Google Shape;2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126" y="5520790"/>
            <a:ext cx="32956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4804953" y="2007279"/>
            <a:ext cx="47064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Accuracy is calculated using Confusion Matrix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Accuracy = (TP + TN) / (TP + TN + FP + FN)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https://lh5.googleusercontent.com/P9P9VMPFKsLCbj5-hCMTDkm5DRO8PS_lPizE6zzziYGnSskbrRlrZuexYDp6mzOq6lmHr-kgjkVxgGntksIyLVm8Sesnzgv-_dcJXKJ349TBc9gYmSvyxMMAPKbIVnRwoiChcFgOaJMYw4WKEQ" id="252" name="Google Shape;2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537" y="2007263"/>
            <a:ext cx="4133850" cy="1314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qUVegwEc33UN2lhOyaRLBogjo1DMKWvkDfCUbQMDbUPOCCThIPhXXBAReZQwVJRL2b_5eBf_pS1T_dlP4gTWbu3CNU4uJNlOFpEqMqpyUq8YLHtH0CDIc_2xfwCe_1iMl3RTY7UlB2f6Z3MTqA" id="253" name="Google Shape;25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4623" y="4966263"/>
            <a:ext cx="40671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038" y="3972589"/>
            <a:ext cx="2490833" cy="211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idx="1" type="body"/>
          </p:nvPr>
        </p:nvSpPr>
        <p:spPr>
          <a:xfrm>
            <a:off x="677334" y="0"/>
            <a:ext cx="6167847" cy="5784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Precision = TP / (TP + FP)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Recall = TP / (TP + FN)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F1 score = 2 * Precision * Recall / (Precision + Recall)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Mean Squared Error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czLIR_5-K_jxqzlIsJPnu1CEoudWri9eOgNoULqaW_HarNqfc-pGBOh3p5yc-i3nXnQePHdXCCycZgVq-TVpZJpdpO85ab5WgkbkNtpsyd6Lo_LdyaMbHMR34SacET6FSGbB-r5mSClHwuy9UA" id="260" name="Google Shape;2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06" y="962770"/>
            <a:ext cx="3933825" cy="742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8eNNUPpM720C8oayNtpaAXBzQ_qerCk85oiog2wqfJgUEihsvTIrcgmOlZVgMUjAAo3MHdvlOCjVa2G121lRO0TQxFTHYDol62Qe2Zznbi4E_A5xQCS472lM8wPwaghzrGcVWtgxXzjBCmcWEg" id="261" name="Google Shape;26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2511494"/>
            <a:ext cx="43719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oI4J1IhI3HO-MbFXJ-vcriVLZRR08GEEem0VrOoVG65cEzOsZunpJXT6ZV1Mlv3zzym7WDVuc5juHI4-n0bcxDIYWfGgRhRBsSi6uL18fszDIn5y6ShAq5tWPEb9ni50B1TzCA1O9Qi7vIGmxg" id="262" name="Google Shape;26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306" y="4167291"/>
            <a:ext cx="34194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Re8khzyBbcfVjfH0xtjlW3V3ype3q0lecpDL4h25oWqw9mWetsZx0zOUs4vflHRNR0sXJgurFwOMSjGXg_RRT-9lQbIAaDcUe2pWgIVzzZluPDzwMaqjdTWwTe3egPnIN1qCp3aiObt3w9taYQ" id="263" name="Google Shape;26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3306" y="5699889"/>
            <a:ext cx="3543300" cy="8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>
                <a:solidFill>
                  <a:schemeClr val="accent2"/>
                </a:solidFill>
              </a:rPr>
              <a:t>Unsupervised Learning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677334" y="3679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200">
                <a:solidFill>
                  <a:schemeClr val="accent2"/>
                </a:solidFill>
              </a:rPr>
              <a:t>Unsupervised Models and Algorithms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677325" y="1299601"/>
            <a:ext cx="4184100" cy="4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1" marL="74295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Clustering</a:t>
            </a:r>
            <a:endParaRPr sz="1800"/>
          </a:p>
          <a:p>
            <a:pPr indent="-251460" lvl="2" marL="1143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►"/>
            </a:pPr>
            <a:r>
              <a:rPr i="1"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K-Means;</a:t>
            </a:r>
            <a:endParaRPr i="1"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1460" lvl="2" marL="1143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►"/>
            </a:pPr>
            <a:r>
              <a:rPr i="1"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Hierarchical Clustering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Spectral Clustering;</a:t>
            </a:r>
            <a:endParaRPr i="1"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1460" lvl="2" marL="1143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►"/>
            </a:pPr>
            <a:r>
              <a:rPr i="1"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DBSCAN 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i="1"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OPTICS;</a:t>
            </a:r>
            <a:endParaRPr sz="1800"/>
          </a:p>
          <a:p>
            <a:pPr indent="-308610" lvl="1" marL="74295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Dimensionality reduction</a:t>
            </a:r>
            <a:endParaRPr sz="1800"/>
          </a:p>
          <a:p>
            <a:pPr indent="-251460" lvl="2" marL="1143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►"/>
            </a:pPr>
            <a:r>
              <a:rPr i="1"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Principal Component Analysis;</a:t>
            </a:r>
            <a:endParaRPr i="1"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1460" lvl="2" marL="1143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►"/>
            </a:pPr>
            <a:r>
              <a:rPr i="1"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Manifold Learning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</a:t>
            </a:r>
            <a:r>
              <a:rPr i="1"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LLE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i="1"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Isomap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i="1"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t-SNE;</a:t>
            </a:r>
            <a:endParaRPr i="1"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1460" lvl="2" marL="1143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►"/>
            </a:pPr>
            <a:r>
              <a:rPr i="1"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Autoencoders</a:t>
            </a:r>
            <a:endParaRPr sz="1800"/>
          </a:p>
          <a:p>
            <a:pPr indent="0" lvl="0" marL="11430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75" name="Google Shape;275;p15"/>
          <p:cNvSpPr txBox="1"/>
          <p:nvPr/>
        </p:nvSpPr>
        <p:spPr>
          <a:xfrm>
            <a:off x="952850" y="5892625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15"/>
          <p:cNvSpPr txBox="1"/>
          <p:nvPr>
            <p:ph idx="2" type="body"/>
          </p:nvPr>
        </p:nvSpPr>
        <p:spPr>
          <a:xfrm>
            <a:off x="5029575" y="1299600"/>
            <a:ext cx="4184100" cy="42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8610" lvl="1" marL="74295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Anomaly Detection</a:t>
            </a:r>
            <a:endParaRPr sz="1800"/>
          </a:p>
          <a:p>
            <a:pPr indent="-251460" lvl="2" marL="1143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►"/>
            </a:pPr>
            <a:r>
              <a:rPr i="1" lang="en-US" sz="18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Isolation Forest;</a:t>
            </a:r>
            <a:endParaRPr i="1" sz="18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1460" lvl="2" marL="1143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►"/>
            </a:pPr>
            <a:r>
              <a:rPr i="1" lang="en-US" sz="18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Local Outlier Factor;</a:t>
            </a:r>
            <a:endParaRPr i="1" sz="18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1460" lvl="2" marL="1143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►"/>
            </a:pPr>
            <a:r>
              <a:rPr i="1" lang="en-US" sz="18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Minimum Covariance Determinant</a:t>
            </a:r>
            <a:endParaRPr i="1" sz="18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8ad70299_0_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Outline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0" name="Google Shape;150;g13d8ad70299_0_1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Supervised Machine Learning Model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Unsupervised Machine Learning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d8ad70299_1_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accent2"/>
                </a:solidFill>
              </a:rPr>
              <a:t>Dataset of Customers of A Shopping Mall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2" name="Google Shape;282;g13d8ad70299_1_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Features are,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Customer ID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Age</a:t>
            </a:r>
            <a:endParaRPr sz="1800"/>
          </a:p>
          <a:p>
            <a:pPr indent="-30861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Gender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Annual Income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Spending Score (1-100)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pic>
        <p:nvPicPr>
          <p:cNvPr descr="https://lh6.googleusercontent.com/8-alHpFUIYwELFBoMclnwQ_qBMZcS8kNRI_E0DSg5q7wGWNeIBkJAJU78zwdFxRew0tef60KoHHo_IE0PwTB9_1lmtSqpk61uxZoeSMP4_1OE_46SBK-A4SWBl_sHFQ6SxM_xZkyqp-oYUVULh7Z7T8" id="283" name="Google Shape;283;g13d8ad70299_1_9"/>
          <p:cNvPicPr preferRelativeResize="0"/>
          <p:nvPr/>
        </p:nvPicPr>
        <p:blipFill rotWithShape="1">
          <a:blip r:embed="rId3">
            <a:alphaModFix/>
          </a:blip>
          <a:srcRect b="0" l="0" r="55199" t="0"/>
          <a:stretch/>
        </p:blipFill>
        <p:spPr>
          <a:xfrm>
            <a:off x="4162425" y="2817225"/>
            <a:ext cx="5428752" cy="8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accent2"/>
                </a:solidFill>
              </a:rPr>
              <a:t>Exploratory Data Analysis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9" name="Google Shape;289;p16"/>
          <p:cNvSpPr txBox="1"/>
          <p:nvPr>
            <p:ph idx="1" type="body"/>
          </p:nvPr>
        </p:nvSpPr>
        <p:spPr>
          <a:xfrm>
            <a:off x="677334" y="1828801"/>
            <a:ext cx="8596668" cy="418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Descriptive statistics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https://lh6.googleusercontent.com/dEG5yy8vQP7--3Kz3s3U_pcuFf0I-AfT5Bdoa-Syy6hXy6e5IhnjBPLHHlU1_XH02oE6AL6IIZo3ajjpUqyprX20muT59I8pDYuoLrJBs_SZ0WGgylxDA3akQ_8U4FWDlXF3oDcTzkiJbrkK6RZ5pE4" id="290" name="Google Shape;2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025" y="2483900"/>
            <a:ext cx="7794036" cy="182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s_dPYuV6NYvPYlIcPX9h13OfF48m_3MwCvwn1RxPaESajieZSvhkqQ-csG6CnhzXeOW711HLSBDVrbhPVb75IzQfrPAfvH9DPrMvk_07KzumKc1PbppH5yYPwNmm2xlrutD1WYm_C6xhCiGvdJu0mdw" id="291" name="Google Shape;2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025" y="4544650"/>
            <a:ext cx="7776624" cy="18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idx="1" type="body"/>
          </p:nvPr>
        </p:nvSpPr>
        <p:spPr>
          <a:xfrm>
            <a:off x="677334" y="1828801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for null values</a:t>
            </a:r>
            <a:endParaRPr/>
          </a:p>
        </p:txBody>
      </p:sp>
      <p:pic>
        <p:nvPicPr>
          <p:cNvPr descr="https://lh5.googleusercontent.com/9Q1zAbsT6c9pF3KvPG3hs8oeDQ7ZjuxId5phdD-ucf32onpGwWJznOj-Vuwz01KDIkEsD_S0g0SJz4z4J-_U_-YRSjJGHd2NrCqBaQz0T-tcQ5W_Bvlv44GUwRme1Q1aouGIzY3TncbGeZgkaENcFcM" id="297" name="Google Shape;297;p17"/>
          <p:cNvPicPr preferRelativeResize="0"/>
          <p:nvPr/>
        </p:nvPicPr>
        <p:blipFill rotWithShape="1">
          <a:blip r:embed="rId3">
            <a:alphaModFix/>
          </a:blip>
          <a:srcRect b="0" l="0" r="45118" t="0"/>
          <a:stretch/>
        </p:blipFill>
        <p:spPr>
          <a:xfrm>
            <a:off x="1105800" y="3031975"/>
            <a:ext cx="5274076" cy="13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>
            <p:ph idx="1" type="body"/>
          </p:nvPr>
        </p:nvSpPr>
        <p:spPr>
          <a:xfrm>
            <a:off x="677334" y="828943"/>
            <a:ext cx="8596668" cy="5212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Plotting Histograms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Data seems to be having a normally distributed but slight skewness can be identified. The ranges of axis among the labels are having similar values hence normalization will not be necessary.</a:t>
            </a:r>
            <a:endParaRPr/>
          </a:p>
        </p:txBody>
      </p:sp>
      <p:pic>
        <p:nvPicPr>
          <p:cNvPr descr="https://lh4.googleusercontent.com/2yKvq_ZnHmG5YAIAgJ6GwJix9VP7r2qFtttepLl8VZLOGWAv4Y6xbephK5ynIV1co_VR9-ZwfMP37R4r9dAab3wnTIOqFviF8WWDYkDbyWjNxQAdgwfxJ0vbK42wPJ41eGHg1QqI-JlcYZ9QvH9ikQE" id="303" name="Google Shape;3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868" y="3617572"/>
            <a:ext cx="59436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idx="1" type="body"/>
          </p:nvPr>
        </p:nvSpPr>
        <p:spPr>
          <a:xfrm>
            <a:off x="677334" y="1521151"/>
            <a:ext cx="4339047" cy="452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Plotting  Pie Chart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Data seems to be more biased towards Male population hence we can draw a better sample in the next phase of the project.</a:t>
            </a:r>
            <a:endParaRPr/>
          </a:p>
        </p:txBody>
      </p:sp>
      <p:pic>
        <p:nvPicPr>
          <p:cNvPr descr="https://lh4.googleusercontent.com/0bBtVo8-xyUP_EG5Q13Vu12SlphcL-BR9UJ2-bUgTWdWT7RiW8m1i72VxLRepNHPcbEPIXhdHJKNGIMIGXd1B4U2MyBB_D12fDXbdG-xleeHjuDEuFKP4xjiDiYT8FGlFPkw0ieIuM0SATzLzqs8ZSE" id="309" name="Google Shape;3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0244" y="1930400"/>
            <a:ext cx="3573958" cy="2799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accent2"/>
                </a:solidFill>
              </a:rPr>
              <a:t>Fitting the Model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5" name="Google Shape;315;p20"/>
          <p:cNvSpPr txBox="1"/>
          <p:nvPr>
            <p:ph idx="1" type="body"/>
          </p:nvPr>
        </p:nvSpPr>
        <p:spPr>
          <a:xfrm>
            <a:off x="677334" y="1504061"/>
            <a:ext cx="8596668" cy="4537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 means clustering algorithm used to find out hidden clusters among datasets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key is to find out the best value for variable k, in order to yield the most efficient results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d8ad70299_1_30"/>
          <p:cNvSpPr txBox="1"/>
          <p:nvPr>
            <p:ph idx="1" type="body"/>
          </p:nvPr>
        </p:nvSpPr>
        <p:spPr>
          <a:xfrm>
            <a:off x="677334" y="982767"/>
            <a:ext cx="8596800" cy="50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Finding out the Inertia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700"/>
              <a:t>Inertia measures how well a dataset was clustered by K-Means.</a:t>
            </a:r>
            <a:endParaRPr sz="11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Elbow method is used :</a:t>
            </a:r>
            <a:r>
              <a:rPr lang="en-US"/>
              <a:t> k value where the decrease in inertia begins to slow as the optimal k value</a:t>
            </a:r>
            <a:endParaRPr/>
          </a:p>
        </p:txBody>
      </p:sp>
      <p:sp>
        <p:nvSpPr>
          <p:cNvPr id="321" name="Google Shape;321;g13d8ad70299_1_30"/>
          <p:cNvSpPr txBox="1"/>
          <p:nvPr>
            <p:ph type="title"/>
          </p:nvPr>
        </p:nvSpPr>
        <p:spPr>
          <a:xfrm>
            <a:off x="677325" y="95550"/>
            <a:ext cx="8596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accent2"/>
                </a:solidFill>
              </a:rPr>
              <a:t>Finding the Optimal K value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descr="https://lh6.googleusercontent.com/b-h15Bk3CMgMmtSh7wHKm4P2knRwyNbYoVRr-8wb0j3oKj-ydn0CwPeNHKAKXmhNNc_enS2mosahHK3AL3qnn4PbOLUPpquFq9D2Pp-YlyCcOd_OQ8egWuxoMOUO94npcvFOylKmrZKUIO5iAvItcLQ" id="322" name="Google Shape;322;g13d8ad70299_1_30"/>
          <p:cNvPicPr preferRelativeResize="0"/>
          <p:nvPr/>
        </p:nvPicPr>
        <p:blipFill rotWithShape="1">
          <a:blip r:embed="rId3">
            <a:alphaModFix/>
          </a:blip>
          <a:srcRect b="0" l="0" r="24351" t="0"/>
          <a:stretch/>
        </p:blipFill>
        <p:spPr>
          <a:xfrm>
            <a:off x="4675577" y="2332275"/>
            <a:ext cx="5040952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lhppQTgBGQDm0xS78VpFOFhCd5ZxAB5HPPBDIY7HRcVBvfWAI6InxPtD015-lN1DE41L_446Ja4RKecDZ0HaIdXNXw75yNtNtY_gE9h5vUGCDRc7tIjdlLici15tx72OT-nU_Bno4fgQlliBRo3Or4Y" id="323" name="Google Shape;323;g13d8ad70299_1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333" y="3258736"/>
            <a:ext cx="7295888" cy="299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677334" y="982767"/>
            <a:ext cx="8596668" cy="5058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Scatter plot before model fit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Some clusters seems to be existing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323" y="2621275"/>
            <a:ext cx="5279426" cy="35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d8ad70299_1_38"/>
          <p:cNvSpPr txBox="1"/>
          <p:nvPr>
            <p:ph idx="1" type="body"/>
          </p:nvPr>
        </p:nvSpPr>
        <p:spPr>
          <a:xfrm>
            <a:off x="652250" y="305743"/>
            <a:ext cx="85968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Fitting the K means Algorithm</a:t>
            </a:r>
            <a:endParaRPr/>
          </a:p>
        </p:txBody>
      </p:sp>
      <p:pic>
        <p:nvPicPr>
          <p:cNvPr id="335" name="Google Shape;335;g13d8ad70299_1_38"/>
          <p:cNvPicPr preferRelativeResize="0"/>
          <p:nvPr/>
        </p:nvPicPr>
        <p:blipFill rotWithShape="1">
          <a:blip r:embed="rId3">
            <a:alphaModFix/>
          </a:blip>
          <a:srcRect b="16851" l="0" r="33159" t="-2651"/>
          <a:stretch/>
        </p:blipFill>
        <p:spPr>
          <a:xfrm>
            <a:off x="1099700" y="1376575"/>
            <a:ext cx="8149351" cy="36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13d8ad70299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700" y="1907850"/>
            <a:ext cx="8523525" cy="34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13d8ad70299_1_44"/>
          <p:cNvSpPr txBox="1"/>
          <p:nvPr>
            <p:ph idx="1" type="body"/>
          </p:nvPr>
        </p:nvSpPr>
        <p:spPr>
          <a:xfrm>
            <a:off x="652250" y="305743"/>
            <a:ext cx="85968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Appending to the dataframe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accent2"/>
                </a:solidFill>
              </a:rPr>
              <a:t>Supervised Machine Learning Model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677334" y="1196411"/>
            <a:ext cx="8596668" cy="484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Fitting K Mean</a:t>
            </a:r>
            <a:endParaRPr/>
          </a:p>
        </p:txBody>
      </p:sp>
      <p:pic>
        <p:nvPicPr>
          <p:cNvPr descr="https://lh3.googleusercontent.com/qOabNu9D_zPYWxY_ewwbls6uIHw13KxVE80VIkKZmpcBGPBHnc0BAK6TmwMUh1YDhhiC3dXYh28ZCgt1ZZGE2Qxvuuj6-wQwJq9QuC_OT1Z9qGCl10ZK979UvoFr30v75DhDWzI3kLxx9r_1GFb5220" id="347" name="Google Shape;3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376" y="1957949"/>
            <a:ext cx="7511376" cy="37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d8ad70299_1_65"/>
          <p:cNvSpPr txBox="1"/>
          <p:nvPr>
            <p:ph idx="1" type="body"/>
          </p:nvPr>
        </p:nvSpPr>
        <p:spPr>
          <a:xfrm>
            <a:off x="614659" y="945661"/>
            <a:ext cx="85968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3D Scatter plot for all 3 Features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plotly.graph_objs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Enables focused Marketing</a:t>
            </a:r>
            <a:endParaRPr/>
          </a:p>
        </p:txBody>
      </p:sp>
      <p:pic>
        <p:nvPicPr>
          <p:cNvPr id="353" name="Google Shape;353;g13d8ad70299_1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019" y="2459325"/>
            <a:ext cx="4452449" cy="446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>
                <a:solidFill>
                  <a:schemeClr val="accent2"/>
                </a:solidFill>
              </a:rPr>
              <a:t>Thank you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8ad70299_0_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Supervised Machine Learning Models and Algorithms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1" name="Google Shape;161;g13d8ad70299_0_2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7493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Trebuchet MS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Nearest Neighbor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Trebuchet MS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Naive Bayes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Trebuchet MS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Decision Trees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Trebuchet MS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Linear Regression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Trebuchet MS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Support Vector Machines (SVM)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Trebuchet MS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Neural Networks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accent2"/>
                </a:solidFill>
              </a:rPr>
              <a:t>Dataset of Forest Fires in Algeria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7" name="Google Shape;167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Data from June 2012 to September 2012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  <p:pic>
        <p:nvPicPr>
          <p:cNvPr descr="https://lh3.googleusercontent.com/cV2UArvMNody7zMLJ94u6WTLfQ2SsU9aJHrfH3YyZGfgYnT1BLFqUkCn0wKBDjPTx77Ek9V-X7QRKcs0m5nEWTz1aqFgDk0SQ_W_xLYLekQ7JrXgRb588urnTGK2WnkXmrgvT4ytUivcq8Adj5lWHA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8790" y="2160589"/>
            <a:ext cx="34575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893" y="3615939"/>
            <a:ext cx="7717255" cy="242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accent2"/>
                </a:solidFill>
              </a:rPr>
              <a:t>Data Preparation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677334" y="2160589"/>
            <a:ext cx="5603825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Identifying zero values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In this dataset, zero values are accepted for those features. Hence they are not to be replaced with NaN.</a:t>
            </a:r>
            <a:endParaRPr/>
          </a:p>
        </p:txBody>
      </p:sp>
      <p:pic>
        <p:nvPicPr>
          <p:cNvPr descr="https://lh6.googleusercontent.com/tsxYiEuEQy9oTGr1SxkOAV2He0JbUpd5LuNAAbMF3lHhAaxZ9I73umkuCP3Txd7CBhcFJwQ7ddPjQ4b8eatN58RGb2NyzUIVypqOeg01Qlywuvxa7d8mqeTH1j1J0jmiOEZ1nSLOdG0NBqSqjR5dIQ" id="176" name="Google Shape;1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4984" y="2160589"/>
            <a:ext cx="29622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677334" y="2160589"/>
            <a:ext cx="428777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 for Null values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Null values were not observed.</a:t>
            </a:r>
            <a:endParaRPr/>
          </a:p>
        </p:txBody>
      </p:sp>
      <p:pic>
        <p:nvPicPr>
          <p:cNvPr descr="https://lh4.googleusercontent.com/rCCo8QWwt-oDiCJyKEPMHi-Zk4l9GVCn1ZQs7YwBz_51BdY3c7R-SCnUpqhB8QVAN84krASAz6GIQ0I7_WwWxZXBbBO3rTVwFBq6UJz_EKqE81mE7M455JxmCw-BrafXXrFSPuP0JpyojaGRM1F0mw"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503" y="2243166"/>
            <a:ext cx="3238500" cy="32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677334" y="2160589"/>
            <a:ext cx="389466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Outlier detection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Values close to outliers are observed, but they are laid near to the boundary values (DMC: 1.1 to 65.9, DC: 7 to 220.4). Hence they are not removed from the dataset.</a:t>
            </a:r>
            <a:endParaRPr/>
          </a:p>
        </p:txBody>
      </p:sp>
      <p:pic>
        <p:nvPicPr>
          <p:cNvPr descr="https://lh5.googleusercontent.com/j1YS_aWFIGtRa4Alk_G0U93jhLN_R1tu8tA1fpGCIRlFfvsZmf5YJsXsfRWf95-x9urchw49QG-7JpL3soMM0sYFWiyzkwtFK6j9QCcWyDtus7QULU_t0FV_0GsauCLRJhyVL3PZS3r8hZz9NjWbVQ"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7731" y="2160588"/>
            <a:ext cx="2838701" cy="2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 txBox="1"/>
          <p:nvPr>
            <p:ph idx="1" type="body"/>
          </p:nvPr>
        </p:nvSpPr>
        <p:spPr>
          <a:xfrm>
            <a:off x="677334" y="2160589"/>
            <a:ext cx="4176677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Label encoding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column is dropped and its corresponding label encoded column is added.</a:t>
            </a:r>
            <a:endParaRPr/>
          </a:p>
        </p:txBody>
      </p:sp>
      <p:pic>
        <p:nvPicPr>
          <p:cNvPr descr="https://lh6.googleusercontent.com/zSKwdMlA62rcTCm7XTrU4fYqAo-D2-maeQ6BjOSRpyG5YFZuyyAVHEK-UdfUnm3vBcdpB0KhUQYGQM6aqkZqZUCz5pBf8i4DwiuCfFVFQtfFZKlVpmyqbERRF_3g15o7Ubl0pZLPxpPH1Dz1ea1p8A" id="196" name="Google Shape;1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4011" y="2160589"/>
            <a:ext cx="4828374" cy="351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2022-07-18T13:05:09Z</dcterms:created>
  <dc:creator>ASUS</dc:creator>
</cp:coreProperties>
</file>