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Montserrat" charset="1" panose="00000500000000000000"/>
      <p:regular r:id="rId24"/>
    </p:embeddedFont>
    <p:embeddedFont>
      <p:font typeface="Montserrat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3597402"/>
            <a:ext cx="18288000" cy="1294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3"/>
              </a:lnSpc>
            </a:pPr>
            <a:r>
              <a:rPr lang="en-US" sz="49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CO2 EMISSIONS, GDP, POPULATION AND ENERGY DYNAMICS: INSIGHTS FROM BRICS AND G7 COUNTRIES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57809" y="4996990"/>
            <a:ext cx="10692473" cy="84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ANALYSIS PROJECT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37458" y="8097811"/>
            <a:ext cx="5021842" cy="1160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5"/>
              </a:lnSpc>
            </a:pPr>
            <a:r>
              <a:rPr lang="en-US" sz="294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THEJAS MONIKUTTAN</a:t>
            </a:r>
          </a:p>
          <a:p>
            <a:pPr algn="l">
              <a:lnSpc>
                <a:spcPts val="3005"/>
              </a:lnSpc>
            </a:pPr>
            <a:r>
              <a:rPr lang="en-US" sz="294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AARON ANDE</a:t>
            </a:r>
          </a:p>
          <a:p>
            <a:pPr algn="l">
              <a:lnSpc>
                <a:spcPts val="3005"/>
              </a:lnSpc>
            </a:pPr>
            <a:r>
              <a:rPr lang="en-US" sz="294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SHALOM MATHEW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082950"/>
            <a:chOff x="0" y="0"/>
            <a:chExt cx="4816593" cy="5485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48596"/>
            </a:xfrm>
            <a:custGeom>
              <a:avLst/>
              <a:gdLst/>
              <a:ahLst/>
              <a:cxnLst/>
              <a:rect r="r" b="b" t="t" l="l"/>
              <a:pathLst>
                <a:path h="54859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8596"/>
                  </a:lnTo>
                  <a:lnTo>
                    <a:pt x="0" y="54859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596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4538161"/>
            <a:ext cx="9236734" cy="4583729"/>
          </a:xfrm>
          <a:custGeom>
            <a:avLst/>
            <a:gdLst/>
            <a:ahLst/>
            <a:cxnLst/>
            <a:rect r="r" b="b" t="t" l="l"/>
            <a:pathLst>
              <a:path h="4583729" w="9236734">
                <a:moveTo>
                  <a:pt x="0" y="0"/>
                </a:moveTo>
                <a:lnTo>
                  <a:pt x="9236734" y="0"/>
                </a:lnTo>
                <a:lnTo>
                  <a:pt x="9236734" y="4583729"/>
                </a:lnTo>
                <a:lnTo>
                  <a:pt x="0" y="45837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236734" y="4613251"/>
            <a:ext cx="9051266" cy="4491691"/>
          </a:xfrm>
          <a:custGeom>
            <a:avLst/>
            <a:gdLst/>
            <a:ahLst/>
            <a:cxnLst/>
            <a:rect r="r" b="b" t="t" l="l"/>
            <a:pathLst>
              <a:path h="4491691" w="9051266">
                <a:moveTo>
                  <a:pt x="0" y="0"/>
                </a:moveTo>
                <a:lnTo>
                  <a:pt x="9051266" y="0"/>
                </a:lnTo>
                <a:lnTo>
                  <a:pt x="9051266" y="4491691"/>
                </a:lnTo>
                <a:lnTo>
                  <a:pt x="0" y="4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97901" y="2436302"/>
            <a:ext cx="17077665" cy="1574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2299" indent="-306149" lvl="1">
              <a:lnSpc>
                <a:spcPts val="3176"/>
              </a:lnSpc>
              <a:buFont typeface="Arial"/>
              <a:buChar char="•"/>
            </a:pPr>
            <a:r>
              <a:rPr lang="en-US" b="true" sz="28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Population Trends:</a:t>
            </a:r>
          </a:p>
          <a:p>
            <a:pPr algn="l" marL="1224597" indent="-408199" lvl="2">
              <a:lnSpc>
                <a:spcPts val="3176"/>
              </a:lnSpc>
              <a:buFont typeface="Arial"/>
              <a:buChar char="⚬"/>
            </a:pPr>
            <a:r>
              <a:rPr lang="en-US" sz="283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Observed significant population growth in BRICS countries, with India and China leading.</a:t>
            </a:r>
          </a:p>
          <a:p>
            <a:pPr algn="l" marL="1224597" indent="-408199" lvl="2">
              <a:lnSpc>
                <a:spcPts val="3176"/>
              </a:lnSpc>
              <a:buFont typeface="Arial"/>
              <a:buChar char="⚬"/>
            </a:pPr>
            <a:r>
              <a:rPr lang="en-US" sz="283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G7 countries showed more stable population trends, with slower growth rates.</a:t>
            </a:r>
          </a:p>
          <a:p>
            <a:pPr algn="l">
              <a:lnSpc>
                <a:spcPts val="3176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1333103" y="577586"/>
            <a:ext cx="22007854" cy="98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b="true" sz="68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 WITH 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082950"/>
            <a:chOff x="0" y="0"/>
            <a:chExt cx="4816593" cy="5485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48596"/>
            </a:xfrm>
            <a:custGeom>
              <a:avLst/>
              <a:gdLst/>
              <a:ahLst/>
              <a:cxnLst/>
              <a:rect r="r" b="b" t="t" l="l"/>
              <a:pathLst>
                <a:path h="54859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8596"/>
                  </a:lnTo>
                  <a:lnTo>
                    <a:pt x="0" y="54859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596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4232327"/>
            <a:ext cx="9144000" cy="4537710"/>
          </a:xfrm>
          <a:custGeom>
            <a:avLst/>
            <a:gdLst/>
            <a:ahLst/>
            <a:cxnLst/>
            <a:rect r="r" b="b" t="t" l="l"/>
            <a:pathLst>
              <a:path h="4537710" w="9144000">
                <a:moveTo>
                  <a:pt x="0" y="0"/>
                </a:moveTo>
                <a:lnTo>
                  <a:pt x="9144000" y="0"/>
                </a:lnTo>
                <a:lnTo>
                  <a:pt x="9144000" y="4537710"/>
                </a:lnTo>
                <a:lnTo>
                  <a:pt x="0" y="4537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895454" y="5271902"/>
            <a:ext cx="9299813" cy="4615032"/>
          </a:xfrm>
          <a:custGeom>
            <a:avLst/>
            <a:gdLst/>
            <a:ahLst/>
            <a:cxnLst/>
            <a:rect r="r" b="b" t="t" l="l"/>
            <a:pathLst>
              <a:path h="4615032" w="9299813">
                <a:moveTo>
                  <a:pt x="0" y="0"/>
                </a:moveTo>
                <a:lnTo>
                  <a:pt x="9299812" y="0"/>
                </a:lnTo>
                <a:lnTo>
                  <a:pt x="9299812" y="4615032"/>
                </a:lnTo>
                <a:lnTo>
                  <a:pt x="0" y="46150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97901" y="2102000"/>
            <a:ext cx="17077665" cy="186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9119" indent="-284560" lvl="1">
              <a:lnSpc>
                <a:spcPts val="2952"/>
              </a:lnSpc>
              <a:buFont typeface="Arial"/>
              <a:buChar char="•"/>
            </a:pPr>
            <a:r>
              <a:rPr lang="en-US" b="true" sz="26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GDP Growth:</a:t>
            </a:r>
          </a:p>
          <a:p>
            <a:pPr algn="l" marL="1138239" indent="-379413" lvl="2">
              <a:lnSpc>
                <a:spcPts val="2952"/>
              </a:lnSpc>
              <a:buFont typeface="Arial"/>
              <a:buChar char="⚬"/>
            </a:pPr>
            <a:r>
              <a:rPr lang="en-US" sz="263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BRICS countries experienced rapid GDP growth, especially China and India, compared to G7 nations.</a:t>
            </a:r>
          </a:p>
          <a:p>
            <a:pPr algn="l" marL="1138239" indent="-379413" lvl="2">
              <a:lnSpc>
                <a:spcPts val="2952"/>
              </a:lnSpc>
              <a:buFont typeface="Arial"/>
              <a:buChar char="⚬"/>
            </a:pPr>
            <a:r>
              <a:rPr lang="en-US" sz="263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G7 countries maintain higher GDP per capita, indicating a more developed economic status</a:t>
            </a:r>
          </a:p>
          <a:p>
            <a:pPr algn="l">
              <a:lnSpc>
                <a:spcPts val="295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1333103" y="577586"/>
            <a:ext cx="22007854" cy="98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b="true" sz="68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 WITH VISUALIZATION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082950"/>
            <a:chOff x="0" y="0"/>
            <a:chExt cx="4816593" cy="5485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48596"/>
            </a:xfrm>
            <a:custGeom>
              <a:avLst/>
              <a:gdLst/>
              <a:ahLst/>
              <a:cxnLst/>
              <a:rect r="r" b="b" t="t" l="l"/>
              <a:pathLst>
                <a:path h="54859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8596"/>
                  </a:lnTo>
                  <a:lnTo>
                    <a:pt x="0" y="54859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596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4119507"/>
            <a:ext cx="9236734" cy="4583729"/>
          </a:xfrm>
          <a:custGeom>
            <a:avLst/>
            <a:gdLst/>
            <a:ahLst/>
            <a:cxnLst/>
            <a:rect r="r" b="b" t="t" l="l"/>
            <a:pathLst>
              <a:path h="4583729" w="9236734">
                <a:moveTo>
                  <a:pt x="0" y="0"/>
                </a:moveTo>
                <a:lnTo>
                  <a:pt x="9236734" y="0"/>
                </a:lnTo>
                <a:lnTo>
                  <a:pt x="9236734" y="4583730"/>
                </a:lnTo>
                <a:lnTo>
                  <a:pt x="0" y="4583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4142517"/>
            <a:ext cx="9144000" cy="4537710"/>
          </a:xfrm>
          <a:custGeom>
            <a:avLst/>
            <a:gdLst/>
            <a:ahLst/>
            <a:cxnLst/>
            <a:rect r="r" b="b" t="t" l="l"/>
            <a:pathLst>
              <a:path h="4537710" w="9144000">
                <a:moveTo>
                  <a:pt x="0" y="0"/>
                </a:moveTo>
                <a:lnTo>
                  <a:pt x="9144000" y="0"/>
                </a:lnTo>
                <a:lnTo>
                  <a:pt x="9144000" y="4537710"/>
                </a:lnTo>
                <a:lnTo>
                  <a:pt x="0" y="45377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97901" y="2363938"/>
            <a:ext cx="17077665" cy="186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9119" indent="-284560" lvl="1">
              <a:lnSpc>
                <a:spcPts val="2952"/>
              </a:lnSpc>
              <a:buFont typeface="Arial"/>
              <a:buChar char="•"/>
            </a:pPr>
            <a:r>
              <a:rPr lang="en-US" b="true" sz="26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Energy Consumption Patterns:</a:t>
            </a:r>
          </a:p>
          <a:p>
            <a:pPr algn="l" marL="1138239" indent="-379413" lvl="2">
              <a:lnSpc>
                <a:spcPts val="2952"/>
              </a:lnSpc>
              <a:buFont typeface="Arial"/>
              <a:buChar char="⚬"/>
            </a:pPr>
            <a:r>
              <a:rPr lang="en-US" sz="263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Energy use per capita is generally higher in G7 countries, reflecting advanced industrial activities.</a:t>
            </a:r>
          </a:p>
          <a:p>
            <a:pPr algn="l" marL="1138239" indent="-379413" lvl="2">
              <a:lnSpc>
                <a:spcPts val="2952"/>
              </a:lnSpc>
              <a:buFont typeface="Arial"/>
              <a:buChar char="⚬"/>
            </a:pPr>
            <a:r>
              <a:rPr lang="en-US" sz="263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BRICS countries are increasing their energy use as their economies grow.</a:t>
            </a:r>
          </a:p>
          <a:p>
            <a:pPr algn="l">
              <a:lnSpc>
                <a:spcPts val="295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1333103" y="577586"/>
            <a:ext cx="22007854" cy="98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b="true" sz="68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 WITH VISUALIZATION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082950"/>
            <a:chOff x="0" y="0"/>
            <a:chExt cx="4816593" cy="5485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48596"/>
            </a:xfrm>
            <a:custGeom>
              <a:avLst/>
              <a:gdLst/>
              <a:ahLst/>
              <a:cxnLst/>
              <a:rect r="r" b="b" t="t" l="l"/>
              <a:pathLst>
                <a:path h="54859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8596"/>
                  </a:lnTo>
                  <a:lnTo>
                    <a:pt x="0" y="54859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596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4374761"/>
            <a:ext cx="9142826" cy="4537127"/>
          </a:xfrm>
          <a:custGeom>
            <a:avLst/>
            <a:gdLst/>
            <a:ahLst/>
            <a:cxnLst/>
            <a:rect r="r" b="b" t="t" l="l"/>
            <a:pathLst>
              <a:path h="4537127" w="9142826">
                <a:moveTo>
                  <a:pt x="0" y="0"/>
                </a:moveTo>
                <a:lnTo>
                  <a:pt x="9142826" y="0"/>
                </a:lnTo>
                <a:lnTo>
                  <a:pt x="9142826" y="4537128"/>
                </a:lnTo>
                <a:lnTo>
                  <a:pt x="0" y="45371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4374761"/>
            <a:ext cx="9142826" cy="4537127"/>
          </a:xfrm>
          <a:custGeom>
            <a:avLst/>
            <a:gdLst/>
            <a:ahLst/>
            <a:cxnLst/>
            <a:rect r="r" b="b" t="t" l="l"/>
            <a:pathLst>
              <a:path h="4537127" w="9142826">
                <a:moveTo>
                  <a:pt x="0" y="0"/>
                </a:moveTo>
                <a:lnTo>
                  <a:pt x="9142826" y="0"/>
                </a:lnTo>
                <a:lnTo>
                  <a:pt x="9142826" y="4537128"/>
                </a:lnTo>
                <a:lnTo>
                  <a:pt x="0" y="4537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97901" y="2363938"/>
            <a:ext cx="17077665" cy="186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9119" indent="-284560" lvl="1">
              <a:lnSpc>
                <a:spcPts val="2952"/>
              </a:lnSpc>
              <a:buFont typeface="Arial"/>
              <a:buChar char="•"/>
            </a:pPr>
            <a:r>
              <a:rPr lang="en-US" b="true" sz="26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CO2 Emissions Analysis:</a:t>
            </a:r>
          </a:p>
          <a:p>
            <a:pPr algn="l" marL="1138239" indent="-379413" lvl="2">
              <a:lnSpc>
                <a:spcPts val="2952"/>
              </a:lnSpc>
              <a:buFont typeface="Arial"/>
              <a:buChar char="⚬"/>
            </a:pPr>
            <a:r>
              <a:rPr lang="en-US" sz="263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Notable increase in CO2 emissions in BRICS nations correlating with economic growth.</a:t>
            </a:r>
          </a:p>
          <a:p>
            <a:pPr algn="l" marL="1138239" indent="-379413" lvl="2">
              <a:lnSpc>
                <a:spcPts val="2952"/>
              </a:lnSpc>
              <a:buFont typeface="Arial"/>
              <a:buChar char="⚬"/>
            </a:pPr>
            <a:r>
              <a:rPr lang="en-US" sz="263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G7 countries show more consistent emissions but have higher per capita emissions, raising concerns about environmental sustainability.</a:t>
            </a:r>
          </a:p>
          <a:p>
            <a:pPr algn="l">
              <a:lnSpc>
                <a:spcPts val="295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1333103" y="577586"/>
            <a:ext cx="22007854" cy="98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b="true" sz="68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 WITH VISUALIZATION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082950"/>
            <a:chOff x="0" y="0"/>
            <a:chExt cx="4816593" cy="5485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48596"/>
            </a:xfrm>
            <a:custGeom>
              <a:avLst/>
              <a:gdLst/>
              <a:ahLst/>
              <a:cxnLst/>
              <a:rect r="r" b="b" t="t" l="l"/>
              <a:pathLst>
                <a:path h="54859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8596"/>
                  </a:lnTo>
                  <a:lnTo>
                    <a:pt x="0" y="54859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596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3726903"/>
            <a:ext cx="18288000" cy="4640580"/>
          </a:xfrm>
          <a:custGeom>
            <a:avLst/>
            <a:gdLst/>
            <a:ahLst/>
            <a:cxnLst/>
            <a:rect r="r" b="b" t="t" l="l"/>
            <a:pathLst>
              <a:path h="4640580" w="18288000">
                <a:moveTo>
                  <a:pt x="0" y="0"/>
                </a:moveTo>
                <a:lnTo>
                  <a:pt x="18288000" y="0"/>
                </a:lnTo>
                <a:lnTo>
                  <a:pt x="18288000" y="4640580"/>
                </a:lnTo>
                <a:lnTo>
                  <a:pt x="0" y="4640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0418" y="2111525"/>
            <a:ext cx="6262811" cy="41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3"/>
              </a:lnSpc>
              <a:spcBef>
                <a:spcPct val="0"/>
              </a:spcBef>
            </a:pPr>
            <a:r>
              <a:rPr lang="en-US" b="true" sz="29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Choropleth Map Visualizations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333103" y="577586"/>
            <a:ext cx="22007854" cy="98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b="true" sz="68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 WITH VISUALIZATION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2818" y="2933502"/>
            <a:ext cx="9900039" cy="41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3"/>
              </a:lnSpc>
              <a:spcBef>
                <a:spcPct val="0"/>
              </a:spcBef>
            </a:pPr>
            <a:r>
              <a:rPr lang="en-US" sz="29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World Population 2015 (BRICS and G7 Countries)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082950"/>
            <a:chOff x="0" y="0"/>
            <a:chExt cx="4816593" cy="5485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48596"/>
            </a:xfrm>
            <a:custGeom>
              <a:avLst/>
              <a:gdLst/>
              <a:ahLst/>
              <a:cxnLst/>
              <a:rect r="r" b="b" t="t" l="l"/>
              <a:pathLst>
                <a:path h="54859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8596"/>
                  </a:lnTo>
                  <a:lnTo>
                    <a:pt x="0" y="54859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596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3873111"/>
            <a:ext cx="18288000" cy="4869180"/>
          </a:xfrm>
          <a:custGeom>
            <a:avLst/>
            <a:gdLst/>
            <a:ahLst/>
            <a:cxnLst/>
            <a:rect r="r" b="b" t="t" l="l"/>
            <a:pathLst>
              <a:path h="4869180" w="18288000">
                <a:moveTo>
                  <a:pt x="0" y="0"/>
                </a:moveTo>
                <a:lnTo>
                  <a:pt x="18288000" y="0"/>
                </a:lnTo>
                <a:lnTo>
                  <a:pt x="18288000" y="4869180"/>
                </a:lnTo>
                <a:lnTo>
                  <a:pt x="0" y="4869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0418" y="2111525"/>
            <a:ext cx="6262811" cy="41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3"/>
              </a:lnSpc>
              <a:spcBef>
                <a:spcPct val="0"/>
              </a:spcBef>
            </a:pPr>
            <a:r>
              <a:rPr lang="en-US" b="true" sz="29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Choropleth Map Visualizations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333103" y="577586"/>
            <a:ext cx="22007854" cy="98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b="true" sz="68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 WITH VISUALIZATION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2818" y="2933502"/>
            <a:ext cx="8926137" cy="41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3"/>
              </a:lnSpc>
              <a:spcBef>
                <a:spcPct val="0"/>
              </a:spcBef>
            </a:pPr>
            <a:r>
              <a:rPr lang="en-US" sz="29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World GDP 2015 (BRICS and G7 Countries)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082950"/>
            <a:chOff x="0" y="0"/>
            <a:chExt cx="4816593" cy="5485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48596"/>
            </a:xfrm>
            <a:custGeom>
              <a:avLst/>
              <a:gdLst/>
              <a:ahLst/>
              <a:cxnLst/>
              <a:rect r="r" b="b" t="t" l="l"/>
              <a:pathLst>
                <a:path h="54859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8596"/>
                  </a:lnTo>
                  <a:lnTo>
                    <a:pt x="0" y="54859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596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4168386"/>
            <a:ext cx="18288000" cy="4640580"/>
          </a:xfrm>
          <a:custGeom>
            <a:avLst/>
            <a:gdLst/>
            <a:ahLst/>
            <a:cxnLst/>
            <a:rect r="r" b="b" t="t" l="l"/>
            <a:pathLst>
              <a:path h="4640580" w="18288000">
                <a:moveTo>
                  <a:pt x="0" y="0"/>
                </a:moveTo>
                <a:lnTo>
                  <a:pt x="18288000" y="0"/>
                </a:lnTo>
                <a:lnTo>
                  <a:pt x="18288000" y="4640580"/>
                </a:lnTo>
                <a:lnTo>
                  <a:pt x="0" y="4640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0418" y="2111525"/>
            <a:ext cx="6262811" cy="41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3"/>
              </a:lnSpc>
              <a:spcBef>
                <a:spcPct val="0"/>
              </a:spcBef>
            </a:pPr>
            <a:r>
              <a:rPr lang="en-US" b="true" sz="29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Choropleth Map Visualizations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333103" y="577586"/>
            <a:ext cx="22007854" cy="98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b="true" sz="68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 WITH VISUALIZATION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2818" y="2933502"/>
            <a:ext cx="10277675" cy="41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3"/>
              </a:lnSpc>
              <a:spcBef>
                <a:spcPct val="0"/>
              </a:spcBef>
            </a:pPr>
            <a:r>
              <a:rPr lang="en-US" sz="29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World CO2 EMISSIONS (BRICS and G7 Countries)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082950"/>
            <a:chOff x="0" y="0"/>
            <a:chExt cx="4816593" cy="5485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48596"/>
            </a:xfrm>
            <a:custGeom>
              <a:avLst/>
              <a:gdLst/>
              <a:ahLst/>
              <a:cxnLst/>
              <a:rect r="r" b="b" t="t" l="l"/>
              <a:pathLst>
                <a:path h="54859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8596"/>
                  </a:lnTo>
                  <a:lnTo>
                    <a:pt x="0" y="54859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596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70418" y="2258145"/>
            <a:ext cx="16788882" cy="802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1441" indent="-440721" lvl="1">
              <a:lnSpc>
                <a:spcPts val="4572"/>
              </a:lnSpc>
              <a:buFont typeface="Arial"/>
              <a:buChar char="•"/>
            </a:pPr>
            <a:r>
              <a:rPr lang="en-US" b="true" sz="408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Summary of Findings:</a:t>
            </a:r>
          </a:p>
          <a:p>
            <a:pPr algn="l" marL="1762883" indent="-587628" lvl="2">
              <a:lnSpc>
                <a:spcPts val="4572"/>
              </a:lnSpc>
              <a:buFont typeface="Arial"/>
              <a:buChar char="⚬"/>
            </a:pPr>
            <a:r>
              <a:rPr lang="en-US" sz="408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Highlighted the interconnectedness of population growth, economic development, energy consumption, and CO2 emissions.</a:t>
            </a:r>
          </a:p>
          <a:p>
            <a:pPr algn="l" marL="1762883" indent="-587628" lvl="2">
              <a:lnSpc>
                <a:spcPts val="4572"/>
              </a:lnSpc>
              <a:buFont typeface="Arial"/>
              <a:buChar char="⚬"/>
            </a:pPr>
            <a:r>
              <a:rPr lang="en-US" sz="408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Identified the need for sustainable development strategies, particularly in rapidly growing economies.</a:t>
            </a:r>
          </a:p>
          <a:p>
            <a:pPr algn="l">
              <a:lnSpc>
                <a:spcPts val="4572"/>
              </a:lnSpc>
            </a:pPr>
          </a:p>
          <a:p>
            <a:pPr algn="l" marL="881441" indent="-440721" lvl="1">
              <a:lnSpc>
                <a:spcPts val="4572"/>
              </a:lnSpc>
              <a:buFont typeface="Arial"/>
              <a:buChar char="•"/>
            </a:pPr>
            <a:r>
              <a:rPr lang="en-US" b="true" sz="408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Implications:</a:t>
            </a:r>
          </a:p>
          <a:p>
            <a:pPr algn="l" marL="1762883" indent="-587628" lvl="2">
              <a:lnSpc>
                <a:spcPts val="4572"/>
              </a:lnSpc>
              <a:buFont typeface="Arial"/>
              <a:buChar char="⚬"/>
            </a:pPr>
            <a:r>
              <a:rPr lang="en-US" sz="408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Emphasized the importance of transitioning to cleaner energy sources to reduce CO2 emissions.</a:t>
            </a:r>
          </a:p>
          <a:p>
            <a:pPr algn="l" marL="1762883" indent="-587628" lvl="2">
              <a:lnSpc>
                <a:spcPts val="4572"/>
              </a:lnSpc>
              <a:buFont typeface="Arial"/>
              <a:buChar char="⚬"/>
            </a:pPr>
            <a:r>
              <a:rPr lang="en-US" sz="408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Suggested that both BRICS and G7 countries should collaborate on policies aimed at sustainable development.</a:t>
            </a:r>
          </a:p>
          <a:p>
            <a:pPr algn="l">
              <a:lnSpc>
                <a:spcPts val="4572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874294" y="935346"/>
            <a:ext cx="22007854" cy="98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b="true" sz="68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96803" y="557375"/>
            <a:ext cx="137619" cy="1376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53109" y="557375"/>
            <a:ext cx="137619" cy="13761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605028" y="557375"/>
            <a:ext cx="137619" cy="13761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0"/>
            <a:ext cx="5178827" cy="10287000"/>
            <a:chOff x="0" y="0"/>
            <a:chExt cx="1363971" cy="27093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63971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3971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743944" y="1066800"/>
            <a:ext cx="7155153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5000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TABLE OF CONTENT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10012" y="2311087"/>
            <a:ext cx="4527944" cy="55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0"/>
              </a:lnSpc>
            </a:pPr>
            <a:r>
              <a:rPr lang="en-US" sz="3848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10012" y="3026079"/>
            <a:ext cx="4527944" cy="55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0"/>
              </a:lnSpc>
            </a:pPr>
            <a:r>
              <a:rPr lang="en-US" sz="3848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Sources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10012" y="4665612"/>
            <a:ext cx="4527944" cy="55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0"/>
              </a:lnSpc>
            </a:pPr>
            <a:r>
              <a:rPr lang="en-US" sz="3848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10012" y="3845845"/>
            <a:ext cx="4527944" cy="55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0"/>
              </a:lnSpc>
            </a:pPr>
            <a:r>
              <a:rPr lang="en-US" sz="3848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710012" y="5485379"/>
            <a:ext cx="5883855" cy="55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3"/>
              </a:lnSpc>
            </a:pPr>
            <a:r>
              <a:rPr lang="en-US" sz="3860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Comparative Analysis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10012" y="6406257"/>
            <a:ext cx="4723063" cy="568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6"/>
              </a:lnSpc>
            </a:pPr>
            <a:r>
              <a:rPr lang="en-US" sz="4014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Visualizations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710012" y="7340872"/>
            <a:ext cx="4907352" cy="59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1"/>
              </a:lnSpc>
            </a:pPr>
            <a:r>
              <a:rPr lang="en-US" sz="4171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3499716"/>
            <a:chOff x="0" y="0"/>
            <a:chExt cx="4816593" cy="9217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921736"/>
            </a:xfrm>
            <a:custGeom>
              <a:avLst/>
              <a:gdLst/>
              <a:ahLst/>
              <a:cxnLst/>
              <a:rect r="r" b="b" t="t" l="l"/>
              <a:pathLst>
                <a:path h="9217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21736"/>
                  </a:lnTo>
                  <a:lnTo>
                    <a:pt x="0" y="92173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969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2198549" y="836358"/>
            <a:ext cx="12411923" cy="91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2"/>
              </a:lnSpc>
            </a:pPr>
            <a:r>
              <a:rPr lang="en-US" b="true" sz="6296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3723687"/>
            <a:ext cx="16082063" cy="21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351" indent="-321175" lvl="1">
              <a:lnSpc>
                <a:spcPts val="333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75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Climate change and envir</a:t>
            </a:r>
            <a:r>
              <a:rPr lang="en-US" b="true" sz="2975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onmental sustainability are critical global challenges.</a:t>
            </a:r>
          </a:p>
          <a:p>
            <a:pPr algn="l" marL="642351" indent="-321175" lvl="1">
              <a:lnSpc>
                <a:spcPts val="333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75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Understanding the impact of economic growth on carbon emissions is essential.</a:t>
            </a:r>
          </a:p>
          <a:p>
            <a:pPr algn="ctr">
              <a:lnSpc>
                <a:spcPts val="3332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31419" y="5852487"/>
            <a:ext cx="15918066" cy="210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10"/>
              </a:lnSpc>
              <a:spcBef>
                <a:spcPct val="0"/>
              </a:spcBef>
            </a:pPr>
            <a:r>
              <a:rPr lang="en-US" b="true" sz="2955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</a:t>
            </a:r>
            <a:r>
              <a:rPr lang="en-US" b="true" sz="2955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ocus Groups:</a:t>
            </a:r>
          </a:p>
          <a:p>
            <a:pPr algn="just" marL="638167" indent="-319084" lvl="1">
              <a:lnSpc>
                <a:spcPts val="331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55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BRICS Nations: Brazil, Russia, India, China, South Africa</a:t>
            </a:r>
          </a:p>
          <a:p>
            <a:pPr algn="just" marL="638167" indent="-319084" lvl="1">
              <a:lnSpc>
                <a:spcPts val="331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55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G7 Countries: Canada, France, Germany, Italy, Japan, United Kingdom, United States</a:t>
            </a:r>
          </a:p>
          <a:p>
            <a:pPr algn="just">
              <a:lnSpc>
                <a:spcPts val="331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31419" y="7774013"/>
            <a:ext cx="16532309" cy="171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4"/>
              </a:lnSpc>
            </a:pPr>
            <a:r>
              <a:rPr lang="en-US" sz="3030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Objectives:</a:t>
            </a:r>
          </a:p>
          <a:p>
            <a:pPr algn="l" marL="654293" indent="-327146" lvl="1">
              <a:lnSpc>
                <a:spcPts val="339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30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Analyze CO2 emissi</a:t>
            </a:r>
            <a:r>
              <a:rPr lang="en-US" b="true" sz="3030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ons patterns in BRICS and G7 countries.</a:t>
            </a:r>
          </a:p>
          <a:p>
            <a:pPr algn="l" marL="654293" indent="-327146" lvl="1">
              <a:lnSpc>
                <a:spcPts val="339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30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Investigate relationships between GDP, population, and energy consumption.</a:t>
            </a:r>
          </a:p>
          <a:p>
            <a:pPr algn="l">
              <a:lnSpc>
                <a:spcPts val="339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3499716"/>
            <a:chOff x="0" y="0"/>
            <a:chExt cx="4816593" cy="9217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921736"/>
            </a:xfrm>
            <a:custGeom>
              <a:avLst/>
              <a:gdLst/>
              <a:ahLst/>
              <a:cxnLst/>
              <a:rect r="r" b="b" t="t" l="l"/>
              <a:pathLst>
                <a:path h="9217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21736"/>
                  </a:lnTo>
                  <a:lnTo>
                    <a:pt x="0" y="92173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969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669737" y="764930"/>
            <a:ext cx="13505049" cy="98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b="true" sz="68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SOURCES: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392196"/>
            <a:ext cx="18288000" cy="730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3"/>
              </a:lnSpc>
              <a:spcBef>
                <a:spcPct val="0"/>
              </a:spcBef>
            </a:pPr>
            <a:r>
              <a:rPr lang="en-US" sz="255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project utilizes multiple datasets to conduct a comprehensive analysis of CO2 emissions, population, GDP, and energy use in BRICS and G7 countries.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3676278"/>
            <a:ext cx="15397330" cy="543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053" indent="-276026" lvl="1">
              <a:lnSpc>
                <a:spcPts val="2863"/>
              </a:lnSpc>
              <a:buFont typeface="Arial"/>
              <a:buChar char="•"/>
            </a:pPr>
            <a:r>
              <a:rPr lang="en-US" b="true" sz="255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Datasets Used:</a:t>
            </a:r>
          </a:p>
          <a:p>
            <a:pPr algn="l" marL="552053" indent="-276026" lvl="1">
              <a:lnSpc>
                <a:spcPts val="2863"/>
              </a:lnSpc>
              <a:buAutoNum type="arabicPeriod" startAt="1"/>
            </a:pPr>
            <a:r>
              <a:rPr lang="en-US" b="true" sz="255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CO2 Emissions Datas</a:t>
            </a:r>
            <a:r>
              <a:rPr lang="en-US" b="true" sz="255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et:</a:t>
            </a:r>
          </a:p>
          <a:p>
            <a:pPr algn="l" marL="1104105" indent="-368035" lvl="2">
              <a:lnSpc>
                <a:spcPts val="2863"/>
              </a:lnSpc>
              <a:buFont typeface="Arial"/>
              <a:buChar char="⚬"/>
            </a:pPr>
            <a:r>
              <a:rPr lang="en-US" sz="255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Contains data on carbon dioxide emissions (in kilotons) from various countries.</a:t>
            </a:r>
          </a:p>
          <a:p>
            <a:pPr algn="l" marL="1104105" indent="-368035" lvl="2">
              <a:lnSpc>
                <a:spcPts val="2863"/>
              </a:lnSpc>
              <a:buFont typeface="Arial"/>
              <a:buChar char="⚬"/>
            </a:pPr>
            <a:r>
              <a:rPr lang="en-US" sz="255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Source: World Bank</a:t>
            </a:r>
          </a:p>
          <a:p>
            <a:pPr algn="l" marL="552053" indent="-276026" lvl="1">
              <a:lnSpc>
                <a:spcPts val="2863"/>
              </a:lnSpc>
              <a:buAutoNum type="arabicPeriod" startAt="1"/>
            </a:pPr>
            <a:r>
              <a:rPr lang="en-US" b="true" sz="255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Population Dataset:</a:t>
            </a:r>
          </a:p>
          <a:p>
            <a:pPr algn="l" marL="1104105" indent="-368035" lvl="2">
              <a:lnSpc>
                <a:spcPts val="2863"/>
              </a:lnSpc>
              <a:buFont typeface="Arial"/>
              <a:buChar char="⚬"/>
            </a:pPr>
            <a:r>
              <a:rPr lang="en-US" sz="255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Includes total population figures for each country.</a:t>
            </a:r>
          </a:p>
          <a:p>
            <a:pPr algn="l" marL="1104105" indent="-368035" lvl="2">
              <a:lnSpc>
                <a:spcPts val="2863"/>
              </a:lnSpc>
              <a:buFont typeface="Arial"/>
              <a:buChar char="⚬"/>
            </a:pPr>
            <a:r>
              <a:rPr lang="en-US" sz="255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Source: World Bank</a:t>
            </a:r>
          </a:p>
          <a:p>
            <a:pPr algn="l" marL="552053" indent="-276026" lvl="1">
              <a:lnSpc>
                <a:spcPts val="2863"/>
              </a:lnSpc>
              <a:buAutoNum type="arabicPeriod" startAt="1"/>
            </a:pPr>
            <a:r>
              <a:rPr lang="en-US" b="true" sz="255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GDP Dataset:</a:t>
            </a:r>
          </a:p>
          <a:p>
            <a:pPr algn="l" marL="1104105" indent="-368035" lvl="2">
              <a:lnSpc>
                <a:spcPts val="2863"/>
              </a:lnSpc>
              <a:buFont typeface="Arial"/>
              <a:buChar char="⚬"/>
            </a:pPr>
            <a:r>
              <a:rPr lang="en-US" sz="255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Features GDP data (in current USD) for the selected countries.</a:t>
            </a:r>
          </a:p>
          <a:p>
            <a:pPr algn="l" marL="1104105" indent="-368035" lvl="2">
              <a:lnSpc>
                <a:spcPts val="2863"/>
              </a:lnSpc>
              <a:buFont typeface="Arial"/>
              <a:buChar char="⚬"/>
            </a:pPr>
            <a:r>
              <a:rPr lang="en-US" sz="255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Source: International Monetary Fund</a:t>
            </a:r>
          </a:p>
          <a:p>
            <a:pPr algn="l" marL="552053" indent="-276026" lvl="1">
              <a:lnSpc>
                <a:spcPts val="2863"/>
              </a:lnSpc>
              <a:buAutoNum type="arabicPeriod" startAt="1"/>
            </a:pPr>
            <a:r>
              <a:rPr lang="en-US" b="true" sz="255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Energy Use Dataset:</a:t>
            </a:r>
          </a:p>
          <a:p>
            <a:pPr algn="l" marL="1104105" indent="-368035" lvl="2">
              <a:lnSpc>
                <a:spcPts val="2863"/>
              </a:lnSpc>
              <a:buFont typeface="Arial"/>
              <a:buChar char="⚬"/>
            </a:pPr>
            <a:r>
              <a:rPr lang="en-US" sz="255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Provides information on energy consumption per capita (in kg of oil equivalent).</a:t>
            </a:r>
          </a:p>
          <a:p>
            <a:pPr algn="l" marL="1104105" indent="-368035" lvl="2">
              <a:lnSpc>
                <a:spcPts val="2863"/>
              </a:lnSpc>
              <a:buFont typeface="Arial"/>
              <a:buChar char="⚬"/>
            </a:pPr>
            <a:r>
              <a:rPr lang="en-US" sz="255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Source: U.S. Energy Information Administration, </a:t>
            </a:r>
          </a:p>
          <a:p>
            <a:pPr algn="l">
              <a:lnSpc>
                <a:spcPts val="2863"/>
              </a:lnSpc>
            </a:pPr>
          </a:p>
          <a:p>
            <a:pPr algn="l">
              <a:lnSpc>
                <a:spcPts val="28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3499716"/>
            <a:chOff x="0" y="0"/>
            <a:chExt cx="4816593" cy="9217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921736"/>
            </a:xfrm>
            <a:custGeom>
              <a:avLst/>
              <a:gdLst/>
              <a:ahLst/>
              <a:cxnLst/>
              <a:rect r="r" b="b" t="t" l="l"/>
              <a:pathLst>
                <a:path h="9217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21736"/>
                  </a:lnTo>
                  <a:lnTo>
                    <a:pt x="0" y="92173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969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669737" y="764930"/>
            <a:ext cx="13505049" cy="98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b="true" sz="68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SOURCES: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392196"/>
            <a:ext cx="18288000" cy="730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3"/>
              </a:lnSpc>
              <a:spcBef>
                <a:spcPct val="0"/>
              </a:spcBef>
            </a:pPr>
            <a:r>
              <a:rPr lang="en-US" sz="255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project utilizes multiple datasets to conduct a comprehensive analysis of CO2 emissions, population, GDP, and energy use in BRICS and G7 countries.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3676278"/>
            <a:ext cx="17259300" cy="447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8811" indent="-309406" lvl="1">
              <a:lnSpc>
                <a:spcPts val="3210"/>
              </a:lnSpc>
              <a:buFont typeface="Arial"/>
              <a:buChar char="•"/>
            </a:pPr>
            <a:r>
              <a:rPr lang="en-US" b="true" sz="286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Collection Method:</a:t>
            </a:r>
          </a:p>
          <a:p>
            <a:pPr algn="l" marL="1237622" indent="-412541" lvl="2">
              <a:lnSpc>
                <a:spcPts val="3210"/>
              </a:lnSpc>
              <a:buFont typeface="Arial"/>
              <a:buChar char="⚬"/>
            </a:pPr>
            <a:r>
              <a:rPr lang="en-US" sz="286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 datasets were obtained from reputable and authoritative sources to ensure accuracy and reliability.</a:t>
            </a:r>
          </a:p>
          <a:p>
            <a:pPr algn="l" marL="1237622" indent="-412541" lvl="2">
              <a:lnSpc>
                <a:spcPts val="3210"/>
              </a:lnSpc>
              <a:buFont typeface="Arial"/>
              <a:buChar char="⚬"/>
            </a:pPr>
            <a:r>
              <a:rPr lang="en-US" sz="286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was cleaned and pre-processed for analysis, including handling missing values and standardizing formats.</a:t>
            </a:r>
          </a:p>
          <a:p>
            <a:pPr algn="l" marL="618811" indent="-309406" lvl="1">
              <a:lnSpc>
                <a:spcPts val="3210"/>
              </a:lnSpc>
              <a:buFont typeface="Arial"/>
              <a:buChar char="•"/>
            </a:pPr>
            <a:r>
              <a:rPr lang="en-US" b="true" sz="286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Importance of Data:</a:t>
            </a:r>
          </a:p>
          <a:p>
            <a:pPr algn="l" marL="1237622" indent="-412541" lvl="2">
              <a:lnSpc>
                <a:spcPts val="3210"/>
              </a:lnSpc>
              <a:buFont typeface="Arial"/>
              <a:buChar char="⚬"/>
            </a:pPr>
            <a:r>
              <a:rPr lang="en-US" sz="286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combined insights from these datasets offer a holistic view of how economic, demographic, and energy factors contribute to environmental impact.</a:t>
            </a:r>
          </a:p>
          <a:p>
            <a:pPr algn="l" marL="1237622" indent="-412541" lvl="2">
              <a:lnSpc>
                <a:spcPts val="3210"/>
              </a:lnSpc>
              <a:buFont typeface="Arial"/>
              <a:buChar char="⚬"/>
            </a:pPr>
            <a:r>
              <a:rPr lang="en-US" sz="286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analysis helps identify patterns and correlations that can inform policy decisions for sustainable development.</a:t>
            </a:r>
          </a:p>
          <a:p>
            <a:pPr algn="l">
              <a:lnSpc>
                <a:spcPts val="32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082950"/>
            <a:chOff x="0" y="0"/>
            <a:chExt cx="4816593" cy="5485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48596"/>
            </a:xfrm>
            <a:custGeom>
              <a:avLst/>
              <a:gdLst/>
              <a:ahLst/>
              <a:cxnLst/>
              <a:rect r="r" b="b" t="t" l="l"/>
              <a:pathLst>
                <a:path h="54859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8596"/>
                  </a:lnTo>
                  <a:lnTo>
                    <a:pt x="0" y="54859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596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2130030"/>
            <a:ext cx="15288001" cy="213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132" indent="-274066" lvl="1">
              <a:lnSpc>
                <a:spcPts val="2843"/>
              </a:lnSpc>
              <a:buFont typeface="Arial"/>
              <a:buChar char="•"/>
            </a:pPr>
            <a:r>
              <a:rPr lang="en-US" b="true" sz="253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Cleaning and Preprocessing:</a:t>
            </a:r>
          </a:p>
          <a:p>
            <a:pPr algn="l" marL="1096265" indent="-365422" lvl="2">
              <a:lnSpc>
                <a:spcPts val="2843"/>
              </a:lnSpc>
              <a:buFont typeface="Arial"/>
              <a:buChar char="⚬"/>
            </a:pPr>
            <a:r>
              <a:rPr lang="en-US" sz="25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Removed any leading or trailing whitespace from column names for consistency.</a:t>
            </a:r>
          </a:p>
          <a:p>
            <a:pPr algn="l" marL="1096265" indent="-365422" lvl="2">
              <a:lnSpc>
                <a:spcPts val="2843"/>
              </a:lnSpc>
              <a:buFont typeface="Arial"/>
              <a:buChar char="⚬"/>
            </a:pPr>
            <a:r>
              <a:rPr lang="en-US" sz="25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Standardized formats across datasets to ensure compatibility for merging and analysis.</a:t>
            </a:r>
          </a:p>
          <a:p>
            <a:pPr algn="l">
              <a:lnSpc>
                <a:spcPts val="2843"/>
              </a:lnSpc>
            </a:pPr>
          </a:p>
          <a:p>
            <a:pPr algn="l">
              <a:lnSpc>
                <a:spcPts val="2843"/>
              </a:lnSpc>
            </a:pPr>
          </a:p>
          <a:p>
            <a:pPr algn="l">
              <a:lnSpc>
                <a:spcPts val="2843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82856" y="3546431"/>
            <a:ext cx="11324950" cy="2233089"/>
          </a:xfrm>
          <a:custGeom>
            <a:avLst/>
            <a:gdLst/>
            <a:ahLst/>
            <a:cxnLst/>
            <a:rect r="r" b="b" t="t" l="l"/>
            <a:pathLst>
              <a:path h="2233089" w="11324950">
                <a:moveTo>
                  <a:pt x="0" y="0"/>
                </a:moveTo>
                <a:lnTo>
                  <a:pt x="11324950" y="0"/>
                </a:lnTo>
                <a:lnTo>
                  <a:pt x="11324950" y="2233088"/>
                </a:lnTo>
                <a:lnTo>
                  <a:pt x="0" y="2233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6144456"/>
            <a:ext cx="7776308" cy="2271730"/>
          </a:xfrm>
          <a:custGeom>
            <a:avLst/>
            <a:gdLst/>
            <a:ahLst/>
            <a:cxnLst/>
            <a:rect r="r" b="b" t="t" l="l"/>
            <a:pathLst>
              <a:path h="2271730" w="7776308">
                <a:moveTo>
                  <a:pt x="0" y="0"/>
                </a:moveTo>
                <a:lnTo>
                  <a:pt x="7776308" y="0"/>
                </a:lnTo>
                <a:lnTo>
                  <a:pt x="7776308" y="2271730"/>
                </a:lnTo>
                <a:lnTo>
                  <a:pt x="0" y="22717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169702" y="577586"/>
            <a:ext cx="13505049" cy="98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b="true" sz="68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082950"/>
            <a:chOff x="0" y="0"/>
            <a:chExt cx="4816593" cy="5485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48596"/>
            </a:xfrm>
            <a:custGeom>
              <a:avLst/>
              <a:gdLst/>
              <a:ahLst/>
              <a:cxnLst/>
              <a:rect r="r" b="b" t="t" l="l"/>
              <a:pathLst>
                <a:path h="54859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8596"/>
                  </a:lnTo>
                  <a:lnTo>
                    <a:pt x="0" y="54859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596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27967" y="3970994"/>
            <a:ext cx="16431333" cy="1704751"/>
          </a:xfrm>
          <a:custGeom>
            <a:avLst/>
            <a:gdLst/>
            <a:ahLst/>
            <a:cxnLst/>
            <a:rect r="r" b="b" t="t" l="l"/>
            <a:pathLst>
              <a:path h="1704751" w="16431333">
                <a:moveTo>
                  <a:pt x="0" y="0"/>
                </a:moveTo>
                <a:lnTo>
                  <a:pt x="16431333" y="0"/>
                </a:lnTo>
                <a:lnTo>
                  <a:pt x="16431333" y="1704751"/>
                </a:lnTo>
                <a:lnTo>
                  <a:pt x="0" y="17047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5936241"/>
            <a:ext cx="16230600" cy="2576608"/>
          </a:xfrm>
          <a:custGeom>
            <a:avLst/>
            <a:gdLst/>
            <a:ahLst/>
            <a:cxnLst/>
            <a:rect r="r" b="b" t="t" l="l"/>
            <a:pathLst>
              <a:path h="2576608" w="16230600">
                <a:moveTo>
                  <a:pt x="0" y="0"/>
                </a:moveTo>
                <a:lnTo>
                  <a:pt x="16230600" y="0"/>
                </a:lnTo>
                <a:lnTo>
                  <a:pt x="16230600" y="2576608"/>
                </a:lnTo>
                <a:lnTo>
                  <a:pt x="0" y="2576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6389" y="2554550"/>
            <a:ext cx="15288001" cy="1416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132" indent="-274066" lvl="1">
              <a:lnSpc>
                <a:spcPts val="2843"/>
              </a:lnSpc>
              <a:buFont typeface="Arial"/>
              <a:buChar char="•"/>
            </a:pPr>
            <a:r>
              <a:rPr lang="en-US" b="true" sz="253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Filtering Data:</a:t>
            </a:r>
          </a:p>
          <a:p>
            <a:pPr algn="l" marL="1096265" indent="-365422" lvl="2">
              <a:lnSpc>
                <a:spcPts val="2843"/>
              </a:lnSpc>
              <a:buFont typeface="Arial"/>
              <a:buChar char="⚬"/>
            </a:pPr>
            <a:r>
              <a:rPr lang="en-US" sz="25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Selected BRICS and G7 countries for targeted analysis.</a:t>
            </a:r>
          </a:p>
          <a:p>
            <a:pPr algn="l" marL="1096265" indent="-365422" lvl="2">
              <a:lnSpc>
                <a:spcPts val="2843"/>
              </a:lnSpc>
              <a:buFont typeface="Arial"/>
              <a:buChar char="⚬"/>
            </a:pPr>
            <a:r>
              <a:rPr lang="en-US" sz="25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Created subsets of datasets for the chosen countries to focus on relevant insights.</a:t>
            </a:r>
          </a:p>
          <a:p>
            <a:pPr algn="l">
              <a:lnSpc>
                <a:spcPts val="2843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169702" y="577586"/>
            <a:ext cx="13505049" cy="98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b="true" sz="68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082950"/>
            <a:chOff x="0" y="0"/>
            <a:chExt cx="4816593" cy="5485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48596"/>
            </a:xfrm>
            <a:custGeom>
              <a:avLst/>
              <a:gdLst/>
              <a:ahLst/>
              <a:cxnLst/>
              <a:rect r="r" b="b" t="t" l="l"/>
              <a:pathLst>
                <a:path h="54859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8596"/>
                  </a:lnTo>
                  <a:lnTo>
                    <a:pt x="0" y="54859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596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31749" y="5721703"/>
            <a:ext cx="17956251" cy="2511729"/>
          </a:xfrm>
          <a:custGeom>
            <a:avLst/>
            <a:gdLst/>
            <a:ahLst/>
            <a:cxnLst/>
            <a:rect r="r" b="b" t="t" l="l"/>
            <a:pathLst>
              <a:path h="2511729" w="17956251">
                <a:moveTo>
                  <a:pt x="0" y="0"/>
                </a:moveTo>
                <a:lnTo>
                  <a:pt x="17956251" y="0"/>
                </a:lnTo>
                <a:lnTo>
                  <a:pt x="17956251" y="2511730"/>
                </a:lnTo>
                <a:lnTo>
                  <a:pt x="0" y="2511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3" t="0" r="-232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7901" y="3374631"/>
            <a:ext cx="15288001" cy="1768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132" indent="-274066" lvl="1">
              <a:lnSpc>
                <a:spcPts val="2843"/>
              </a:lnSpc>
              <a:buFont typeface="Arial"/>
              <a:buChar char="•"/>
            </a:pPr>
            <a:r>
              <a:rPr lang="en-US" b="true" sz="253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Merging:</a:t>
            </a:r>
          </a:p>
          <a:p>
            <a:pPr algn="l" marL="1096265" indent="-365422" lvl="2">
              <a:lnSpc>
                <a:spcPts val="2843"/>
              </a:lnSpc>
              <a:buFont typeface="Arial"/>
              <a:buChar char="⚬"/>
            </a:pPr>
            <a:r>
              <a:rPr lang="en-US" sz="25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Combined the cleaned datasets based on common identifiers (country names).</a:t>
            </a:r>
          </a:p>
          <a:p>
            <a:pPr algn="l" marL="1096265" indent="-365422" lvl="2">
              <a:lnSpc>
                <a:spcPts val="2843"/>
              </a:lnSpc>
              <a:buFont typeface="Arial"/>
              <a:buChar char="⚬"/>
            </a:pPr>
            <a:r>
              <a:rPr lang="en-US" sz="25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Ensured that each country's CO2 emissions, population, GDP, and energy use data were aligned for comparative analysis.</a:t>
            </a:r>
          </a:p>
          <a:p>
            <a:pPr algn="l">
              <a:lnSpc>
                <a:spcPts val="2843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169702" y="577586"/>
            <a:ext cx="13505049" cy="98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b="true" sz="68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082950"/>
            <a:chOff x="0" y="0"/>
            <a:chExt cx="4816593" cy="5485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48596"/>
            </a:xfrm>
            <a:custGeom>
              <a:avLst/>
              <a:gdLst/>
              <a:ahLst/>
              <a:cxnLst/>
              <a:rect r="r" b="b" t="t" l="l"/>
              <a:pathLst>
                <a:path h="54859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8596"/>
                  </a:lnTo>
                  <a:lnTo>
                    <a:pt x="0" y="54859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596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843221"/>
            <a:ext cx="14957202" cy="1139399"/>
          </a:xfrm>
          <a:custGeom>
            <a:avLst/>
            <a:gdLst/>
            <a:ahLst/>
            <a:cxnLst/>
            <a:rect r="r" b="b" t="t" l="l"/>
            <a:pathLst>
              <a:path h="1139399" w="14957202">
                <a:moveTo>
                  <a:pt x="0" y="0"/>
                </a:moveTo>
                <a:lnTo>
                  <a:pt x="14957202" y="0"/>
                </a:lnTo>
                <a:lnTo>
                  <a:pt x="14957202" y="1139399"/>
                </a:lnTo>
                <a:lnTo>
                  <a:pt x="0" y="1139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7275670"/>
            <a:ext cx="11256831" cy="1140195"/>
          </a:xfrm>
          <a:custGeom>
            <a:avLst/>
            <a:gdLst/>
            <a:ahLst/>
            <a:cxnLst/>
            <a:rect r="r" b="b" t="t" l="l"/>
            <a:pathLst>
              <a:path h="1140195" w="11256831">
                <a:moveTo>
                  <a:pt x="0" y="0"/>
                </a:moveTo>
                <a:lnTo>
                  <a:pt x="11256831" y="0"/>
                </a:lnTo>
                <a:lnTo>
                  <a:pt x="11256831" y="1140195"/>
                </a:lnTo>
                <a:lnTo>
                  <a:pt x="0" y="11401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97901" y="2426777"/>
            <a:ext cx="15288001" cy="1416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132" indent="-274066" lvl="1">
              <a:lnSpc>
                <a:spcPts val="2843"/>
              </a:lnSpc>
              <a:buFont typeface="Arial"/>
              <a:buChar char="•"/>
            </a:pPr>
            <a:r>
              <a:rPr lang="en-US" b="true" sz="253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Transformation:</a:t>
            </a:r>
          </a:p>
          <a:p>
            <a:pPr algn="l" marL="1096265" indent="-365422" lvl="2">
              <a:lnSpc>
                <a:spcPts val="2843"/>
              </a:lnSpc>
              <a:buFont typeface="Arial"/>
              <a:buChar char="⚬"/>
            </a:pPr>
            <a:r>
              <a:rPr lang="en-US" sz="25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Converted GDP values to trillions of dollars for better readability and comparability across countries</a:t>
            </a:r>
          </a:p>
          <a:p>
            <a:pPr algn="l">
              <a:lnSpc>
                <a:spcPts val="2843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169702" y="577586"/>
            <a:ext cx="13505049" cy="98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b="true" sz="68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7901" y="5535376"/>
            <a:ext cx="15288001" cy="1416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132" indent="-274066" lvl="1">
              <a:lnSpc>
                <a:spcPts val="2843"/>
              </a:lnSpc>
              <a:buFont typeface="Arial"/>
              <a:buChar char="•"/>
            </a:pPr>
            <a:r>
              <a:rPr lang="en-US" b="true" sz="253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Handling Missing Values:</a:t>
            </a:r>
          </a:p>
          <a:p>
            <a:pPr algn="l" marL="1096265" indent="-365422" lvl="2">
              <a:lnSpc>
                <a:spcPts val="2843"/>
              </a:lnSpc>
              <a:buFont typeface="Arial"/>
              <a:buChar char="⚬"/>
            </a:pPr>
            <a:r>
              <a:rPr lang="en-US" sz="25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Checked for missing values in the merged dataset and filled them with zeros to maintain consistency and prevent errors in subsequent analyses.</a:t>
            </a:r>
          </a:p>
          <a:p>
            <a:pPr algn="l">
              <a:lnSpc>
                <a:spcPts val="28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DAGUTteba14</dc:identifier>
  <dcterms:modified xsi:type="dcterms:W3CDTF">2011-08-01T06:04:30Z</dcterms:modified>
  <cp:revision>1</cp:revision>
  <dc:title>BRICS V/S G7</dc:title>
</cp:coreProperties>
</file>