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A39B-8B50-5BA7-6799-ABEE2CC19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23CBBD-0A17-32E2-8C86-75687B7E7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97B56B-6215-3C29-DA0B-68F1E4FB8B85}"/>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5" name="Footer Placeholder 4">
            <a:extLst>
              <a:ext uri="{FF2B5EF4-FFF2-40B4-BE49-F238E27FC236}">
                <a16:creationId xmlns:a16="http://schemas.microsoft.com/office/drawing/2014/main" id="{8BC66C06-D5F4-B8B2-9C67-B556024AF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19FD8-A309-8646-87D3-B2062BA61115}"/>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29451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8336-2B23-86C9-27C6-B4AFABE0F1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0D4AF3-B662-6935-691E-A04AB84C09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0D50B-9DF3-A55D-E614-4351937DB46D}"/>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5" name="Footer Placeholder 4">
            <a:extLst>
              <a:ext uri="{FF2B5EF4-FFF2-40B4-BE49-F238E27FC236}">
                <a16:creationId xmlns:a16="http://schemas.microsoft.com/office/drawing/2014/main" id="{F8990F09-CCA9-A042-D84A-6B1D22FD1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808D4-FFD5-48F9-559B-DC97A67D29F2}"/>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75731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95D8B5-C065-07C4-6926-C379DF01C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B4206-3FBA-B975-B82C-60C441D58B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3D087-4302-DFC1-5C50-AE4E5D69F002}"/>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5" name="Footer Placeholder 4">
            <a:extLst>
              <a:ext uri="{FF2B5EF4-FFF2-40B4-BE49-F238E27FC236}">
                <a16:creationId xmlns:a16="http://schemas.microsoft.com/office/drawing/2014/main" id="{627C77CB-A973-A967-4556-B85C7A4987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B622D-A7A2-74A4-59BF-F336E0F28FA9}"/>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243890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A25A-D3AE-FA93-86EE-74AF2BC5EF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76957-E12C-64FA-E799-99CC471F6F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3C534-982E-4658-0642-B5D3171537CA}"/>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5" name="Footer Placeholder 4">
            <a:extLst>
              <a:ext uri="{FF2B5EF4-FFF2-40B4-BE49-F238E27FC236}">
                <a16:creationId xmlns:a16="http://schemas.microsoft.com/office/drawing/2014/main" id="{F3CC549D-DE08-0DFB-A1FB-B739FDFE6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0011B-27CA-F969-151D-0C28FF628C9E}"/>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164381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51D6-176A-2B64-83E1-570DB57BC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2C802A-9A9C-F72E-430F-DC5B3DC60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C60FA-322A-8D0F-B4CB-62F16FDA7788}"/>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5" name="Footer Placeholder 4">
            <a:extLst>
              <a:ext uri="{FF2B5EF4-FFF2-40B4-BE49-F238E27FC236}">
                <a16:creationId xmlns:a16="http://schemas.microsoft.com/office/drawing/2014/main" id="{4EA1AB53-0564-0AFA-E094-C11E71B59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DE6E8-2058-2AF6-9981-7E96E382A977}"/>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373630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879D-4593-1522-BEDE-B23971605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F34D15-9421-8D7D-492C-0988BD2130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E4E042-64C9-46F9-6416-05BB533DF1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FEAA42-4EF5-6C0F-1AA8-73A155B62991}"/>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6" name="Footer Placeholder 5">
            <a:extLst>
              <a:ext uri="{FF2B5EF4-FFF2-40B4-BE49-F238E27FC236}">
                <a16:creationId xmlns:a16="http://schemas.microsoft.com/office/drawing/2014/main" id="{84FDDDCE-7C2D-45F5-FB39-BD709E74D7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4551C3-1777-3B2C-FC80-3AAC5B3FCD3E}"/>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280371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C90E-61EF-3E53-1AFF-24E645292A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29B1CB-9393-C12E-4B38-A7A99C97A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F0873-3A4D-EF3C-9970-69CB39BDDA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15AAB0-B14F-D16C-6E59-ABD394E10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F9D3E-EE8F-0765-B4DA-9E23D097DA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114B1A-7C24-F47C-936C-BABD5EFC6946}"/>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8" name="Footer Placeholder 7">
            <a:extLst>
              <a:ext uri="{FF2B5EF4-FFF2-40B4-BE49-F238E27FC236}">
                <a16:creationId xmlns:a16="http://schemas.microsoft.com/office/drawing/2014/main" id="{0CF370E6-A080-703D-D03B-86EB682141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F98454-77B7-E6E3-0883-FF5241BE3E8D}"/>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387432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7439-52AB-43E8-F5F0-A4925B0DF7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56BD24-B795-B184-DD8C-608E1B0A5DCD}"/>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4" name="Footer Placeholder 3">
            <a:extLst>
              <a:ext uri="{FF2B5EF4-FFF2-40B4-BE49-F238E27FC236}">
                <a16:creationId xmlns:a16="http://schemas.microsoft.com/office/drawing/2014/main" id="{851882B1-506F-505B-16AD-2E7550AEFC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3D2C16-9765-E6D2-E16C-D721D37C7EC3}"/>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287532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1FD90-24C3-F71B-B95C-F354ED7567AC}"/>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3" name="Footer Placeholder 2">
            <a:extLst>
              <a:ext uri="{FF2B5EF4-FFF2-40B4-BE49-F238E27FC236}">
                <a16:creationId xmlns:a16="http://schemas.microsoft.com/office/drawing/2014/main" id="{C31EAE93-6FDF-BBDC-BC8E-27460924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6C5DFC-6276-8B2E-8290-7DDDB8999047}"/>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153303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0F02-2867-3BD2-46E0-33D5B2D6D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E99DA3-404A-34FD-9E6F-147B8242C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58C17F-DF8F-68D7-582F-5AC6E76AD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BC4EA-B757-EEA7-9B28-84A1C431DB3B}"/>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6" name="Footer Placeholder 5">
            <a:extLst>
              <a:ext uri="{FF2B5EF4-FFF2-40B4-BE49-F238E27FC236}">
                <a16:creationId xmlns:a16="http://schemas.microsoft.com/office/drawing/2014/main" id="{2EA1F393-AF53-8952-6FD4-C5A5B03A8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3A8DDD-41F2-A3C6-2E14-32840C191F65}"/>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399250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A004-7BEC-2E9F-5D44-470FEFC11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1333B4-0121-4923-4953-EDB796556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9138C9-6E62-4579-6FE3-D84467AB5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35411-CDF0-B033-C9B6-3002BBF449BC}"/>
              </a:ext>
            </a:extLst>
          </p:cNvPr>
          <p:cNvSpPr>
            <a:spLocks noGrp="1"/>
          </p:cNvSpPr>
          <p:nvPr>
            <p:ph type="dt" sz="half" idx="10"/>
          </p:nvPr>
        </p:nvSpPr>
        <p:spPr/>
        <p:txBody>
          <a:bodyPr/>
          <a:lstStyle/>
          <a:p>
            <a:fld id="{2E0C2922-94E5-46D6-AC66-9FC0A2B1E3B2}" type="datetimeFigureOut">
              <a:rPr lang="en-IN" smtClean="0"/>
              <a:t>08-10-2024</a:t>
            </a:fld>
            <a:endParaRPr lang="en-IN"/>
          </a:p>
        </p:txBody>
      </p:sp>
      <p:sp>
        <p:nvSpPr>
          <p:cNvPr id="6" name="Footer Placeholder 5">
            <a:extLst>
              <a:ext uri="{FF2B5EF4-FFF2-40B4-BE49-F238E27FC236}">
                <a16:creationId xmlns:a16="http://schemas.microsoft.com/office/drawing/2014/main" id="{AEA2C432-7F8A-E966-223F-CE71BE3FF9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D6DF0-274F-C331-E24A-C46CAABC4510}"/>
              </a:ext>
            </a:extLst>
          </p:cNvPr>
          <p:cNvSpPr>
            <a:spLocks noGrp="1"/>
          </p:cNvSpPr>
          <p:nvPr>
            <p:ph type="sldNum" sz="quarter" idx="12"/>
          </p:nvPr>
        </p:nvSpPr>
        <p:spPr/>
        <p:txBody>
          <a:bodyPr/>
          <a:lstStyle/>
          <a:p>
            <a:fld id="{D4F361EB-0862-4CB5-B413-B50244FEF2AA}" type="slidenum">
              <a:rPr lang="en-IN" smtClean="0"/>
              <a:t>‹#›</a:t>
            </a:fld>
            <a:endParaRPr lang="en-IN"/>
          </a:p>
        </p:txBody>
      </p:sp>
    </p:spTree>
    <p:extLst>
      <p:ext uri="{BB962C8B-B14F-4D97-AF65-F5344CB8AC3E}">
        <p14:creationId xmlns:p14="http://schemas.microsoft.com/office/powerpoint/2010/main" val="55872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739BB4-D172-947A-D80A-5FDE0E0E8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53AF64-675F-4602-F178-0DBD795DA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B068F-ECCF-6B6F-6AC3-7C6F81C98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C2922-94E5-46D6-AC66-9FC0A2B1E3B2}" type="datetimeFigureOut">
              <a:rPr lang="en-IN" smtClean="0"/>
              <a:t>08-10-2024</a:t>
            </a:fld>
            <a:endParaRPr lang="en-IN"/>
          </a:p>
        </p:txBody>
      </p:sp>
      <p:sp>
        <p:nvSpPr>
          <p:cNvPr id="5" name="Footer Placeholder 4">
            <a:extLst>
              <a:ext uri="{FF2B5EF4-FFF2-40B4-BE49-F238E27FC236}">
                <a16:creationId xmlns:a16="http://schemas.microsoft.com/office/drawing/2014/main" id="{EA61C8F3-27C9-002F-90D1-A877D53B75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DBCD69-EDCE-D751-02C8-3C8CC56BB1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361EB-0862-4CB5-B413-B50244FEF2AA}" type="slidenum">
              <a:rPr lang="en-IN" smtClean="0"/>
              <a:t>‹#›</a:t>
            </a:fld>
            <a:endParaRPr lang="en-IN"/>
          </a:p>
        </p:txBody>
      </p:sp>
    </p:spTree>
    <p:extLst>
      <p:ext uri="{BB962C8B-B14F-4D97-AF65-F5344CB8AC3E}">
        <p14:creationId xmlns:p14="http://schemas.microsoft.com/office/powerpoint/2010/main" val="362216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F4E3-3514-5168-B253-0E82A24F2BEF}"/>
              </a:ext>
            </a:extLst>
          </p:cNvPr>
          <p:cNvSpPr>
            <a:spLocks noGrp="1"/>
          </p:cNvSpPr>
          <p:nvPr>
            <p:ph type="ctrTitle"/>
          </p:nvPr>
        </p:nvSpPr>
        <p:spPr>
          <a:xfrm>
            <a:off x="1524000" y="294969"/>
            <a:ext cx="9144000" cy="2605548"/>
          </a:xfrm>
        </p:spPr>
        <p:txBody>
          <a:bodyPr>
            <a:normAutofit/>
          </a:bodyPr>
          <a:lstStyle/>
          <a:p>
            <a:r>
              <a:rPr lang="en-IN" sz="4400">
                <a:latin typeface="Times New Roman" panose="02020603050405020304" pitchFamily="18" charset="0"/>
                <a:cs typeface="Times New Roman" panose="02020603050405020304" pitchFamily="18" charset="0"/>
              </a:rPr>
              <a:t>Online Learning </a:t>
            </a:r>
            <a:r>
              <a:rPr lang="en-IN" sz="4400" dirty="0">
                <a:latin typeface="Times New Roman" panose="02020603050405020304" pitchFamily="18" charset="0"/>
                <a:cs typeface="Times New Roman" panose="02020603050405020304" pitchFamily="18" charset="0"/>
              </a:rPr>
              <a:t>Platform using MERN Stack</a:t>
            </a:r>
          </a:p>
        </p:txBody>
      </p:sp>
      <p:sp>
        <p:nvSpPr>
          <p:cNvPr id="3" name="Subtitle 2">
            <a:extLst>
              <a:ext uri="{FF2B5EF4-FFF2-40B4-BE49-F238E27FC236}">
                <a16:creationId xmlns:a16="http://schemas.microsoft.com/office/drawing/2014/main" id="{7EFCC348-B643-CC06-A98C-971B15736E8B}"/>
              </a:ext>
            </a:extLst>
          </p:cNvPr>
          <p:cNvSpPr>
            <a:spLocks noGrp="1"/>
          </p:cNvSpPr>
          <p:nvPr>
            <p:ph type="subTitle" idx="1"/>
          </p:nvPr>
        </p:nvSpPr>
        <p:spPr>
          <a:xfrm>
            <a:off x="1524000" y="3215149"/>
            <a:ext cx="9144000" cy="2774488"/>
          </a:xfrm>
        </p:spPr>
        <p:txBody>
          <a:bodyPr>
            <a:normAutofit fontScale="25000" lnSpcReduction="20000"/>
          </a:bodyPr>
          <a:lstStyle/>
          <a:p>
            <a:endParaRPr lang="en-IN" sz="12800" dirty="0">
              <a:latin typeface="Times New Roman" panose="02020603050405020304" pitchFamily="18" charset="0"/>
              <a:cs typeface="Times New Roman" panose="02020603050405020304" pitchFamily="18" charset="0"/>
            </a:endParaRPr>
          </a:p>
          <a:p>
            <a:r>
              <a:rPr lang="en-IN" sz="12800" dirty="0">
                <a:latin typeface="Times New Roman" panose="02020603050405020304" pitchFamily="18" charset="0"/>
                <a:cs typeface="Times New Roman" panose="02020603050405020304" pitchFamily="18" charset="0"/>
              </a:rPr>
              <a:t>TEAM MEMBERS:</a:t>
            </a:r>
          </a:p>
          <a:p>
            <a:r>
              <a:rPr lang="en-IN" sz="12800" dirty="0">
                <a:latin typeface="Times New Roman" panose="02020603050405020304" pitchFamily="18" charset="0"/>
                <a:cs typeface="Times New Roman" panose="02020603050405020304" pitchFamily="18" charset="0"/>
              </a:rPr>
              <a:t>  </a:t>
            </a:r>
            <a:r>
              <a:rPr lang="en-IN" sz="12800" dirty="0" err="1">
                <a:latin typeface="Times New Roman" panose="02020603050405020304" pitchFamily="18" charset="0"/>
                <a:cs typeface="Times New Roman" panose="02020603050405020304" pitchFamily="18" charset="0"/>
              </a:rPr>
              <a:t>D.Tharunika</a:t>
            </a:r>
            <a:r>
              <a:rPr lang="en-IN" sz="12800" dirty="0">
                <a:latin typeface="Times New Roman" panose="02020603050405020304" pitchFamily="18" charset="0"/>
                <a:cs typeface="Times New Roman" panose="02020603050405020304" pitchFamily="18" charset="0"/>
              </a:rPr>
              <a:t>  -  211520205168</a:t>
            </a:r>
          </a:p>
          <a:p>
            <a:r>
              <a:rPr lang="en-IN" sz="12800" dirty="0">
                <a:latin typeface="Times New Roman" panose="02020603050405020304" pitchFamily="18" charset="0"/>
                <a:cs typeface="Times New Roman" panose="02020603050405020304" pitchFamily="18" charset="0"/>
              </a:rPr>
              <a:t>  </a:t>
            </a:r>
            <a:r>
              <a:rPr lang="en-IN" sz="12800" dirty="0" err="1">
                <a:latin typeface="Times New Roman" panose="02020603050405020304" pitchFamily="18" charset="0"/>
                <a:cs typeface="Times New Roman" panose="02020603050405020304" pitchFamily="18" charset="0"/>
              </a:rPr>
              <a:t>S.Swetha</a:t>
            </a:r>
            <a:r>
              <a:rPr lang="en-IN" sz="12800" dirty="0">
                <a:latin typeface="Times New Roman" panose="02020603050405020304" pitchFamily="18" charset="0"/>
                <a:cs typeface="Times New Roman" panose="02020603050405020304" pitchFamily="18" charset="0"/>
              </a:rPr>
              <a:t>        -  211521205165</a:t>
            </a:r>
          </a:p>
          <a:p>
            <a:r>
              <a:rPr lang="en-IN" sz="12800" dirty="0">
                <a:latin typeface="Times New Roman" panose="02020603050405020304" pitchFamily="18" charset="0"/>
                <a:cs typeface="Times New Roman" panose="02020603050405020304" pitchFamily="18" charset="0"/>
              </a:rPr>
              <a:t>  </a:t>
            </a:r>
            <a:r>
              <a:rPr lang="en-IN" sz="12800" dirty="0" err="1">
                <a:latin typeface="Times New Roman" panose="02020603050405020304" pitchFamily="18" charset="0"/>
                <a:cs typeface="Times New Roman" panose="02020603050405020304" pitchFamily="18" charset="0"/>
              </a:rPr>
              <a:t>V.Theja</a:t>
            </a:r>
            <a:r>
              <a:rPr lang="en-IN" sz="12800" dirty="0">
                <a:latin typeface="Times New Roman" panose="02020603050405020304" pitchFamily="18" charset="0"/>
                <a:cs typeface="Times New Roman" panose="02020603050405020304" pitchFamily="18" charset="0"/>
              </a:rPr>
              <a:t> </a:t>
            </a:r>
            <a:r>
              <a:rPr lang="en-IN" sz="12800" dirty="0" err="1">
                <a:latin typeface="Times New Roman" panose="02020603050405020304" pitchFamily="18" charset="0"/>
                <a:cs typeface="Times New Roman" panose="02020603050405020304" pitchFamily="18" charset="0"/>
              </a:rPr>
              <a:t>shree</a:t>
            </a:r>
            <a:r>
              <a:rPr lang="en-IN" sz="12800" dirty="0">
                <a:latin typeface="Times New Roman" panose="02020603050405020304" pitchFamily="18" charset="0"/>
                <a:cs typeface="Times New Roman" panose="02020603050405020304" pitchFamily="18" charset="0"/>
              </a:rPr>
              <a:t>  -  211521205169</a:t>
            </a:r>
          </a:p>
          <a:p>
            <a:r>
              <a:rPr lang="en-IN" sz="12800" dirty="0">
                <a:latin typeface="Times New Roman" panose="02020603050405020304" pitchFamily="18" charset="0"/>
                <a:cs typeface="Times New Roman" panose="02020603050405020304" pitchFamily="18" charset="0"/>
              </a:rPr>
              <a:t>   </a:t>
            </a:r>
            <a:r>
              <a:rPr lang="en-IN" sz="12800" dirty="0" err="1">
                <a:latin typeface="Times New Roman" panose="02020603050405020304" pitchFamily="18" charset="0"/>
                <a:cs typeface="Times New Roman" panose="02020603050405020304" pitchFamily="18" charset="0"/>
              </a:rPr>
              <a:t>E.V.Swetha</a:t>
            </a:r>
            <a:r>
              <a:rPr lang="en-IN" sz="12800" dirty="0">
                <a:latin typeface="Times New Roman" panose="02020603050405020304" pitchFamily="18" charset="0"/>
                <a:cs typeface="Times New Roman" panose="02020603050405020304" pitchFamily="18" charset="0"/>
              </a:rPr>
              <a:t>     -   211521205163</a:t>
            </a:r>
          </a:p>
          <a:p>
            <a:endParaRPr lang="en-IN" sz="12800" dirty="0">
              <a:latin typeface="Times New Roman" panose="02020603050405020304" pitchFamily="18" charset="0"/>
              <a:cs typeface="Times New Roman" panose="02020603050405020304" pitchFamily="18" charset="0"/>
            </a:endParaRPr>
          </a:p>
          <a:p>
            <a:r>
              <a:rPr lang="en-IN" sz="12800" dirty="0"/>
              <a:t> </a:t>
            </a:r>
          </a:p>
          <a:p>
            <a:endParaRPr lang="en-IN" dirty="0"/>
          </a:p>
        </p:txBody>
      </p:sp>
    </p:spTree>
    <p:extLst>
      <p:ext uri="{BB962C8B-B14F-4D97-AF65-F5344CB8AC3E}">
        <p14:creationId xmlns:p14="http://schemas.microsoft.com/office/powerpoint/2010/main" val="43370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2512E9-5A30-70D1-C694-1E9E9EA33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72" y="538316"/>
            <a:ext cx="9724104" cy="3146124"/>
          </a:xfrm>
          <a:prstGeom prst="rect">
            <a:avLst/>
          </a:prstGeom>
        </p:spPr>
      </p:pic>
      <p:pic>
        <p:nvPicPr>
          <p:cNvPr id="7" name="Picture 6">
            <a:extLst>
              <a:ext uri="{FF2B5EF4-FFF2-40B4-BE49-F238E27FC236}">
                <a16:creationId xmlns:a16="http://schemas.microsoft.com/office/drawing/2014/main" id="{46F4E63E-BBA4-113B-6F2C-3CE00289D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220" y="3569110"/>
            <a:ext cx="9556955" cy="3146124"/>
          </a:xfrm>
          <a:prstGeom prst="rect">
            <a:avLst/>
          </a:prstGeom>
        </p:spPr>
      </p:pic>
    </p:spTree>
    <p:extLst>
      <p:ext uri="{BB962C8B-B14F-4D97-AF65-F5344CB8AC3E}">
        <p14:creationId xmlns:p14="http://schemas.microsoft.com/office/powerpoint/2010/main" val="111216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77A42B-2C90-34A8-59FA-A0156E622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29" y="275304"/>
            <a:ext cx="5643716" cy="3859663"/>
          </a:xfrm>
          <a:prstGeom prst="rect">
            <a:avLst/>
          </a:prstGeom>
        </p:spPr>
      </p:pic>
      <p:pic>
        <p:nvPicPr>
          <p:cNvPr id="9" name="Picture 8">
            <a:extLst>
              <a:ext uri="{FF2B5EF4-FFF2-40B4-BE49-F238E27FC236}">
                <a16:creationId xmlns:a16="http://schemas.microsoft.com/office/drawing/2014/main" id="{08F84EDE-E94B-A1EB-49DB-CDA999077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55" y="2710875"/>
            <a:ext cx="5643716" cy="3940647"/>
          </a:xfrm>
          <a:prstGeom prst="rect">
            <a:avLst/>
          </a:prstGeom>
        </p:spPr>
      </p:pic>
    </p:spTree>
    <p:extLst>
      <p:ext uri="{BB962C8B-B14F-4D97-AF65-F5344CB8AC3E}">
        <p14:creationId xmlns:p14="http://schemas.microsoft.com/office/powerpoint/2010/main" val="364615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E9EC-DA76-A75C-5E52-55D9ADF7DB4E}"/>
              </a:ext>
            </a:extLst>
          </p:cNvPr>
          <p:cNvSpPr>
            <a:spLocks noGrp="1"/>
          </p:cNvSpPr>
          <p:nvPr>
            <p:ph type="title"/>
          </p:nvPr>
        </p:nvSpPr>
        <p:spPr>
          <a:xfrm>
            <a:off x="838200" y="786581"/>
            <a:ext cx="10515600" cy="904107"/>
          </a:xfrm>
        </p:spPr>
        <p:txBody>
          <a:bodyPr>
            <a:normAutofit fontScale="90000"/>
          </a:bodyPr>
          <a:lstStyle/>
          <a:p>
            <a:r>
              <a:rPr lang="en-US" b="1" dirty="0">
                <a:latin typeface="Times New Roman" panose="02020603050405020304" pitchFamily="18" charset="0"/>
                <a:cs typeface="Times New Roman" panose="02020603050405020304" pitchFamily="18" charset="0"/>
              </a:rPr>
              <a:t>Conclusion</a:t>
            </a:r>
            <a:br>
              <a:rPr lang="en-US" b="1" dirty="0"/>
            </a:br>
            <a:endParaRPr lang="en-IN" dirty="0"/>
          </a:p>
        </p:txBody>
      </p:sp>
      <p:sp>
        <p:nvSpPr>
          <p:cNvPr id="3" name="Content Placeholder 2">
            <a:extLst>
              <a:ext uri="{FF2B5EF4-FFF2-40B4-BE49-F238E27FC236}">
                <a16:creationId xmlns:a16="http://schemas.microsoft.com/office/drawing/2014/main" id="{77E9B1F7-425C-E005-AEE8-9D9AEE3FC61B}"/>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This e-learning platform developed using the MERN stack provides a robust solution for modern online education. It is scalable, flexible, and user-centric, offering a full suite of features for both instructors and students. Future enhancements will focus on personalization, mobile accessibility, and advanced analytics to further improve the learning experience.</a:t>
            </a:r>
          </a:p>
          <a:p>
            <a:endParaRPr lang="en-IN" dirty="0"/>
          </a:p>
        </p:txBody>
      </p:sp>
    </p:spTree>
    <p:extLst>
      <p:ext uri="{BB962C8B-B14F-4D97-AF65-F5344CB8AC3E}">
        <p14:creationId xmlns:p14="http://schemas.microsoft.com/office/powerpoint/2010/main" val="145603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FCEE25-3C9E-D1A4-7140-74CA23817050}"/>
              </a:ext>
            </a:extLst>
          </p:cNvPr>
          <p:cNvSpPr txBox="1"/>
          <p:nvPr/>
        </p:nvSpPr>
        <p:spPr>
          <a:xfrm>
            <a:off x="3854245" y="2135747"/>
            <a:ext cx="6096000" cy="1015663"/>
          </a:xfrm>
          <a:prstGeom prst="rect">
            <a:avLst/>
          </a:prstGeom>
          <a:noFill/>
        </p:spPr>
        <p:txBody>
          <a:bodyPr wrap="square">
            <a:spAutoFit/>
          </a:bodyPr>
          <a:lstStyle/>
          <a:p>
            <a:r>
              <a:rPr lang="en-IN" sz="6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69805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B6499B8-E93A-EB13-8567-EC184A23792F}"/>
              </a:ext>
            </a:extLst>
          </p:cNvPr>
          <p:cNvSpPr txBox="1"/>
          <p:nvPr/>
        </p:nvSpPr>
        <p:spPr>
          <a:xfrm>
            <a:off x="1022554" y="1125226"/>
            <a:ext cx="10314040" cy="5016758"/>
          </a:xfrm>
          <a:prstGeom prst="rect">
            <a:avLst/>
          </a:prstGeom>
          <a:noFill/>
        </p:spPr>
        <p:txBody>
          <a:bodyPr wrap="square">
            <a:spAutoFit/>
          </a:bodyPr>
          <a:lstStyle/>
          <a:p>
            <a:pPr algn="just"/>
            <a:endParaRPr lang="en-US" sz="3200" b="1" dirty="0"/>
          </a:p>
          <a:p>
            <a:pPr algn="just"/>
            <a:r>
              <a:rPr lang="en-US" sz="3200" dirty="0">
                <a:latin typeface="Times New Roman" panose="02020603050405020304" pitchFamily="18" charset="0"/>
                <a:cs typeface="Times New Roman" panose="02020603050405020304" pitchFamily="18" charset="0"/>
              </a:rPr>
              <a:t>The aim of this project is to develop an online E-learning platform using the MERN stack (MongoDB, Express.js, React, and Node.js). The platform offers users an interactive environment where they can access learning materials, take quizzes, and track their progress. The system is scalable, fast, and efficient, providing both teachers and students with seamless user experiences. Key features include user authentication, course management, and real-time communication.</a:t>
            </a:r>
          </a:p>
        </p:txBody>
      </p:sp>
      <p:sp>
        <p:nvSpPr>
          <p:cNvPr id="13" name="TextBox 12">
            <a:extLst>
              <a:ext uri="{FF2B5EF4-FFF2-40B4-BE49-F238E27FC236}">
                <a16:creationId xmlns:a16="http://schemas.microsoft.com/office/drawing/2014/main" id="{34E4A23C-6299-FFF0-94C2-8AA9977293DB}"/>
              </a:ext>
            </a:extLst>
          </p:cNvPr>
          <p:cNvSpPr txBox="1"/>
          <p:nvPr/>
        </p:nvSpPr>
        <p:spPr>
          <a:xfrm>
            <a:off x="776748" y="493760"/>
            <a:ext cx="6096000" cy="707886"/>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21193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C363-2A82-8538-304F-D2819B5FFCA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5DC33F39-BFF6-BA24-8C27-54B65DC69CFC}"/>
              </a:ext>
            </a:extLst>
          </p:cNvPr>
          <p:cNvSpPr txBox="1"/>
          <p:nvPr/>
        </p:nvSpPr>
        <p:spPr>
          <a:xfrm>
            <a:off x="838199" y="1674674"/>
            <a:ext cx="10515601" cy="4524315"/>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With the rapid growth of technology, online education has become a vital part of the learning experience. E-learning platforms offer flexibility and convenience, making education accessible to a wide range of students. In this project, we developed an online learning platform using the MERN stack. The system is designed to provide course management, real-time interaction, and learning resources in a user-friendly environment. This report outlines the architecture, development process, and future implementations.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4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FCF4E-CD7B-E608-A100-5FECC481C3AA}"/>
              </a:ext>
            </a:extLst>
          </p:cNvPr>
          <p:cNvSpPr>
            <a:spLocks noGrp="1"/>
          </p:cNvSpPr>
          <p:nvPr>
            <p:ph idx="1"/>
          </p:nvPr>
        </p:nvSpPr>
        <p:spPr>
          <a:xfrm>
            <a:off x="838200" y="1127535"/>
            <a:ext cx="10515600" cy="4351338"/>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MERN stack is a popular technology stack for building web applications.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consists of: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NoSQL database for storing and retrieving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Express.js: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Node.js web framework for building APIs.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JavaScript library for building user interfaces.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JavaScript runtime environment for executing server-side code.   </a:t>
            </a:r>
          </a:p>
          <a:p>
            <a:endParaRPr lang="en-IN" dirty="0"/>
          </a:p>
        </p:txBody>
      </p:sp>
    </p:spTree>
    <p:extLst>
      <p:ext uri="{BB962C8B-B14F-4D97-AF65-F5344CB8AC3E}">
        <p14:creationId xmlns:p14="http://schemas.microsoft.com/office/powerpoint/2010/main" val="95829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C7E3-AB94-49DF-C062-F6AB7B19D677}"/>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Proposed System / Future Implementation</a:t>
            </a:r>
          </a:p>
        </p:txBody>
      </p:sp>
      <p:sp>
        <p:nvSpPr>
          <p:cNvPr id="3" name="Content Placeholder 2">
            <a:extLst>
              <a:ext uri="{FF2B5EF4-FFF2-40B4-BE49-F238E27FC236}">
                <a16:creationId xmlns:a16="http://schemas.microsoft.com/office/drawing/2014/main" id="{8A9D3099-7984-1CCA-A0C1-4EB1BCE7A68C}"/>
              </a:ext>
            </a:extLst>
          </p:cNvPr>
          <p:cNvSpPr>
            <a:spLocks noGrp="1"/>
          </p:cNvSpPr>
          <p:nvPr>
            <p:ph idx="1"/>
          </p:nvPr>
        </p:nvSpPr>
        <p:spPr/>
        <p:txBody>
          <a:bodyPr>
            <a:normAutofit fontScale="55000" lnSpcReduction="20000"/>
          </a:bodyPr>
          <a:lstStyle/>
          <a:p>
            <a:r>
              <a:rPr lang="en-US" sz="4600" dirty="0">
                <a:latin typeface="Times New Roman" panose="02020603050405020304" pitchFamily="18" charset="0"/>
                <a:cs typeface="Times New Roman" panose="02020603050405020304" pitchFamily="18" charset="0"/>
              </a:rPr>
              <a:t>The proposed system is an interactive e-learning platform that enables instructors to create and manage courses, while students can enroll in these courses, access materials, and track their progress. Future implementations may include advanced features like AI-driven </a:t>
            </a:r>
            <a:r>
              <a:rPr lang="en-US" sz="4600" dirty="0" err="1">
                <a:latin typeface="Times New Roman" panose="02020603050405020304" pitchFamily="18" charset="0"/>
                <a:cs typeface="Times New Roman" panose="02020603050405020304" pitchFamily="18" charset="0"/>
              </a:rPr>
              <a:t>personalised</a:t>
            </a:r>
            <a:r>
              <a:rPr lang="en-US" sz="4600" dirty="0">
                <a:latin typeface="Times New Roman" panose="02020603050405020304" pitchFamily="18" charset="0"/>
                <a:cs typeface="Times New Roman" panose="02020603050405020304" pitchFamily="18" charset="0"/>
              </a:rPr>
              <a:t> learning paths, integration with external educational platforms, and support for mobile applications.</a:t>
            </a:r>
          </a:p>
          <a:p>
            <a:r>
              <a:rPr lang="en-US" sz="4600" b="1" dirty="0">
                <a:latin typeface="Times New Roman" panose="02020603050405020304" pitchFamily="18" charset="0"/>
                <a:cs typeface="Times New Roman" panose="02020603050405020304" pitchFamily="18" charset="0"/>
              </a:rPr>
              <a:t>Key Future Features:</a:t>
            </a:r>
          </a:p>
          <a:p>
            <a:pPr>
              <a:buFont typeface="+mj-lt"/>
              <a:buAutoNum type="arabicPeriod"/>
            </a:pPr>
            <a:r>
              <a:rPr lang="en-US" sz="4600" b="1" dirty="0">
                <a:latin typeface="Times New Roman" panose="02020603050405020304" pitchFamily="18" charset="0"/>
                <a:cs typeface="Times New Roman" panose="02020603050405020304" pitchFamily="18" charset="0"/>
              </a:rPr>
              <a:t>AI-Powered Recommendations</a:t>
            </a:r>
            <a:r>
              <a:rPr lang="en-US" sz="4600" dirty="0">
                <a:latin typeface="Times New Roman" panose="02020603050405020304" pitchFamily="18" charset="0"/>
                <a:cs typeface="Times New Roman" panose="02020603050405020304" pitchFamily="18" charset="0"/>
              </a:rPr>
              <a:t>: Suggest courses based on learning </a:t>
            </a:r>
            <a:r>
              <a:rPr lang="en-US" sz="4600" dirty="0" err="1">
                <a:latin typeface="Times New Roman" panose="02020603050405020304" pitchFamily="18" charset="0"/>
                <a:cs typeface="Times New Roman" panose="02020603050405020304" pitchFamily="18" charset="0"/>
              </a:rPr>
              <a:t>behaviour</a:t>
            </a:r>
            <a:r>
              <a:rPr lang="en-US" sz="4600" dirty="0">
                <a:latin typeface="Times New Roman" panose="02020603050405020304" pitchFamily="18" charset="0"/>
                <a:cs typeface="Times New Roman" panose="02020603050405020304" pitchFamily="18" charset="0"/>
              </a:rPr>
              <a:t>.</a:t>
            </a:r>
          </a:p>
          <a:p>
            <a:pPr>
              <a:buFont typeface="+mj-lt"/>
              <a:buAutoNum type="arabicPeriod"/>
            </a:pPr>
            <a:r>
              <a:rPr lang="en-US" sz="4600" b="1" dirty="0">
                <a:latin typeface="Times New Roman" panose="02020603050405020304" pitchFamily="18" charset="0"/>
                <a:cs typeface="Times New Roman" panose="02020603050405020304" pitchFamily="18" charset="0"/>
              </a:rPr>
              <a:t>Mobile App Development</a:t>
            </a:r>
            <a:r>
              <a:rPr lang="en-US" sz="4600" dirty="0">
                <a:latin typeface="Times New Roman" panose="02020603050405020304" pitchFamily="18" charset="0"/>
                <a:cs typeface="Times New Roman" panose="02020603050405020304" pitchFamily="18" charset="0"/>
              </a:rPr>
              <a:t>: Extend the platform to iOS and Android for seamless mobile access.</a:t>
            </a:r>
          </a:p>
          <a:p>
            <a:pPr>
              <a:buFont typeface="+mj-lt"/>
              <a:buAutoNum type="arabicPeriod"/>
            </a:pPr>
            <a:r>
              <a:rPr lang="en-US" sz="4600" b="1" dirty="0">
                <a:latin typeface="Times New Roman" panose="02020603050405020304" pitchFamily="18" charset="0"/>
                <a:cs typeface="Times New Roman" panose="02020603050405020304" pitchFamily="18" charset="0"/>
              </a:rPr>
              <a:t>Gamification</a:t>
            </a:r>
            <a:r>
              <a:rPr lang="en-US" sz="4600" dirty="0">
                <a:latin typeface="Times New Roman" panose="02020603050405020304" pitchFamily="18" charset="0"/>
                <a:cs typeface="Times New Roman" panose="02020603050405020304" pitchFamily="18" charset="0"/>
              </a:rPr>
              <a:t>: Introduce reward systems, badges, and leaderboards to encourage participation.</a:t>
            </a:r>
          </a:p>
          <a:p>
            <a:endParaRPr lang="en-IN" dirty="0"/>
          </a:p>
        </p:txBody>
      </p:sp>
    </p:spTree>
    <p:extLst>
      <p:ext uri="{BB962C8B-B14F-4D97-AF65-F5344CB8AC3E}">
        <p14:creationId xmlns:p14="http://schemas.microsoft.com/office/powerpoint/2010/main" val="178971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FBA4-90FF-09FD-20B1-836606D2552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Architecture Diagram</a:t>
            </a:r>
          </a:p>
        </p:txBody>
      </p:sp>
      <p:pic>
        <p:nvPicPr>
          <p:cNvPr id="5" name="Content Placeholder 4">
            <a:extLst>
              <a:ext uri="{FF2B5EF4-FFF2-40B4-BE49-F238E27FC236}">
                <a16:creationId xmlns:a16="http://schemas.microsoft.com/office/drawing/2014/main" id="{C4749257-CB9B-F769-E415-7BD304DDD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769" y="1825625"/>
            <a:ext cx="9658461" cy="4351338"/>
          </a:xfrm>
        </p:spPr>
      </p:pic>
    </p:spTree>
    <p:extLst>
      <p:ext uri="{BB962C8B-B14F-4D97-AF65-F5344CB8AC3E}">
        <p14:creationId xmlns:p14="http://schemas.microsoft.com/office/powerpoint/2010/main" val="1664779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616-E792-9924-95D3-F0915286B0B9}"/>
              </a:ext>
            </a:extLst>
          </p:cNvPr>
          <p:cNvSpPr>
            <a:spLocks noGrp="1"/>
          </p:cNvSpPr>
          <p:nvPr>
            <p:ph type="title"/>
          </p:nvPr>
        </p:nvSpPr>
        <p:spPr>
          <a:xfrm>
            <a:off x="838200" y="681037"/>
            <a:ext cx="10515600" cy="1009651"/>
          </a:xfrm>
        </p:spPr>
        <p:txBody>
          <a:bodyPr>
            <a:normAutofit fontScale="90000"/>
          </a:bodyPr>
          <a:lstStyle/>
          <a:p>
            <a:r>
              <a:rPr lang="en-US" b="1" dirty="0">
                <a:latin typeface="Times New Roman" panose="02020603050405020304" pitchFamily="18" charset="0"/>
                <a:cs typeface="Times New Roman" panose="02020603050405020304" pitchFamily="18" charset="0"/>
              </a:rPr>
              <a:t>Front-End Development</a:t>
            </a:r>
            <a:br>
              <a:rPr lang="en-US" b="1" dirty="0"/>
            </a:br>
            <a:endParaRPr lang="en-IN" dirty="0"/>
          </a:p>
        </p:txBody>
      </p:sp>
      <p:sp>
        <p:nvSpPr>
          <p:cNvPr id="3" name="Content Placeholder 2">
            <a:extLst>
              <a:ext uri="{FF2B5EF4-FFF2-40B4-BE49-F238E27FC236}">
                <a16:creationId xmlns:a16="http://schemas.microsoft.com/office/drawing/2014/main" id="{B14FABB3-EC71-398E-E1D5-BE80D3028F50}"/>
              </a:ext>
            </a:extLst>
          </p:cNvPr>
          <p:cNvSpPr>
            <a:spLocks noGrp="1"/>
          </p:cNvSpPr>
          <p:nvPr>
            <p:ph idx="1"/>
          </p:nvPr>
        </p:nvSpPr>
        <p:spPr>
          <a:xfrm>
            <a:off x="838200" y="1484671"/>
            <a:ext cx="10515600" cy="4692292"/>
          </a:xfrm>
        </p:spPr>
        <p:txBody>
          <a:bodyPr>
            <a:normAutofit fontScale="92500" lnSpcReduction="20000"/>
          </a:bodyPr>
          <a:lstStyle/>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The front end of the e-learning platform is built using </a:t>
            </a:r>
            <a:r>
              <a:rPr lang="en-US" sz="3200" b="1" dirty="0">
                <a:latin typeface="Times New Roman" panose="02020603050405020304" pitchFamily="18" charset="0"/>
                <a:cs typeface="Times New Roman" panose="02020603050405020304" pitchFamily="18" charset="0"/>
              </a:rPr>
              <a:t>React.js</a:t>
            </a:r>
            <a:r>
              <a:rPr lang="en-US" sz="3200" dirty="0">
                <a:latin typeface="Times New Roman" panose="02020603050405020304" pitchFamily="18" charset="0"/>
                <a:cs typeface="Times New Roman" panose="02020603050405020304" pitchFamily="18" charset="0"/>
              </a:rPr>
              <a:t>. The main focus is to create a responsive, user-friendly interface that provides a seamless experience for both students and instructors.</a:t>
            </a:r>
          </a:p>
          <a:p>
            <a:pPr marL="514350" indent="-514350" algn="just">
              <a:buFont typeface="+mj-lt"/>
              <a:buAutoNum type="arabicPeriod"/>
            </a:pPr>
            <a:r>
              <a:rPr lang="en-US" sz="3200" b="1" dirty="0">
                <a:latin typeface="Times New Roman" panose="02020603050405020304" pitchFamily="18" charset="0"/>
                <a:cs typeface="Times New Roman" panose="02020603050405020304" pitchFamily="18" charset="0"/>
              </a:rPr>
              <a:t>React.js</a:t>
            </a:r>
            <a:r>
              <a:rPr lang="en-US" sz="3200" dirty="0">
                <a:latin typeface="Times New Roman" panose="02020603050405020304" pitchFamily="18" charset="0"/>
                <a:cs typeface="Times New Roman" panose="02020603050405020304" pitchFamily="18" charset="0"/>
              </a:rPr>
              <a:t>: Component-based architecture was used to build reusable UI components like course cards, dashboards, and user profiles.</a:t>
            </a:r>
          </a:p>
          <a:p>
            <a:pPr marL="514350" indent="-514350" algn="just">
              <a:buFont typeface="+mj-lt"/>
              <a:buAutoNum type="arabicPeriod"/>
            </a:pPr>
            <a:r>
              <a:rPr lang="en-US" sz="3200" b="1" dirty="0">
                <a:latin typeface="Times New Roman" panose="02020603050405020304" pitchFamily="18" charset="0"/>
                <a:cs typeface="Times New Roman" panose="02020603050405020304" pitchFamily="18" charset="0"/>
              </a:rPr>
              <a:t>Responsive Design</a:t>
            </a:r>
            <a:r>
              <a:rPr lang="en-US" sz="3200" dirty="0">
                <a:latin typeface="Times New Roman" panose="02020603050405020304" pitchFamily="18" charset="0"/>
                <a:cs typeface="Times New Roman" panose="02020603050405020304" pitchFamily="18" charset="0"/>
              </a:rPr>
              <a:t>: Ensured that the platform is mobile-friendly using CSS frameworks like Bootstrap.</a:t>
            </a:r>
          </a:p>
          <a:p>
            <a:pPr marL="514350" indent="-514350" algn="just">
              <a:buFont typeface="+mj-lt"/>
              <a:buAutoNum type="arabicPeriod"/>
            </a:pPr>
            <a:r>
              <a:rPr lang="en-US" sz="3200" b="1" dirty="0">
                <a:latin typeface="Times New Roman" panose="02020603050405020304" pitchFamily="18" charset="0"/>
                <a:cs typeface="Times New Roman" panose="02020603050405020304" pitchFamily="18" charset="0"/>
              </a:rPr>
              <a:t>State Management</a:t>
            </a:r>
            <a:r>
              <a:rPr lang="en-US" sz="3200" dirty="0">
                <a:latin typeface="Times New Roman" panose="02020603050405020304" pitchFamily="18" charset="0"/>
                <a:cs typeface="Times New Roman" panose="02020603050405020304" pitchFamily="18" charset="0"/>
              </a:rPr>
              <a:t>: Implemented Redux to manage the state of the application, particularly for user sessions, course progress, and quizzes.</a:t>
            </a:r>
          </a:p>
          <a:p>
            <a:endParaRPr lang="en-IN" dirty="0"/>
          </a:p>
        </p:txBody>
      </p:sp>
    </p:spTree>
    <p:extLst>
      <p:ext uri="{BB962C8B-B14F-4D97-AF65-F5344CB8AC3E}">
        <p14:creationId xmlns:p14="http://schemas.microsoft.com/office/powerpoint/2010/main" val="339909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AA80-DCA4-81DD-F9D0-AE11EAB01F1C}"/>
              </a:ext>
            </a:extLst>
          </p:cNvPr>
          <p:cNvSpPr>
            <a:spLocks noGrp="1"/>
          </p:cNvSpPr>
          <p:nvPr>
            <p:ph type="title"/>
          </p:nvPr>
        </p:nvSpPr>
        <p:spPr>
          <a:xfrm>
            <a:off x="838200" y="681037"/>
            <a:ext cx="10515600" cy="1325563"/>
          </a:xfrm>
        </p:spPr>
        <p:txBody>
          <a:bodyPr/>
          <a:lstStyle/>
          <a:p>
            <a:r>
              <a:rPr lang="en-IN" sz="4000" b="1" dirty="0">
                <a:latin typeface="Times New Roman" panose="02020603050405020304" pitchFamily="18" charset="0"/>
                <a:cs typeface="Times New Roman" panose="02020603050405020304" pitchFamily="18" charset="0"/>
              </a:rPr>
              <a:t>Back-End Development</a:t>
            </a:r>
            <a:br>
              <a:rPr lang="en-IN" b="1" dirty="0"/>
            </a:br>
            <a:endParaRPr lang="en-IN" dirty="0"/>
          </a:p>
        </p:txBody>
      </p:sp>
      <p:sp>
        <p:nvSpPr>
          <p:cNvPr id="3" name="Content Placeholder 2">
            <a:extLst>
              <a:ext uri="{FF2B5EF4-FFF2-40B4-BE49-F238E27FC236}">
                <a16:creationId xmlns:a16="http://schemas.microsoft.com/office/drawing/2014/main" id="{09E2BC00-F633-A7E5-0F4D-4D40D0F06F81}"/>
              </a:ext>
            </a:extLst>
          </p:cNvPr>
          <p:cNvSpPr>
            <a:spLocks noGrp="1"/>
          </p:cNvSpPr>
          <p:nvPr>
            <p:ph idx="1"/>
          </p:nvPr>
        </p:nvSpPr>
        <p:spPr/>
        <p:txBody>
          <a:bodyPr>
            <a:normAutofit fontScale="92500" lnSpcReduction="10000"/>
          </a:bodyPr>
          <a:lstStyle/>
          <a:p>
            <a:pPr algn="just"/>
            <a:r>
              <a:rPr lang="en-IN" sz="3200" dirty="0">
                <a:latin typeface="Times New Roman" panose="02020603050405020304" pitchFamily="18" charset="0"/>
                <a:cs typeface="Times New Roman" panose="02020603050405020304" pitchFamily="18" charset="0"/>
              </a:rPr>
              <a:t>The backend is developed using </a:t>
            </a:r>
            <a:r>
              <a:rPr lang="en-IN" sz="3200" b="1" dirty="0">
                <a:latin typeface="Times New Roman" panose="02020603050405020304" pitchFamily="18" charset="0"/>
                <a:cs typeface="Times New Roman" panose="02020603050405020304" pitchFamily="18" charset="0"/>
              </a:rPr>
              <a:t>Node.js</a:t>
            </a:r>
            <a:r>
              <a:rPr lang="en-IN" sz="3200" dirty="0">
                <a:latin typeface="Times New Roman" panose="02020603050405020304" pitchFamily="18" charset="0"/>
                <a:cs typeface="Times New Roman" panose="02020603050405020304" pitchFamily="18" charset="0"/>
              </a:rPr>
              <a:t> and </a:t>
            </a:r>
            <a:r>
              <a:rPr lang="en-IN" sz="3200" b="1" dirty="0">
                <a:latin typeface="Times New Roman" panose="02020603050405020304" pitchFamily="18" charset="0"/>
                <a:cs typeface="Times New Roman" panose="02020603050405020304" pitchFamily="18" charset="0"/>
              </a:rPr>
              <a:t>Express.js</a:t>
            </a:r>
            <a:r>
              <a:rPr lang="en-IN" sz="3200" dirty="0">
                <a:latin typeface="Times New Roman" panose="02020603050405020304" pitchFamily="18" charset="0"/>
                <a:cs typeface="Times New Roman" panose="02020603050405020304" pitchFamily="18" charset="0"/>
              </a:rPr>
              <a:t>, which handles the server-side logic, including user authentication, course management, and database interactions.</a:t>
            </a:r>
          </a:p>
          <a:p>
            <a:pPr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Node.js &amp; Express.js</a:t>
            </a:r>
            <a:r>
              <a:rPr lang="en-IN" sz="3200" dirty="0">
                <a:latin typeface="Times New Roman" panose="02020603050405020304" pitchFamily="18" charset="0"/>
                <a:cs typeface="Times New Roman" panose="02020603050405020304" pitchFamily="18" charset="0"/>
              </a:rPr>
              <a:t>: Designed a RESTful API to handle all operations like user login, course creation, and real-time data exchange.</a:t>
            </a:r>
          </a:p>
          <a:p>
            <a:pPr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Authentication</a:t>
            </a:r>
            <a:r>
              <a:rPr lang="en-IN" sz="3200" dirty="0">
                <a:latin typeface="Times New Roman" panose="02020603050405020304" pitchFamily="18" charset="0"/>
                <a:cs typeface="Times New Roman" panose="02020603050405020304" pitchFamily="18" charset="0"/>
              </a:rPr>
              <a:t>: Used </a:t>
            </a:r>
            <a:r>
              <a:rPr lang="en-IN" sz="3200" b="1" dirty="0">
                <a:latin typeface="Times New Roman" panose="02020603050405020304" pitchFamily="18" charset="0"/>
                <a:cs typeface="Times New Roman" panose="02020603050405020304" pitchFamily="18" charset="0"/>
              </a:rPr>
              <a:t>JWT (JSON Web Tokens)</a:t>
            </a:r>
            <a:r>
              <a:rPr lang="en-IN" sz="3200" dirty="0">
                <a:latin typeface="Times New Roman" panose="02020603050405020304" pitchFamily="18" charset="0"/>
                <a:cs typeface="Times New Roman" panose="02020603050405020304" pitchFamily="18" charset="0"/>
              </a:rPr>
              <a:t> for secure login and session management.</a:t>
            </a:r>
          </a:p>
          <a:p>
            <a:pPr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MongoDB</a:t>
            </a:r>
            <a:r>
              <a:rPr lang="en-IN" sz="3200" dirty="0">
                <a:latin typeface="Times New Roman" panose="02020603050405020304" pitchFamily="18" charset="0"/>
                <a:cs typeface="Times New Roman" panose="02020603050405020304" pitchFamily="18" charset="0"/>
              </a:rPr>
              <a:t>: As the NoSQL database, MongoDB stores all user data, course content, and other dynamic resources.</a:t>
            </a:r>
          </a:p>
          <a:p>
            <a:endParaRPr lang="en-IN" dirty="0"/>
          </a:p>
        </p:txBody>
      </p:sp>
    </p:spTree>
    <p:extLst>
      <p:ext uri="{BB962C8B-B14F-4D97-AF65-F5344CB8AC3E}">
        <p14:creationId xmlns:p14="http://schemas.microsoft.com/office/powerpoint/2010/main" val="270480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DD13-4D60-D3BB-47AF-85E95BE0D25A}"/>
              </a:ext>
            </a:extLst>
          </p:cNvPr>
          <p:cNvSpPr>
            <a:spLocks noGrp="1"/>
          </p:cNvSpPr>
          <p:nvPr>
            <p:ph type="title"/>
          </p:nvPr>
        </p:nvSpPr>
        <p:spPr>
          <a:xfrm>
            <a:off x="838200" y="825910"/>
            <a:ext cx="10515600" cy="864778"/>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Integration</a:t>
            </a:r>
            <a:br>
              <a:rPr lang="en-US" b="1" dirty="0"/>
            </a:br>
            <a:endParaRPr lang="en-IN" dirty="0"/>
          </a:p>
        </p:txBody>
      </p:sp>
      <p:sp>
        <p:nvSpPr>
          <p:cNvPr id="3" name="Content Placeholder 2">
            <a:extLst>
              <a:ext uri="{FF2B5EF4-FFF2-40B4-BE49-F238E27FC236}">
                <a16:creationId xmlns:a16="http://schemas.microsoft.com/office/drawing/2014/main" id="{7FB3DA71-EF15-11BF-2E0F-0CD892FFBC47}"/>
              </a:ext>
            </a:extLst>
          </p:cNvPr>
          <p:cNvSpPr>
            <a:spLocks noGrp="1"/>
          </p:cNvSpPr>
          <p:nvPr>
            <p:ph idx="1"/>
          </p:nvPr>
        </p:nvSpPr>
        <p:spPr/>
        <p:txBody>
          <a:bodyPr/>
          <a:lstStyle/>
          <a:p>
            <a:pPr algn="just"/>
            <a:r>
              <a:rPr lang="en-US" sz="3200" dirty="0">
                <a:latin typeface="Times New Roman" panose="02020603050405020304" pitchFamily="18" charset="0"/>
                <a:cs typeface="Times New Roman" panose="02020603050405020304" pitchFamily="18" charset="0"/>
              </a:rPr>
              <a:t>Integration was achieved through seamless communication between the front-end and back-end systems using API requests. The </a:t>
            </a:r>
            <a:r>
              <a:rPr lang="en-US" sz="3200" b="1" dirty="0" err="1">
                <a:latin typeface="Times New Roman" panose="02020603050405020304" pitchFamily="18" charset="0"/>
                <a:cs typeface="Times New Roman" panose="02020603050405020304" pitchFamily="18" charset="0"/>
              </a:rPr>
              <a:t>Axios</a:t>
            </a:r>
            <a:r>
              <a:rPr lang="en-US" sz="3200" dirty="0">
                <a:latin typeface="Times New Roman" panose="02020603050405020304" pitchFamily="18" charset="0"/>
                <a:cs typeface="Times New Roman" panose="02020603050405020304" pitchFamily="18" charset="0"/>
              </a:rPr>
              <a:t> library was used to make HTTP requests from React.js to the Express.js server. The database was connected using </a:t>
            </a:r>
            <a:r>
              <a:rPr lang="en-US" sz="3200" b="1" dirty="0">
                <a:latin typeface="Times New Roman" panose="02020603050405020304" pitchFamily="18" charset="0"/>
                <a:cs typeface="Times New Roman" panose="02020603050405020304" pitchFamily="18" charset="0"/>
              </a:rPr>
              <a:t>Mongoose</a:t>
            </a:r>
            <a:r>
              <a:rPr lang="en-US" sz="3200" dirty="0">
                <a:latin typeface="Times New Roman" panose="02020603050405020304" pitchFamily="18" charset="0"/>
                <a:cs typeface="Times New Roman" panose="02020603050405020304" pitchFamily="18" charset="0"/>
              </a:rPr>
              <a:t>, a MongoDB object modeling tool, to handle data queries and manipulation.</a:t>
            </a:r>
          </a:p>
          <a:p>
            <a:endParaRPr lang="en-IN" dirty="0"/>
          </a:p>
        </p:txBody>
      </p:sp>
    </p:spTree>
    <p:extLst>
      <p:ext uri="{BB962C8B-B14F-4D97-AF65-F5344CB8AC3E}">
        <p14:creationId xmlns:p14="http://schemas.microsoft.com/office/powerpoint/2010/main" val="465391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703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Online Learning Platform using MERN Stack</vt:lpstr>
      <vt:lpstr>PowerPoint Presentation</vt:lpstr>
      <vt:lpstr>Introduction</vt:lpstr>
      <vt:lpstr>PowerPoint Presentation</vt:lpstr>
      <vt:lpstr>Proposed System / Future Implementation</vt:lpstr>
      <vt:lpstr>Architecture Diagram</vt:lpstr>
      <vt:lpstr>Front-End Development </vt:lpstr>
      <vt:lpstr>Back-End Development </vt:lpstr>
      <vt:lpstr>Integration </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Tharunika Deva</dc:creator>
  <cp:lastModifiedBy>Tharunika Deva</cp:lastModifiedBy>
  <cp:revision>3</cp:revision>
  <dcterms:created xsi:type="dcterms:W3CDTF">2024-10-08T17:28:45Z</dcterms:created>
  <dcterms:modified xsi:type="dcterms:W3CDTF">2024-10-08T18:03:54Z</dcterms:modified>
</cp:coreProperties>
</file>