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THEJA SHREE V</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imes New Roman" panose="02020603050405020304" pitchFamily="18" charset="0"/>
                <a:cs typeface="Times New Roman" panose="02020603050405020304" pitchFamily="18" charset="0"/>
              </a:rPr>
              <a:t>Final</a:t>
            </a:r>
            <a:r>
              <a:rPr sz="2400" b="1" spc="-165" dirty="0">
                <a:solidFill>
                  <a:srgbClr val="2D936B"/>
                </a:solidFill>
                <a:latin typeface="Trebuchet MS"/>
                <a:cs typeface="Trebuchet MS"/>
              </a:rPr>
              <a:t> </a:t>
            </a:r>
            <a:r>
              <a:rPr sz="2400" b="1" spc="-5"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9EAA58CD-56C7-12E7-26CF-60B4B1542982}"/>
              </a:ext>
            </a:extLst>
          </p:cNvPr>
          <p:cNvSpPr txBox="1"/>
          <p:nvPr/>
        </p:nvSpPr>
        <p:spPr>
          <a:xfrm>
            <a:off x="228600" y="1447800"/>
            <a:ext cx="4419600" cy="4204356"/>
          </a:xfrm>
          <a:prstGeom prst="rect">
            <a:avLst/>
          </a:prstGeom>
          <a:noFill/>
        </p:spPr>
        <p:txBody>
          <a:bodyPr wrap="square" rtlCol="0">
            <a:spAutoFit/>
          </a:bodyPr>
          <a:lstStyle/>
          <a:p>
            <a:pPr>
              <a:lnSpc>
                <a:spcPct val="150000"/>
              </a:lnSpc>
            </a:pPr>
            <a:r>
              <a:rPr lang="en-US" sz="1800" dirty="0">
                <a:solidFill>
                  <a:srgbClr val="000000"/>
                </a:solidFill>
                <a:latin typeface="Times New Roman"/>
              </a:rPr>
              <a:t>In this study using random regulators, the CNN procedure gave an accuracy of 97.49%. It is able to differentiate some skin lesions like melanoma, carcinoma and nevus lesions. This study uses augmentation data from the HAM10000 dataset. This dataset is used to differentiate between skin cancer lesions or benign </a:t>
            </a:r>
            <a:r>
              <a:rPr lang="en-US" sz="1800" dirty="0" err="1">
                <a:solidFill>
                  <a:srgbClr val="000000"/>
                </a:solidFill>
                <a:latin typeface="Times New Roman"/>
              </a:rPr>
              <a:t>cancer.Thus</a:t>
            </a:r>
            <a:r>
              <a:rPr lang="en-US" sz="1800" dirty="0">
                <a:solidFill>
                  <a:srgbClr val="000000"/>
                </a:solidFill>
                <a:latin typeface="Times New Roman"/>
              </a:rPr>
              <a:t> it classifies the skin cancer effectively.</a:t>
            </a:r>
          </a:p>
          <a:p>
            <a:pPr>
              <a:lnSpc>
                <a:spcPct val="150000"/>
              </a:lnSpc>
            </a:pPr>
            <a:endParaRPr lang="en-IN" dirty="0"/>
          </a:p>
        </p:txBody>
      </p:sp>
      <p:sp>
        <p:nvSpPr>
          <p:cNvPr id="12" name="Freeform 4">
            <a:extLst>
              <a:ext uri="{FF2B5EF4-FFF2-40B4-BE49-F238E27FC236}">
                <a16:creationId xmlns:a16="http://schemas.microsoft.com/office/drawing/2014/main" id="{13B9AE67-CF77-9056-279C-9EB93C736B8B}"/>
              </a:ext>
            </a:extLst>
          </p:cNvPr>
          <p:cNvSpPr/>
          <p:nvPr/>
        </p:nvSpPr>
        <p:spPr>
          <a:xfrm>
            <a:off x="4648200" y="1371600"/>
            <a:ext cx="4795837" cy="3727505"/>
          </a:xfrm>
          <a:custGeom>
            <a:avLst/>
            <a:gdLst/>
            <a:ahLst/>
            <a:cxnLst/>
            <a:rect l="l" t="t" r="r" b="b"/>
            <a:pathLst>
              <a:path w="10433111" h="6628035">
                <a:moveTo>
                  <a:pt x="0" y="0"/>
                </a:moveTo>
                <a:lnTo>
                  <a:pt x="10433111" y="0"/>
                </a:lnTo>
                <a:lnTo>
                  <a:pt x="10433111" y="6628035"/>
                </a:lnTo>
                <a:lnTo>
                  <a:pt x="0" y="6628035"/>
                </a:lnTo>
                <a:lnTo>
                  <a:pt x="0" y="0"/>
                </a:lnTo>
                <a:close/>
              </a:path>
            </a:pathLst>
          </a:custGeom>
          <a:blipFill>
            <a:blip r:embed="rId3"/>
            <a:stretch>
              <a:fillRect l="-4021" t="-2020" r="-7872" b="-1378"/>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22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046A42E-7C8A-A01F-7FD4-2AB6F7DB6F27}"/>
              </a:ext>
            </a:extLst>
          </p:cNvPr>
          <p:cNvSpPr txBox="1"/>
          <p:nvPr/>
        </p:nvSpPr>
        <p:spPr>
          <a:xfrm>
            <a:off x="1596009" y="2019300"/>
            <a:ext cx="6776466" cy="1569660"/>
          </a:xfrm>
          <a:prstGeom prst="rect">
            <a:avLst/>
          </a:prstGeom>
          <a:noFill/>
        </p:spPr>
        <p:txBody>
          <a:bodyPr wrap="square" rtlCol="0">
            <a:spAutoFit/>
          </a:bodyPr>
          <a:lstStyle/>
          <a:p>
            <a:r>
              <a:rPr lang="en-US" sz="3200" dirty="0">
                <a:solidFill>
                  <a:srgbClr val="000000"/>
                </a:solidFill>
                <a:latin typeface="Times New Roman Bold"/>
              </a:rPr>
              <a:t>CNN BASED SKIN CANCER CLASSIFICATION USING</a:t>
            </a:r>
          </a:p>
          <a:p>
            <a:r>
              <a:rPr lang="en-US" sz="3200" dirty="0">
                <a:solidFill>
                  <a:srgbClr val="000000"/>
                </a:solidFill>
                <a:latin typeface="Times New Roman Bold"/>
              </a:rPr>
              <a:t> </a:t>
            </a:r>
            <a:r>
              <a:rPr lang="en-US" sz="3200" b="1" dirty="0">
                <a:solidFill>
                  <a:srgbClr val="000000"/>
                </a:solidFill>
                <a:latin typeface="Times New Roman" panose="02020603050405020304" pitchFamily="18" charset="0"/>
                <a:cs typeface="Times New Roman" panose="02020603050405020304" pitchFamily="18" charset="0"/>
              </a:rPr>
              <a:t>DERMATOLOGICAL</a:t>
            </a:r>
            <a:r>
              <a:rPr lang="en-US" sz="3200" dirty="0">
                <a:solidFill>
                  <a:srgbClr val="000000"/>
                </a:solidFill>
                <a:latin typeface="Times New Roman Bold"/>
              </a:rPr>
              <a:t> IMAGES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0B110D1-A38D-3B51-2441-A63CEAAAFC5E}"/>
              </a:ext>
            </a:extLst>
          </p:cNvPr>
          <p:cNvSpPr txBox="1"/>
          <p:nvPr/>
        </p:nvSpPr>
        <p:spPr>
          <a:xfrm>
            <a:off x="2224151" y="1571237"/>
            <a:ext cx="5867400"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End Users and Their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Solution and Value Proposition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WOW Factor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Modelling Approach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and Performance Evaluation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 and Future Directions Needs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582150" y="6544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547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1134DD-C884-67F3-AE50-6973045FD9D6}"/>
              </a:ext>
            </a:extLst>
          </p:cNvPr>
          <p:cNvSpPr txBox="1"/>
          <p:nvPr/>
        </p:nvSpPr>
        <p:spPr>
          <a:xfrm>
            <a:off x="304800" y="1504950"/>
            <a:ext cx="7238999" cy="4653646"/>
          </a:xfrm>
          <a:prstGeom prst="rect">
            <a:avLst/>
          </a:prstGeom>
          <a:noFill/>
        </p:spPr>
        <p:txBody>
          <a:bodyPr wrap="square" rtlCol="0">
            <a:spAutoFit/>
          </a:bodyPr>
          <a:lstStyle/>
          <a:p>
            <a:pPr algn="just">
              <a:lnSpc>
                <a:spcPct val="150000"/>
              </a:lnSpc>
              <a:spcBef>
                <a:spcPct val="0"/>
              </a:spcBef>
            </a:pPr>
            <a:r>
              <a:rPr lang="en-US" sz="1800" dirty="0">
                <a:solidFill>
                  <a:srgbClr val="000000"/>
                </a:solidFill>
                <a:latin typeface="Times New Roman"/>
              </a:rPr>
              <a:t> </a:t>
            </a:r>
            <a:r>
              <a:rPr lang="en-US" sz="2000" dirty="0">
                <a:solidFill>
                  <a:srgbClr val="000000"/>
                </a:solidFill>
                <a:latin typeface="Times New Roman"/>
              </a:rPr>
              <a:t>As per the World Health </a:t>
            </a:r>
            <a:r>
              <a:rPr lang="en-US" sz="2000" dirty="0" err="1">
                <a:solidFill>
                  <a:srgbClr val="000000"/>
                </a:solidFill>
                <a:latin typeface="Times New Roman"/>
              </a:rPr>
              <a:t>Organisation</a:t>
            </a:r>
            <a:r>
              <a:rPr lang="en-US" sz="2000" dirty="0">
                <a:solidFill>
                  <a:srgbClr val="000000"/>
                </a:solidFill>
                <a:latin typeface="Times New Roman"/>
              </a:rPr>
              <a:t> (WHO), skin cancer can be detected in every three cases of cancer, and one out of five Americans, according to Skin Cancer Foundation Statistics, will face skin cancer throughout their lifetime. Early detection and accurate diagnosis are crucial for improving patient outcomes, yet current diagnostic methods can be time-consuming and error-</a:t>
            </a:r>
            <a:r>
              <a:rPr lang="en-US" sz="2000" dirty="0" err="1">
                <a:solidFill>
                  <a:srgbClr val="000000"/>
                </a:solidFill>
                <a:latin typeface="Times New Roman"/>
              </a:rPr>
              <a:t>prone.In</a:t>
            </a:r>
            <a:r>
              <a:rPr lang="en-US" sz="2000" dirty="0">
                <a:solidFill>
                  <a:srgbClr val="000000"/>
                </a:solidFill>
                <a:latin typeface="Times New Roman"/>
              </a:rPr>
              <a:t> the skin biopsy, the dermatologist takes some part of the skin lesion and examines it under the microscope. The current process takes almost a week or more, starting from getting a dermatologist appointment to getting a biopsy report.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04800"/>
            <a:ext cx="8099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3B911F7-CEE4-D01D-65BB-F40D64D7AF71}"/>
              </a:ext>
            </a:extLst>
          </p:cNvPr>
          <p:cNvSpPr txBox="1"/>
          <p:nvPr/>
        </p:nvSpPr>
        <p:spPr>
          <a:xfrm>
            <a:off x="609600" y="1397374"/>
            <a:ext cx="8319012" cy="5035353"/>
          </a:xfrm>
          <a:prstGeom prst="rect">
            <a:avLst/>
          </a:prstGeom>
          <a:noFill/>
        </p:spPr>
        <p:txBody>
          <a:bodyPr wrap="square" rtlCol="0">
            <a:spAutoFit/>
          </a:bodyPr>
          <a:lstStyle/>
          <a:p>
            <a:pPr algn="just">
              <a:lnSpc>
                <a:spcPct val="150000"/>
              </a:lnSpc>
            </a:pPr>
            <a:r>
              <a:rPr lang="en-US" sz="1800" dirty="0">
                <a:solidFill>
                  <a:srgbClr val="000000"/>
                </a:solidFill>
                <a:latin typeface="Times New Roman"/>
              </a:rPr>
              <a:t>The first step to identify whether the skin lesion is malignant or benign for a dermatologist is to do a skin biopsy. In the skin biopsy, the dermatologist takes some part of the skin lesion and examines it under the microscope. The current process takes almost a week or more, starting from getting a dermatologist appointment to getting a biopsy report. This project aims to shorten the current gap to just a couple of days by providing the predictive model using Computer-Aided Diagnosis (CAD). The approach uses Convolutional Neural Network (CNN) to classify seven types of skin cancer from outlier lesions images. This reduction of a gap has the opportunity to impact millions of people </a:t>
            </a:r>
            <a:r>
              <a:rPr lang="en-US" sz="1800" dirty="0" err="1">
                <a:solidFill>
                  <a:srgbClr val="000000"/>
                </a:solidFill>
                <a:latin typeface="Times New Roman"/>
              </a:rPr>
              <a:t>positively.Here</a:t>
            </a:r>
            <a:r>
              <a:rPr lang="en-US" sz="1800" dirty="0">
                <a:solidFill>
                  <a:srgbClr val="000000"/>
                </a:solidFill>
                <a:latin typeface="Times New Roman"/>
              </a:rPr>
              <a:t> the HAM10000 dataset is used which contains 1000's of skin lesion </a:t>
            </a:r>
            <a:r>
              <a:rPr lang="en-US" sz="1800" dirty="0" err="1">
                <a:solidFill>
                  <a:srgbClr val="000000"/>
                </a:solidFill>
                <a:latin typeface="Times New Roman"/>
              </a:rPr>
              <a:t>images,this</a:t>
            </a:r>
            <a:r>
              <a:rPr lang="en-US" sz="1800" dirty="0">
                <a:solidFill>
                  <a:srgbClr val="000000"/>
                </a:solidFill>
                <a:latin typeface="Times New Roman"/>
              </a:rPr>
              <a:t> is used to classify the skin cancer</a:t>
            </a:r>
          </a:p>
          <a:p>
            <a:pPr algn="ctr">
              <a:lnSpc>
                <a:spcPct val="150000"/>
              </a:lnSpc>
              <a:spcBef>
                <a:spcPct val="0"/>
              </a:spcBef>
            </a:pPr>
            <a:endParaRPr lang="en-US" sz="1800" dirty="0">
              <a:solidFill>
                <a:srgbClr val="000000"/>
              </a:solidFill>
              <a:latin typeface="Times New Roman"/>
            </a:endParaRPr>
          </a:p>
          <a:p>
            <a:pPr>
              <a:lnSpc>
                <a:spcPct val="150000"/>
              </a:lnSpc>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3228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30254"/>
            <a:ext cx="58537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7871E91-6A95-9F2A-A671-DD03689ED80D}"/>
              </a:ext>
            </a:extLst>
          </p:cNvPr>
          <p:cNvSpPr txBox="1"/>
          <p:nvPr/>
        </p:nvSpPr>
        <p:spPr>
          <a:xfrm>
            <a:off x="1219200" y="1066800"/>
            <a:ext cx="7010400" cy="1335237"/>
          </a:xfrm>
          <a:prstGeom prst="rect">
            <a:avLst/>
          </a:prstGeom>
          <a:noFill/>
        </p:spPr>
        <p:txBody>
          <a:bodyPr wrap="square" rtlCol="0">
            <a:spAutoFit/>
          </a:bodyPr>
          <a:lstStyle/>
          <a:p>
            <a:pPr algn="just">
              <a:lnSpc>
                <a:spcPct val="150000"/>
              </a:lnSpc>
              <a:spcBef>
                <a:spcPct val="0"/>
              </a:spcBef>
            </a:pPr>
            <a:r>
              <a:rPr lang="en-US" sz="1800" dirty="0">
                <a:solidFill>
                  <a:srgbClr val="000000"/>
                </a:solidFill>
                <a:latin typeface="Times New Roman"/>
              </a:rPr>
              <a:t>End users of a skin cancer classification system using CNN can include various </a:t>
            </a:r>
            <a:r>
              <a:rPr lang="en-US" sz="2000" dirty="0">
                <a:solidFill>
                  <a:srgbClr val="000000"/>
                </a:solidFill>
                <a:latin typeface="Times New Roman"/>
              </a:rPr>
              <a:t>stakeholders</a:t>
            </a:r>
            <a:r>
              <a:rPr lang="en-US" sz="1800" dirty="0">
                <a:solidFill>
                  <a:srgbClr val="000000"/>
                </a:solidFill>
                <a:latin typeface="Times New Roman"/>
              </a:rPr>
              <a:t> involved in the diagnosis and treatment of skin cancer. Here are some potential end users:</a:t>
            </a:r>
          </a:p>
        </p:txBody>
      </p:sp>
      <p:sp>
        <p:nvSpPr>
          <p:cNvPr id="10" name="TextBox 9">
            <a:extLst>
              <a:ext uri="{FF2B5EF4-FFF2-40B4-BE49-F238E27FC236}">
                <a16:creationId xmlns:a16="http://schemas.microsoft.com/office/drawing/2014/main" id="{FF481B7F-20B4-3593-F174-FE56FAB851F0}"/>
              </a:ext>
            </a:extLst>
          </p:cNvPr>
          <p:cNvSpPr txBox="1"/>
          <p:nvPr/>
        </p:nvSpPr>
        <p:spPr>
          <a:xfrm>
            <a:off x="1600201" y="2718405"/>
            <a:ext cx="6096000" cy="2957861"/>
          </a:xfrm>
          <a:prstGeom prst="rect">
            <a:avLst/>
          </a:prstGeom>
          <a:noFill/>
        </p:spPr>
        <p:txBody>
          <a:bodyPr wrap="square" rtlCol="0">
            <a:spAutoFit/>
          </a:bodyPr>
          <a:lstStyle/>
          <a:p>
            <a:pPr marL="759467" lvl="1" indent="-379734">
              <a:lnSpc>
                <a:spcPct val="150000"/>
              </a:lnSpc>
              <a:buFont typeface="Arial"/>
              <a:buChar char="•"/>
            </a:pPr>
            <a:r>
              <a:rPr lang="en-US" dirty="0">
                <a:solidFill>
                  <a:srgbClr val="000000"/>
                </a:solidFill>
                <a:latin typeface="Times New Roman"/>
              </a:rPr>
              <a:t>Dermatologists and Medical Professionals</a:t>
            </a:r>
          </a:p>
          <a:p>
            <a:pPr marL="759467" lvl="1" indent="-379734">
              <a:lnSpc>
                <a:spcPct val="150000"/>
              </a:lnSpc>
              <a:buFont typeface="Arial"/>
              <a:buChar char="•"/>
            </a:pPr>
            <a:r>
              <a:rPr lang="en-US" dirty="0">
                <a:solidFill>
                  <a:srgbClr val="000000"/>
                </a:solidFill>
                <a:latin typeface="Times New Roman"/>
              </a:rPr>
              <a:t>Clinics and Healthcare Facilities</a:t>
            </a:r>
          </a:p>
          <a:p>
            <a:pPr marL="759467" lvl="1" indent="-379734">
              <a:lnSpc>
                <a:spcPct val="150000"/>
              </a:lnSpc>
              <a:buFont typeface="Arial"/>
              <a:buChar char="•"/>
            </a:pPr>
            <a:r>
              <a:rPr lang="en-US" dirty="0">
                <a:solidFill>
                  <a:srgbClr val="000000"/>
                </a:solidFill>
                <a:latin typeface="Times New Roman"/>
              </a:rPr>
              <a:t>Patients</a:t>
            </a:r>
          </a:p>
          <a:p>
            <a:pPr marL="759467" lvl="1" indent="-379734">
              <a:lnSpc>
                <a:spcPct val="150000"/>
              </a:lnSpc>
              <a:buFont typeface="Arial"/>
              <a:buChar char="•"/>
            </a:pPr>
            <a:r>
              <a:rPr lang="en-US" dirty="0">
                <a:solidFill>
                  <a:srgbClr val="000000"/>
                </a:solidFill>
                <a:latin typeface="Times New Roman"/>
              </a:rPr>
              <a:t>Researchers and Developers</a:t>
            </a:r>
          </a:p>
          <a:p>
            <a:pPr marL="759467" lvl="1" indent="-379734">
              <a:lnSpc>
                <a:spcPct val="150000"/>
              </a:lnSpc>
              <a:buFont typeface="Arial"/>
              <a:buChar char="•"/>
            </a:pPr>
            <a:r>
              <a:rPr lang="en-US" dirty="0">
                <a:solidFill>
                  <a:srgbClr val="000000"/>
                </a:solidFill>
                <a:latin typeface="Times New Roman"/>
              </a:rPr>
              <a:t>Pharmaceutical Companies and Clinical Trials</a:t>
            </a:r>
          </a:p>
          <a:p>
            <a:pPr>
              <a:lnSpc>
                <a:spcPct val="150000"/>
              </a:lnSpc>
            </a:pPr>
            <a:endParaRPr lang="en-US" dirty="0">
              <a:solidFill>
                <a:srgbClr val="000000"/>
              </a:solidFill>
              <a:latin typeface="Times New Roman"/>
            </a:endParaRPr>
          </a:p>
          <a:p>
            <a:pPr>
              <a:lnSpc>
                <a:spcPct val="150000"/>
              </a:lnSpc>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190500"/>
            <a:ext cx="11125200" cy="567463"/>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6C3671-2B9D-E5CB-3016-60C8E728D753}"/>
              </a:ext>
            </a:extLst>
          </p:cNvPr>
          <p:cNvSpPr txBox="1"/>
          <p:nvPr/>
        </p:nvSpPr>
        <p:spPr>
          <a:xfrm>
            <a:off x="2971800" y="1150067"/>
            <a:ext cx="7019925" cy="2862322"/>
          </a:xfrm>
          <a:prstGeom prst="rect">
            <a:avLst/>
          </a:prstGeom>
          <a:noFill/>
        </p:spPr>
        <p:txBody>
          <a:bodyPr wrap="square" rtlCol="0">
            <a:spAutoFit/>
          </a:bodyPr>
          <a:lstStyle/>
          <a:p>
            <a:pPr>
              <a:lnSpc>
                <a:spcPct val="150000"/>
              </a:lnSpc>
            </a:pPr>
            <a:r>
              <a:rPr lang="en-US" sz="1800" dirty="0">
                <a:solidFill>
                  <a:srgbClr val="000000"/>
                </a:solidFill>
                <a:latin typeface="Times New Roman"/>
              </a:rPr>
              <a:t>Our solution utilizes Convolutional Neural Networks (CNNs), a cutting-edge deep learning technology, to accurately classify skin lesions and assist in the early detection of skin cancer. By leveraging CNNs, our solution can analyze images of skin lesions with remarkable precision, helping dermatologists and medical professionals make informed decisions about diagnosis and treatment.</a:t>
            </a:r>
          </a:p>
          <a:p>
            <a:endParaRPr lang="en-IN" dirty="0"/>
          </a:p>
        </p:txBody>
      </p:sp>
      <p:sp>
        <p:nvSpPr>
          <p:cNvPr id="11" name="TextBox 10">
            <a:extLst>
              <a:ext uri="{FF2B5EF4-FFF2-40B4-BE49-F238E27FC236}">
                <a16:creationId xmlns:a16="http://schemas.microsoft.com/office/drawing/2014/main" id="{3236AAF5-AEA0-AAB8-CE4A-3213E1170E87}"/>
              </a:ext>
            </a:extLst>
          </p:cNvPr>
          <p:cNvSpPr txBox="1"/>
          <p:nvPr/>
        </p:nvSpPr>
        <p:spPr>
          <a:xfrm>
            <a:off x="4267200" y="3824276"/>
            <a:ext cx="3505200" cy="1883657"/>
          </a:xfrm>
          <a:prstGeom prst="rect">
            <a:avLst/>
          </a:prstGeom>
          <a:noFill/>
        </p:spPr>
        <p:txBody>
          <a:bodyPr wrap="square" rtlCol="0">
            <a:spAutoFit/>
          </a:bodyPr>
          <a:lstStyle/>
          <a:p>
            <a:pPr marL="793615" lvl="1" indent="-396808">
              <a:lnSpc>
                <a:spcPct val="150000"/>
              </a:lnSpc>
              <a:buFont typeface="Arial"/>
              <a:buChar char="•"/>
            </a:pPr>
            <a:r>
              <a:rPr lang="en-US" sz="2000" dirty="0">
                <a:solidFill>
                  <a:srgbClr val="000000"/>
                </a:solidFill>
                <a:latin typeface="Times New Roman"/>
              </a:rPr>
              <a:t>Accurate Diagnosis</a:t>
            </a:r>
          </a:p>
          <a:p>
            <a:pPr marL="793615" lvl="1" indent="-396808">
              <a:lnSpc>
                <a:spcPct val="150000"/>
              </a:lnSpc>
              <a:buFont typeface="Arial"/>
              <a:buChar char="•"/>
            </a:pPr>
            <a:r>
              <a:rPr lang="en-US" sz="2000" dirty="0">
                <a:solidFill>
                  <a:srgbClr val="000000"/>
                </a:solidFill>
                <a:latin typeface="Times New Roman"/>
              </a:rPr>
              <a:t>Time Efficiency</a:t>
            </a:r>
          </a:p>
          <a:p>
            <a:pPr marL="793615" lvl="1" indent="-396808">
              <a:lnSpc>
                <a:spcPct val="150000"/>
              </a:lnSpc>
              <a:buFont typeface="Arial"/>
              <a:buChar char="•"/>
            </a:pPr>
            <a:r>
              <a:rPr lang="en-US" sz="2000" dirty="0">
                <a:solidFill>
                  <a:srgbClr val="000000"/>
                </a:solidFill>
                <a:latin typeface="Times New Roman"/>
              </a:rPr>
              <a:t>Enhanced Workflow</a:t>
            </a:r>
          </a:p>
          <a:p>
            <a:pPr marL="793615" lvl="1" indent="-396808">
              <a:lnSpc>
                <a:spcPct val="150000"/>
              </a:lnSpc>
              <a:buFont typeface="Arial"/>
              <a:buChar char="•"/>
            </a:pPr>
            <a:r>
              <a:rPr lang="en-US" sz="2000" dirty="0">
                <a:solidFill>
                  <a:srgbClr val="000000"/>
                </a:solidFill>
                <a:latin typeface="Times New Roman"/>
              </a:rPr>
              <a:t>Accessibility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29837" y="2514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48199" y="298810"/>
            <a:ext cx="95472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AA20841-7837-B2A6-E739-86DF0089F2DE}"/>
              </a:ext>
            </a:extLst>
          </p:cNvPr>
          <p:cNvSpPr txBox="1"/>
          <p:nvPr/>
        </p:nvSpPr>
        <p:spPr>
          <a:xfrm>
            <a:off x="1828800" y="1143000"/>
            <a:ext cx="7705725" cy="5028556"/>
          </a:xfrm>
          <a:prstGeom prst="rect">
            <a:avLst/>
          </a:prstGeom>
          <a:noFill/>
        </p:spPr>
        <p:txBody>
          <a:bodyPr wrap="square" rtlCol="0">
            <a:spAutoFit/>
          </a:bodyPr>
          <a:lstStyle/>
          <a:p>
            <a:pPr marL="772026" lvl="1" indent="-386013" algn="just">
              <a:lnSpc>
                <a:spcPct val="150000"/>
              </a:lnSpc>
              <a:buFont typeface="Arial"/>
              <a:buChar char="•"/>
            </a:pPr>
            <a:r>
              <a:rPr lang="en-US" b="1" dirty="0">
                <a:solidFill>
                  <a:srgbClr val="000000"/>
                </a:solidFill>
                <a:latin typeface="Times New Roman Semi-Bold"/>
              </a:rPr>
              <a:t>Unmatched Accuracy</a:t>
            </a:r>
            <a:r>
              <a:rPr lang="en-US" b="1" dirty="0">
                <a:solidFill>
                  <a:srgbClr val="000000"/>
                </a:solidFill>
                <a:latin typeface="Times New Roman"/>
              </a:rPr>
              <a:t>:</a:t>
            </a:r>
            <a:r>
              <a:rPr lang="en-US" dirty="0">
                <a:solidFill>
                  <a:srgbClr val="000000"/>
                </a:solidFill>
                <a:latin typeface="Times New Roman"/>
              </a:rPr>
              <a:t> Our system utilizes cutting-edge CNN technology to achieve exceptional accuracy in identifying skin cancer lesions, surpassing traditional methods.</a:t>
            </a:r>
          </a:p>
          <a:p>
            <a:pPr marL="772026" lvl="1" indent="-386013" algn="just">
              <a:lnSpc>
                <a:spcPct val="150000"/>
              </a:lnSpc>
              <a:buFont typeface="Arial"/>
              <a:buChar char="•"/>
            </a:pPr>
            <a:r>
              <a:rPr lang="en-US" b="1" dirty="0">
                <a:solidFill>
                  <a:srgbClr val="000000"/>
                </a:solidFill>
                <a:latin typeface="Times New Roman Semi-Bold"/>
              </a:rPr>
              <a:t>Early Detection</a:t>
            </a:r>
            <a:r>
              <a:rPr lang="en-US" dirty="0">
                <a:solidFill>
                  <a:srgbClr val="000000"/>
                </a:solidFill>
                <a:latin typeface="Times New Roman"/>
              </a:rPr>
              <a:t>: By swiftly detecting suspicious lesions, our solution enables timely intervention, significantly improving patient outcomes.</a:t>
            </a:r>
          </a:p>
          <a:p>
            <a:pPr marL="772026" lvl="1" indent="-386013" algn="just">
              <a:lnSpc>
                <a:spcPct val="150000"/>
              </a:lnSpc>
              <a:buFont typeface="Arial"/>
              <a:buChar char="•"/>
            </a:pPr>
            <a:r>
              <a:rPr lang="en-US" b="1" dirty="0">
                <a:solidFill>
                  <a:srgbClr val="000000"/>
                </a:solidFill>
                <a:latin typeface="Times New Roman Semi-Bold"/>
              </a:rPr>
              <a:t>Efficiency</a:t>
            </a:r>
            <a:r>
              <a:rPr lang="en-US" b="1" dirty="0">
                <a:solidFill>
                  <a:srgbClr val="000000"/>
                </a:solidFill>
                <a:latin typeface="Times New Roman"/>
              </a:rPr>
              <a:t>: </a:t>
            </a:r>
            <a:r>
              <a:rPr lang="en-US" dirty="0">
                <a:solidFill>
                  <a:srgbClr val="000000"/>
                </a:solidFill>
                <a:latin typeface="Times New Roman"/>
              </a:rPr>
              <a:t>With automated classification, our system streamlines the diagnostic process, saving time for healthcare professionals and enhancing workflow efficiency.</a:t>
            </a:r>
          </a:p>
          <a:p>
            <a:pPr marL="772026" lvl="1" indent="-386013" algn="just">
              <a:lnSpc>
                <a:spcPct val="150000"/>
              </a:lnSpc>
              <a:buFont typeface="Arial"/>
              <a:buChar char="•"/>
            </a:pPr>
            <a:r>
              <a:rPr lang="en-US" b="1" dirty="0">
                <a:solidFill>
                  <a:srgbClr val="000000"/>
                </a:solidFill>
                <a:latin typeface="Times New Roman Semi-Bold"/>
              </a:rPr>
              <a:t>User-Friendly Interface</a:t>
            </a:r>
            <a:r>
              <a:rPr lang="en-US" b="1" dirty="0">
                <a:solidFill>
                  <a:srgbClr val="000000"/>
                </a:solidFill>
                <a:latin typeface="Times New Roman"/>
              </a:rPr>
              <a:t>:</a:t>
            </a:r>
            <a:r>
              <a:rPr lang="en-US" dirty="0">
                <a:solidFill>
                  <a:srgbClr val="000000"/>
                </a:solidFill>
                <a:latin typeface="Times New Roman"/>
              </a:rPr>
              <a:t> Our intuitive interface makes it easy for both healthcare professionals and patients to navigate and utilize the system effectively.</a:t>
            </a:r>
          </a:p>
          <a:p>
            <a:pPr algn="just">
              <a:lnSpc>
                <a:spcPct val="150000"/>
              </a:lnSpc>
            </a:pPr>
            <a:endParaRPr lang="en-US" dirty="0">
              <a:solidFill>
                <a:srgbClr val="00000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2568" y="81135"/>
            <a:ext cx="3984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32C921-8099-1C2C-AAF8-89A0141478CA}"/>
              </a:ext>
            </a:extLst>
          </p:cNvPr>
          <p:cNvSpPr txBox="1"/>
          <p:nvPr/>
        </p:nvSpPr>
        <p:spPr>
          <a:xfrm>
            <a:off x="304800" y="876895"/>
            <a:ext cx="9582150" cy="5859553"/>
          </a:xfrm>
          <a:prstGeom prst="rect">
            <a:avLst/>
          </a:prstGeom>
          <a:noFill/>
        </p:spPr>
        <p:txBody>
          <a:bodyPr wrap="square" rtlCol="0">
            <a:spAutoFit/>
          </a:bodyPr>
          <a:lstStyle/>
          <a:p>
            <a:pPr marL="754867" lvl="1" indent="-377433">
              <a:lnSpc>
                <a:spcPct val="150000"/>
              </a:lnSpc>
              <a:buFont typeface="Arial"/>
              <a:buChar char="•"/>
            </a:pPr>
            <a:r>
              <a:rPr lang="en-US" sz="1800" b="1" dirty="0">
                <a:solidFill>
                  <a:srgbClr val="000000"/>
                </a:solidFill>
                <a:latin typeface="Times New Roman Semi-Bold"/>
              </a:rPr>
              <a:t>Define the Problem</a:t>
            </a:r>
            <a:r>
              <a:rPr lang="en-US" sz="1800" dirty="0">
                <a:solidFill>
                  <a:srgbClr val="000000"/>
                </a:solidFill>
                <a:latin typeface="Times New Roman"/>
              </a:rPr>
              <a:t>: Determine the goal, which is to develop a system that accurately identifies different types of skin cancer from images.</a:t>
            </a:r>
          </a:p>
          <a:p>
            <a:pPr marL="754867" lvl="1" indent="-377433">
              <a:lnSpc>
                <a:spcPct val="150000"/>
              </a:lnSpc>
              <a:buFont typeface="Arial"/>
              <a:buChar char="•"/>
            </a:pPr>
            <a:r>
              <a:rPr lang="en-US" sz="1800" b="1" dirty="0">
                <a:solidFill>
                  <a:srgbClr val="000000"/>
                </a:solidFill>
                <a:latin typeface="Times New Roman Semi-Bold"/>
              </a:rPr>
              <a:t>Collect Data</a:t>
            </a:r>
            <a:r>
              <a:rPr lang="en-US" sz="1800" b="1" dirty="0">
                <a:solidFill>
                  <a:srgbClr val="000000"/>
                </a:solidFill>
                <a:latin typeface="Times New Roman"/>
              </a:rPr>
              <a:t>: </a:t>
            </a:r>
            <a:r>
              <a:rPr lang="en-US" sz="1800" dirty="0">
                <a:solidFill>
                  <a:srgbClr val="000000"/>
                </a:solidFill>
                <a:latin typeface="Times New Roman"/>
              </a:rPr>
              <a:t>Gather a dataset of skin lesion images along with corresponding labels indicating  type of skin cancer </a:t>
            </a:r>
          </a:p>
          <a:p>
            <a:pPr marL="754867" lvl="1" indent="-377433">
              <a:lnSpc>
                <a:spcPct val="150000"/>
              </a:lnSpc>
              <a:buFont typeface="Arial"/>
              <a:buChar char="•"/>
            </a:pPr>
            <a:r>
              <a:rPr lang="en-US" sz="1800" b="1" dirty="0">
                <a:solidFill>
                  <a:srgbClr val="000000"/>
                </a:solidFill>
                <a:latin typeface="Times New Roman Semi-Bold"/>
              </a:rPr>
              <a:t>Prepare the Data</a:t>
            </a:r>
            <a:r>
              <a:rPr lang="en-US" sz="1800" b="1" dirty="0">
                <a:solidFill>
                  <a:srgbClr val="000000"/>
                </a:solidFill>
                <a:latin typeface="Times New Roman"/>
              </a:rPr>
              <a:t>:</a:t>
            </a:r>
            <a:r>
              <a:rPr lang="en-US" sz="1800" dirty="0">
                <a:solidFill>
                  <a:srgbClr val="000000"/>
                </a:solidFill>
                <a:latin typeface="Times New Roman"/>
              </a:rPr>
              <a:t> Resize images to a consistent size, normalize pixel values, and split the data into training and testing sets.</a:t>
            </a:r>
          </a:p>
          <a:p>
            <a:pPr marL="754867" lvl="1" indent="-377433">
              <a:lnSpc>
                <a:spcPct val="150000"/>
              </a:lnSpc>
              <a:buFont typeface="Arial"/>
              <a:buChar char="•"/>
            </a:pPr>
            <a:r>
              <a:rPr lang="en-US" sz="1800" b="1" dirty="0">
                <a:solidFill>
                  <a:srgbClr val="000000"/>
                </a:solidFill>
                <a:latin typeface="Times New Roman Semi-Bold"/>
              </a:rPr>
              <a:t>Build the CNN Model</a:t>
            </a:r>
            <a:r>
              <a:rPr lang="en-US" sz="1800" dirty="0">
                <a:solidFill>
                  <a:srgbClr val="000000"/>
                </a:solidFill>
                <a:latin typeface="Times New Roman"/>
              </a:rPr>
              <a:t>: Design a Convolutional Neural Network (CNN), a type of deep learning model suitable for image classification tasks. </a:t>
            </a:r>
          </a:p>
          <a:p>
            <a:pPr marL="754867" lvl="1" indent="-377433">
              <a:lnSpc>
                <a:spcPct val="150000"/>
              </a:lnSpc>
              <a:buFont typeface="Arial"/>
              <a:buChar char="•"/>
            </a:pPr>
            <a:r>
              <a:rPr lang="en-US" sz="1800" b="1" dirty="0">
                <a:solidFill>
                  <a:srgbClr val="000000"/>
                </a:solidFill>
                <a:latin typeface="Times New Roman Semi-Bold"/>
              </a:rPr>
              <a:t>Train the Model</a:t>
            </a:r>
            <a:r>
              <a:rPr lang="en-US" sz="1800" b="1" dirty="0">
                <a:solidFill>
                  <a:srgbClr val="000000"/>
                </a:solidFill>
                <a:latin typeface="Times New Roman"/>
              </a:rPr>
              <a:t>: </a:t>
            </a:r>
            <a:r>
              <a:rPr lang="en-US" sz="1800" dirty="0">
                <a:solidFill>
                  <a:srgbClr val="000000"/>
                </a:solidFill>
                <a:latin typeface="Times New Roman"/>
              </a:rPr>
              <a:t>Feed the training data into the CNN model and train it to learn the patterns and relationships between images and their corresponding labels.</a:t>
            </a:r>
          </a:p>
          <a:p>
            <a:pPr marL="754867" lvl="1" indent="-377433">
              <a:lnSpc>
                <a:spcPct val="150000"/>
              </a:lnSpc>
              <a:buFont typeface="Arial"/>
              <a:buChar char="•"/>
            </a:pPr>
            <a:r>
              <a:rPr lang="en-US" sz="1800" b="1" dirty="0">
                <a:solidFill>
                  <a:srgbClr val="000000"/>
                </a:solidFill>
                <a:latin typeface="Times New Roman Semi-Bold"/>
              </a:rPr>
              <a:t>Tune and Optimize</a:t>
            </a:r>
            <a:r>
              <a:rPr lang="en-US" sz="1800" b="1" dirty="0">
                <a:solidFill>
                  <a:srgbClr val="000000"/>
                </a:solidFill>
                <a:latin typeface="Times New Roman"/>
              </a:rPr>
              <a:t>: </a:t>
            </a:r>
            <a:r>
              <a:rPr lang="en-US" sz="1800" dirty="0">
                <a:solidFill>
                  <a:srgbClr val="000000"/>
                </a:solidFill>
                <a:latin typeface="Times New Roman"/>
              </a:rPr>
              <a:t>Fine-tune the model's hyperparameters, such as learning rate and batch size, to optimize performance further.</a:t>
            </a:r>
          </a:p>
          <a:p>
            <a:pPr marL="754867" lvl="1" indent="-377433">
              <a:lnSpc>
                <a:spcPct val="150000"/>
              </a:lnSpc>
              <a:buFont typeface="Arial"/>
              <a:buChar char="•"/>
            </a:pPr>
            <a:r>
              <a:rPr lang="en-US" sz="1800" b="1" dirty="0">
                <a:solidFill>
                  <a:srgbClr val="000000"/>
                </a:solidFill>
                <a:latin typeface="Times New Roman Semi-Bold"/>
              </a:rPr>
              <a:t>Deployment</a:t>
            </a:r>
            <a:r>
              <a:rPr lang="en-US" sz="1800" b="1" dirty="0">
                <a:solidFill>
                  <a:srgbClr val="000000"/>
                </a:solidFill>
                <a:latin typeface="Times New Roman"/>
              </a:rPr>
              <a:t>: </a:t>
            </a:r>
            <a:r>
              <a:rPr lang="en-US" sz="1800" dirty="0">
                <a:solidFill>
                  <a:srgbClr val="000000"/>
                </a:solidFill>
                <a:latin typeface="Times New Roman"/>
              </a:rPr>
              <a:t>Once satisfied with the model's performance, deploy it for use in real-world scenarios.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770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Times New Roman Bold</vt:lpstr>
      <vt:lpstr>Times New Roman Semi-Bold</vt:lpstr>
      <vt:lpstr>Trebuchet MS</vt:lpstr>
      <vt:lpstr>Office Theme</vt:lpstr>
      <vt:lpstr>THEJA SHREE 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THEJA SHREE V</dc:title>
  <dc:creator>thejakrishn ...</dc:creator>
  <cp:lastModifiedBy>thejakrishn ...</cp:lastModifiedBy>
  <cp:revision>1</cp:revision>
  <dcterms:created xsi:type="dcterms:W3CDTF">2024-03-28T16:12:02Z</dcterms:created>
  <dcterms:modified xsi:type="dcterms:W3CDTF">2024-04-01T16:58:09Z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