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772400" cy="4371975"/>
          </a:xfrm>
          <a:custGeom>
            <a:avLst/>
            <a:gdLst/>
            <a:ahLst/>
            <a:cxnLst/>
            <a:rect l="l" t="t" r="r" b="b"/>
            <a:pathLst>
              <a:path w="7772400" h="4371975">
                <a:moveTo>
                  <a:pt x="7772399" y="0"/>
                </a:moveTo>
                <a:lnTo>
                  <a:pt x="0" y="0"/>
                </a:lnTo>
                <a:lnTo>
                  <a:pt x="0" y="4371974"/>
                </a:lnTo>
                <a:lnTo>
                  <a:pt x="7772399" y="4371974"/>
                </a:lnTo>
                <a:lnTo>
                  <a:pt x="77723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755635" y="9148"/>
            <a:ext cx="3016885" cy="4363085"/>
          </a:xfrm>
          <a:custGeom>
            <a:avLst/>
            <a:gdLst/>
            <a:ahLst/>
            <a:cxnLst/>
            <a:rect l="l" t="t" r="r" b="b"/>
            <a:pathLst>
              <a:path w="3016884" h="4363085">
                <a:moveTo>
                  <a:pt x="1228545" y="0"/>
                </a:moveTo>
                <a:lnTo>
                  <a:pt x="1999057" y="4362823"/>
                </a:lnTo>
              </a:path>
              <a:path w="3016884" h="4363085">
                <a:moveTo>
                  <a:pt x="3016764" y="2351933"/>
                </a:moveTo>
                <a:lnTo>
                  <a:pt x="0" y="4362825"/>
                </a:lnTo>
              </a:path>
            </a:pathLst>
          </a:custGeom>
          <a:ln w="6072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853588" y="0"/>
            <a:ext cx="1918970" cy="4371975"/>
          </a:xfrm>
          <a:custGeom>
            <a:avLst/>
            <a:gdLst/>
            <a:ahLst/>
            <a:cxnLst/>
            <a:rect l="l" t="t" r="r" b="b"/>
            <a:pathLst>
              <a:path w="1918970" h="4371975">
                <a:moveTo>
                  <a:pt x="1918811" y="0"/>
                </a:moveTo>
                <a:lnTo>
                  <a:pt x="1303334" y="0"/>
                </a:lnTo>
                <a:lnTo>
                  <a:pt x="0" y="4371971"/>
                </a:lnTo>
                <a:lnTo>
                  <a:pt x="1918811" y="4371971"/>
                </a:lnTo>
                <a:lnTo>
                  <a:pt x="1918811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120764" y="0"/>
            <a:ext cx="1651635" cy="4371975"/>
          </a:xfrm>
          <a:custGeom>
            <a:avLst/>
            <a:gdLst/>
            <a:ahLst/>
            <a:cxnLst/>
            <a:rect l="l" t="t" r="r" b="b"/>
            <a:pathLst>
              <a:path w="1651634" h="4371975">
                <a:moveTo>
                  <a:pt x="1651392" y="0"/>
                </a:moveTo>
                <a:lnTo>
                  <a:pt x="0" y="0"/>
                </a:lnTo>
                <a:lnTo>
                  <a:pt x="771005" y="4371971"/>
                </a:lnTo>
                <a:lnTo>
                  <a:pt x="1651392" y="4371971"/>
                </a:lnTo>
                <a:lnTo>
                  <a:pt x="1651392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695711" y="1943099"/>
            <a:ext cx="2077085" cy="2428875"/>
          </a:xfrm>
          <a:custGeom>
            <a:avLst/>
            <a:gdLst/>
            <a:ahLst/>
            <a:cxnLst/>
            <a:rect l="l" t="t" r="r" b="b"/>
            <a:pathLst>
              <a:path w="2077084" h="2428875">
                <a:moveTo>
                  <a:pt x="2076688" y="0"/>
                </a:moveTo>
                <a:lnTo>
                  <a:pt x="0" y="2428874"/>
                </a:lnTo>
                <a:lnTo>
                  <a:pt x="2076688" y="2428874"/>
                </a:lnTo>
                <a:lnTo>
                  <a:pt x="20766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950743" y="0"/>
            <a:ext cx="1821814" cy="4371975"/>
          </a:xfrm>
          <a:custGeom>
            <a:avLst/>
            <a:gdLst/>
            <a:ahLst/>
            <a:cxnLst/>
            <a:rect l="l" t="t" r="r" b="b"/>
            <a:pathLst>
              <a:path w="1821815" h="4371975">
                <a:moveTo>
                  <a:pt x="1821494" y="0"/>
                </a:moveTo>
                <a:lnTo>
                  <a:pt x="0" y="0"/>
                </a:lnTo>
                <a:lnTo>
                  <a:pt x="1576420" y="4371971"/>
                </a:lnTo>
                <a:lnTo>
                  <a:pt x="1821494" y="4371971"/>
                </a:lnTo>
                <a:lnTo>
                  <a:pt x="182149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946582" y="0"/>
            <a:ext cx="826135" cy="4371975"/>
          </a:xfrm>
          <a:custGeom>
            <a:avLst/>
            <a:gdLst/>
            <a:ahLst/>
            <a:cxnLst/>
            <a:rect l="l" t="t" r="r" b="b"/>
            <a:pathLst>
              <a:path w="826134" h="4371975">
                <a:moveTo>
                  <a:pt x="825817" y="0"/>
                </a:moveTo>
                <a:lnTo>
                  <a:pt x="651829" y="0"/>
                </a:lnTo>
                <a:lnTo>
                  <a:pt x="0" y="4371971"/>
                </a:lnTo>
                <a:lnTo>
                  <a:pt x="825817" y="4371971"/>
                </a:lnTo>
                <a:lnTo>
                  <a:pt x="825817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6970871" y="0"/>
            <a:ext cx="801370" cy="4371975"/>
          </a:xfrm>
          <a:custGeom>
            <a:avLst/>
            <a:gdLst/>
            <a:ahLst/>
            <a:cxnLst/>
            <a:rect l="l" t="t" r="r" b="b"/>
            <a:pathLst>
              <a:path w="801370" h="4371975">
                <a:moveTo>
                  <a:pt x="801366" y="0"/>
                </a:moveTo>
                <a:lnTo>
                  <a:pt x="0" y="0"/>
                </a:lnTo>
                <a:lnTo>
                  <a:pt x="711255" y="4371971"/>
                </a:lnTo>
                <a:lnTo>
                  <a:pt x="801366" y="4371971"/>
                </a:lnTo>
                <a:lnTo>
                  <a:pt x="80136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6612611" y="2289214"/>
            <a:ext cx="1160145" cy="2082800"/>
          </a:xfrm>
          <a:custGeom>
            <a:avLst/>
            <a:gdLst/>
            <a:ahLst/>
            <a:cxnLst/>
            <a:rect l="l" t="t" r="r" b="b"/>
            <a:pathLst>
              <a:path w="1160145" h="2082800">
                <a:moveTo>
                  <a:pt x="1159787" y="0"/>
                </a:moveTo>
                <a:lnTo>
                  <a:pt x="0" y="2082760"/>
                </a:lnTo>
                <a:lnTo>
                  <a:pt x="1159787" y="2082760"/>
                </a:lnTo>
                <a:lnTo>
                  <a:pt x="1159787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2556391"/>
            <a:ext cx="285750" cy="1816100"/>
          </a:xfrm>
          <a:custGeom>
            <a:avLst/>
            <a:gdLst/>
            <a:ahLst/>
            <a:cxnLst/>
            <a:rect l="l" t="t" r="r" b="b"/>
            <a:pathLst>
              <a:path w="285750" h="1816100">
                <a:moveTo>
                  <a:pt x="0" y="0"/>
                </a:moveTo>
                <a:lnTo>
                  <a:pt x="0" y="1815584"/>
                </a:lnTo>
                <a:lnTo>
                  <a:pt x="285392" y="181558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7407" y="515337"/>
            <a:ext cx="2493645" cy="44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55635" y="9148"/>
            <a:ext cx="3016885" cy="4363085"/>
          </a:xfrm>
          <a:custGeom>
            <a:avLst/>
            <a:gdLst/>
            <a:ahLst/>
            <a:cxnLst/>
            <a:rect l="l" t="t" r="r" b="b"/>
            <a:pathLst>
              <a:path w="3016884" h="4363085">
                <a:moveTo>
                  <a:pt x="1228545" y="0"/>
                </a:moveTo>
                <a:lnTo>
                  <a:pt x="1999057" y="4362823"/>
                </a:lnTo>
              </a:path>
              <a:path w="3016884" h="4363085">
                <a:moveTo>
                  <a:pt x="3016764" y="2351933"/>
                </a:moveTo>
                <a:lnTo>
                  <a:pt x="0" y="4362825"/>
                </a:lnTo>
              </a:path>
            </a:pathLst>
          </a:custGeom>
          <a:ln w="6072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853588" y="0"/>
            <a:ext cx="1918970" cy="4371975"/>
          </a:xfrm>
          <a:custGeom>
            <a:avLst/>
            <a:gdLst/>
            <a:ahLst/>
            <a:cxnLst/>
            <a:rect l="l" t="t" r="r" b="b"/>
            <a:pathLst>
              <a:path w="1918970" h="4371975">
                <a:moveTo>
                  <a:pt x="1918811" y="0"/>
                </a:moveTo>
                <a:lnTo>
                  <a:pt x="1303334" y="0"/>
                </a:lnTo>
                <a:lnTo>
                  <a:pt x="0" y="4371971"/>
                </a:lnTo>
                <a:lnTo>
                  <a:pt x="1918811" y="4371971"/>
                </a:lnTo>
                <a:lnTo>
                  <a:pt x="1918811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120764" y="0"/>
            <a:ext cx="1651635" cy="4371975"/>
          </a:xfrm>
          <a:custGeom>
            <a:avLst/>
            <a:gdLst/>
            <a:ahLst/>
            <a:cxnLst/>
            <a:rect l="l" t="t" r="r" b="b"/>
            <a:pathLst>
              <a:path w="1651634" h="4371975">
                <a:moveTo>
                  <a:pt x="1651392" y="0"/>
                </a:moveTo>
                <a:lnTo>
                  <a:pt x="0" y="0"/>
                </a:lnTo>
                <a:lnTo>
                  <a:pt x="771005" y="4371971"/>
                </a:lnTo>
                <a:lnTo>
                  <a:pt x="1651392" y="4371971"/>
                </a:lnTo>
                <a:lnTo>
                  <a:pt x="1651392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695711" y="1943100"/>
            <a:ext cx="2077085" cy="2428875"/>
          </a:xfrm>
          <a:custGeom>
            <a:avLst/>
            <a:gdLst/>
            <a:ahLst/>
            <a:cxnLst/>
            <a:rect l="l" t="t" r="r" b="b"/>
            <a:pathLst>
              <a:path w="2077084" h="2428875">
                <a:moveTo>
                  <a:pt x="2076688" y="0"/>
                </a:moveTo>
                <a:lnTo>
                  <a:pt x="0" y="2428874"/>
                </a:lnTo>
                <a:lnTo>
                  <a:pt x="2076688" y="2428874"/>
                </a:lnTo>
                <a:lnTo>
                  <a:pt x="20766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950743" y="0"/>
            <a:ext cx="1821814" cy="4371975"/>
          </a:xfrm>
          <a:custGeom>
            <a:avLst/>
            <a:gdLst/>
            <a:ahLst/>
            <a:cxnLst/>
            <a:rect l="l" t="t" r="r" b="b"/>
            <a:pathLst>
              <a:path w="1821815" h="4371975">
                <a:moveTo>
                  <a:pt x="1821494" y="0"/>
                </a:moveTo>
                <a:lnTo>
                  <a:pt x="0" y="0"/>
                </a:lnTo>
                <a:lnTo>
                  <a:pt x="1576420" y="4371971"/>
                </a:lnTo>
                <a:lnTo>
                  <a:pt x="1821494" y="4371971"/>
                </a:lnTo>
                <a:lnTo>
                  <a:pt x="182149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6946582" y="0"/>
            <a:ext cx="826135" cy="4371975"/>
          </a:xfrm>
          <a:custGeom>
            <a:avLst/>
            <a:gdLst/>
            <a:ahLst/>
            <a:cxnLst/>
            <a:rect l="l" t="t" r="r" b="b"/>
            <a:pathLst>
              <a:path w="826134" h="4371975">
                <a:moveTo>
                  <a:pt x="825817" y="0"/>
                </a:moveTo>
                <a:lnTo>
                  <a:pt x="651829" y="0"/>
                </a:lnTo>
                <a:lnTo>
                  <a:pt x="0" y="4371971"/>
                </a:lnTo>
                <a:lnTo>
                  <a:pt x="825817" y="4371971"/>
                </a:lnTo>
                <a:lnTo>
                  <a:pt x="825817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970871" y="0"/>
            <a:ext cx="801370" cy="4371975"/>
          </a:xfrm>
          <a:custGeom>
            <a:avLst/>
            <a:gdLst/>
            <a:ahLst/>
            <a:cxnLst/>
            <a:rect l="l" t="t" r="r" b="b"/>
            <a:pathLst>
              <a:path w="801370" h="4371975">
                <a:moveTo>
                  <a:pt x="801366" y="0"/>
                </a:moveTo>
                <a:lnTo>
                  <a:pt x="0" y="0"/>
                </a:lnTo>
                <a:lnTo>
                  <a:pt x="711255" y="4371971"/>
                </a:lnTo>
                <a:lnTo>
                  <a:pt x="801366" y="4371971"/>
                </a:lnTo>
                <a:lnTo>
                  <a:pt x="80136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6612612" y="2289214"/>
            <a:ext cx="1160145" cy="2082800"/>
          </a:xfrm>
          <a:custGeom>
            <a:avLst/>
            <a:gdLst/>
            <a:ahLst/>
            <a:cxnLst/>
            <a:rect l="l" t="t" r="r" b="b"/>
            <a:pathLst>
              <a:path w="1160145" h="2082800">
                <a:moveTo>
                  <a:pt x="1159787" y="0"/>
                </a:moveTo>
                <a:lnTo>
                  <a:pt x="0" y="2082760"/>
                </a:lnTo>
                <a:lnTo>
                  <a:pt x="1159787" y="2082760"/>
                </a:lnTo>
                <a:lnTo>
                  <a:pt x="1159787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2556391"/>
            <a:ext cx="285750" cy="1816100"/>
          </a:xfrm>
          <a:custGeom>
            <a:avLst/>
            <a:gdLst/>
            <a:ahLst/>
            <a:cxnLst/>
            <a:rect l="l" t="t" r="r" b="b"/>
            <a:pathLst>
              <a:path w="285750" h="1816100">
                <a:moveTo>
                  <a:pt x="0" y="0"/>
                </a:moveTo>
                <a:lnTo>
                  <a:pt x="0" y="1815584"/>
                </a:lnTo>
                <a:lnTo>
                  <a:pt x="285392" y="181558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428" y="169506"/>
            <a:ext cx="6047105" cy="787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58641" y="631507"/>
            <a:ext cx="1111250" cy="850265"/>
            <a:chOff x="558641" y="631507"/>
            <a:chExt cx="1111250" cy="850265"/>
          </a:xfrm>
        </p:grpSpPr>
        <p:sp>
          <p:nvSpPr>
            <p:cNvPr id="3" name="object 3" descr=""/>
            <p:cNvSpPr/>
            <p:nvPr/>
          </p:nvSpPr>
          <p:spPr>
            <a:xfrm>
              <a:off x="558641" y="807601"/>
              <a:ext cx="783590" cy="674370"/>
            </a:xfrm>
            <a:custGeom>
              <a:avLst/>
              <a:gdLst/>
              <a:ahLst/>
              <a:cxnLst/>
              <a:rect l="l" t="t" r="r" b="b"/>
              <a:pathLst>
                <a:path w="783590" h="674369">
                  <a:moveTo>
                    <a:pt x="614829" y="0"/>
                  </a:moveTo>
                  <a:lnTo>
                    <a:pt x="168499" y="0"/>
                  </a:lnTo>
                  <a:lnTo>
                    <a:pt x="0" y="337046"/>
                  </a:lnTo>
                  <a:lnTo>
                    <a:pt x="168499" y="674012"/>
                  </a:lnTo>
                  <a:lnTo>
                    <a:pt x="614829" y="674012"/>
                  </a:lnTo>
                  <a:lnTo>
                    <a:pt x="783312" y="337046"/>
                  </a:lnTo>
                  <a:lnTo>
                    <a:pt x="614829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56942" y="631507"/>
              <a:ext cx="413384" cy="358775"/>
            </a:xfrm>
            <a:custGeom>
              <a:avLst/>
              <a:gdLst/>
              <a:ahLst/>
              <a:cxnLst/>
              <a:rect l="l" t="t" r="r" b="b"/>
              <a:pathLst>
                <a:path w="413385" h="358775">
                  <a:moveTo>
                    <a:pt x="323364" y="0"/>
                  </a:moveTo>
                  <a:lnTo>
                    <a:pt x="89544" y="0"/>
                  </a:lnTo>
                  <a:lnTo>
                    <a:pt x="0" y="179089"/>
                  </a:lnTo>
                  <a:lnTo>
                    <a:pt x="89544" y="358259"/>
                  </a:lnTo>
                  <a:lnTo>
                    <a:pt x="323364" y="358259"/>
                  </a:lnTo>
                  <a:lnTo>
                    <a:pt x="412908" y="179089"/>
                  </a:lnTo>
                  <a:lnTo>
                    <a:pt x="32336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2392441" y="759023"/>
            <a:ext cx="1062990" cy="916940"/>
          </a:xfrm>
          <a:custGeom>
            <a:avLst/>
            <a:gdLst/>
            <a:ahLst/>
            <a:cxnLst/>
            <a:rect l="l" t="t" r="r" b="b"/>
            <a:pathLst>
              <a:path w="1062989" h="916939">
                <a:moveTo>
                  <a:pt x="833427" y="0"/>
                </a:moveTo>
                <a:lnTo>
                  <a:pt x="229204" y="0"/>
                </a:lnTo>
                <a:lnTo>
                  <a:pt x="0" y="458409"/>
                </a:lnTo>
                <a:lnTo>
                  <a:pt x="229204" y="916900"/>
                </a:lnTo>
                <a:lnTo>
                  <a:pt x="833427" y="916900"/>
                </a:lnTo>
                <a:lnTo>
                  <a:pt x="1062632" y="458409"/>
                </a:lnTo>
                <a:lnTo>
                  <a:pt x="833427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422802" y="3333631"/>
            <a:ext cx="461645" cy="394970"/>
          </a:xfrm>
          <a:custGeom>
            <a:avLst/>
            <a:gdLst/>
            <a:ahLst/>
            <a:cxnLst/>
            <a:rect l="l" t="t" r="r" b="b"/>
            <a:pathLst>
              <a:path w="461644" h="394970">
                <a:moveTo>
                  <a:pt x="362792" y="0"/>
                </a:moveTo>
                <a:lnTo>
                  <a:pt x="98693" y="0"/>
                </a:lnTo>
                <a:lnTo>
                  <a:pt x="0" y="197386"/>
                </a:lnTo>
                <a:lnTo>
                  <a:pt x="98693" y="394692"/>
                </a:lnTo>
                <a:lnTo>
                  <a:pt x="362792" y="394692"/>
                </a:lnTo>
                <a:lnTo>
                  <a:pt x="461486" y="197386"/>
                </a:lnTo>
                <a:lnTo>
                  <a:pt x="362792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24486" y="210189"/>
            <a:ext cx="404749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2050" spc="-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dirty="0" sz="2050" spc="-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dirty="0" sz="2050" spc="-8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2050" spc="-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2050" spc="-1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205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32" y="4123015"/>
            <a:ext cx="48577" cy="11334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254899" y="4118006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7123" y="1845955"/>
            <a:ext cx="5481955" cy="9588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>
                <a:latin typeface="Calibri"/>
                <a:cs typeface="Calibri"/>
              </a:rPr>
              <a:t>STUDENT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NAME:</a:t>
            </a:r>
            <a:r>
              <a:rPr dirty="0" sz="1500" spc="4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S.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Thejassree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00">
                <a:latin typeface="Calibri"/>
                <a:cs typeface="Calibri"/>
              </a:rPr>
              <a:t>REGISTER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NO:</a:t>
            </a:r>
            <a:r>
              <a:rPr dirty="0" sz="1500" spc="39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312204750</a:t>
            </a:r>
            <a:r>
              <a:rPr dirty="0" sz="1500" spc="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/</a:t>
            </a:r>
            <a:r>
              <a:rPr dirty="0" sz="1500" spc="-10">
                <a:latin typeface="Calibri"/>
                <a:cs typeface="Calibri"/>
              </a:rPr>
              <a:t> D1352769C73938398E74D21FADAC14B0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500">
                <a:latin typeface="Calibri"/>
                <a:cs typeface="Calibri"/>
              </a:rPr>
              <a:t>DEPARTMENT:</a:t>
            </a:r>
            <a:r>
              <a:rPr dirty="0" sz="1500" spc="28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B. Com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Commerce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00">
                <a:latin typeface="Calibri"/>
                <a:cs typeface="Calibri"/>
              </a:rPr>
              <a:t>COLLEGE:</a:t>
            </a:r>
            <a:r>
              <a:rPr dirty="0" sz="1500" spc="4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New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Prince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Shri</a:t>
            </a:r>
            <a:r>
              <a:rPr dirty="0" sz="1500" spc="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Bhavani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Arts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Science</a:t>
            </a:r>
            <a:r>
              <a:rPr dirty="0" sz="1500" spc="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College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32" y="4123015"/>
            <a:ext cx="48577" cy="11537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206321" y="4118006"/>
            <a:ext cx="122555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407" y="169506"/>
            <a:ext cx="2112645" cy="492759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-10"/>
              <a:t>MODELLING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6412229" y="333970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5" h="291465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14961" y="786763"/>
            <a:ext cx="4922520" cy="3180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Calibri"/>
                <a:cs typeface="Calibri"/>
              </a:rPr>
              <a:t>Data</a:t>
            </a:r>
            <a:r>
              <a:rPr dirty="0" sz="1150" spc="-60" b="1">
                <a:latin typeface="Calibri"/>
                <a:cs typeface="Calibri"/>
              </a:rPr>
              <a:t> </a:t>
            </a:r>
            <a:r>
              <a:rPr dirty="0" sz="1150" spc="-10" b="1">
                <a:latin typeface="Calibri"/>
                <a:cs typeface="Calibri"/>
              </a:rPr>
              <a:t>Collection</a:t>
            </a:r>
            <a:endParaRPr sz="1150">
              <a:latin typeface="Calibri"/>
              <a:cs typeface="Calibri"/>
            </a:endParaRPr>
          </a:p>
          <a:p>
            <a:pPr marL="12700" marR="132715">
              <a:lnSpc>
                <a:spcPct val="100000"/>
              </a:lnSpc>
              <a:spcBef>
                <a:spcPts val="5"/>
              </a:spcBef>
            </a:pPr>
            <a:r>
              <a:rPr dirty="0" sz="1150">
                <a:latin typeface="Calibri"/>
                <a:cs typeface="Calibri"/>
              </a:rPr>
              <a:t>Gather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data</a:t>
            </a:r>
            <a:r>
              <a:rPr dirty="0" sz="1150" spc="-2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from</a:t>
            </a:r>
            <a:r>
              <a:rPr dirty="0" sz="1150" spc="-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various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sources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such</a:t>
            </a:r>
            <a:r>
              <a:rPr dirty="0" sz="1150" spc="-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as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performance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reviews,</a:t>
            </a:r>
            <a:r>
              <a:rPr dirty="0" sz="1150" spc="-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KPIs,</a:t>
            </a:r>
            <a:r>
              <a:rPr dirty="0" sz="1150" spc="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attendance records,</a:t>
            </a:r>
            <a:r>
              <a:rPr dirty="0" sz="1150" spc="-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employee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surveys.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50" b="1">
                <a:latin typeface="Calibri"/>
                <a:cs typeface="Calibri"/>
              </a:rPr>
              <a:t>Data</a:t>
            </a:r>
            <a:r>
              <a:rPr dirty="0" sz="1150" spc="-60" b="1">
                <a:latin typeface="Calibri"/>
                <a:cs typeface="Calibri"/>
              </a:rPr>
              <a:t> </a:t>
            </a:r>
            <a:r>
              <a:rPr dirty="0" sz="1150" spc="-10" b="1">
                <a:latin typeface="Calibri"/>
                <a:cs typeface="Calibri"/>
              </a:rPr>
              <a:t>Preparation</a:t>
            </a:r>
            <a:endParaRPr sz="1150">
              <a:latin typeface="Calibri"/>
              <a:cs typeface="Calibri"/>
            </a:endParaRPr>
          </a:p>
          <a:p>
            <a:pPr marL="12700" marR="76835">
              <a:lnSpc>
                <a:spcPct val="100000"/>
              </a:lnSpc>
              <a:spcBef>
                <a:spcPts val="5"/>
              </a:spcBef>
            </a:pPr>
            <a:r>
              <a:rPr dirty="0" sz="1150">
                <a:latin typeface="Calibri"/>
                <a:cs typeface="Calibri"/>
              </a:rPr>
              <a:t>Ensure that</a:t>
            </a:r>
            <a:r>
              <a:rPr dirty="0" sz="1150" spc="-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data</a:t>
            </a:r>
            <a:r>
              <a:rPr dirty="0" sz="1150" spc="-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accurate</a:t>
            </a:r>
            <a:r>
              <a:rPr dirty="0" sz="1150" spc="-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-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complete. </a:t>
            </a:r>
            <a:r>
              <a:rPr dirty="0" sz="1150" spc="-10">
                <a:latin typeface="Calibri"/>
                <a:cs typeface="Calibri"/>
              </a:rPr>
              <a:t>Address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any</a:t>
            </a:r>
            <a:r>
              <a:rPr dirty="0" sz="1150" spc="-4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inconsistencies </a:t>
            </a:r>
            <a:r>
              <a:rPr dirty="0" sz="1150">
                <a:latin typeface="Calibri"/>
                <a:cs typeface="Calibri"/>
              </a:rPr>
              <a:t>or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missing values.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50">
                <a:latin typeface="Calibri"/>
                <a:cs typeface="Calibri"/>
              </a:rPr>
              <a:t>Combine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data</a:t>
            </a:r>
            <a:r>
              <a:rPr dirty="0" sz="1150" spc="-10">
                <a:latin typeface="Calibri"/>
                <a:cs typeface="Calibri"/>
              </a:rPr>
              <a:t> from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different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sources to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get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-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comprehensive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view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of</a:t>
            </a:r>
            <a:r>
              <a:rPr dirty="0" sz="1150" spc="-4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performance.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1150" spc="-10" b="1">
                <a:latin typeface="Calibri"/>
                <a:cs typeface="Calibri"/>
              </a:rPr>
              <a:t>Visualization </a:t>
            </a:r>
            <a:r>
              <a:rPr dirty="0" sz="1150" b="1">
                <a:latin typeface="Calibri"/>
                <a:cs typeface="Calibri"/>
              </a:rPr>
              <a:t>and</a:t>
            </a:r>
            <a:r>
              <a:rPr dirty="0" sz="1150" spc="-15" b="1">
                <a:latin typeface="Calibri"/>
                <a:cs typeface="Calibri"/>
              </a:rPr>
              <a:t> </a:t>
            </a:r>
            <a:r>
              <a:rPr dirty="0" sz="1150" spc="-10" b="1">
                <a:latin typeface="Calibri"/>
                <a:cs typeface="Calibri"/>
              </a:rPr>
              <a:t>Reporting</a:t>
            </a:r>
            <a:endParaRPr sz="1150">
              <a:latin typeface="Calibri"/>
              <a:cs typeface="Calibri"/>
            </a:endParaRPr>
          </a:p>
          <a:p>
            <a:pPr marL="12700" marR="35560">
              <a:lnSpc>
                <a:spcPct val="100000"/>
              </a:lnSpc>
              <a:spcBef>
                <a:spcPts val="5"/>
              </a:spcBef>
            </a:pPr>
            <a:r>
              <a:rPr dirty="0" sz="1150" spc="-10">
                <a:latin typeface="Calibri"/>
                <a:cs typeface="Calibri"/>
              </a:rPr>
              <a:t>Create</a:t>
            </a:r>
            <a:r>
              <a:rPr dirty="0" sz="1150" spc="-4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interactive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dashboards</a:t>
            </a:r>
            <a:r>
              <a:rPr dirty="0" sz="1150" spc="-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</a:t>
            </a:r>
            <a:r>
              <a:rPr dirty="0" sz="1150" spc="2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visualize</a:t>
            </a:r>
            <a:r>
              <a:rPr dirty="0" sz="1150" spc="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performance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metrics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trends. Generate</a:t>
            </a:r>
            <a:r>
              <a:rPr dirty="0" sz="1150" spc="-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detailed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reports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highlighting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key</a:t>
            </a:r>
            <a:r>
              <a:rPr dirty="0" sz="115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insights,</a:t>
            </a:r>
            <a:r>
              <a:rPr dirty="0" sz="1150" spc="-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trends, and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recommendations.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50" spc="-10" b="1">
                <a:latin typeface="Calibri"/>
                <a:cs typeface="Calibri"/>
              </a:rPr>
              <a:t>Analysis</a:t>
            </a:r>
            <a:r>
              <a:rPr dirty="0" sz="1150" spc="-20" b="1">
                <a:latin typeface="Calibri"/>
                <a:cs typeface="Calibri"/>
              </a:rPr>
              <a:t> </a:t>
            </a:r>
            <a:r>
              <a:rPr dirty="0" sz="1150" b="1">
                <a:latin typeface="Calibri"/>
                <a:cs typeface="Calibri"/>
              </a:rPr>
              <a:t>and</a:t>
            </a:r>
            <a:r>
              <a:rPr dirty="0" sz="1150" spc="15" b="1">
                <a:latin typeface="Calibri"/>
                <a:cs typeface="Calibri"/>
              </a:rPr>
              <a:t> </a:t>
            </a:r>
            <a:r>
              <a:rPr dirty="0" sz="1150" spc="-10" b="1">
                <a:latin typeface="Calibri"/>
                <a:cs typeface="Calibri"/>
              </a:rPr>
              <a:t>Interpretation</a:t>
            </a:r>
            <a:endParaRPr sz="1150">
              <a:latin typeface="Calibri"/>
              <a:cs typeface="Calibri"/>
            </a:endParaRPr>
          </a:p>
          <a:p>
            <a:pPr marL="12700" marR="368300">
              <a:lnSpc>
                <a:spcPct val="100000"/>
              </a:lnSpc>
              <a:spcBef>
                <a:spcPts val="5"/>
              </a:spcBef>
            </a:pPr>
            <a:r>
              <a:rPr dirty="0" sz="1150">
                <a:latin typeface="Calibri"/>
                <a:cs typeface="Calibri"/>
              </a:rPr>
              <a:t>Look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for</a:t>
            </a:r>
            <a:r>
              <a:rPr dirty="0" sz="1150" spc="-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patterns</a:t>
            </a:r>
            <a:r>
              <a:rPr dirty="0" sz="1150" spc="-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data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that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might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indicate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high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or</a:t>
            </a:r>
            <a:r>
              <a:rPr dirty="0" sz="1150" spc="-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low</a:t>
            </a:r>
            <a:r>
              <a:rPr dirty="0" sz="1150" spc="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performance. </a:t>
            </a:r>
            <a:r>
              <a:rPr dirty="0" sz="1150">
                <a:latin typeface="Calibri"/>
                <a:cs typeface="Calibri"/>
              </a:rPr>
              <a:t>Compare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performance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across</a:t>
            </a:r>
            <a:r>
              <a:rPr dirty="0" sz="1150" spc="-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different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teams,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departments,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or</a:t>
            </a:r>
            <a:r>
              <a:rPr dirty="0" sz="1150" spc="-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time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periods.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382547" y="795456"/>
            <a:ext cx="6442710" cy="3442970"/>
            <a:chOff x="382547" y="795456"/>
            <a:chExt cx="6442710" cy="344297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632" y="4123015"/>
              <a:ext cx="48577" cy="11537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547" y="795456"/>
              <a:ext cx="6442590" cy="332755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678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115"/>
              </a:spcBef>
            </a:pPr>
            <a:r>
              <a:rPr dirty="0" spc="-40"/>
              <a:t>RESULTS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206321" y="4118006"/>
            <a:ext cx="122555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229" y="221078"/>
            <a:ext cx="1778635" cy="492759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7522" y="824412"/>
            <a:ext cx="3801745" cy="19519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999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4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employee</a:t>
            </a:r>
            <a:r>
              <a:rPr dirty="0" sz="1150" spc="4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performance</a:t>
            </a:r>
            <a:r>
              <a:rPr dirty="0" sz="1150" spc="4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analysis</a:t>
            </a:r>
            <a:r>
              <a:rPr dirty="0" sz="1150" spc="4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using</a:t>
            </a:r>
            <a:r>
              <a:rPr dirty="0" sz="1150" spc="43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Excel</a:t>
            </a:r>
            <a:r>
              <a:rPr dirty="0" sz="1150" spc="409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by</a:t>
            </a:r>
            <a:r>
              <a:rPr dirty="0" sz="1150" spc="40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rating </a:t>
            </a:r>
            <a:r>
              <a:rPr dirty="0" sz="1150">
                <a:latin typeface="Calibri"/>
                <a:cs typeface="Calibri"/>
              </a:rPr>
              <a:t>provides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comprehensive,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data-</a:t>
            </a:r>
            <a:r>
              <a:rPr dirty="0" sz="1150">
                <a:latin typeface="Calibri"/>
                <a:cs typeface="Calibri"/>
              </a:rPr>
              <a:t>driven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approach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evaluating </a:t>
            </a:r>
            <a:r>
              <a:rPr dirty="0" sz="1150">
                <a:latin typeface="Calibri"/>
                <a:cs typeface="Calibri"/>
              </a:rPr>
              <a:t>individual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1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team</a:t>
            </a:r>
            <a:r>
              <a:rPr dirty="0" sz="1150" spc="1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performance.</a:t>
            </a:r>
            <a:r>
              <a:rPr dirty="0" sz="1150" spc="1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By</a:t>
            </a:r>
            <a:r>
              <a:rPr dirty="0" sz="1150" spc="1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systematically</a:t>
            </a:r>
            <a:r>
              <a:rPr dirty="0" sz="1150" spc="12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assessing </a:t>
            </a:r>
            <a:r>
              <a:rPr dirty="0" sz="1150">
                <a:latin typeface="Calibri"/>
                <a:cs typeface="Calibri"/>
              </a:rPr>
              <a:t>key</a:t>
            </a:r>
            <a:r>
              <a:rPr dirty="0" sz="1150" spc="4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metrics,</a:t>
            </a:r>
            <a:r>
              <a:rPr dirty="0" sz="1150" spc="4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organizations</a:t>
            </a:r>
            <a:r>
              <a:rPr dirty="0" sz="1150" spc="49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can</a:t>
            </a:r>
            <a:r>
              <a:rPr dirty="0" sz="1150" spc="49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identify</a:t>
            </a:r>
            <a:r>
              <a:rPr dirty="0" sz="1150" spc="4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strengths,</a:t>
            </a:r>
            <a:r>
              <a:rPr dirty="0" sz="1150" spc="46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address </a:t>
            </a:r>
            <a:r>
              <a:rPr dirty="0" sz="1150">
                <a:latin typeface="Calibri"/>
                <a:cs typeface="Calibri"/>
              </a:rPr>
              <a:t>weaknesses,</a:t>
            </a:r>
            <a:r>
              <a:rPr dirty="0" sz="1150" spc="2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2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align</a:t>
            </a:r>
            <a:r>
              <a:rPr dirty="0" sz="1150" spc="2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employee</a:t>
            </a:r>
            <a:r>
              <a:rPr dirty="0" sz="1150" spc="2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goals</a:t>
            </a:r>
            <a:r>
              <a:rPr dirty="0" sz="1150" spc="2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with</a:t>
            </a:r>
            <a:r>
              <a:rPr dirty="0" sz="1150" spc="2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overall</a:t>
            </a:r>
            <a:r>
              <a:rPr dirty="0" sz="1150" spc="22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business </a:t>
            </a:r>
            <a:r>
              <a:rPr dirty="0" sz="1150">
                <a:latin typeface="Calibri"/>
                <a:cs typeface="Calibri"/>
              </a:rPr>
              <a:t>objectives.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1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analysis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enables</a:t>
            </a:r>
            <a:r>
              <a:rPr dirty="0" sz="1150" spc="1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informed</a:t>
            </a:r>
            <a:r>
              <a:rPr dirty="0" sz="1150" spc="12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decision-</a:t>
            </a:r>
            <a:r>
              <a:rPr dirty="0" sz="1150">
                <a:latin typeface="Calibri"/>
                <a:cs typeface="Calibri"/>
              </a:rPr>
              <a:t>making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 spc="-25">
                <a:latin typeface="Calibri"/>
                <a:cs typeface="Calibri"/>
              </a:rPr>
              <a:t>for </a:t>
            </a:r>
            <a:r>
              <a:rPr dirty="0" sz="1150">
                <a:latin typeface="Calibri"/>
                <a:cs typeface="Calibri"/>
              </a:rPr>
              <a:t>HR</a:t>
            </a:r>
            <a:r>
              <a:rPr dirty="0" sz="1150" spc="2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managers</a:t>
            </a:r>
            <a:r>
              <a:rPr dirty="0" sz="1150" spc="2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2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leaders,</a:t>
            </a:r>
            <a:r>
              <a:rPr dirty="0" sz="1150" spc="2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fostering</a:t>
            </a:r>
            <a:r>
              <a:rPr dirty="0" sz="1150" spc="2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2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culture</a:t>
            </a:r>
            <a:r>
              <a:rPr dirty="0" sz="1150" spc="2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of</a:t>
            </a:r>
            <a:r>
              <a:rPr dirty="0" sz="1150" spc="22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continuous </a:t>
            </a:r>
            <a:r>
              <a:rPr dirty="0" sz="1150">
                <a:latin typeface="Calibri"/>
                <a:cs typeface="Calibri"/>
              </a:rPr>
              <a:t>improvement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enhancing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overall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productivity.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This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method </a:t>
            </a:r>
            <a:r>
              <a:rPr dirty="0" sz="1150">
                <a:latin typeface="Calibri"/>
                <a:cs typeface="Calibri"/>
              </a:rPr>
              <a:t>not</a:t>
            </a:r>
            <a:r>
              <a:rPr dirty="0" sz="1150" spc="210">
                <a:latin typeface="Calibri"/>
                <a:cs typeface="Calibri"/>
              </a:rPr>
              <a:t>  </a:t>
            </a:r>
            <a:r>
              <a:rPr dirty="0" sz="1150">
                <a:latin typeface="Calibri"/>
                <a:cs typeface="Calibri"/>
              </a:rPr>
              <a:t>only</a:t>
            </a:r>
            <a:r>
              <a:rPr dirty="0" sz="1150" spc="200">
                <a:latin typeface="Calibri"/>
                <a:cs typeface="Calibri"/>
              </a:rPr>
              <a:t>  </a:t>
            </a:r>
            <a:r>
              <a:rPr dirty="0" sz="1150">
                <a:latin typeface="Calibri"/>
                <a:cs typeface="Calibri"/>
              </a:rPr>
              <a:t>streamlines</a:t>
            </a:r>
            <a:r>
              <a:rPr dirty="0" sz="1150" spc="210">
                <a:latin typeface="Calibri"/>
                <a:cs typeface="Calibri"/>
              </a:rPr>
              <a:t>  </a:t>
            </a:r>
            <a:r>
              <a:rPr dirty="0" sz="1150">
                <a:latin typeface="Calibri"/>
                <a:cs typeface="Calibri"/>
              </a:rPr>
              <a:t>performance</a:t>
            </a:r>
            <a:r>
              <a:rPr dirty="0" sz="1150" spc="215">
                <a:latin typeface="Calibri"/>
                <a:cs typeface="Calibri"/>
              </a:rPr>
              <a:t>  </a:t>
            </a:r>
            <a:r>
              <a:rPr dirty="0" sz="1150">
                <a:latin typeface="Calibri"/>
                <a:cs typeface="Calibri"/>
              </a:rPr>
              <a:t>evaluations</a:t>
            </a:r>
            <a:r>
              <a:rPr dirty="0" sz="1150" spc="204">
                <a:latin typeface="Calibri"/>
                <a:cs typeface="Calibri"/>
              </a:rPr>
              <a:t>  </a:t>
            </a:r>
            <a:r>
              <a:rPr dirty="0" sz="1150">
                <a:latin typeface="Calibri"/>
                <a:cs typeface="Calibri"/>
              </a:rPr>
              <a:t>but</a:t>
            </a:r>
            <a:r>
              <a:rPr dirty="0" sz="1150" spc="210">
                <a:latin typeface="Calibri"/>
                <a:cs typeface="Calibri"/>
              </a:rPr>
              <a:t>  </a:t>
            </a:r>
            <a:r>
              <a:rPr dirty="0" sz="1150" spc="-20">
                <a:latin typeface="Calibri"/>
                <a:cs typeface="Calibri"/>
              </a:rPr>
              <a:t>also </a:t>
            </a:r>
            <a:r>
              <a:rPr dirty="0" sz="1150">
                <a:latin typeface="Calibri"/>
                <a:cs typeface="Calibri"/>
              </a:rPr>
              <a:t>empowers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employees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</a:t>
            </a:r>
            <a:r>
              <a:rPr dirty="0" sz="1150" spc="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take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ownership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of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their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development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contribute</a:t>
            </a:r>
            <a:r>
              <a:rPr dirty="0" sz="1150" spc="-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more</a:t>
            </a:r>
            <a:r>
              <a:rPr dirty="0" sz="1150" spc="-10">
                <a:latin typeface="Calibri"/>
                <a:cs typeface="Calibri"/>
              </a:rPr>
              <a:t> effectively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organization's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success.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/>
              <a:t>PROJECT</a:t>
            </a:r>
            <a:r>
              <a:rPr dirty="0" sz="2700" spc="-35"/>
              <a:t> </a:t>
            </a:r>
            <a:r>
              <a:rPr dirty="0" sz="2700" spc="-10"/>
              <a:t>TITLE</a:t>
            </a:r>
            <a:endParaRPr sz="2700"/>
          </a:p>
        </p:txBody>
      </p:sp>
      <p:grpSp>
        <p:nvGrpSpPr>
          <p:cNvPr id="3" name="object 3" descr=""/>
          <p:cNvGrpSpPr/>
          <p:nvPr/>
        </p:nvGrpSpPr>
        <p:grpSpPr>
          <a:xfrm>
            <a:off x="297537" y="4086582"/>
            <a:ext cx="2362200" cy="188595"/>
            <a:chOff x="297537" y="4086582"/>
            <a:chExt cx="2362200" cy="18859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125" y="4123015"/>
              <a:ext cx="1366242" cy="12751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537" y="4086582"/>
              <a:ext cx="2362080" cy="188237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254899" y="4118006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2428" y="1359655"/>
            <a:ext cx="4951730" cy="8820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80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2800" spc="-10" b="1">
                <a:solidFill>
                  <a:srgbClr val="0E0E0E"/>
                </a:solidFill>
                <a:latin typeface="Times New Roman"/>
                <a:cs typeface="Times New Roman"/>
              </a:rPr>
              <a:t> Performance</a:t>
            </a:r>
            <a:r>
              <a:rPr dirty="0" sz="2800" spc="-1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dirty="0" sz="2800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2800" spc="-1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5575" cy="4375150"/>
            <a:chOff x="0" y="0"/>
            <a:chExt cx="7775575" cy="4375150"/>
          </a:xfrm>
        </p:grpSpPr>
        <p:sp>
          <p:nvSpPr>
            <p:cNvPr id="3" name="object 3" descr=""/>
            <p:cNvSpPr/>
            <p:nvPr/>
          </p:nvSpPr>
          <p:spPr>
            <a:xfrm>
              <a:off x="0" y="18215"/>
              <a:ext cx="7772400" cy="4354195"/>
            </a:xfrm>
            <a:custGeom>
              <a:avLst/>
              <a:gdLst/>
              <a:ahLst/>
              <a:cxnLst/>
              <a:rect l="l" t="t" r="r" b="b"/>
              <a:pathLst>
                <a:path w="7772400" h="4354195">
                  <a:moveTo>
                    <a:pt x="7772399" y="0"/>
                  </a:moveTo>
                  <a:lnTo>
                    <a:pt x="0" y="0"/>
                  </a:lnTo>
                  <a:lnTo>
                    <a:pt x="0" y="4353757"/>
                  </a:lnTo>
                  <a:lnTo>
                    <a:pt x="7772399" y="4353757"/>
                  </a:lnTo>
                  <a:lnTo>
                    <a:pt x="77723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755635" y="9148"/>
              <a:ext cx="3016885" cy="4363085"/>
            </a:xfrm>
            <a:custGeom>
              <a:avLst/>
              <a:gdLst/>
              <a:ahLst/>
              <a:cxnLst/>
              <a:rect l="l" t="t" r="r" b="b"/>
              <a:pathLst>
                <a:path w="3016884" h="4363085">
                  <a:moveTo>
                    <a:pt x="1228545" y="0"/>
                  </a:moveTo>
                  <a:lnTo>
                    <a:pt x="1999057" y="4362823"/>
                  </a:lnTo>
                </a:path>
                <a:path w="3016884" h="4363085">
                  <a:moveTo>
                    <a:pt x="3016764" y="2351933"/>
                  </a:moveTo>
                  <a:lnTo>
                    <a:pt x="0" y="4362825"/>
                  </a:lnTo>
                </a:path>
              </a:pathLst>
            </a:custGeom>
            <a:ln w="6072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853588" y="0"/>
              <a:ext cx="1918970" cy="4371975"/>
            </a:xfrm>
            <a:custGeom>
              <a:avLst/>
              <a:gdLst/>
              <a:ahLst/>
              <a:cxnLst/>
              <a:rect l="l" t="t" r="r" b="b"/>
              <a:pathLst>
                <a:path w="1918970" h="4371975">
                  <a:moveTo>
                    <a:pt x="1918811" y="0"/>
                  </a:moveTo>
                  <a:lnTo>
                    <a:pt x="1303334" y="0"/>
                  </a:lnTo>
                  <a:lnTo>
                    <a:pt x="0" y="4371971"/>
                  </a:lnTo>
                  <a:lnTo>
                    <a:pt x="1918811" y="4371971"/>
                  </a:lnTo>
                  <a:lnTo>
                    <a:pt x="1918811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120764" y="0"/>
              <a:ext cx="1651635" cy="4371975"/>
            </a:xfrm>
            <a:custGeom>
              <a:avLst/>
              <a:gdLst/>
              <a:ahLst/>
              <a:cxnLst/>
              <a:rect l="l" t="t" r="r" b="b"/>
              <a:pathLst>
                <a:path w="1651634" h="4371975">
                  <a:moveTo>
                    <a:pt x="1651392" y="0"/>
                  </a:moveTo>
                  <a:lnTo>
                    <a:pt x="0" y="0"/>
                  </a:lnTo>
                  <a:lnTo>
                    <a:pt x="771005" y="4371971"/>
                  </a:lnTo>
                  <a:lnTo>
                    <a:pt x="1651392" y="4371971"/>
                  </a:lnTo>
                  <a:lnTo>
                    <a:pt x="1651392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695711" y="1943100"/>
              <a:ext cx="2077085" cy="2428875"/>
            </a:xfrm>
            <a:custGeom>
              <a:avLst/>
              <a:gdLst/>
              <a:ahLst/>
              <a:cxnLst/>
              <a:rect l="l" t="t" r="r" b="b"/>
              <a:pathLst>
                <a:path w="2077084" h="2428875">
                  <a:moveTo>
                    <a:pt x="2076688" y="0"/>
                  </a:moveTo>
                  <a:lnTo>
                    <a:pt x="0" y="2428874"/>
                  </a:lnTo>
                  <a:lnTo>
                    <a:pt x="2076688" y="2428874"/>
                  </a:lnTo>
                  <a:lnTo>
                    <a:pt x="20766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50743" y="0"/>
              <a:ext cx="1821814" cy="4371975"/>
            </a:xfrm>
            <a:custGeom>
              <a:avLst/>
              <a:gdLst/>
              <a:ahLst/>
              <a:cxnLst/>
              <a:rect l="l" t="t" r="r" b="b"/>
              <a:pathLst>
                <a:path w="1821815" h="4371975">
                  <a:moveTo>
                    <a:pt x="1821494" y="0"/>
                  </a:moveTo>
                  <a:lnTo>
                    <a:pt x="0" y="0"/>
                  </a:lnTo>
                  <a:lnTo>
                    <a:pt x="1576420" y="4371971"/>
                  </a:lnTo>
                  <a:lnTo>
                    <a:pt x="1821494" y="4371971"/>
                  </a:lnTo>
                  <a:lnTo>
                    <a:pt x="182149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946582" y="0"/>
              <a:ext cx="826135" cy="4371975"/>
            </a:xfrm>
            <a:custGeom>
              <a:avLst/>
              <a:gdLst/>
              <a:ahLst/>
              <a:cxnLst/>
              <a:rect l="l" t="t" r="r" b="b"/>
              <a:pathLst>
                <a:path w="826134" h="4371975">
                  <a:moveTo>
                    <a:pt x="825817" y="0"/>
                  </a:moveTo>
                  <a:lnTo>
                    <a:pt x="651829" y="0"/>
                  </a:lnTo>
                  <a:lnTo>
                    <a:pt x="0" y="4371971"/>
                  </a:lnTo>
                  <a:lnTo>
                    <a:pt x="825817" y="4371971"/>
                  </a:lnTo>
                  <a:lnTo>
                    <a:pt x="825817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970871" y="0"/>
              <a:ext cx="801370" cy="4371975"/>
            </a:xfrm>
            <a:custGeom>
              <a:avLst/>
              <a:gdLst/>
              <a:ahLst/>
              <a:cxnLst/>
              <a:rect l="l" t="t" r="r" b="b"/>
              <a:pathLst>
                <a:path w="801370" h="4371975">
                  <a:moveTo>
                    <a:pt x="801366" y="0"/>
                  </a:moveTo>
                  <a:lnTo>
                    <a:pt x="0" y="0"/>
                  </a:lnTo>
                  <a:lnTo>
                    <a:pt x="711255" y="4371971"/>
                  </a:lnTo>
                  <a:lnTo>
                    <a:pt x="801366" y="4371971"/>
                  </a:lnTo>
                  <a:lnTo>
                    <a:pt x="80136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12611" y="2289214"/>
              <a:ext cx="1160145" cy="2082800"/>
            </a:xfrm>
            <a:custGeom>
              <a:avLst/>
              <a:gdLst/>
              <a:ahLst/>
              <a:cxnLst/>
              <a:rect l="l" t="t" r="r" b="b"/>
              <a:pathLst>
                <a:path w="1160145" h="2082800">
                  <a:moveTo>
                    <a:pt x="1159787" y="0"/>
                  </a:moveTo>
                  <a:lnTo>
                    <a:pt x="0" y="2082760"/>
                  </a:lnTo>
                  <a:lnTo>
                    <a:pt x="1159787" y="2082760"/>
                  </a:lnTo>
                  <a:lnTo>
                    <a:pt x="1159787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2556390"/>
              <a:ext cx="285750" cy="1816100"/>
            </a:xfrm>
            <a:custGeom>
              <a:avLst/>
              <a:gdLst/>
              <a:ahLst/>
              <a:cxnLst/>
              <a:rect l="l" t="t" r="r" b="b"/>
              <a:pathLst>
                <a:path w="285750" h="1816100">
                  <a:moveTo>
                    <a:pt x="0" y="0"/>
                  </a:moveTo>
                  <a:lnTo>
                    <a:pt x="0" y="1815584"/>
                  </a:lnTo>
                  <a:lnTo>
                    <a:pt x="285392" y="1815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80107" y="4139921"/>
            <a:ext cx="112522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700" spc="43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700" spc="-5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0360" y="285392"/>
            <a:ext cx="7402195" cy="4068445"/>
            <a:chOff x="30360" y="285392"/>
            <a:chExt cx="7402195" cy="4068445"/>
          </a:xfrm>
        </p:grpSpPr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3800" y="285392"/>
              <a:ext cx="230743" cy="23074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7019448" y="3576518"/>
              <a:ext cx="413384" cy="413384"/>
            </a:xfrm>
            <a:custGeom>
              <a:avLst/>
              <a:gdLst/>
              <a:ahLst/>
              <a:cxnLst/>
              <a:rect l="l" t="t" r="r" b="b"/>
              <a:pathLst>
                <a:path w="413384" h="413385">
                  <a:moveTo>
                    <a:pt x="206454" y="0"/>
                  </a:moveTo>
                  <a:lnTo>
                    <a:pt x="146865" y="8743"/>
                  </a:lnTo>
                  <a:lnTo>
                    <a:pt x="94078" y="33259"/>
                  </a:lnTo>
                  <a:lnTo>
                    <a:pt x="50682" y="71004"/>
                  </a:lnTo>
                  <a:lnTo>
                    <a:pt x="19188" y="119419"/>
                  </a:lnTo>
                  <a:lnTo>
                    <a:pt x="2266" y="175947"/>
                  </a:lnTo>
                  <a:lnTo>
                    <a:pt x="0" y="206454"/>
                  </a:lnTo>
                  <a:lnTo>
                    <a:pt x="2266" y="236961"/>
                  </a:lnTo>
                  <a:lnTo>
                    <a:pt x="19188" y="293489"/>
                  </a:lnTo>
                  <a:lnTo>
                    <a:pt x="50682" y="341904"/>
                  </a:lnTo>
                  <a:lnTo>
                    <a:pt x="94078" y="379649"/>
                  </a:lnTo>
                  <a:lnTo>
                    <a:pt x="146865" y="404164"/>
                  </a:lnTo>
                  <a:lnTo>
                    <a:pt x="206454" y="412908"/>
                  </a:lnTo>
                  <a:lnTo>
                    <a:pt x="236977" y="410666"/>
                  </a:lnTo>
                  <a:lnTo>
                    <a:pt x="293489" y="393720"/>
                  </a:lnTo>
                  <a:lnTo>
                    <a:pt x="341904" y="362266"/>
                  </a:lnTo>
                  <a:lnTo>
                    <a:pt x="379633" y="318870"/>
                  </a:lnTo>
                  <a:lnTo>
                    <a:pt x="404164" y="266083"/>
                  </a:lnTo>
                  <a:lnTo>
                    <a:pt x="412908" y="206454"/>
                  </a:lnTo>
                  <a:lnTo>
                    <a:pt x="410641" y="175947"/>
                  </a:lnTo>
                  <a:lnTo>
                    <a:pt x="393720" y="119419"/>
                  </a:lnTo>
                  <a:lnTo>
                    <a:pt x="362226" y="71004"/>
                  </a:lnTo>
                  <a:lnTo>
                    <a:pt x="318830" y="33259"/>
                  </a:lnTo>
                  <a:lnTo>
                    <a:pt x="266042" y="8743"/>
                  </a:lnTo>
                  <a:lnTo>
                    <a:pt x="206454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2994" y="3910488"/>
              <a:ext cx="157876" cy="15787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537" y="4086582"/>
              <a:ext cx="2362080" cy="18823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60" y="2434946"/>
              <a:ext cx="1105138" cy="191881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67407" y="267875"/>
            <a:ext cx="1507490" cy="492759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-10"/>
              <a:t>AGENDA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7254899" y="4118006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646788" y="949175"/>
            <a:ext cx="2856865" cy="21990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2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1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1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1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1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1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1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175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1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5094565" y="1870233"/>
            <a:ext cx="1761489" cy="2077085"/>
            <a:chOff x="5094565" y="1870233"/>
            <a:chExt cx="1761489" cy="2077085"/>
          </a:xfrm>
        </p:grpSpPr>
        <p:sp>
          <p:nvSpPr>
            <p:cNvPr id="4" name="object 4" descr=""/>
            <p:cNvSpPr/>
            <p:nvPr/>
          </p:nvSpPr>
          <p:spPr>
            <a:xfrm>
              <a:off x="5962888" y="375868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371" y="0"/>
                  </a:moveTo>
                  <a:lnTo>
                    <a:pt x="0" y="0"/>
                  </a:lnTo>
                  <a:lnTo>
                    <a:pt x="0" y="115371"/>
                  </a:lnTo>
                  <a:lnTo>
                    <a:pt x="115371" y="115371"/>
                  </a:lnTo>
                  <a:lnTo>
                    <a:pt x="1153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4565" y="1870233"/>
              <a:ext cx="1760934" cy="2076688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7522" y="352845"/>
            <a:ext cx="3601085" cy="4413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44980" algn="l"/>
              </a:tabLst>
            </a:pPr>
            <a:r>
              <a:rPr dirty="0" sz="2700" spc="-10"/>
              <a:t>PROBLEM</a:t>
            </a:r>
            <a:r>
              <a:rPr dirty="0" sz="2700"/>
              <a:t>	</a:t>
            </a:r>
            <a:r>
              <a:rPr dirty="0" sz="2700" spc="-40"/>
              <a:t>STATEMENT</a:t>
            </a:r>
            <a:endParaRPr sz="27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632" y="4123015"/>
            <a:ext cx="48577" cy="11334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254899" y="4118006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6498" y="1412199"/>
            <a:ext cx="3723004" cy="1252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Calibri"/>
                <a:cs typeface="Calibri"/>
              </a:rPr>
              <a:t>Create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detailed</a:t>
            </a:r>
            <a:r>
              <a:rPr dirty="0" sz="1150" spc="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employee</a:t>
            </a:r>
            <a:r>
              <a:rPr dirty="0" sz="1150" spc="-10">
                <a:latin typeface="Calibri"/>
                <a:cs typeface="Calibri"/>
              </a:rPr>
              <a:t> performance analysis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using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Excel </a:t>
            </a:r>
            <a:r>
              <a:rPr dirty="0" sz="1150">
                <a:latin typeface="Calibri"/>
                <a:cs typeface="Calibri"/>
              </a:rPr>
              <a:t>by</a:t>
            </a:r>
            <a:r>
              <a:rPr dirty="0" sz="1150" spc="-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assessing</a:t>
            </a:r>
            <a:r>
              <a:rPr dirty="0" sz="1150" spc="-2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key</a:t>
            </a:r>
            <a:r>
              <a:rPr dirty="0" sz="1150" spc="-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metrics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like</a:t>
            </a:r>
            <a:r>
              <a:rPr dirty="0" sz="1150" spc="-5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productivity, </a:t>
            </a:r>
            <a:r>
              <a:rPr dirty="0" sz="1150">
                <a:latin typeface="Calibri"/>
                <a:cs typeface="Calibri"/>
              </a:rPr>
              <a:t>quality</a:t>
            </a:r>
            <a:r>
              <a:rPr dirty="0" sz="1150" spc="-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of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work,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 spc="-25">
                <a:latin typeface="Calibri"/>
                <a:cs typeface="Calibri"/>
              </a:rPr>
              <a:t>and </a:t>
            </a:r>
            <a:r>
              <a:rPr dirty="0" sz="1150" spc="-10">
                <a:latin typeface="Calibri"/>
                <a:cs typeface="Calibri"/>
              </a:rPr>
              <a:t>attendance.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Aggregate</a:t>
            </a:r>
            <a:r>
              <a:rPr dirty="0" sz="1150" spc="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data</a:t>
            </a:r>
            <a:r>
              <a:rPr dirty="0" sz="1150" spc="-10">
                <a:latin typeface="Calibri"/>
                <a:cs typeface="Calibri"/>
              </a:rPr>
              <a:t> from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various </a:t>
            </a:r>
            <a:r>
              <a:rPr dirty="0" sz="1150" spc="-10">
                <a:latin typeface="Calibri"/>
                <a:cs typeface="Calibri"/>
              </a:rPr>
              <a:t>performance</a:t>
            </a:r>
            <a:r>
              <a:rPr dirty="0" sz="1150" spc="-2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reviews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-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quantify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it using</a:t>
            </a:r>
            <a:r>
              <a:rPr dirty="0" sz="1150" spc="-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relevant</a:t>
            </a:r>
            <a:r>
              <a:rPr dirty="0" sz="1150" spc="-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formulas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charts. </a:t>
            </a:r>
            <a:r>
              <a:rPr dirty="0" sz="1150" spc="-10">
                <a:latin typeface="Calibri"/>
                <a:cs typeface="Calibri"/>
              </a:rPr>
              <a:t>Compare </a:t>
            </a:r>
            <a:r>
              <a:rPr dirty="0" sz="1150">
                <a:latin typeface="Calibri"/>
                <a:cs typeface="Calibri"/>
              </a:rPr>
              <a:t>individual</a:t>
            </a:r>
            <a:r>
              <a:rPr dirty="0" sz="1150" spc="-2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performance</a:t>
            </a:r>
            <a:r>
              <a:rPr dirty="0" sz="1150" spc="-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against department</a:t>
            </a:r>
            <a:r>
              <a:rPr dirty="0" sz="1150" spc="-4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benchmarks.</a:t>
            </a:r>
            <a:endParaRPr sz="1150">
              <a:latin typeface="Calibri"/>
              <a:cs typeface="Calibri"/>
            </a:endParaRPr>
          </a:p>
          <a:p>
            <a:pPr marL="12700" marR="190500">
              <a:lnSpc>
                <a:spcPts val="1390"/>
              </a:lnSpc>
              <a:spcBef>
                <a:spcPts val="30"/>
              </a:spcBef>
            </a:pPr>
            <a:r>
              <a:rPr dirty="0" sz="1150">
                <a:latin typeface="Calibri"/>
                <a:cs typeface="Calibri"/>
              </a:rPr>
              <a:t>Identify</a:t>
            </a:r>
            <a:r>
              <a:rPr dirty="0" sz="1150" spc="-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trends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areas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for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improvement</a:t>
            </a:r>
            <a:r>
              <a:rPr dirty="0" sz="1150" spc="-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</a:t>
            </a:r>
            <a:r>
              <a:rPr dirty="0" sz="1150" spc="1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support</a:t>
            </a:r>
            <a:r>
              <a:rPr dirty="0" sz="1150" spc="-5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data- </a:t>
            </a:r>
            <a:r>
              <a:rPr dirty="0" sz="1150">
                <a:latin typeface="Calibri"/>
                <a:cs typeface="Calibri"/>
              </a:rPr>
              <a:t>driven</a:t>
            </a:r>
            <a:r>
              <a:rPr dirty="0" sz="1150" spc="1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decision-making.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5519618" y="1688068"/>
            <a:ext cx="2252980" cy="2428875"/>
            <a:chOff x="5519618" y="1688068"/>
            <a:chExt cx="2252980" cy="2428875"/>
          </a:xfrm>
        </p:grpSpPr>
        <p:sp>
          <p:nvSpPr>
            <p:cNvPr id="4" name="object 4" descr=""/>
            <p:cNvSpPr/>
            <p:nvPr/>
          </p:nvSpPr>
          <p:spPr>
            <a:xfrm>
              <a:off x="5962888" y="375868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371" y="0"/>
                  </a:moveTo>
                  <a:lnTo>
                    <a:pt x="0" y="0"/>
                  </a:lnTo>
                  <a:lnTo>
                    <a:pt x="0" y="115371"/>
                  </a:lnTo>
                  <a:lnTo>
                    <a:pt x="115371" y="115371"/>
                  </a:lnTo>
                  <a:lnTo>
                    <a:pt x="1153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9618" y="1688068"/>
              <a:ext cx="2252781" cy="242887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7407" y="515337"/>
            <a:ext cx="3365500" cy="4413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90370" algn="l"/>
              </a:tabLst>
            </a:pPr>
            <a:r>
              <a:rPr dirty="0" sz="2700" spc="-10"/>
              <a:t>PROJECT</a:t>
            </a:r>
            <a:r>
              <a:rPr dirty="0" sz="2700"/>
              <a:t>	</a:t>
            </a:r>
            <a:r>
              <a:rPr dirty="0" sz="2700" spc="-10"/>
              <a:t>OVERVIEW</a:t>
            </a:r>
            <a:endParaRPr sz="27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632" y="4123015"/>
            <a:ext cx="48577" cy="11334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254899" y="4118006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8075" y="1427177"/>
            <a:ext cx="5637530" cy="189483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90"/>
              </a:spcBef>
            </a:pP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project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aims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evaluate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employee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performance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by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collecting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>
                <a:latin typeface="Times New Roman"/>
                <a:cs typeface="Times New Roman"/>
              </a:rPr>
              <a:t>analyzing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key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performance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indicators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(KPIs)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such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as </a:t>
            </a:r>
            <a:r>
              <a:rPr dirty="0" sz="1500">
                <a:latin typeface="Times New Roman"/>
                <a:cs typeface="Times New Roman"/>
              </a:rPr>
              <a:t>productivity,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quality,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rating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using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Excel.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analysis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will</a:t>
            </a:r>
            <a:r>
              <a:rPr dirty="0" sz="1500" spc="4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involve </a:t>
            </a:r>
            <a:r>
              <a:rPr dirty="0" sz="1500">
                <a:latin typeface="Times New Roman"/>
                <a:cs typeface="Times New Roman"/>
              </a:rPr>
              <a:t>data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aggregation,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visualization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through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charts,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comparison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against </a:t>
            </a:r>
            <a:r>
              <a:rPr dirty="0" sz="1500">
                <a:latin typeface="Times New Roman"/>
                <a:cs typeface="Times New Roman"/>
              </a:rPr>
              <a:t>set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benchmarks.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goal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identify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performance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trends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areas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for </a:t>
            </a:r>
            <a:r>
              <a:rPr dirty="0" sz="1500">
                <a:latin typeface="Times New Roman"/>
                <a:cs typeface="Times New Roman"/>
              </a:rPr>
              <a:t>improvement.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This</a:t>
            </a:r>
            <a:r>
              <a:rPr dirty="0" sz="1500" spc="1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data-driven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approach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will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support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management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in </a:t>
            </a:r>
            <a:r>
              <a:rPr dirty="0" sz="1500">
                <a:latin typeface="Times New Roman"/>
                <a:cs typeface="Times New Roman"/>
              </a:rPr>
              <a:t>making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informed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decisions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regarding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employee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development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>
                <a:latin typeface="Times New Roman"/>
                <a:cs typeface="Times New Roman"/>
              </a:rPr>
              <a:t>resource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allocation.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1702" y="554847"/>
            <a:ext cx="330327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b="1">
                <a:latin typeface="Trebuchet MS"/>
                <a:cs typeface="Trebuchet MS"/>
              </a:rPr>
              <a:t>WHO</a:t>
            </a:r>
            <a:r>
              <a:rPr dirty="0" sz="2050" spc="-60" b="1">
                <a:latin typeface="Trebuchet MS"/>
                <a:cs typeface="Trebuchet MS"/>
              </a:rPr>
              <a:t> </a:t>
            </a:r>
            <a:r>
              <a:rPr dirty="0" sz="2050" b="1">
                <a:latin typeface="Trebuchet MS"/>
                <a:cs typeface="Trebuchet MS"/>
              </a:rPr>
              <a:t>ARE</a:t>
            </a:r>
            <a:r>
              <a:rPr dirty="0" sz="2050" spc="-60" b="1">
                <a:latin typeface="Trebuchet MS"/>
                <a:cs typeface="Trebuchet MS"/>
              </a:rPr>
              <a:t> </a:t>
            </a:r>
            <a:r>
              <a:rPr dirty="0" sz="2050" b="1">
                <a:latin typeface="Trebuchet MS"/>
                <a:cs typeface="Trebuchet MS"/>
              </a:rPr>
              <a:t>THE</a:t>
            </a:r>
            <a:r>
              <a:rPr dirty="0" sz="2050" spc="-60" b="1">
                <a:latin typeface="Trebuchet MS"/>
                <a:cs typeface="Trebuchet MS"/>
              </a:rPr>
              <a:t> </a:t>
            </a:r>
            <a:r>
              <a:rPr dirty="0" sz="2050" b="1">
                <a:latin typeface="Trebuchet MS"/>
                <a:cs typeface="Trebuchet MS"/>
              </a:rPr>
              <a:t>END</a:t>
            </a:r>
            <a:r>
              <a:rPr dirty="0" sz="2050" spc="-20" b="1">
                <a:latin typeface="Trebuchet MS"/>
                <a:cs typeface="Trebuchet MS"/>
              </a:rPr>
              <a:t> </a:t>
            </a:r>
            <a:r>
              <a:rPr dirty="0" sz="2050" b="1">
                <a:latin typeface="Trebuchet MS"/>
                <a:cs typeface="Trebuchet MS"/>
              </a:rPr>
              <a:t>USERS</a:t>
            </a:r>
            <a:r>
              <a:rPr dirty="0" sz="2050" spc="-80" b="1">
                <a:latin typeface="Trebuchet MS"/>
                <a:cs typeface="Trebuchet MS"/>
              </a:rPr>
              <a:t> </a:t>
            </a:r>
            <a:r>
              <a:rPr dirty="0" sz="2050" spc="-50" b="1">
                <a:latin typeface="Trebuchet MS"/>
                <a:cs typeface="Trebuchet MS"/>
              </a:rPr>
              <a:t>?</a:t>
            </a:r>
            <a:endParaRPr sz="205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486" y="3934777"/>
            <a:ext cx="1390530" cy="30968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254899" y="4118006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5196" y="1256022"/>
            <a:ext cx="2042160" cy="729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indent="-106045">
              <a:lnSpc>
                <a:spcPct val="100000"/>
              </a:lnSpc>
              <a:spcBef>
                <a:spcPts val="100"/>
              </a:spcBef>
              <a:buChar char="•"/>
              <a:tabLst>
                <a:tab pos="118745" algn="l"/>
              </a:tabLst>
            </a:pPr>
            <a:r>
              <a:rPr dirty="0" sz="1150">
                <a:latin typeface="Calibri"/>
                <a:cs typeface="Calibri"/>
              </a:rPr>
              <a:t>HR</a:t>
            </a:r>
            <a:r>
              <a:rPr dirty="0" sz="1150" spc="1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Managers</a:t>
            </a:r>
            <a:endParaRPr sz="1150">
              <a:latin typeface="Calibri"/>
              <a:cs typeface="Calibri"/>
            </a:endParaRPr>
          </a:p>
          <a:p>
            <a:pPr marL="121920" indent="-109220">
              <a:lnSpc>
                <a:spcPct val="100000"/>
              </a:lnSpc>
              <a:spcBef>
                <a:spcPts val="5"/>
              </a:spcBef>
              <a:buChar char="•"/>
              <a:tabLst>
                <a:tab pos="121920" algn="l"/>
              </a:tabLst>
            </a:pPr>
            <a:r>
              <a:rPr dirty="0" sz="1150" spc="-40">
                <a:latin typeface="Calibri"/>
                <a:cs typeface="Calibri"/>
              </a:rPr>
              <a:t>Team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Leaders/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Managers</a:t>
            </a:r>
            <a:endParaRPr sz="1150">
              <a:latin typeface="Calibri"/>
              <a:cs typeface="Calibri"/>
            </a:endParaRPr>
          </a:p>
          <a:p>
            <a:pPr marL="121920" indent="-109220">
              <a:lnSpc>
                <a:spcPct val="100000"/>
              </a:lnSpc>
              <a:spcBef>
                <a:spcPts val="10"/>
              </a:spcBef>
              <a:buChar char="•"/>
              <a:tabLst>
                <a:tab pos="121920" algn="l"/>
              </a:tabLst>
            </a:pPr>
            <a:r>
              <a:rPr dirty="0" sz="1150">
                <a:latin typeface="Calibri"/>
                <a:cs typeface="Calibri"/>
              </a:rPr>
              <a:t>Senior</a:t>
            </a:r>
            <a:r>
              <a:rPr dirty="0" sz="1150" spc="-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Management/</a:t>
            </a:r>
            <a:r>
              <a:rPr dirty="0" sz="1150" spc="-5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Executives</a:t>
            </a:r>
            <a:endParaRPr sz="1150">
              <a:latin typeface="Calibri"/>
              <a:cs typeface="Calibri"/>
            </a:endParaRPr>
          </a:p>
          <a:p>
            <a:pPr marL="121920" indent="-109220">
              <a:lnSpc>
                <a:spcPct val="100000"/>
              </a:lnSpc>
              <a:spcBef>
                <a:spcPts val="10"/>
              </a:spcBef>
              <a:buChar char="•"/>
              <a:tabLst>
                <a:tab pos="121920" algn="l"/>
              </a:tabLst>
            </a:pPr>
            <a:r>
              <a:rPr dirty="0" sz="1150" spc="-10">
                <a:latin typeface="Calibri"/>
                <a:cs typeface="Calibri"/>
              </a:rPr>
              <a:t>Employees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41189"/>
            <a:ext cx="1718428" cy="207061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99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/>
              <a:t>OUR</a:t>
            </a:r>
            <a:r>
              <a:rPr dirty="0" sz="2300" spc="-80"/>
              <a:t> </a:t>
            </a:r>
            <a:r>
              <a:rPr dirty="0" sz="2300" spc="-10"/>
              <a:t>SOLUTION</a:t>
            </a:r>
            <a:r>
              <a:rPr dirty="0" sz="2300" spc="-225"/>
              <a:t> </a:t>
            </a:r>
            <a:r>
              <a:rPr dirty="0" sz="2300"/>
              <a:t>AND</a:t>
            </a:r>
            <a:r>
              <a:rPr dirty="0" sz="2300" spc="-25"/>
              <a:t> </a:t>
            </a:r>
            <a:r>
              <a:rPr dirty="0" sz="2300"/>
              <a:t>ITS</a:t>
            </a:r>
            <a:r>
              <a:rPr dirty="0" sz="2300" spc="-20"/>
              <a:t> </a:t>
            </a:r>
            <a:r>
              <a:rPr dirty="0" sz="2300" spc="-35"/>
              <a:t>VALUE</a:t>
            </a:r>
            <a:r>
              <a:rPr dirty="0" sz="2300" spc="-85"/>
              <a:t> </a:t>
            </a:r>
            <a:r>
              <a:rPr dirty="0" sz="2300" spc="-10"/>
              <a:t>PROPOSITION</a:t>
            </a:r>
            <a:endParaRPr sz="23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632" y="4123015"/>
            <a:ext cx="48577" cy="11334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254899" y="4118006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59766" y="1368884"/>
            <a:ext cx="1950085" cy="1605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Conditional</a:t>
            </a:r>
            <a:r>
              <a:rPr dirty="0" sz="1150" spc="-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Formatting:</a:t>
            </a:r>
            <a:r>
              <a:rPr dirty="0" sz="1150" spc="19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Missing</a:t>
            </a:r>
            <a:endParaRPr sz="1150">
              <a:latin typeface="Calibri"/>
              <a:cs typeface="Calibri"/>
            </a:endParaRPr>
          </a:p>
          <a:p>
            <a:pPr marL="12700" marR="568960">
              <a:lnSpc>
                <a:spcPct val="199500"/>
              </a:lnSpc>
              <a:spcBef>
                <a:spcPts val="25"/>
              </a:spcBef>
            </a:pPr>
            <a:r>
              <a:rPr dirty="0" sz="1150">
                <a:latin typeface="Calibri"/>
                <a:cs typeface="Calibri"/>
              </a:rPr>
              <a:t>Filter:</a:t>
            </a:r>
            <a:r>
              <a:rPr dirty="0" sz="1150" spc="229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Remove </a:t>
            </a:r>
            <a:r>
              <a:rPr dirty="0" sz="1150">
                <a:latin typeface="Calibri"/>
                <a:cs typeface="Calibri"/>
              </a:rPr>
              <a:t>Formula:</a:t>
            </a:r>
            <a:r>
              <a:rPr dirty="0" sz="1150" spc="21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Performance </a:t>
            </a:r>
            <a:r>
              <a:rPr dirty="0" sz="1150">
                <a:latin typeface="Calibri"/>
                <a:cs typeface="Calibri"/>
              </a:rPr>
              <a:t>Pivot:</a:t>
            </a:r>
            <a:r>
              <a:rPr dirty="0" sz="1150" spc="19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Summary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150">
                <a:latin typeface="Calibri"/>
                <a:cs typeface="Calibri"/>
              </a:rPr>
              <a:t>Graph:</a:t>
            </a:r>
            <a:r>
              <a:rPr dirty="0" sz="1150" spc="2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Data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Visualization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177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115"/>
              </a:spcBef>
            </a:pPr>
            <a:r>
              <a:rPr dirty="0"/>
              <a:t>Dataset</a:t>
            </a:r>
            <a:r>
              <a:rPr dirty="0" spc="-15"/>
              <a:t> </a:t>
            </a:r>
            <a:r>
              <a:rPr dirty="0" spc="-10"/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1952" y="1374228"/>
            <a:ext cx="2169160" cy="1599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 indent="-58419">
              <a:lnSpc>
                <a:spcPts val="1360"/>
              </a:lnSpc>
              <a:spcBef>
                <a:spcPts val="100"/>
              </a:spcBef>
              <a:buSzPct val="91304"/>
              <a:buFont typeface="Arial MT"/>
              <a:buChar char="•"/>
              <a:tabLst>
                <a:tab pos="62865" algn="l"/>
              </a:tabLst>
            </a:pPr>
            <a:r>
              <a:rPr dirty="0" sz="1150" spc="-10">
                <a:latin typeface="Calibri"/>
                <a:cs typeface="Calibri"/>
              </a:rPr>
              <a:t>Employee: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Naan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Mudhalvan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Portal</a:t>
            </a:r>
            <a:endParaRPr sz="1150">
              <a:latin typeface="Calibri"/>
              <a:cs typeface="Calibri"/>
            </a:endParaRPr>
          </a:p>
          <a:p>
            <a:pPr marL="62865" indent="-58419">
              <a:lnSpc>
                <a:spcPts val="1360"/>
              </a:lnSpc>
              <a:buSzPct val="91304"/>
              <a:buFont typeface="Arial MT"/>
              <a:buChar char="•"/>
              <a:tabLst>
                <a:tab pos="62865" algn="l"/>
              </a:tabLst>
            </a:pPr>
            <a:r>
              <a:rPr dirty="0" sz="1150">
                <a:latin typeface="Calibri"/>
                <a:cs typeface="Calibri"/>
              </a:rPr>
              <a:t>26</a:t>
            </a:r>
            <a:r>
              <a:rPr dirty="0" sz="1150" spc="-10">
                <a:latin typeface="Calibri"/>
                <a:cs typeface="Calibri"/>
              </a:rPr>
              <a:t> features</a:t>
            </a:r>
            <a:endParaRPr sz="1150">
              <a:latin typeface="Calibri"/>
              <a:cs typeface="Calibri"/>
            </a:endParaRPr>
          </a:p>
          <a:p>
            <a:pPr marL="62865" indent="-58419">
              <a:lnSpc>
                <a:spcPct val="100000"/>
              </a:lnSpc>
              <a:spcBef>
                <a:spcPts val="5"/>
              </a:spcBef>
              <a:buSzPct val="91304"/>
              <a:buFont typeface="Arial MT"/>
              <a:buChar char="•"/>
              <a:tabLst>
                <a:tab pos="62865" algn="l"/>
              </a:tabLst>
            </a:pPr>
            <a:r>
              <a:rPr dirty="0" sz="1150">
                <a:latin typeface="Calibri"/>
                <a:cs typeface="Calibri"/>
              </a:rPr>
              <a:t>9</a:t>
            </a:r>
            <a:r>
              <a:rPr dirty="0" sz="1150" spc="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features</a:t>
            </a:r>
            <a:endParaRPr sz="1150">
              <a:latin typeface="Calibri"/>
              <a:cs typeface="Calibri"/>
            </a:endParaRPr>
          </a:p>
          <a:p>
            <a:pPr marL="62865" indent="-58419">
              <a:lnSpc>
                <a:spcPct val="100000"/>
              </a:lnSpc>
              <a:spcBef>
                <a:spcPts val="10"/>
              </a:spcBef>
              <a:buSzPct val="91304"/>
              <a:buFont typeface="Arial MT"/>
              <a:buChar char="•"/>
              <a:tabLst>
                <a:tab pos="62865" algn="l"/>
              </a:tabLst>
            </a:pPr>
            <a:r>
              <a:rPr dirty="0" sz="1150">
                <a:latin typeface="Calibri"/>
                <a:cs typeface="Calibri"/>
              </a:rPr>
              <a:t>Employee</a:t>
            </a:r>
            <a:r>
              <a:rPr dirty="0" sz="1150" spc="-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ID:</a:t>
            </a:r>
            <a:r>
              <a:rPr dirty="0" sz="1150" spc="-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Numerical</a:t>
            </a:r>
            <a:r>
              <a:rPr dirty="0" sz="1150" spc="-4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Values</a:t>
            </a:r>
            <a:endParaRPr sz="1150">
              <a:latin typeface="Calibri"/>
              <a:cs typeface="Calibri"/>
            </a:endParaRPr>
          </a:p>
          <a:p>
            <a:pPr marL="62865" indent="-58419">
              <a:lnSpc>
                <a:spcPct val="100000"/>
              </a:lnSpc>
              <a:spcBef>
                <a:spcPts val="10"/>
              </a:spcBef>
              <a:buSzPct val="91304"/>
              <a:buFont typeface="Arial MT"/>
              <a:buChar char="•"/>
              <a:tabLst>
                <a:tab pos="62865" algn="l"/>
              </a:tabLst>
            </a:pPr>
            <a:r>
              <a:rPr dirty="0" sz="1150">
                <a:latin typeface="Calibri"/>
                <a:cs typeface="Calibri"/>
              </a:rPr>
              <a:t>Name:</a:t>
            </a:r>
            <a:r>
              <a:rPr dirty="0" sz="1150" spc="-20">
                <a:latin typeface="Calibri"/>
                <a:cs typeface="Calibri"/>
              </a:rPr>
              <a:t> Text</a:t>
            </a:r>
            <a:endParaRPr sz="1150">
              <a:latin typeface="Calibri"/>
              <a:cs typeface="Calibri"/>
            </a:endParaRPr>
          </a:p>
          <a:p>
            <a:pPr marL="62865" indent="-58419">
              <a:lnSpc>
                <a:spcPts val="1360"/>
              </a:lnSpc>
              <a:spcBef>
                <a:spcPts val="5"/>
              </a:spcBef>
              <a:buSzPct val="91304"/>
              <a:buFont typeface="Arial MT"/>
              <a:buChar char="•"/>
              <a:tabLst>
                <a:tab pos="62865" algn="l"/>
              </a:tabLst>
            </a:pPr>
            <a:r>
              <a:rPr dirty="0" sz="1150">
                <a:latin typeface="Calibri"/>
                <a:cs typeface="Calibri"/>
              </a:rPr>
              <a:t>Employee</a:t>
            </a:r>
            <a:r>
              <a:rPr dirty="0" sz="1150" spc="-40">
                <a:latin typeface="Calibri"/>
                <a:cs typeface="Calibri"/>
              </a:rPr>
              <a:t> </a:t>
            </a:r>
            <a:r>
              <a:rPr dirty="0" sz="1150" spc="-20">
                <a:latin typeface="Calibri"/>
                <a:cs typeface="Calibri"/>
              </a:rPr>
              <a:t>Type</a:t>
            </a:r>
            <a:endParaRPr sz="1150">
              <a:latin typeface="Calibri"/>
              <a:cs typeface="Calibri"/>
            </a:endParaRPr>
          </a:p>
          <a:p>
            <a:pPr marL="62865" indent="-58419">
              <a:lnSpc>
                <a:spcPts val="1360"/>
              </a:lnSpc>
              <a:buSzPct val="91304"/>
              <a:buFont typeface="Arial MT"/>
              <a:buChar char="•"/>
              <a:tabLst>
                <a:tab pos="62865" algn="l"/>
              </a:tabLst>
            </a:pPr>
            <a:r>
              <a:rPr dirty="0" sz="1150" spc="-10">
                <a:latin typeface="Calibri"/>
                <a:cs typeface="Calibri"/>
              </a:rPr>
              <a:t>Performance</a:t>
            </a:r>
            <a:r>
              <a:rPr dirty="0" sz="1150" spc="1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level</a:t>
            </a:r>
            <a:endParaRPr sz="1150">
              <a:latin typeface="Calibri"/>
              <a:cs typeface="Calibri"/>
            </a:endParaRPr>
          </a:p>
          <a:p>
            <a:pPr marL="62865" indent="-58419">
              <a:lnSpc>
                <a:spcPct val="100000"/>
              </a:lnSpc>
              <a:spcBef>
                <a:spcPts val="10"/>
              </a:spcBef>
              <a:buSzPct val="91304"/>
              <a:buFont typeface="Arial MT"/>
              <a:buChar char="•"/>
              <a:tabLst>
                <a:tab pos="62865" algn="l"/>
              </a:tabLst>
            </a:pPr>
            <a:r>
              <a:rPr dirty="0" sz="1150">
                <a:latin typeface="Calibri"/>
                <a:cs typeface="Calibri"/>
              </a:rPr>
              <a:t>Gender: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Male and</a:t>
            </a:r>
            <a:r>
              <a:rPr dirty="0" sz="1150" spc="-2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Female</a:t>
            </a:r>
            <a:endParaRPr sz="1150">
              <a:latin typeface="Calibri"/>
              <a:cs typeface="Calibri"/>
            </a:endParaRPr>
          </a:p>
          <a:p>
            <a:pPr marL="62865" indent="-58419">
              <a:lnSpc>
                <a:spcPct val="100000"/>
              </a:lnSpc>
              <a:spcBef>
                <a:spcPts val="10"/>
              </a:spcBef>
              <a:buSzPct val="91304"/>
              <a:buFont typeface="Arial MT"/>
              <a:buChar char="•"/>
              <a:tabLst>
                <a:tab pos="62865" algn="l"/>
              </a:tabLst>
            </a:pPr>
            <a:r>
              <a:rPr dirty="0" sz="1150">
                <a:latin typeface="Calibri"/>
                <a:cs typeface="Calibri"/>
              </a:rPr>
              <a:t>Employee</a:t>
            </a:r>
            <a:r>
              <a:rPr dirty="0" sz="1150" spc="-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Rating: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Numerical</a:t>
            </a:r>
            <a:r>
              <a:rPr dirty="0" sz="1150" spc="-3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Values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0107" y="4139921"/>
            <a:ext cx="112522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700" spc="43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700" spc="-5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05" y="2155625"/>
            <a:ext cx="1572696" cy="217991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022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25"/>
              </a:spcBef>
            </a:pPr>
            <a:r>
              <a:rPr dirty="0" sz="2700"/>
              <a:t>THE</a:t>
            </a:r>
            <a:r>
              <a:rPr dirty="0" sz="2700" spc="25"/>
              <a:t> </a:t>
            </a:r>
            <a:r>
              <a:rPr dirty="0" sz="2700"/>
              <a:t>"WOW"</a:t>
            </a:r>
            <a:r>
              <a:rPr dirty="0" sz="2700" spc="85"/>
              <a:t> </a:t>
            </a:r>
            <a:r>
              <a:rPr dirty="0" sz="2700"/>
              <a:t>IN</a:t>
            </a:r>
            <a:r>
              <a:rPr dirty="0" sz="2700" spc="15"/>
              <a:t> </a:t>
            </a:r>
            <a:r>
              <a:rPr dirty="0" sz="2700"/>
              <a:t>OUR </a:t>
            </a:r>
            <a:r>
              <a:rPr dirty="0" sz="2700" spc="-10"/>
              <a:t>SOLUTION</a:t>
            </a:r>
            <a:endParaRPr sz="2700"/>
          </a:p>
        </p:txBody>
      </p:sp>
      <p:sp>
        <p:nvSpPr>
          <p:cNvPr id="8" name="object 8" descr=""/>
          <p:cNvSpPr txBox="1"/>
          <p:nvPr/>
        </p:nvSpPr>
        <p:spPr>
          <a:xfrm>
            <a:off x="7206321" y="4118006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95840" y="1507573"/>
            <a:ext cx="392493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20">
                <a:latin typeface="Calibri"/>
                <a:cs typeface="Calibri"/>
              </a:rPr>
              <a:t>=IFS(Z9&gt;=5,”VERY</a:t>
            </a:r>
            <a:r>
              <a:rPr dirty="0" sz="1150" spc="95">
                <a:latin typeface="Calibri"/>
                <a:cs typeface="Calibri"/>
              </a:rPr>
              <a:t> </a:t>
            </a:r>
            <a:r>
              <a:rPr dirty="0" sz="1150" spc="-20">
                <a:latin typeface="Calibri"/>
                <a:cs typeface="Calibri"/>
              </a:rPr>
              <a:t>HIGH”,Z9&gt;=4,”HIGH”,Z9&gt;=3,”MED”,TRUE,”LOW”)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2024-09-10T15:50:53Z</dcterms:created>
  <dcterms:modified xsi:type="dcterms:W3CDTF">2024-09-10T15:50:53Z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2024-09-10T00:00:00Z</vt:filetime>
  </property>
  <property fmtid="{D5CDD505-2E9C-101B-9397-08002B2CF9AE}" pid="3" name="LastSaved">
    <vt:filetime>2024-09-10T00:00:00Z</vt:filetime>
  </property>
</Properties>
</file>