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8" r:id="rId2"/>
    <p:sldId id="261" r:id="rId3"/>
    <p:sldId id="262" r:id="rId4"/>
    <p:sldId id="282" r:id="rId5"/>
    <p:sldId id="283" r:id="rId6"/>
    <p:sldId id="263" r:id="rId7"/>
    <p:sldId id="265" r:id="rId8"/>
    <p:sldId id="285" r:id="rId9"/>
    <p:sldId id="266" r:id="rId10"/>
    <p:sldId id="267" r:id="rId11"/>
    <p:sldId id="268" r:id="rId12"/>
    <p:sldId id="269" r:id="rId13"/>
    <p:sldId id="270" r:id="rId14"/>
    <p:sldId id="271" r:id="rId15"/>
    <p:sldId id="272" r:id="rId16"/>
    <p:sldId id="273" r:id="rId17"/>
    <p:sldId id="274" r:id="rId18"/>
    <p:sldId id="275" r:id="rId19"/>
    <p:sldId id="276" r:id="rId20"/>
    <p:sldId id="284" r:id="rId21"/>
    <p:sldId id="277"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B8E6"/>
    <a:srgbClr val="69A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1" d="100"/>
          <a:sy n="61" d="100"/>
        </p:scale>
        <p:origin x="-154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5617F-87E6-456F-9A41-364207E7A773}">
      <dsp:nvSpPr>
        <dsp:cNvPr id="0" name=""/>
        <dsp:cNvSpPr/>
      </dsp:nvSpPr>
      <dsp:spPr>
        <a:xfrm>
          <a:off x="4086" y="1409885"/>
          <a:ext cx="1857844" cy="111470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n-US" sz="2000" b="1" kern="1200" dirty="0">
              <a:latin typeface="Bell MT" pitchFamily="18" charset="0"/>
            </a:rPr>
            <a:t>Recording on Blockchain</a:t>
          </a:r>
        </a:p>
      </dsp:txBody>
      <dsp:txXfrm>
        <a:off x="4086" y="1409885"/>
        <a:ext cx="1857844" cy="743137"/>
      </dsp:txXfrm>
    </dsp:sp>
    <dsp:sp modelId="{6C791524-E6C6-4637-AF34-F70E25EAD65D}">
      <dsp:nvSpPr>
        <dsp:cNvPr id="0" name=""/>
        <dsp:cNvSpPr/>
      </dsp:nvSpPr>
      <dsp:spPr>
        <a:xfrm>
          <a:off x="384608" y="2153022"/>
          <a:ext cx="1857844" cy="11520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p>
      </dsp:txBody>
      <dsp:txXfrm>
        <a:off x="418349" y="2186763"/>
        <a:ext cx="1790362" cy="1084518"/>
      </dsp:txXfrm>
    </dsp:sp>
    <dsp:sp modelId="{60ACBA63-00CB-4621-A4BE-BBFCA0C309C6}">
      <dsp:nvSpPr>
        <dsp:cNvPr id="0" name=""/>
        <dsp:cNvSpPr/>
      </dsp:nvSpPr>
      <dsp:spPr>
        <a:xfrm>
          <a:off x="2143573" y="1550179"/>
          <a:ext cx="597082" cy="462549"/>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143573" y="1642689"/>
        <a:ext cx="458317" cy="277529"/>
      </dsp:txXfrm>
    </dsp:sp>
    <dsp:sp modelId="{C99DF483-8C4F-4A45-AE44-CF1E48EEF83F}">
      <dsp:nvSpPr>
        <dsp:cNvPr id="0" name=""/>
        <dsp:cNvSpPr/>
      </dsp:nvSpPr>
      <dsp:spPr>
        <a:xfrm>
          <a:off x="2988501" y="1409885"/>
          <a:ext cx="1857844" cy="111470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n-US" sz="2000" b="1" kern="1200" dirty="0">
              <a:latin typeface="Bell MT" pitchFamily="18" charset="0"/>
            </a:rPr>
            <a:t>Immutable Record</a:t>
          </a:r>
        </a:p>
      </dsp:txBody>
      <dsp:txXfrm>
        <a:off x="2988501" y="1409885"/>
        <a:ext cx="1857844" cy="743137"/>
      </dsp:txXfrm>
    </dsp:sp>
    <dsp:sp modelId="{33D48095-281B-441B-9A65-D5B1C3A6757E}">
      <dsp:nvSpPr>
        <dsp:cNvPr id="0" name=""/>
        <dsp:cNvSpPr/>
      </dsp:nvSpPr>
      <dsp:spPr>
        <a:xfrm>
          <a:off x="3369023" y="2153022"/>
          <a:ext cx="1857844" cy="11520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p>
      </dsp:txBody>
      <dsp:txXfrm>
        <a:off x="3402764" y="2186763"/>
        <a:ext cx="1790362" cy="1084518"/>
      </dsp:txXfrm>
    </dsp:sp>
    <dsp:sp modelId="{46C5DB45-D7D9-4550-887C-0134F1C9F80E}">
      <dsp:nvSpPr>
        <dsp:cNvPr id="0" name=""/>
        <dsp:cNvSpPr/>
      </dsp:nvSpPr>
      <dsp:spPr>
        <a:xfrm>
          <a:off x="5127988" y="1550179"/>
          <a:ext cx="597082" cy="462549"/>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127988" y="1642689"/>
        <a:ext cx="458317" cy="277529"/>
      </dsp:txXfrm>
    </dsp:sp>
    <dsp:sp modelId="{27C38F97-257F-4382-87EC-00F6A71EA7A0}">
      <dsp:nvSpPr>
        <dsp:cNvPr id="0" name=""/>
        <dsp:cNvSpPr/>
      </dsp:nvSpPr>
      <dsp:spPr>
        <a:xfrm>
          <a:off x="5972916" y="1409885"/>
          <a:ext cx="1857844" cy="111470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n-US" sz="2000" b="1" kern="1200" dirty="0">
              <a:latin typeface="Bell MT" pitchFamily="18" charset="0"/>
            </a:rPr>
            <a:t>Ensuring Integrity</a:t>
          </a:r>
        </a:p>
      </dsp:txBody>
      <dsp:txXfrm>
        <a:off x="5972916" y="1409885"/>
        <a:ext cx="1857844" cy="743137"/>
      </dsp:txXfrm>
    </dsp:sp>
    <dsp:sp modelId="{F3EE8A9F-E856-4CA0-9C87-FB1F73E552D2}">
      <dsp:nvSpPr>
        <dsp:cNvPr id="0" name=""/>
        <dsp:cNvSpPr/>
      </dsp:nvSpPr>
      <dsp:spPr>
        <a:xfrm>
          <a:off x="6353439" y="2153022"/>
          <a:ext cx="1857844" cy="11520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1F931EB-A29F-43E9-B802-2BDB4F318583}"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84A35-6389-42C1-9D21-BFCC1C5685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931EB-A29F-43E9-B802-2BDB4F318583}"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84A35-6389-42C1-9D21-BFCC1C5685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931EB-A29F-43E9-B802-2BDB4F318583}"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84A35-6389-42C1-9D21-BFCC1C5685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931EB-A29F-43E9-B802-2BDB4F318583}"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84A35-6389-42C1-9D21-BFCC1C5685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931EB-A29F-43E9-B802-2BDB4F318583}"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84A35-6389-42C1-9D21-BFCC1C5685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F931EB-A29F-43E9-B802-2BDB4F318583}"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84A35-6389-42C1-9D21-BFCC1C5685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F931EB-A29F-43E9-B802-2BDB4F318583}"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E84A35-6389-42C1-9D21-BFCC1C5685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F931EB-A29F-43E9-B802-2BDB4F318583}"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E84A35-6389-42C1-9D21-BFCC1C5685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931EB-A29F-43E9-B802-2BDB4F318583}" type="datetimeFigureOut">
              <a:rPr lang="en-US" smtClean="0"/>
              <a:pPr/>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E84A35-6389-42C1-9D21-BFCC1C5685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931EB-A29F-43E9-B802-2BDB4F318583}"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84A35-6389-42C1-9D21-BFCC1C5685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931EB-A29F-43E9-B802-2BDB4F318583}"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84A35-6389-42C1-9D21-BFCC1C5685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931EB-A29F-43E9-B802-2BDB4F318583}" type="datetimeFigureOut">
              <a:rPr lang="en-US" smtClean="0"/>
              <a:pPr/>
              <a:t>4/25/2024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E84A35-6389-42C1-9D21-BFCC1C5685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jpe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jpe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6" name="Title 1">
            <a:extLst>
              <a:ext uri="{FF2B5EF4-FFF2-40B4-BE49-F238E27FC236}">
                <a16:creationId xmlns:a16="http://schemas.microsoft.com/office/drawing/2014/main" xmlns="" id="{3854C4AD-2F24-0A25-F6C9-2C999339FD4C}"/>
              </a:ext>
            </a:extLst>
          </p:cNvPr>
          <p:cNvSpPr txBox="1">
            <a:spLocks/>
          </p:cNvSpPr>
          <p:nvPr/>
        </p:nvSpPr>
        <p:spPr>
          <a:xfrm>
            <a:off x="0" y="642918"/>
            <a:ext cx="9144000" cy="6365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50000"/>
              </a:lnSpc>
              <a:spcBef>
                <a:spcPts val="100"/>
              </a:spcBef>
              <a:spcAft>
                <a:spcPts val="0"/>
              </a:spcAft>
              <a:buClrTx/>
              <a:buSzTx/>
              <a:buFontTx/>
              <a:buNone/>
              <a:tabLst/>
              <a:defRPr/>
            </a:pPr>
            <a:r>
              <a:rPr kumimoji="0" lang="en-IN" sz="1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r>
            <a:br>
              <a:rPr kumimoji="0" lang="en-IN" sz="1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br>
            <a:r>
              <a:rPr kumimoji="0" lang="en-IN" sz="2600" b="1" i="0" u="none" strike="noStrike" kern="1200" cap="none" spc="-5"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Malnad</a:t>
            </a:r>
            <a:r>
              <a:rPr kumimoji="0" lang="en-IN" sz="2600" b="1" i="0" u="none" strike="noStrike" kern="1200" cap="none" spc="-15"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kumimoji="0" lang="en-IN" sz="2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College</a:t>
            </a:r>
            <a:r>
              <a:rPr kumimoji="0" lang="en-IN" sz="2600" b="1" i="0" u="none" strike="noStrike" kern="1200" cap="none" spc="5"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IN" sz="2600" b="1" dirty="0">
                <a:solidFill>
                  <a:schemeClr val="bg1"/>
                </a:solidFill>
                <a:latin typeface="Times New Roman" panose="02020603050405020304" pitchFamily="18" charset="0"/>
                <a:ea typeface="+mj-ea"/>
                <a:cs typeface="Times New Roman" panose="02020603050405020304" pitchFamily="18" charset="0"/>
              </a:rPr>
              <a:t>of </a:t>
            </a:r>
            <a:r>
              <a:rPr kumimoji="0" lang="en-IN" sz="2600" b="1" i="0" u="none" strike="noStrike" kern="1200" cap="none" spc="-75"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kumimoji="0" lang="en-IN" sz="2600" b="1" i="0" u="none" strike="noStrike" kern="1200" cap="none" spc="-5"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Engineering,</a:t>
            </a:r>
            <a:r>
              <a:rPr kumimoji="0" lang="en-IN" sz="2600" b="1" i="0" u="none" strike="noStrike" kern="1200" cap="none" spc="1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kumimoji="0" lang="en-IN" sz="2600" b="1" i="0" u="none" strike="noStrike" kern="1200" cap="none" spc="-5"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Hassan</a:t>
            </a:r>
            <a:r>
              <a:rPr kumimoji="0" lang="en-IN" sz="2600" b="1" i="0" u="none" strike="noStrike" kern="1200" cap="none" spc="2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kumimoji="0" lang="en-IN" sz="2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573</a:t>
            </a:r>
            <a:r>
              <a:rPr kumimoji="0" lang="en-IN" sz="2600" b="1" i="0" u="none" strike="noStrike" kern="1200" cap="none" spc="-1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kumimoji="0" lang="en-IN" sz="2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202, </a:t>
            </a:r>
            <a:r>
              <a:rPr kumimoji="0" lang="en-IN" sz="2600" b="1" i="0" u="none" strike="noStrike" kern="1200" cap="none" spc="-35"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Karnataka</a:t>
            </a:r>
            <a:r>
              <a:rPr kumimoji="0" lang="en-IN" sz="2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r>
            <a:br>
              <a:rPr kumimoji="0" lang="en-IN" sz="2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br>
            <a:r>
              <a:rPr kumimoji="0" lang="en-IN" sz="2000" b="1" i="0" u="none" strike="noStrike" kern="1200" cap="none" spc="-5"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(An</a:t>
            </a:r>
            <a:r>
              <a:rPr kumimoji="0" lang="en-IN" sz="2000" b="1" i="0" u="none" strike="noStrike" kern="1200" cap="none" spc="-10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kumimoji="0" lang="en-IN" sz="2000" b="1" i="0" u="none" strike="noStrike" kern="1200" cap="none" spc="-5"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Autonomous</a:t>
            </a:r>
            <a:r>
              <a:rPr kumimoji="0" lang="en-IN" sz="20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Institution</a:t>
            </a:r>
            <a:r>
              <a:rPr kumimoji="0" lang="en-IN" sz="2000" b="1" i="0" u="none" strike="noStrike" kern="1200" cap="none" spc="-2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kumimoji="0" lang="en-IN" sz="20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under</a:t>
            </a:r>
            <a:r>
              <a:rPr kumimoji="0" lang="en-IN" sz="2000" b="1" i="0" u="none" strike="noStrike" kern="1200" cap="none" spc="-3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kumimoji="0" lang="en-IN" sz="2000" b="1" i="0" u="none" strike="noStrike" kern="1200" cap="none" spc="-5"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VTU,</a:t>
            </a:r>
            <a:r>
              <a:rPr kumimoji="0" lang="en-IN" sz="20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kumimoji="0" lang="en-IN" sz="2000" b="1" i="0" u="none" strike="noStrike" kern="1200" cap="none" spc="0" normalizeH="0" baseline="0" noProof="0" dirty="0" err="1">
                <a:ln>
                  <a:noFill/>
                </a:ln>
                <a:solidFill>
                  <a:schemeClr val="bg1"/>
                </a:solidFill>
                <a:effectLst/>
                <a:uLnTx/>
                <a:uFillTx/>
                <a:latin typeface="Times New Roman" panose="02020603050405020304" pitchFamily="18" charset="0"/>
                <a:ea typeface="+mj-ea"/>
                <a:cs typeface="Times New Roman" panose="02020603050405020304" pitchFamily="18" charset="0"/>
              </a:rPr>
              <a:t>Belagavi</a:t>
            </a:r>
            <a:r>
              <a:rPr kumimoji="0" lang="en-IN" sz="20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a:t>
            </a:r>
            <a:r>
              <a:rPr kumimoji="0" lang="en-IN" sz="1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r>
            <a:br>
              <a:rPr kumimoji="0" lang="en-IN" sz="1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br>
            <a:endParaRPr kumimoji="0" lang="en-IN" sz="1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7" name="Subtitle 2">
            <a:extLst>
              <a:ext uri="{FF2B5EF4-FFF2-40B4-BE49-F238E27FC236}">
                <a16:creationId xmlns:a16="http://schemas.microsoft.com/office/drawing/2014/main" xmlns="" id="{137865BD-041A-6075-43C1-3FBD108AEF7A}"/>
              </a:ext>
            </a:extLst>
          </p:cNvPr>
          <p:cNvSpPr txBox="1">
            <a:spLocks/>
          </p:cNvSpPr>
          <p:nvPr/>
        </p:nvSpPr>
        <p:spPr>
          <a:xfrm>
            <a:off x="214282" y="2846716"/>
            <a:ext cx="8643998" cy="358268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IN" sz="28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Technical</a:t>
            </a:r>
            <a:r>
              <a:rPr kumimoji="0" lang="en-IN" sz="2800" b="0" i="0" u="none" strike="noStrike" kern="1200" cap="none" spc="0" normalizeH="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Seminar on</a:t>
            </a:r>
            <a:endParaRPr kumimoji="0" lang="en-IN" sz="28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342900" marR="0" lvl="0" indent="-342900" algn="ctr" defTabSz="914400" rtl="0" eaLnBrk="1" fontAlgn="auto" latinLnBrk="0" hangingPunct="1">
              <a:lnSpc>
                <a:spcPct val="150000"/>
              </a:lnSpc>
              <a:spcBef>
                <a:spcPct val="20000"/>
              </a:spcBef>
              <a:spcAft>
                <a:spcPts val="0"/>
              </a:spcAft>
              <a:buClrTx/>
              <a:buSzTx/>
              <a:tabLst/>
              <a:defRPr/>
            </a:pPr>
            <a:r>
              <a:rPr kumimoji="0" lang="en-IN" sz="28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t>
            </a:r>
            <a:r>
              <a:rPr kumimoji="0" lang="en-IN" sz="2800" b="1" i="0" u="none" strike="noStrike" kern="1200" cap="none" spc="0" normalizeH="0" baseline="0" noProof="0" dirty="0">
                <a:ln>
                  <a:noFill/>
                </a:ln>
                <a:solidFill>
                  <a:schemeClr val="accent5">
                    <a:lumMod val="60000"/>
                    <a:lumOff val="40000"/>
                  </a:schemeClr>
                </a:solidFill>
                <a:effectLst/>
                <a:uLnTx/>
                <a:uFillTx/>
                <a:latin typeface="Times New Roman" panose="02020603050405020304" pitchFamily="18" charset="0"/>
                <a:ea typeface="+mn-ea"/>
                <a:cs typeface="Times New Roman" panose="02020603050405020304" pitchFamily="18" charset="0"/>
              </a:rPr>
              <a:t>Certificate</a:t>
            </a:r>
            <a:r>
              <a:rPr kumimoji="0" lang="en-IN" sz="2800" b="1" i="0" u="none" strike="noStrike" kern="1200" cap="none" spc="0" normalizeH="0" noProof="0" dirty="0">
                <a:ln>
                  <a:noFill/>
                </a:ln>
                <a:solidFill>
                  <a:schemeClr val="accent5">
                    <a:lumMod val="60000"/>
                    <a:lumOff val="40000"/>
                  </a:schemeClr>
                </a:solidFill>
                <a:effectLst/>
                <a:uLnTx/>
                <a:uFillTx/>
                <a:latin typeface="Times New Roman" panose="02020603050405020304" pitchFamily="18" charset="0"/>
                <a:ea typeface="+mn-ea"/>
                <a:cs typeface="Times New Roman" panose="02020603050405020304" pitchFamily="18" charset="0"/>
              </a:rPr>
              <a:t> Authentication using Blockchain</a:t>
            </a:r>
            <a:r>
              <a:rPr kumimoji="0" lang="en-IN" sz="28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21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Presented by:                                                     Under the Guidance of</a:t>
            </a:r>
          </a:p>
          <a:p>
            <a:pPr marL="342900" marR="0" lvl="0" indent="-342900" defTabSz="914400" rtl="0" eaLnBrk="1" fontAlgn="auto" latinLnBrk="0" hangingPunct="1">
              <a:lnSpc>
                <a:spcPct val="100000"/>
              </a:lnSpc>
              <a:spcBef>
                <a:spcPct val="20000"/>
              </a:spcBef>
              <a:spcAft>
                <a:spcPts val="0"/>
              </a:spcAft>
              <a:buClrTx/>
              <a:buSzTx/>
              <a:tabLst/>
              <a:defRPr/>
            </a:pPr>
            <a:r>
              <a:rPr kumimoji="0" lang="en-IN" sz="21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Name : Thejaswini</a:t>
            </a:r>
            <a:r>
              <a:rPr lang="en-IN" sz="2100" dirty="0">
                <a:solidFill>
                  <a:schemeClr val="bg1"/>
                </a:solidFill>
                <a:latin typeface="Times New Roman" panose="02020603050405020304" pitchFamily="18" charset="0"/>
                <a:cs typeface="Times New Roman" panose="02020603050405020304" pitchFamily="18" charset="0"/>
              </a:rPr>
              <a:t> B S                                                  Dr Nanditha B R</a:t>
            </a:r>
            <a:endParaRPr kumimoji="0" lang="en-IN" sz="21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21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USN : 4MC20IS057                         </a:t>
            </a:r>
            <a:r>
              <a:rPr kumimoji="0" lang="en-IN" sz="2100" b="0" i="0" u="none" strike="noStrike" kern="1200" cap="none" spc="0" normalizeH="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t>
            </a:r>
            <a:r>
              <a:rPr kumimoji="0" lang="en-IN" sz="21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t>
            </a:r>
            <a:r>
              <a:rPr kumimoji="0" lang="en-IN" sz="2100" b="0" i="0" u="none" strike="noStrike" kern="1200" cap="none" spc="0" normalizeH="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t>
            </a:r>
            <a:r>
              <a:rPr kumimoji="0" lang="en-IN" sz="21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(Assistant Professor)</a:t>
            </a:r>
          </a:p>
        </p:txBody>
      </p:sp>
      <p:pic>
        <p:nvPicPr>
          <p:cNvPr id="8" name="object 7">
            <a:extLst>
              <a:ext uri="{FF2B5EF4-FFF2-40B4-BE49-F238E27FC236}">
                <a16:creationId xmlns:a16="http://schemas.microsoft.com/office/drawing/2014/main" xmlns="" id="{7DC831CB-F540-AD7C-AC48-1FCD6E74C425}"/>
              </a:ext>
            </a:extLst>
          </p:cNvPr>
          <p:cNvPicPr/>
          <p:nvPr/>
        </p:nvPicPr>
        <p:blipFill>
          <a:blip r:embed="rId3" cstate="print"/>
          <a:stretch>
            <a:fillRect/>
          </a:stretch>
        </p:blipFill>
        <p:spPr>
          <a:xfrm>
            <a:off x="4143372" y="1714488"/>
            <a:ext cx="1071570" cy="107157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p:txBody>
          <a:bodyPr>
            <a:noAutofit/>
          </a:bodyPr>
          <a:lstStyle/>
          <a:p>
            <a:pPr algn="l"/>
            <a:r>
              <a:rPr lang="en-US" sz="3600" b="1" dirty="0">
                <a:solidFill>
                  <a:schemeClr val="accent5">
                    <a:lumMod val="60000"/>
                    <a:lumOff val="40000"/>
                  </a:schemeClr>
                </a:solidFill>
                <a:latin typeface="Sitka Text" pitchFamily="2" charset="0"/>
              </a:rPr>
              <a:t>STEP </a:t>
            </a:r>
            <a:r>
              <a:rPr lang="en-US" b="1" dirty="0">
                <a:solidFill>
                  <a:schemeClr val="accent5">
                    <a:lumMod val="60000"/>
                    <a:lumOff val="40000"/>
                  </a:schemeClr>
                </a:solidFill>
                <a:latin typeface="Sitka Text" pitchFamily="2" charset="0"/>
              </a:rPr>
              <a:t>1</a:t>
            </a:r>
            <a:r>
              <a:rPr lang="en-US" sz="3600" b="1" dirty="0">
                <a:solidFill>
                  <a:schemeClr val="accent5">
                    <a:lumMod val="60000"/>
                    <a:lumOff val="40000"/>
                  </a:schemeClr>
                </a:solidFill>
                <a:latin typeface="Sitka Text" pitchFamily="2" charset="0"/>
              </a:rPr>
              <a:t> :   </a:t>
            </a:r>
            <a:r>
              <a:rPr lang="en-US" sz="3600" b="1" dirty="0">
                <a:solidFill>
                  <a:schemeClr val="bg1"/>
                </a:solidFill>
                <a:latin typeface="Sitka Text" pitchFamily="2" charset="0"/>
              </a:rPr>
              <a:t>Generating Certificate</a:t>
            </a:r>
            <a:endParaRPr lang="en-US" sz="3600" dirty="0">
              <a:solidFill>
                <a:schemeClr val="bg1"/>
              </a:solidFill>
            </a:endParaRPr>
          </a:p>
        </p:txBody>
      </p:sp>
      <p:sp>
        <p:nvSpPr>
          <p:cNvPr id="15" name="Rounded Rectangle 14"/>
          <p:cNvSpPr/>
          <p:nvPr/>
        </p:nvSpPr>
        <p:spPr>
          <a:xfrm>
            <a:off x="1285852" y="4071942"/>
            <a:ext cx="2500330" cy="1000132"/>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gency FB" pitchFamily="34" charset="0"/>
              </a:rPr>
              <a:t>            Student </a:t>
            </a:r>
            <a:endParaRPr lang="en-US" sz="2400" b="1" dirty="0">
              <a:solidFill>
                <a:schemeClr val="tx1"/>
              </a:solidFill>
              <a:latin typeface="Agency FB" pitchFamily="34" charset="0"/>
            </a:endParaRPr>
          </a:p>
        </p:txBody>
      </p:sp>
      <p:pic>
        <p:nvPicPr>
          <p:cNvPr id="14338" name="Picture 2" descr="http://getdrawings.com/free-icon-bw/student-icon-1.png"/>
          <p:cNvPicPr>
            <a:picLocks noChangeAspect="1" noChangeArrowheads="1"/>
          </p:cNvPicPr>
          <p:nvPr/>
        </p:nvPicPr>
        <p:blipFill>
          <a:blip r:embed="rId4" cstate="print"/>
          <a:srcRect/>
          <a:stretch>
            <a:fillRect/>
          </a:stretch>
        </p:blipFill>
        <p:spPr bwMode="auto">
          <a:xfrm>
            <a:off x="1571604" y="4143380"/>
            <a:ext cx="857256" cy="857256"/>
          </a:xfrm>
          <a:prstGeom prst="rect">
            <a:avLst/>
          </a:prstGeom>
          <a:noFill/>
        </p:spPr>
      </p:pic>
      <p:sp>
        <p:nvSpPr>
          <p:cNvPr id="17" name="Rounded Rectangle 16"/>
          <p:cNvSpPr/>
          <p:nvPr/>
        </p:nvSpPr>
        <p:spPr>
          <a:xfrm>
            <a:off x="5214942" y="4071942"/>
            <a:ext cx="2500330" cy="1000132"/>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gency FB" pitchFamily="34" charset="0"/>
              </a:rPr>
              <a:t>          Certificate </a:t>
            </a:r>
            <a:endParaRPr lang="en-US" sz="2400" b="1" dirty="0">
              <a:solidFill>
                <a:schemeClr val="tx1"/>
              </a:solidFill>
              <a:latin typeface="Agency FB" pitchFamily="34" charset="0"/>
            </a:endParaRPr>
          </a:p>
        </p:txBody>
      </p:sp>
      <p:sp>
        <p:nvSpPr>
          <p:cNvPr id="25" name="Rounded Rectangle 24"/>
          <p:cNvSpPr/>
          <p:nvPr/>
        </p:nvSpPr>
        <p:spPr>
          <a:xfrm>
            <a:off x="3143240" y="2143116"/>
            <a:ext cx="2500330" cy="1000132"/>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gency FB" pitchFamily="34" charset="0"/>
              </a:rPr>
              <a:t>           Authority </a:t>
            </a:r>
            <a:endParaRPr lang="en-US" sz="2400" b="1" dirty="0">
              <a:solidFill>
                <a:schemeClr val="tx1"/>
              </a:solidFill>
              <a:latin typeface="Agency FB" pitchFamily="34" charset="0"/>
            </a:endParaRPr>
          </a:p>
        </p:txBody>
      </p:sp>
      <p:pic>
        <p:nvPicPr>
          <p:cNvPr id="14352" name="Picture 16" descr="https://vectorified.com/image/government-icon-vector-15.png"/>
          <p:cNvPicPr>
            <a:picLocks noChangeAspect="1" noChangeArrowheads="1"/>
          </p:cNvPicPr>
          <p:nvPr/>
        </p:nvPicPr>
        <p:blipFill>
          <a:blip r:embed="rId5" cstate="print"/>
          <a:srcRect/>
          <a:stretch>
            <a:fillRect/>
          </a:stretch>
        </p:blipFill>
        <p:spPr bwMode="auto">
          <a:xfrm>
            <a:off x="3428992" y="2285992"/>
            <a:ext cx="642942" cy="714380"/>
          </a:xfrm>
          <a:prstGeom prst="rect">
            <a:avLst/>
          </a:prstGeom>
          <a:noFill/>
        </p:spPr>
      </p:pic>
      <p:pic>
        <p:nvPicPr>
          <p:cNvPr id="14358" name="Picture 22" descr="http://cdn.onlinewebfonts.com/svg/img_412584.png"/>
          <p:cNvPicPr>
            <a:picLocks noChangeAspect="1" noChangeArrowheads="1"/>
          </p:cNvPicPr>
          <p:nvPr/>
        </p:nvPicPr>
        <p:blipFill>
          <a:blip r:embed="rId6" cstate="print"/>
          <a:srcRect/>
          <a:stretch>
            <a:fillRect/>
          </a:stretch>
        </p:blipFill>
        <p:spPr bwMode="auto">
          <a:xfrm>
            <a:off x="5500694" y="4214818"/>
            <a:ext cx="642942" cy="674325"/>
          </a:xfrm>
          <a:prstGeom prst="rect">
            <a:avLst/>
          </a:prstGeom>
          <a:noFill/>
        </p:spPr>
      </p:pic>
      <p:cxnSp>
        <p:nvCxnSpPr>
          <p:cNvPr id="32" name="Straight Arrow Connector 31"/>
          <p:cNvCxnSpPr>
            <a:stCxn id="15" idx="0"/>
          </p:cNvCxnSpPr>
          <p:nvPr/>
        </p:nvCxnSpPr>
        <p:spPr>
          <a:xfrm rot="5400000" flipH="1" flipV="1">
            <a:off x="2375282" y="3232545"/>
            <a:ext cx="1000132" cy="678663"/>
          </a:xfrm>
          <a:prstGeom prst="straightConnector1">
            <a:avLst/>
          </a:prstGeom>
          <a:ln w="5715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7" idx="0"/>
          </p:cNvCxnSpPr>
          <p:nvPr/>
        </p:nvCxnSpPr>
        <p:spPr>
          <a:xfrm rot="16200000" flipH="1">
            <a:off x="5518555" y="3125390"/>
            <a:ext cx="1000130" cy="892973"/>
          </a:xfrm>
          <a:prstGeom prst="straightConnector1">
            <a:avLst/>
          </a:prstGeom>
          <a:ln w="5715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1"/>
            <a:endCxn id="15" idx="3"/>
          </p:cNvCxnSpPr>
          <p:nvPr/>
        </p:nvCxnSpPr>
        <p:spPr>
          <a:xfrm rot="10800000">
            <a:off x="3786182" y="4572008"/>
            <a:ext cx="1428760" cy="1588"/>
          </a:xfrm>
          <a:prstGeom prst="straightConnector1">
            <a:avLst/>
          </a:prstGeom>
          <a:ln w="5715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285852" y="3286124"/>
            <a:ext cx="1285884" cy="461665"/>
          </a:xfrm>
          <a:prstGeom prst="rect">
            <a:avLst/>
          </a:prstGeom>
          <a:noFill/>
        </p:spPr>
        <p:txBody>
          <a:bodyPr wrap="square" rtlCol="0">
            <a:spAutoFit/>
          </a:bodyPr>
          <a:lstStyle/>
          <a:p>
            <a:pPr algn="r"/>
            <a:r>
              <a:rPr lang="en-US" sz="2400" b="1" dirty="0">
                <a:solidFill>
                  <a:schemeClr val="bg1"/>
                </a:solidFill>
                <a:latin typeface="Agency FB" pitchFamily="34" charset="0"/>
              </a:rPr>
              <a:t>Request</a:t>
            </a:r>
          </a:p>
        </p:txBody>
      </p:sp>
      <p:sp>
        <p:nvSpPr>
          <p:cNvPr id="47" name="TextBox 46"/>
          <p:cNvSpPr txBox="1"/>
          <p:nvPr/>
        </p:nvSpPr>
        <p:spPr>
          <a:xfrm>
            <a:off x="6215074" y="3214686"/>
            <a:ext cx="1285884" cy="461665"/>
          </a:xfrm>
          <a:prstGeom prst="rect">
            <a:avLst/>
          </a:prstGeom>
          <a:noFill/>
        </p:spPr>
        <p:txBody>
          <a:bodyPr wrap="square" rtlCol="0">
            <a:spAutoFit/>
          </a:bodyPr>
          <a:lstStyle/>
          <a:p>
            <a:r>
              <a:rPr lang="en-US" sz="2400" b="1" dirty="0">
                <a:solidFill>
                  <a:schemeClr val="bg1"/>
                </a:solidFill>
                <a:latin typeface="Agency FB" pitchFamily="34" charset="0"/>
              </a:rPr>
              <a:t>Generate</a:t>
            </a:r>
          </a:p>
        </p:txBody>
      </p:sp>
      <p:sp>
        <p:nvSpPr>
          <p:cNvPr id="48" name="TextBox 47"/>
          <p:cNvSpPr txBox="1"/>
          <p:nvPr/>
        </p:nvSpPr>
        <p:spPr>
          <a:xfrm>
            <a:off x="3857620" y="5072074"/>
            <a:ext cx="1285884" cy="461665"/>
          </a:xfrm>
          <a:prstGeom prst="rect">
            <a:avLst/>
          </a:prstGeom>
          <a:noFill/>
        </p:spPr>
        <p:txBody>
          <a:bodyPr wrap="square" rtlCol="0">
            <a:spAutoFit/>
          </a:bodyPr>
          <a:lstStyle/>
          <a:p>
            <a:pPr algn="ctr"/>
            <a:r>
              <a:rPr lang="en-US" sz="2400" b="1" dirty="0">
                <a:solidFill>
                  <a:schemeClr val="bg1"/>
                </a:solidFill>
                <a:latin typeface="Agency FB" pitchFamily="34" charset="0"/>
              </a:rPr>
              <a:t>Transmit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par>
                                <p:cTn id="17" presetID="53" presetClass="entr" presetSubtype="0" fill="hold" nodeType="withEffect">
                                  <p:stCondLst>
                                    <p:cond delay="0"/>
                                  </p:stCondLst>
                                  <p:childTnLst>
                                    <p:set>
                                      <p:cBhvr>
                                        <p:cTn id="18" dur="1" fill="hold">
                                          <p:stCondLst>
                                            <p:cond delay="0"/>
                                          </p:stCondLst>
                                        </p:cTn>
                                        <p:tgtEl>
                                          <p:spTgt spid="14338"/>
                                        </p:tgtEl>
                                        <p:attrNameLst>
                                          <p:attrName>style.visibility</p:attrName>
                                        </p:attrNameLst>
                                      </p:cBhvr>
                                      <p:to>
                                        <p:strVal val="visible"/>
                                      </p:to>
                                    </p:set>
                                    <p:anim calcmode="lin" valueType="num">
                                      <p:cBhvr>
                                        <p:cTn id="19" dur="500" fill="hold"/>
                                        <p:tgtEl>
                                          <p:spTgt spid="14338"/>
                                        </p:tgtEl>
                                        <p:attrNameLst>
                                          <p:attrName>ppt_w</p:attrName>
                                        </p:attrNameLst>
                                      </p:cBhvr>
                                      <p:tavLst>
                                        <p:tav tm="0">
                                          <p:val>
                                            <p:fltVal val="0"/>
                                          </p:val>
                                        </p:tav>
                                        <p:tav tm="100000">
                                          <p:val>
                                            <p:strVal val="#ppt_w"/>
                                          </p:val>
                                        </p:tav>
                                      </p:tavLst>
                                    </p:anim>
                                    <p:anim calcmode="lin" valueType="num">
                                      <p:cBhvr>
                                        <p:cTn id="20" dur="500" fill="hold"/>
                                        <p:tgtEl>
                                          <p:spTgt spid="14338"/>
                                        </p:tgtEl>
                                        <p:attrNameLst>
                                          <p:attrName>ppt_h</p:attrName>
                                        </p:attrNameLst>
                                      </p:cBhvr>
                                      <p:tavLst>
                                        <p:tav tm="0">
                                          <p:val>
                                            <p:fltVal val="0"/>
                                          </p:val>
                                        </p:tav>
                                        <p:tav tm="100000">
                                          <p:val>
                                            <p:strVal val="#ppt_h"/>
                                          </p:val>
                                        </p:tav>
                                      </p:tavLst>
                                    </p:anim>
                                    <p:animEffect transition="in" filter="fade">
                                      <p:cBhvr>
                                        <p:cTn id="21" dur="500"/>
                                        <p:tgtEl>
                                          <p:spTgt spid="1433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p:cTn id="26" dur="500" fill="hold"/>
                                        <p:tgtEl>
                                          <p:spTgt spid="32"/>
                                        </p:tgtEl>
                                        <p:attrNameLst>
                                          <p:attrName>ppt_w</p:attrName>
                                        </p:attrNameLst>
                                      </p:cBhvr>
                                      <p:tavLst>
                                        <p:tav tm="0">
                                          <p:val>
                                            <p:fltVal val="0"/>
                                          </p:val>
                                        </p:tav>
                                        <p:tav tm="100000">
                                          <p:val>
                                            <p:strVal val="#ppt_w"/>
                                          </p:val>
                                        </p:tav>
                                      </p:tavLst>
                                    </p:anim>
                                    <p:anim calcmode="lin" valueType="num">
                                      <p:cBhvr>
                                        <p:cTn id="27" dur="500" fill="hold"/>
                                        <p:tgtEl>
                                          <p:spTgt spid="32"/>
                                        </p:tgtEl>
                                        <p:attrNameLst>
                                          <p:attrName>ppt_h</p:attrName>
                                        </p:attrNameLst>
                                      </p:cBhvr>
                                      <p:tavLst>
                                        <p:tav tm="0">
                                          <p:val>
                                            <p:fltVal val="0"/>
                                          </p:val>
                                        </p:tav>
                                        <p:tav tm="100000">
                                          <p:val>
                                            <p:strVal val="#ppt_h"/>
                                          </p:val>
                                        </p:tav>
                                      </p:tavLst>
                                    </p:anim>
                                    <p:animEffect transition="in" filter="fade">
                                      <p:cBhvr>
                                        <p:cTn id="28" dur="500"/>
                                        <p:tgtEl>
                                          <p:spTgt spid="32"/>
                                        </p:tgtEl>
                                      </p:cBhvr>
                                    </p:animEffect>
                                  </p:childTnLst>
                                </p:cTn>
                              </p:par>
                              <p:par>
                                <p:cTn id="29" presetID="53"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p:cTn id="31" dur="500" fill="hold"/>
                                        <p:tgtEl>
                                          <p:spTgt spid="45"/>
                                        </p:tgtEl>
                                        <p:attrNameLst>
                                          <p:attrName>ppt_w</p:attrName>
                                        </p:attrNameLst>
                                      </p:cBhvr>
                                      <p:tavLst>
                                        <p:tav tm="0">
                                          <p:val>
                                            <p:fltVal val="0"/>
                                          </p:val>
                                        </p:tav>
                                        <p:tav tm="100000">
                                          <p:val>
                                            <p:strVal val="#ppt_w"/>
                                          </p:val>
                                        </p:tav>
                                      </p:tavLst>
                                    </p:anim>
                                    <p:anim calcmode="lin" valueType="num">
                                      <p:cBhvr>
                                        <p:cTn id="32" dur="500" fill="hold"/>
                                        <p:tgtEl>
                                          <p:spTgt spid="45"/>
                                        </p:tgtEl>
                                        <p:attrNameLst>
                                          <p:attrName>ppt_h</p:attrName>
                                        </p:attrNameLst>
                                      </p:cBhvr>
                                      <p:tavLst>
                                        <p:tav tm="0">
                                          <p:val>
                                            <p:fltVal val="0"/>
                                          </p:val>
                                        </p:tav>
                                        <p:tav tm="100000">
                                          <p:val>
                                            <p:strVal val="#ppt_h"/>
                                          </p:val>
                                        </p:tav>
                                      </p:tavLst>
                                    </p:anim>
                                    <p:animEffect transition="in" filter="fade">
                                      <p:cBhvr>
                                        <p:cTn id="33" dur="500"/>
                                        <p:tgtEl>
                                          <p:spTgt spid="45"/>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par>
                                <p:cTn id="41" presetID="53" presetClass="entr" presetSubtype="0" fill="hold" nodeType="withEffect">
                                  <p:stCondLst>
                                    <p:cond delay="0"/>
                                  </p:stCondLst>
                                  <p:childTnLst>
                                    <p:set>
                                      <p:cBhvr>
                                        <p:cTn id="42" dur="1" fill="hold">
                                          <p:stCondLst>
                                            <p:cond delay="0"/>
                                          </p:stCondLst>
                                        </p:cTn>
                                        <p:tgtEl>
                                          <p:spTgt spid="14352"/>
                                        </p:tgtEl>
                                        <p:attrNameLst>
                                          <p:attrName>style.visibility</p:attrName>
                                        </p:attrNameLst>
                                      </p:cBhvr>
                                      <p:to>
                                        <p:strVal val="visible"/>
                                      </p:to>
                                    </p:set>
                                    <p:anim calcmode="lin" valueType="num">
                                      <p:cBhvr>
                                        <p:cTn id="43" dur="500" fill="hold"/>
                                        <p:tgtEl>
                                          <p:spTgt spid="14352"/>
                                        </p:tgtEl>
                                        <p:attrNameLst>
                                          <p:attrName>ppt_w</p:attrName>
                                        </p:attrNameLst>
                                      </p:cBhvr>
                                      <p:tavLst>
                                        <p:tav tm="0">
                                          <p:val>
                                            <p:fltVal val="0"/>
                                          </p:val>
                                        </p:tav>
                                        <p:tav tm="100000">
                                          <p:val>
                                            <p:strVal val="#ppt_w"/>
                                          </p:val>
                                        </p:tav>
                                      </p:tavLst>
                                    </p:anim>
                                    <p:anim calcmode="lin" valueType="num">
                                      <p:cBhvr>
                                        <p:cTn id="44" dur="500" fill="hold"/>
                                        <p:tgtEl>
                                          <p:spTgt spid="14352"/>
                                        </p:tgtEl>
                                        <p:attrNameLst>
                                          <p:attrName>ppt_h</p:attrName>
                                        </p:attrNameLst>
                                      </p:cBhvr>
                                      <p:tavLst>
                                        <p:tav tm="0">
                                          <p:val>
                                            <p:fltVal val="0"/>
                                          </p:val>
                                        </p:tav>
                                        <p:tav tm="100000">
                                          <p:val>
                                            <p:strVal val="#ppt_h"/>
                                          </p:val>
                                        </p:tav>
                                      </p:tavLst>
                                    </p:anim>
                                    <p:animEffect transition="in" filter="fade">
                                      <p:cBhvr>
                                        <p:cTn id="45" dur="500"/>
                                        <p:tgtEl>
                                          <p:spTgt spid="14352"/>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0" fill="hold" nodeType="click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500" fill="hold"/>
                                        <p:tgtEl>
                                          <p:spTgt spid="37"/>
                                        </p:tgtEl>
                                        <p:attrNameLst>
                                          <p:attrName>ppt_w</p:attrName>
                                        </p:attrNameLst>
                                      </p:cBhvr>
                                      <p:tavLst>
                                        <p:tav tm="0">
                                          <p:val>
                                            <p:fltVal val="0"/>
                                          </p:val>
                                        </p:tav>
                                        <p:tav tm="100000">
                                          <p:val>
                                            <p:strVal val="#ppt_w"/>
                                          </p:val>
                                        </p:tav>
                                      </p:tavLst>
                                    </p:anim>
                                    <p:anim calcmode="lin" valueType="num">
                                      <p:cBhvr>
                                        <p:cTn id="51" dur="500" fill="hold"/>
                                        <p:tgtEl>
                                          <p:spTgt spid="37"/>
                                        </p:tgtEl>
                                        <p:attrNameLst>
                                          <p:attrName>ppt_h</p:attrName>
                                        </p:attrNameLst>
                                      </p:cBhvr>
                                      <p:tavLst>
                                        <p:tav tm="0">
                                          <p:val>
                                            <p:fltVal val="0"/>
                                          </p:val>
                                        </p:tav>
                                        <p:tav tm="100000">
                                          <p:val>
                                            <p:strVal val="#ppt_h"/>
                                          </p:val>
                                        </p:tav>
                                      </p:tavLst>
                                    </p:anim>
                                    <p:animEffect transition="in" filter="fade">
                                      <p:cBhvr>
                                        <p:cTn id="52" dur="500"/>
                                        <p:tgtEl>
                                          <p:spTgt spid="37"/>
                                        </p:tgtEl>
                                      </p:cBhvr>
                                    </p:animEffect>
                                  </p:childTnLst>
                                </p:cTn>
                              </p:par>
                              <p:par>
                                <p:cTn id="53" presetID="53"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p:cTn id="62" dur="500" fill="hold"/>
                                        <p:tgtEl>
                                          <p:spTgt spid="17"/>
                                        </p:tgtEl>
                                        <p:attrNameLst>
                                          <p:attrName>ppt_w</p:attrName>
                                        </p:attrNameLst>
                                      </p:cBhvr>
                                      <p:tavLst>
                                        <p:tav tm="0">
                                          <p:val>
                                            <p:fltVal val="0"/>
                                          </p:val>
                                        </p:tav>
                                        <p:tav tm="100000">
                                          <p:val>
                                            <p:strVal val="#ppt_w"/>
                                          </p:val>
                                        </p:tav>
                                      </p:tavLst>
                                    </p:anim>
                                    <p:anim calcmode="lin" valueType="num">
                                      <p:cBhvr>
                                        <p:cTn id="63" dur="500" fill="hold"/>
                                        <p:tgtEl>
                                          <p:spTgt spid="17"/>
                                        </p:tgtEl>
                                        <p:attrNameLst>
                                          <p:attrName>ppt_h</p:attrName>
                                        </p:attrNameLst>
                                      </p:cBhvr>
                                      <p:tavLst>
                                        <p:tav tm="0">
                                          <p:val>
                                            <p:fltVal val="0"/>
                                          </p:val>
                                        </p:tav>
                                        <p:tav tm="100000">
                                          <p:val>
                                            <p:strVal val="#ppt_h"/>
                                          </p:val>
                                        </p:tav>
                                      </p:tavLst>
                                    </p:anim>
                                    <p:animEffect transition="in" filter="fade">
                                      <p:cBhvr>
                                        <p:cTn id="64" dur="500"/>
                                        <p:tgtEl>
                                          <p:spTgt spid="17"/>
                                        </p:tgtEl>
                                      </p:cBhvr>
                                    </p:animEffect>
                                  </p:childTnLst>
                                </p:cTn>
                              </p:par>
                              <p:par>
                                <p:cTn id="65" presetID="53" presetClass="entr" presetSubtype="0" fill="hold" nodeType="withEffect">
                                  <p:stCondLst>
                                    <p:cond delay="0"/>
                                  </p:stCondLst>
                                  <p:childTnLst>
                                    <p:set>
                                      <p:cBhvr>
                                        <p:cTn id="66" dur="1" fill="hold">
                                          <p:stCondLst>
                                            <p:cond delay="0"/>
                                          </p:stCondLst>
                                        </p:cTn>
                                        <p:tgtEl>
                                          <p:spTgt spid="14358"/>
                                        </p:tgtEl>
                                        <p:attrNameLst>
                                          <p:attrName>style.visibility</p:attrName>
                                        </p:attrNameLst>
                                      </p:cBhvr>
                                      <p:to>
                                        <p:strVal val="visible"/>
                                      </p:to>
                                    </p:set>
                                    <p:anim calcmode="lin" valueType="num">
                                      <p:cBhvr>
                                        <p:cTn id="67" dur="500" fill="hold"/>
                                        <p:tgtEl>
                                          <p:spTgt spid="14358"/>
                                        </p:tgtEl>
                                        <p:attrNameLst>
                                          <p:attrName>ppt_w</p:attrName>
                                        </p:attrNameLst>
                                      </p:cBhvr>
                                      <p:tavLst>
                                        <p:tav tm="0">
                                          <p:val>
                                            <p:fltVal val="0"/>
                                          </p:val>
                                        </p:tav>
                                        <p:tav tm="100000">
                                          <p:val>
                                            <p:strVal val="#ppt_w"/>
                                          </p:val>
                                        </p:tav>
                                      </p:tavLst>
                                    </p:anim>
                                    <p:anim calcmode="lin" valueType="num">
                                      <p:cBhvr>
                                        <p:cTn id="68" dur="500" fill="hold"/>
                                        <p:tgtEl>
                                          <p:spTgt spid="14358"/>
                                        </p:tgtEl>
                                        <p:attrNameLst>
                                          <p:attrName>ppt_h</p:attrName>
                                        </p:attrNameLst>
                                      </p:cBhvr>
                                      <p:tavLst>
                                        <p:tav tm="0">
                                          <p:val>
                                            <p:fltVal val="0"/>
                                          </p:val>
                                        </p:tav>
                                        <p:tav tm="100000">
                                          <p:val>
                                            <p:strVal val="#ppt_h"/>
                                          </p:val>
                                        </p:tav>
                                      </p:tavLst>
                                    </p:anim>
                                    <p:animEffect transition="in" filter="fade">
                                      <p:cBhvr>
                                        <p:cTn id="69" dur="500"/>
                                        <p:tgtEl>
                                          <p:spTgt spid="14358"/>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0"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 calcmode="lin" valueType="num">
                                      <p:cBhvr>
                                        <p:cTn id="74" dur="500" fill="hold"/>
                                        <p:tgtEl>
                                          <p:spTgt spid="42"/>
                                        </p:tgtEl>
                                        <p:attrNameLst>
                                          <p:attrName>ppt_w</p:attrName>
                                        </p:attrNameLst>
                                      </p:cBhvr>
                                      <p:tavLst>
                                        <p:tav tm="0">
                                          <p:val>
                                            <p:fltVal val="0"/>
                                          </p:val>
                                        </p:tav>
                                        <p:tav tm="100000">
                                          <p:val>
                                            <p:strVal val="#ppt_w"/>
                                          </p:val>
                                        </p:tav>
                                      </p:tavLst>
                                    </p:anim>
                                    <p:anim calcmode="lin" valueType="num">
                                      <p:cBhvr>
                                        <p:cTn id="75" dur="500" fill="hold"/>
                                        <p:tgtEl>
                                          <p:spTgt spid="42"/>
                                        </p:tgtEl>
                                        <p:attrNameLst>
                                          <p:attrName>ppt_h</p:attrName>
                                        </p:attrNameLst>
                                      </p:cBhvr>
                                      <p:tavLst>
                                        <p:tav tm="0">
                                          <p:val>
                                            <p:fltVal val="0"/>
                                          </p:val>
                                        </p:tav>
                                        <p:tav tm="100000">
                                          <p:val>
                                            <p:strVal val="#ppt_h"/>
                                          </p:val>
                                        </p:tav>
                                      </p:tavLst>
                                    </p:anim>
                                    <p:animEffect transition="in" filter="fade">
                                      <p:cBhvr>
                                        <p:cTn id="76" dur="500"/>
                                        <p:tgtEl>
                                          <p:spTgt spid="42"/>
                                        </p:tgtEl>
                                      </p:cBhvr>
                                    </p:animEffect>
                                  </p:childTnLst>
                                </p:cTn>
                              </p:par>
                              <p:par>
                                <p:cTn id="77" presetID="53"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 calcmode="lin" valueType="num">
                                      <p:cBhvr>
                                        <p:cTn id="79" dur="500" fill="hold"/>
                                        <p:tgtEl>
                                          <p:spTgt spid="48"/>
                                        </p:tgtEl>
                                        <p:attrNameLst>
                                          <p:attrName>ppt_w</p:attrName>
                                        </p:attrNameLst>
                                      </p:cBhvr>
                                      <p:tavLst>
                                        <p:tav tm="0">
                                          <p:val>
                                            <p:fltVal val="0"/>
                                          </p:val>
                                        </p:tav>
                                        <p:tav tm="100000">
                                          <p:val>
                                            <p:strVal val="#ppt_w"/>
                                          </p:val>
                                        </p:tav>
                                      </p:tavLst>
                                    </p:anim>
                                    <p:anim calcmode="lin" valueType="num">
                                      <p:cBhvr>
                                        <p:cTn id="80" dur="500" fill="hold"/>
                                        <p:tgtEl>
                                          <p:spTgt spid="48"/>
                                        </p:tgtEl>
                                        <p:attrNameLst>
                                          <p:attrName>ppt_h</p:attrName>
                                        </p:attrNameLst>
                                      </p:cBhvr>
                                      <p:tavLst>
                                        <p:tav tm="0">
                                          <p:val>
                                            <p:fltVal val="0"/>
                                          </p:val>
                                        </p:tav>
                                        <p:tav tm="100000">
                                          <p:val>
                                            <p:strVal val="#ppt_h"/>
                                          </p:val>
                                        </p:tav>
                                      </p:tavLst>
                                    </p:anim>
                                    <p:animEffect transition="in" filter="fade">
                                      <p:cBhvr>
                                        <p:cTn id="8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P spid="17" grpId="0" animBg="1"/>
      <p:bldP spid="25" grpId="0" animBg="1"/>
      <p:bldP spid="45" grpId="0"/>
      <p:bldP spid="47" grpId="0"/>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a:xfrm>
            <a:off x="457200" y="274638"/>
            <a:ext cx="8229600" cy="1143000"/>
          </a:xfrm>
        </p:spPr>
        <p:txBody>
          <a:bodyPr>
            <a:noAutofit/>
          </a:bodyPr>
          <a:lstStyle/>
          <a:p>
            <a:pPr algn="l"/>
            <a:r>
              <a:rPr lang="en-US" sz="3600" b="1" dirty="0">
                <a:solidFill>
                  <a:schemeClr val="accent5">
                    <a:lumMod val="60000"/>
                    <a:lumOff val="40000"/>
                  </a:schemeClr>
                </a:solidFill>
                <a:latin typeface="Sitka Text" pitchFamily="2" charset="0"/>
              </a:rPr>
              <a:t>STEP </a:t>
            </a:r>
            <a:r>
              <a:rPr lang="en-US" b="1" dirty="0">
                <a:solidFill>
                  <a:schemeClr val="accent5">
                    <a:lumMod val="60000"/>
                    <a:lumOff val="40000"/>
                  </a:schemeClr>
                </a:solidFill>
                <a:latin typeface="Sitka Text" pitchFamily="2" charset="0"/>
              </a:rPr>
              <a:t>1</a:t>
            </a:r>
            <a:r>
              <a:rPr lang="en-US" sz="3600" b="1" dirty="0">
                <a:solidFill>
                  <a:schemeClr val="accent5">
                    <a:lumMod val="60000"/>
                    <a:lumOff val="40000"/>
                  </a:schemeClr>
                </a:solidFill>
                <a:latin typeface="Sitka Text" pitchFamily="2" charset="0"/>
              </a:rPr>
              <a:t> :   </a:t>
            </a:r>
            <a:r>
              <a:rPr lang="en-US" sz="3600" b="1" dirty="0">
                <a:solidFill>
                  <a:schemeClr val="bg1"/>
                </a:solidFill>
                <a:latin typeface="Sitka Text" pitchFamily="2" charset="0"/>
              </a:rPr>
              <a:t>Generating Certificate</a:t>
            </a:r>
            <a:endParaRPr lang="en-US" sz="3600" dirty="0">
              <a:solidFill>
                <a:schemeClr val="bg1"/>
              </a:solidFill>
            </a:endParaRPr>
          </a:p>
        </p:txBody>
      </p:sp>
      <p:sp>
        <p:nvSpPr>
          <p:cNvPr id="5" name="Content Placeholder 12"/>
          <p:cNvSpPr txBox="1">
            <a:spLocks/>
          </p:cNvSpPr>
          <p:nvPr/>
        </p:nvSpPr>
        <p:spPr>
          <a:xfrm>
            <a:off x="5214910" y="1357298"/>
            <a:ext cx="3571932" cy="571505"/>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bg1"/>
                </a:solidFill>
                <a:effectLst/>
                <a:uLnTx/>
                <a:uFillTx/>
                <a:latin typeface="Bell MT" pitchFamily="18" charset="0"/>
                <a:ea typeface="+mn-ea"/>
                <a:cs typeface="+mn-cs"/>
              </a:rPr>
              <a:t>Continued….</a:t>
            </a:r>
          </a:p>
        </p:txBody>
      </p:sp>
      <p:sp>
        <p:nvSpPr>
          <p:cNvPr id="6" name="Content Placeholder 12"/>
          <p:cNvSpPr txBox="1">
            <a:spLocks/>
          </p:cNvSpPr>
          <p:nvPr/>
        </p:nvSpPr>
        <p:spPr>
          <a:xfrm>
            <a:off x="642910" y="1857364"/>
            <a:ext cx="7786742" cy="571505"/>
          </a:xfrm>
          <a:prstGeom prst="rect">
            <a:avLst/>
          </a:prstGeom>
        </p:spPr>
        <p:txBody>
          <a:bodyPr vert="horz" lIns="91440" tIns="45720" rIns="91440" bIns="45720" rtlCol="0">
            <a:noAutofit/>
          </a:bodyPr>
          <a:lstStyle/>
          <a:p>
            <a:pPr marL="342900" lvl="0" indent="-342900">
              <a:spcBef>
                <a:spcPct val="20000"/>
              </a:spcBef>
              <a:defRPr/>
            </a:pPr>
            <a:r>
              <a:rPr kumimoji="0" lang="en-US" sz="3600" b="1" i="0" u="sng" strike="noStrike" kern="1200" cap="none" spc="0" normalizeH="0" baseline="0" noProof="0" dirty="0">
                <a:ln>
                  <a:noFill/>
                </a:ln>
                <a:solidFill>
                  <a:schemeClr val="bg1"/>
                </a:solidFill>
                <a:effectLst/>
                <a:uLnTx/>
                <a:uFillTx/>
                <a:latin typeface="Bell MT" pitchFamily="18" charset="0"/>
                <a:ea typeface="+mn-ea"/>
                <a:cs typeface="+mn-cs"/>
              </a:rPr>
              <a:t>Pseudocde 1 </a:t>
            </a:r>
            <a:r>
              <a:rPr kumimoji="0" lang="en-US" sz="3600" b="1" i="0" strike="noStrike" kern="1200" cap="none" spc="0" normalizeH="0" baseline="0" noProof="0" dirty="0">
                <a:ln>
                  <a:noFill/>
                </a:ln>
                <a:solidFill>
                  <a:schemeClr val="bg1"/>
                </a:solidFill>
                <a:effectLst/>
                <a:uLnTx/>
                <a:uFillTx/>
                <a:latin typeface="Bell MT" pitchFamily="18" charset="0"/>
                <a:ea typeface="+mn-ea"/>
                <a:cs typeface="+mn-cs"/>
              </a:rPr>
              <a:t>:</a:t>
            </a:r>
            <a:r>
              <a:rPr kumimoji="0" lang="en-US" sz="3600" b="1" i="0" strike="noStrike" kern="1200" cap="none" spc="0" normalizeH="0" noProof="0" dirty="0">
                <a:ln>
                  <a:noFill/>
                </a:ln>
                <a:solidFill>
                  <a:schemeClr val="bg1"/>
                </a:solidFill>
                <a:effectLst/>
                <a:uLnTx/>
                <a:uFillTx/>
                <a:latin typeface="Bell MT" pitchFamily="18" charset="0"/>
                <a:ea typeface="+mn-ea"/>
                <a:cs typeface="+mn-cs"/>
              </a:rPr>
              <a:t> </a:t>
            </a:r>
            <a:r>
              <a:rPr kumimoji="0" lang="en-US" sz="2400" b="1" i="0" strike="noStrike" kern="1200" cap="none" spc="0" normalizeH="0" noProof="0" dirty="0">
                <a:ln>
                  <a:noFill/>
                </a:ln>
                <a:solidFill>
                  <a:schemeClr val="bg1"/>
                </a:solidFill>
                <a:effectLst/>
                <a:uLnTx/>
                <a:uFillTx/>
                <a:latin typeface="Bell MT" pitchFamily="18" charset="0"/>
                <a:ea typeface="+mn-ea"/>
                <a:cs typeface="+mn-cs"/>
              </a:rPr>
              <a:t>F</a:t>
            </a:r>
            <a:r>
              <a:rPr lang="en-US" sz="2400" b="1" dirty="0">
                <a:solidFill>
                  <a:schemeClr val="bg1"/>
                </a:solidFill>
                <a:latin typeface="Bell MT" pitchFamily="18" charset="0"/>
              </a:rPr>
              <a:t>unction to generate certificate</a:t>
            </a:r>
            <a:r>
              <a:rPr kumimoji="0" lang="en-US" sz="2400" b="1" i="0" u="sng" strike="noStrike" kern="1200" cap="none" spc="0" normalizeH="0" baseline="0" noProof="0" dirty="0">
                <a:ln>
                  <a:noFill/>
                </a:ln>
                <a:solidFill>
                  <a:schemeClr val="bg1"/>
                </a:solidFill>
                <a:effectLst/>
                <a:uLnTx/>
                <a:uFillTx/>
                <a:latin typeface="Bell MT" pitchFamily="18" charset="0"/>
                <a:ea typeface="+mn-ea"/>
                <a:cs typeface="+mn-cs"/>
              </a:rPr>
              <a:t> </a:t>
            </a:r>
            <a:endParaRPr kumimoji="0" lang="en-US" sz="3600" b="1" i="0" u="sng" strike="noStrike" kern="1200" cap="none" spc="0" normalizeH="0" baseline="0" noProof="0" dirty="0">
              <a:ln>
                <a:noFill/>
              </a:ln>
              <a:solidFill>
                <a:schemeClr val="bg1"/>
              </a:solidFill>
              <a:effectLst/>
              <a:uLnTx/>
              <a:uFillTx/>
              <a:latin typeface="Bell MT" pitchFamily="18" charset="0"/>
              <a:ea typeface="+mn-ea"/>
              <a:cs typeface="+mn-cs"/>
            </a:endParaRPr>
          </a:p>
        </p:txBody>
      </p:sp>
      <p:sp>
        <p:nvSpPr>
          <p:cNvPr id="7" name="Content Placeholder 12"/>
          <p:cNvSpPr txBox="1">
            <a:spLocks/>
          </p:cNvSpPr>
          <p:nvPr/>
        </p:nvSpPr>
        <p:spPr>
          <a:xfrm>
            <a:off x="714348" y="2500306"/>
            <a:ext cx="8215370" cy="4000528"/>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solidFill>
                  <a:schemeClr val="bg1"/>
                </a:solidFill>
                <a:latin typeface="Bell MT" pitchFamily="18" charset="0"/>
              </a:rPr>
              <a:t>f</a:t>
            </a:r>
            <a:r>
              <a:rPr kumimoji="0" lang="en-US" sz="2400" b="1" i="0" strike="noStrike" kern="1200" cap="none" spc="0" normalizeH="0" baseline="0" noProof="0" dirty="0">
                <a:ln>
                  <a:noFill/>
                </a:ln>
                <a:solidFill>
                  <a:schemeClr val="bg1"/>
                </a:solidFill>
                <a:effectLst/>
                <a:uLnTx/>
                <a:uFillTx/>
                <a:latin typeface="Bell MT" pitchFamily="18" charset="0"/>
                <a:ea typeface="+mn-ea"/>
                <a:cs typeface="+mn-cs"/>
              </a:rPr>
              <a:t>unction</a:t>
            </a:r>
            <a:r>
              <a:rPr kumimoji="0" lang="en-US" sz="2400" b="1" i="0" strike="noStrike" kern="1200" cap="none" spc="0" normalizeH="0" noProof="0" dirty="0">
                <a:ln>
                  <a:noFill/>
                </a:ln>
                <a:solidFill>
                  <a:schemeClr val="bg1"/>
                </a:solidFill>
                <a:effectLst/>
                <a:uLnTx/>
                <a:uFillTx/>
                <a:latin typeface="Bell MT" pitchFamily="18" charset="0"/>
                <a:ea typeface="+mn-ea"/>
                <a:cs typeface="+mn-cs"/>
              </a:rPr>
              <a:t> to generate certificate (Arguments)</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solidFill>
                  <a:schemeClr val="bg1"/>
                </a:solidFill>
                <a:latin typeface="Bell MT" pitchFamily="18" charset="0"/>
              </a:rPr>
              <a:t>public</a:t>
            </a:r>
            <a:r>
              <a:rPr kumimoji="0" lang="en-US" sz="2400" b="1" i="0" strike="noStrike" kern="1200" cap="none" spc="0" normalizeH="0" noProof="0" dirty="0">
                <a:ln>
                  <a:noFill/>
                </a:ln>
                <a:solidFill>
                  <a:schemeClr val="bg1"/>
                </a:solidFill>
                <a:effectLst/>
                <a:uLnTx/>
                <a:uFillTx/>
                <a:latin typeface="Bell MT" pitchFamily="18" charset="0"/>
                <a:ea typeface="+mn-ea"/>
                <a:cs typeface="+mn-cs"/>
              </a:rPr>
              <a:t>   {</a:t>
            </a:r>
            <a:endParaRPr lang="en-US" sz="2400" b="1" dirty="0">
              <a:solidFill>
                <a:schemeClr val="bg1"/>
              </a:solidFill>
              <a:latin typeface="Bell MT" pitchFamily="18" charset="0"/>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strike="noStrike" kern="1200" cap="none" spc="0" normalizeH="0" noProof="0" dirty="0">
                <a:ln>
                  <a:noFill/>
                </a:ln>
                <a:solidFill>
                  <a:schemeClr val="bg1"/>
                </a:solidFill>
                <a:effectLst/>
                <a:uLnTx/>
                <a:uFillTx/>
                <a:latin typeface="Bell MT" pitchFamily="18" charset="0"/>
                <a:ea typeface="+mn-ea"/>
                <a:cs typeface="+mn-cs"/>
              </a:rPr>
              <a:t>         checks if authorized to generate</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solidFill>
                  <a:schemeClr val="bg1"/>
                </a:solidFill>
                <a:latin typeface="Bell MT" pitchFamily="18" charset="0"/>
              </a:rPr>
              <a:t>                then  checks if student  identity is verified</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solidFill>
                  <a:schemeClr val="bg1"/>
                </a:solidFill>
                <a:latin typeface="Bell MT" pitchFamily="18" charset="0"/>
              </a:rPr>
              <a:t>                           then generate certificate</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solidFill>
                  <a:schemeClr val="bg1"/>
                </a:solidFill>
                <a:latin typeface="Bell MT" pitchFamily="18" charset="0"/>
              </a:rPr>
              <a:t>                                    store and transmit it</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solidFill>
                  <a:schemeClr val="bg1"/>
                </a:solidFill>
                <a:latin typeface="Bell MT" pitchFamily="18" charset="0"/>
              </a:rPr>
              <a:t>                 else</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solidFill>
                  <a:schemeClr val="bg1"/>
                </a:solidFill>
                <a:latin typeface="Bell MT" pitchFamily="18" charset="0"/>
              </a:rPr>
              <a:t>                        return back </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solidFill>
                  <a:schemeClr val="bg1"/>
                </a:solidFill>
                <a:latin typeface="Bell MT" pitchFamily="18" charset="0"/>
              </a:rPr>
              <a:t>             }                            </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strike="noStrike" kern="1200" cap="none" spc="0" normalizeH="0" noProof="0" dirty="0">
                <a:ln>
                  <a:noFill/>
                </a:ln>
                <a:solidFill>
                  <a:schemeClr val="bg1"/>
                </a:solidFill>
                <a:effectLst/>
                <a:uLnTx/>
                <a:uFillTx/>
                <a:latin typeface="Bell MT" pitchFamily="18" charset="0"/>
                <a:ea typeface="+mn-ea"/>
                <a:cs typeface="+mn-cs"/>
              </a:rPr>
              <a:t>                              </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strike="noStrike" kern="1200" cap="none" spc="0" normalizeH="0" noProof="0" dirty="0">
                <a:ln>
                  <a:noFill/>
                </a:ln>
                <a:solidFill>
                  <a:schemeClr val="bg1"/>
                </a:solidFill>
                <a:effectLst/>
                <a:uLnTx/>
                <a:uFillTx/>
                <a:latin typeface="Bell MT" pitchFamily="18" charset="0"/>
                <a:ea typeface="+mn-ea"/>
                <a:cs typeface="+mn-cs"/>
              </a:rPr>
              <a:t> </a:t>
            </a:r>
            <a:endParaRPr kumimoji="0" lang="en-US" sz="2400" b="1" i="0" strike="noStrike" kern="1200" cap="none" spc="0" normalizeH="0" baseline="0" noProof="0" dirty="0">
              <a:ln>
                <a:noFill/>
              </a:ln>
              <a:solidFill>
                <a:schemeClr val="bg1"/>
              </a:solidFill>
              <a:effectLst/>
              <a:uLnTx/>
              <a:uFillTx/>
              <a:latin typeface="Bell MT"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0.70"/>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a:xfrm>
            <a:off x="457200" y="274638"/>
            <a:ext cx="8229600" cy="1143000"/>
          </a:xfrm>
        </p:spPr>
        <p:txBody>
          <a:bodyPr>
            <a:noAutofit/>
          </a:bodyPr>
          <a:lstStyle/>
          <a:p>
            <a:pPr algn="l"/>
            <a:r>
              <a:rPr lang="en-US" sz="3600" b="1" dirty="0">
                <a:solidFill>
                  <a:schemeClr val="accent5">
                    <a:lumMod val="60000"/>
                    <a:lumOff val="40000"/>
                  </a:schemeClr>
                </a:solidFill>
                <a:latin typeface="Sitka Text" pitchFamily="2" charset="0"/>
              </a:rPr>
              <a:t>STEP </a:t>
            </a:r>
            <a:r>
              <a:rPr lang="en-US" b="1" dirty="0">
                <a:solidFill>
                  <a:schemeClr val="accent5">
                    <a:lumMod val="60000"/>
                    <a:lumOff val="40000"/>
                  </a:schemeClr>
                </a:solidFill>
                <a:latin typeface="Sitka Text" pitchFamily="2" charset="0"/>
              </a:rPr>
              <a:t>2</a:t>
            </a:r>
            <a:r>
              <a:rPr lang="en-US" sz="3600" b="1" dirty="0">
                <a:solidFill>
                  <a:schemeClr val="accent5">
                    <a:lumMod val="60000"/>
                    <a:lumOff val="40000"/>
                  </a:schemeClr>
                </a:solidFill>
                <a:latin typeface="Sitka Text" pitchFamily="2" charset="0"/>
              </a:rPr>
              <a:t> :   </a:t>
            </a:r>
            <a:r>
              <a:rPr lang="en-US" sz="3600" b="1" dirty="0">
                <a:solidFill>
                  <a:schemeClr val="bg1"/>
                </a:solidFill>
                <a:latin typeface="Sitka Text" pitchFamily="2" charset="0"/>
              </a:rPr>
              <a:t>Hashing</a:t>
            </a:r>
            <a:endParaRPr lang="en-US" sz="3600" dirty="0">
              <a:solidFill>
                <a:schemeClr val="bg1"/>
              </a:solidFill>
            </a:endParaRPr>
          </a:p>
        </p:txBody>
      </p:sp>
      <p:sp>
        <p:nvSpPr>
          <p:cNvPr id="5" name="Content Placeholder 12"/>
          <p:cNvSpPr txBox="1">
            <a:spLocks/>
          </p:cNvSpPr>
          <p:nvPr/>
        </p:nvSpPr>
        <p:spPr>
          <a:xfrm>
            <a:off x="785786" y="1500174"/>
            <a:ext cx="1714512" cy="571505"/>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solidFill>
                  <a:schemeClr val="bg1"/>
                </a:solidFill>
                <a:latin typeface="Bell MT" pitchFamily="18" charset="0"/>
              </a:rPr>
              <a:t>1</a:t>
            </a:r>
            <a:r>
              <a:rPr lang="en-US" sz="2400" b="1" dirty="0">
                <a:solidFill>
                  <a:schemeClr val="bg1"/>
                </a:solidFill>
                <a:latin typeface="Bell MT" pitchFamily="18" charset="0"/>
              </a:rPr>
              <a:t>. Input</a:t>
            </a:r>
            <a:endParaRPr kumimoji="0" lang="en-US" sz="2400" b="1" i="0" u="none" strike="noStrike" kern="1200" cap="none" spc="0" normalizeH="0" baseline="0" noProof="0" dirty="0">
              <a:ln>
                <a:noFill/>
              </a:ln>
              <a:solidFill>
                <a:schemeClr val="bg1"/>
              </a:solidFill>
              <a:effectLst/>
              <a:uLnTx/>
              <a:uFillTx/>
              <a:latin typeface="Bell MT" pitchFamily="18" charset="0"/>
              <a:ea typeface="+mn-ea"/>
              <a:cs typeface="+mn-cs"/>
            </a:endParaRPr>
          </a:p>
        </p:txBody>
      </p:sp>
      <p:sp>
        <p:nvSpPr>
          <p:cNvPr id="6" name="Rounded Rectangle 5"/>
          <p:cNvSpPr/>
          <p:nvPr/>
        </p:nvSpPr>
        <p:spPr>
          <a:xfrm>
            <a:off x="2643174" y="1500174"/>
            <a:ext cx="4500594" cy="571504"/>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gency FB" pitchFamily="34" charset="0"/>
              </a:rPr>
              <a:t>Block of Address of Certificate (any length)</a:t>
            </a:r>
          </a:p>
        </p:txBody>
      </p:sp>
      <p:sp>
        <p:nvSpPr>
          <p:cNvPr id="7" name="Content Placeholder 12"/>
          <p:cNvSpPr txBox="1">
            <a:spLocks/>
          </p:cNvSpPr>
          <p:nvPr/>
        </p:nvSpPr>
        <p:spPr>
          <a:xfrm>
            <a:off x="785786" y="2571744"/>
            <a:ext cx="1714512" cy="571505"/>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solidFill>
                  <a:schemeClr val="bg1"/>
                </a:solidFill>
                <a:latin typeface="Bell MT" pitchFamily="18" charset="0"/>
              </a:rPr>
              <a:t>2</a:t>
            </a:r>
            <a:r>
              <a:rPr lang="en-US" sz="2400" b="1" dirty="0">
                <a:solidFill>
                  <a:schemeClr val="bg1"/>
                </a:solidFill>
                <a:latin typeface="Bell MT" pitchFamily="18" charset="0"/>
              </a:rPr>
              <a:t>. Padding</a:t>
            </a:r>
            <a:endParaRPr kumimoji="0" lang="en-US" sz="2400" b="1" i="0" u="none" strike="noStrike" kern="1200" cap="none" spc="0" normalizeH="0" baseline="0" noProof="0" dirty="0">
              <a:ln>
                <a:noFill/>
              </a:ln>
              <a:solidFill>
                <a:schemeClr val="bg1"/>
              </a:solidFill>
              <a:effectLst/>
              <a:uLnTx/>
              <a:uFillTx/>
              <a:latin typeface="Bell MT" pitchFamily="18" charset="0"/>
              <a:ea typeface="+mn-ea"/>
              <a:cs typeface="+mn-cs"/>
            </a:endParaRPr>
          </a:p>
        </p:txBody>
      </p:sp>
      <p:sp>
        <p:nvSpPr>
          <p:cNvPr id="8" name="Rounded Rectangle 7"/>
          <p:cNvSpPr/>
          <p:nvPr/>
        </p:nvSpPr>
        <p:spPr>
          <a:xfrm>
            <a:off x="2643174" y="2571744"/>
            <a:ext cx="4500594" cy="571504"/>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gency FB" pitchFamily="34" charset="0"/>
              </a:rPr>
              <a:t>Block of Address of Certificate (any length)</a:t>
            </a:r>
          </a:p>
        </p:txBody>
      </p:sp>
      <p:sp>
        <p:nvSpPr>
          <p:cNvPr id="9" name="Rounded Rectangle 8"/>
          <p:cNvSpPr/>
          <p:nvPr/>
        </p:nvSpPr>
        <p:spPr>
          <a:xfrm>
            <a:off x="7215206" y="2571744"/>
            <a:ext cx="1071570" cy="571504"/>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Agency FB" pitchFamily="34" charset="0"/>
              </a:rPr>
              <a:t>1  000....</a:t>
            </a:r>
          </a:p>
        </p:txBody>
      </p:sp>
      <p:sp>
        <p:nvSpPr>
          <p:cNvPr id="11" name="Left Brace 10"/>
          <p:cNvSpPr/>
          <p:nvPr/>
        </p:nvSpPr>
        <p:spPr>
          <a:xfrm rot="-5400000">
            <a:off x="6948144" y="2981682"/>
            <a:ext cx="314462" cy="923346"/>
          </a:xfrm>
          <a:prstGeom prst="leftBrac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Content Placeholder 12"/>
          <p:cNvSpPr txBox="1">
            <a:spLocks/>
          </p:cNvSpPr>
          <p:nvPr/>
        </p:nvSpPr>
        <p:spPr>
          <a:xfrm>
            <a:off x="4929190" y="3571876"/>
            <a:ext cx="3643338" cy="571505"/>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bg1"/>
                </a:solidFill>
                <a:latin typeface="Bell MT" pitchFamily="18" charset="0"/>
              </a:rPr>
              <a:t>To make it multiple of 512 bits</a:t>
            </a:r>
            <a:endParaRPr kumimoji="0" lang="en-US" sz="1600" b="1" i="0" u="none" strike="noStrike" kern="1200" cap="none" spc="0" normalizeH="0" baseline="0" noProof="0" dirty="0">
              <a:ln>
                <a:noFill/>
              </a:ln>
              <a:solidFill>
                <a:schemeClr val="bg1"/>
              </a:solidFill>
              <a:effectLst/>
              <a:uLnTx/>
              <a:uFillTx/>
              <a:latin typeface="Bell MT" pitchFamily="18" charset="0"/>
              <a:ea typeface="+mn-ea"/>
              <a:cs typeface="+mn-cs"/>
            </a:endParaRPr>
          </a:p>
        </p:txBody>
      </p:sp>
      <p:sp>
        <p:nvSpPr>
          <p:cNvPr id="13" name="Content Placeholder 12"/>
          <p:cNvSpPr txBox="1">
            <a:spLocks/>
          </p:cNvSpPr>
          <p:nvPr/>
        </p:nvSpPr>
        <p:spPr>
          <a:xfrm>
            <a:off x="714348" y="4143380"/>
            <a:ext cx="2286016" cy="571505"/>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schemeClr val="bg1"/>
                </a:solidFill>
                <a:effectLst/>
                <a:uLnTx/>
                <a:uFillTx/>
                <a:latin typeface="Bell MT" pitchFamily="18" charset="0"/>
                <a:ea typeface="+mn-ea"/>
                <a:cs typeface="+mn-cs"/>
              </a:rPr>
              <a:t>3</a:t>
            </a:r>
            <a:r>
              <a:rPr kumimoji="0" lang="en-US" sz="2400" b="1" i="0" u="none" strike="noStrike" kern="1200" cap="none" spc="0" normalizeH="0" baseline="0" noProof="0" dirty="0">
                <a:ln>
                  <a:noFill/>
                </a:ln>
                <a:solidFill>
                  <a:schemeClr val="bg1"/>
                </a:solidFill>
                <a:effectLst/>
                <a:uLnTx/>
                <a:uFillTx/>
                <a:latin typeface="Bell MT" pitchFamily="18" charset="0"/>
                <a:ea typeface="+mn-ea"/>
                <a:cs typeface="+mn-cs"/>
              </a:rPr>
              <a:t>.</a:t>
            </a:r>
            <a:r>
              <a:rPr kumimoji="0" lang="en-US" sz="2400" b="1" i="0" u="none" strike="noStrike" kern="1200" cap="none" spc="0" normalizeH="0" noProof="0" dirty="0">
                <a:ln>
                  <a:noFill/>
                </a:ln>
                <a:solidFill>
                  <a:schemeClr val="bg1"/>
                </a:solidFill>
                <a:effectLst/>
                <a:uLnTx/>
                <a:uFillTx/>
                <a:latin typeface="Bell MT" pitchFamily="18" charset="0"/>
                <a:ea typeface="+mn-ea"/>
                <a:cs typeface="+mn-cs"/>
              </a:rPr>
              <a:t> Initialization</a:t>
            </a:r>
            <a:endParaRPr kumimoji="0" lang="en-US" sz="2000" b="1" i="0" u="none" strike="noStrike" kern="1200" cap="none" spc="0" normalizeH="0" baseline="0" noProof="0" dirty="0">
              <a:ln>
                <a:noFill/>
              </a:ln>
              <a:solidFill>
                <a:schemeClr val="bg1"/>
              </a:solidFill>
              <a:effectLst/>
              <a:uLnTx/>
              <a:uFillTx/>
              <a:latin typeface="Bell MT" pitchFamily="18" charset="0"/>
              <a:ea typeface="+mn-ea"/>
              <a:cs typeface="+mn-cs"/>
            </a:endParaRPr>
          </a:p>
        </p:txBody>
      </p:sp>
      <p:sp>
        <p:nvSpPr>
          <p:cNvPr id="14" name="Content Placeholder 12"/>
          <p:cNvSpPr txBox="1">
            <a:spLocks/>
          </p:cNvSpPr>
          <p:nvPr/>
        </p:nvSpPr>
        <p:spPr>
          <a:xfrm>
            <a:off x="714348" y="5143512"/>
            <a:ext cx="3143272" cy="571505"/>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solidFill>
                  <a:schemeClr val="bg1"/>
                </a:solidFill>
                <a:latin typeface="Bell MT" pitchFamily="18" charset="0"/>
              </a:rPr>
              <a:t>4</a:t>
            </a:r>
            <a:r>
              <a:rPr kumimoji="0" lang="en-US" sz="2400" b="1" i="0" u="none" strike="noStrike" kern="1200" cap="none" spc="0" normalizeH="0" baseline="0" noProof="0" dirty="0">
                <a:ln>
                  <a:noFill/>
                </a:ln>
                <a:solidFill>
                  <a:schemeClr val="bg1"/>
                </a:solidFill>
                <a:effectLst/>
                <a:uLnTx/>
                <a:uFillTx/>
                <a:latin typeface="Bell MT" pitchFamily="18" charset="0"/>
                <a:ea typeface="+mn-ea"/>
                <a:cs typeface="+mn-cs"/>
              </a:rPr>
              <a:t>.</a:t>
            </a:r>
            <a:r>
              <a:rPr kumimoji="0" lang="en-US" sz="2400" b="1" i="0" u="none" strike="noStrike" kern="1200" cap="none" spc="0" normalizeH="0" noProof="0" dirty="0">
                <a:ln>
                  <a:noFill/>
                </a:ln>
                <a:solidFill>
                  <a:schemeClr val="bg1"/>
                </a:solidFill>
                <a:effectLst/>
                <a:uLnTx/>
                <a:uFillTx/>
                <a:latin typeface="Bell MT" pitchFamily="18" charset="0"/>
                <a:ea typeface="+mn-ea"/>
                <a:cs typeface="+mn-cs"/>
              </a:rPr>
              <a:t> </a:t>
            </a:r>
            <a:r>
              <a:rPr lang="en-US" sz="2400" b="1" dirty="0">
                <a:solidFill>
                  <a:schemeClr val="bg1"/>
                </a:solidFill>
                <a:latin typeface="Bell MT" pitchFamily="18" charset="0"/>
              </a:rPr>
              <a:t>Message Schedule</a:t>
            </a:r>
            <a:endParaRPr kumimoji="0" lang="en-US" sz="2000" b="1" i="0" u="none" strike="noStrike" kern="1200" cap="none" spc="0" normalizeH="0" baseline="0" noProof="0" dirty="0">
              <a:ln>
                <a:noFill/>
              </a:ln>
              <a:solidFill>
                <a:schemeClr val="bg1"/>
              </a:solidFill>
              <a:effectLst/>
              <a:uLnTx/>
              <a:uFillTx/>
              <a:latin typeface="Bell MT" pitchFamily="18" charset="0"/>
              <a:ea typeface="+mn-ea"/>
              <a:cs typeface="+mn-cs"/>
            </a:endParaRPr>
          </a:p>
        </p:txBody>
      </p:sp>
      <p:sp>
        <p:nvSpPr>
          <p:cNvPr id="16" name="Rounded Rectangle 15"/>
          <p:cNvSpPr/>
          <p:nvPr/>
        </p:nvSpPr>
        <p:spPr>
          <a:xfrm>
            <a:off x="3786182" y="5072074"/>
            <a:ext cx="642942" cy="571504"/>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gency FB" pitchFamily="34" charset="0"/>
              </a:rPr>
              <a:t>1010</a:t>
            </a:r>
          </a:p>
        </p:txBody>
      </p:sp>
      <p:sp>
        <p:nvSpPr>
          <p:cNvPr id="17" name="Rounded Rectangle 16"/>
          <p:cNvSpPr/>
          <p:nvPr/>
        </p:nvSpPr>
        <p:spPr>
          <a:xfrm>
            <a:off x="4500562" y="5072074"/>
            <a:ext cx="642942" cy="571504"/>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gency FB" pitchFamily="34" charset="0"/>
              </a:rPr>
              <a:t>1110</a:t>
            </a:r>
          </a:p>
        </p:txBody>
      </p:sp>
      <p:sp>
        <p:nvSpPr>
          <p:cNvPr id="18" name="Rounded Rectangle 17"/>
          <p:cNvSpPr/>
          <p:nvPr/>
        </p:nvSpPr>
        <p:spPr>
          <a:xfrm>
            <a:off x="5929322" y="5072074"/>
            <a:ext cx="642942" cy="571504"/>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gency FB" pitchFamily="34" charset="0"/>
              </a:rPr>
              <a:t>0110</a:t>
            </a:r>
          </a:p>
        </p:txBody>
      </p:sp>
      <p:sp>
        <p:nvSpPr>
          <p:cNvPr id="19" name="Rounded Rectangle 18"/>
          <p:cNvSpPr/>
          <p:nvPr/>
        </p:nvSpPr>
        <p:spPr>
          <a:xfrm>
            <a:off x="6643702" y="5072074"/>
            <a:ext cx="642942" cy="571504"/>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gency FB" pitchFamily="34" charset="0"/>
              </a:rPr>
              <a:t>0101</a:t>
            </a:r>
          </a:p>
        </p:txBody>
      </p:sp>
      <p:sp>
        <p:nvSpPr>
          <p:cNvPr id="20" name="Rounded Rectangle 19"/>
          <p:cNvSpPr/>
          <p:nvPr/>
        </p:nvSpPr>
        <p:spPr>
          <a:xfrm>
            <a:off x="5214942" y="5072074"/>
            <a:ext cx="642942" cy="571504"/>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gency FB" pitchFamily="34" charset="0"/>
              </a:rPr>
              <a:t>0111</a:t>
            </a:r>
          </a:p>
        </p:txBody>
      </p:sp>
      <p:sp>
        <p:nvSpPr>
          <p:cNvPr id="21" name="Rounded Rectangle 20"/>
          <p:cNvSpPr/>
          <p:nvPr/>
        </p:nvSpPr>
        <p:spPr>
          <a:xfrm>
            <a:off x="7358082" y="5072074"/>
            <a:ext cx="642942" cy="571504"/>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gency FB" pitchFamily="34" charset="0"/>
              </a:rPr>
              <a:t>1011</a:t>
            </a:r>
          </a:p>
        </p:txBody>
      </p:sp>
      <p:sp>
        <p:nvSpPr>
          <p:cNvPr id="22" name="Content Placeholder 12"/>
          <p:cNvSpPr txBox="1">
            <a:spLocks/>
          </p:cNvSpPr>
          <p:nvPr/>
        </p:nvSpPr>
        <p:spPr>
          <a:xfrm>
            <a:off x="8072462" y="5072074"/>
            <a:ext cx="571504" cy="571505"/>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bg1"/>
                </a:solidFill>
                <a:effectLst/>
                <a:uLnTx/>
                <a:uFillTx/>
                <a:latin typeface="Bell MT" pitchFamily="18" charset="0"/>
                <a:ea typeface="+mn-ea"/>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Effect transition="in" filter="fade">
                                      <p:cBhvr>
                                        <p:cTn id="16" dur="1000"/>
                                        <p:tgtEl>
                                          <p:spTgt spid="5"/>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Effect transition="in" filter="fade">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par>
                                <p:cTn id="29" presetID="53"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par>
                                <p:cTn id="44" presetID="53"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500" fill="hold"/>
                                        <p:tgtEl>
                                          <p:spTgt spid="13"/>
                                        </p:tgtEl>
                                        <p:attrNameLst>
                                          <p:attrName>ppt_w</p:attrName>
                                        </p:attrNameLst>
                                      </p:cBhvr>
                                      <p:tavLst>
                                        <p:tav tm="0">
                                          <p:val>
                                            <p:fltVal val="0"/>
                                          </p:val>
                                        </p:tav>
                                        <p:tav tm="100000">
                                          <p:val>
                                            <p:strVal val="#ppt_w"/>
                                          </p:val>
                                        </p:tav>
                                      </p:tavLst>
                                    </p:anim>
                                    <p:anim calcmode="lin" valueType="num">
                                      <p:cBhvr>
                                        <p:cTn id="54" dur="500" fill="hold"/>
                                        <p:tgtEl>
                                          <p:spTgt spid="13"/>
                                        </p:tgtEl>
                                        <p:attrNameLst>
                                          <p:attrName>ppt_h</p:attrName>
                                        </p:attrNameLst>
                                      </p:cBhvr>
                                      <p:tavLst>
                                        <p:tav tm="0">
                                          <p:val>
                                            <p:fltVal val="0"/>
                                          </p:val>
                                        </p:tav>
                                        <p:tav tm="100000">
                                          <p:val>
                                            <p:strVal val="#ppt_h"/>
                                          </p:val>
                                        </p:tav>
                                      </p:tavLst>
                                    </p:anim>
                                    <p:animEffect transition="in" filter="fad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0" fill="hold" nodeType="clickEffect">
                                  <p:stCondLst>
                                    <p:cond delay="0"/>
                                  </p:stCondLst>
                                  <p:childTnLst>
                                    <p:set>
                                      <p:cBhvr>
                                        <p:cTn id="59" dur="1" fill="hold">
                                          <p:stCondLst>
                                            <p:cond delay="0"/>
                                          </p:stCondLst>
                                        </p:cTn>
                                        <p:tgtEl>
                                          <p:spTgt spid="14">
                                            <p:txEl>
                                              <p:pRg st="0" end="0"/>
                                            </p:txEl>
                                          </p:spTgt>
                                        </p:tgtEl>
                                        <p:attrNameLst>
                                          <p:attrName>style.visibility</p:attrName>
                                        </p:attrNameLst>
                                      </p:cBhvr>
                                      <p:to>
                                        <p:strVal val="visible"/>
                                      </p:to>
                                    </p:set>
                                    <p:anim calcmode="lin" valueType="num">
                                      <p:cBhvr>
                                        <p:cTn id="60"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61"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62" dur="500"/>
                                        <p:tgtEl>
                                          <p:spTgt spid="1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childTnLst>
                          </p:cTn>
                        </p:par>
                        <p:par>
                          <p:cTn id="70" fill="hold">
                            <p:stCondLst>
                              <p:cond delay="500"/>
                            </p:stCondLst>
                            <p:childTnLst>
                              <p:par>
                                <p:cTn id="71" presetID="53" presetClass="entr" presetSubtype="0" fill="hold" grpId="0" nodeType="after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fltVal val="0"/>
                                          </p:val>
                                        </p:tav>
                                        <p:tav tm="100000">
                                          <p:val>
                                            <p:strVal val="#ppt_h"/>
                                          </p:val>
                                        </p:tav>
                                      </p:tavLst>
                                    </p:anim>
                                    <p:animEffect transition="in" filter="fade">
                                      <p:cBhvr>
                                        <p:cTn id="75" dur="500"/>
                                        <p:tgtEl>
                                          <p:spTgt spid="17"/>
                                        </p:tgtEl>
                                      </p:cBhvr>
                                    </p:animEffect>
                                  </p:childTnLst>
                                </p:cTn>
                              </p:par>
                            </p:childTnLst>
                          </p:cTn>
                        </p:par>
                        <p:par>
                          <p:cTn id="76" fill="hold">
                            <p:stCondLst>
                              <p:cond delay="1000"/>
                            </p:stCondLst>
                            <p:childTnLst>
                              <p:par>
                                <p:cTn id="77" presetID="53" presetClass="entr" presetSubtype="0"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p:cTn id="79" dur="500" fill="hold"/>
                                        <p:tgtEl>
                                          <p:spTgt spid="20"/>
                                        </p:tgtEl>
                                        <p:attrNameLst>
                                          <p:attrName>ppt_w</p:attrName>
                                        </p:attrNameLst>
                                      </p:cBhvr>
                                      <p:tavLst>
                                        <p:tav tm="0">
                                          <p:val>
                                            <p:fltVal val="0"/>
                                          </p:val>
                                        </p:tav>
                                        <p:tav tm="100000">
                                          <p:val>
                                            <p:strVal val="#ppt_w"/>
                                          </p:val>
                                        </p:tav>
                                      </p:tavLst>
                                    </p:anim>
                                    <p:anim calcmode="lin" valueType="num">
                                      <p:cBhvr>
                                        <p:cTn id="80" dur="500" fill="hold"/>
                                        <p:tgtEl>
                                          <p:spTgt spid="20"/>
                                        </p:tgtEl>
                                        <p:attrNameLst>
                                          <p:attrName>ppt_h</p:attrName>
                                        </p:attrNameLst>
                                      </p:cBhvr>
                                      <p:tavLst>
                                        <p:tav tm="0">
                                          <p:val>
                                            <p:fltVal val="0"/>
                                          </p:val>
                                        </p:tav>
                                        <p:tav tm="100000">
                                          <p:val>
                                            <p:strVal val="#ppt_h"/>
                                          </p:val>
                                        </p:tav>
                                      </p:tavLst>
                                    </p:anim>
                                    <p:animEffect transition="in" filter="fade">
                                      <p:cBhvr>
                                        <p:cTn id="81" dur="500"/>
                                        <p:tgtEl>
                                          <p:spTgt spid="20"/>
                                        </p:tgtEl>
                                      </p:cBhvr>
                                    </p:animEffect>
                                  </p:childTnLst>
                                </p:cTn>
                              </p:par>
                            </p:childTnLst>
                          </p:cTn>
                        </p:par>
                        <p:par>
                          <p:cTn id="82" fill="hold">
                            <p:stCondLst>
                              <p:cond delay="1500"/>
                            </p:stCondLst>
                            <p:childTnLst>
                              <p:par>
                                <p:cTn id="83" presetID="53" presetClass="entr" presetSubtype="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p:cTn id="85" dur="500" fill="hold"/>
                                        <p:tgtEl>
                                          <p:spTgt spid="18"/>
                                        </p:tgtEl>
                                        <p:attrNameLst>
                                          <p:attrName>ppt_w</p:attrName>
                                        </p:attrNameLst>
                                      </p:cBhvr>
                                      <p:tavLst>
                                        <p:tav tm="0">
                                          <p:val>
                                            <p:fltVal val="0"/>
                                          </p:val>
                                        </p:tav>
                                        <p:tav tm="100000">
                                          <p:val>
                                            <p:strVal val="#ppt_w"/>
                                          </p:val>
                                        </p:tav>
                                      </p:tavLst>
                                    </p:anim>
                                    <p:anim calcmode="lin" valueType="num">
                                      <p:cBhvr>
                                        <p:cTn id="86" dur="500" fill="hold"/>
                                        <p:tgtEl>
                                          <p:spTgt spid="18"/>
                                        </p:tgtEl>
                                        <p:attrNameLst>
                                          <p:attrName>ppt_h</p:attrName>
                                        </p:attrNameLst>
                                      </p:cBhvr>
                                      <p:tavLst>
                                        <p:tav tm="0">
                                          <p:val>
                                            <p:fltVal val="0"/>
                                          </p:val>
                                        </p:tav>
                                        <p:tav tm="100000">
                                          <p:val>
                                            <p:strVal val="#ppt_h"/>
                                          </p:val>
                                        </p:tav>
                                      </p:tavLst>
                                    </p:anim>
                                    <p:animEffect transition="in" filter="fade">
                                      <p:cBhvr>
                                        <p:cTn id="87" dur="500"/>
                                        <p:tgtEl>
                                          <p:spTgt spid="18"/>
                                        </p:tgtEl>
                                      </p:cBhvr>
                                    </p:animEffect>
                                  </p:childTnLst>
                                </p:cTn>
                              </p:par>
                            </p:childTnLst>
                          </p:cTn>
                        </p:par>
                        <p:par>
                          <p:cTn id="88" fill="hold">
                            <p:stCondLst>
                              <p:cond delay="2000"/>
                            </p:stCondLst>
                            <p:childTnLst>
                              <p:par>
                                <p:cTn id="89" presetID="53" presetClass="entr" presetSubtype="0"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p:cTn id="91" dur="500" fill="hold"/>
                                        <p:tgtEl>
                                          <p:spTgt spid="19"/>
                                        </p:tgtEl>
                                        <p:attrNameLst>
                                          <p:attrName>ppt_w</p:attrName>
                                        </p:attrNameLst>
                                      </p:cBhvr>
                                      <p:tavLst>
                                        <p:tav tm="0">
                                          <p:val>
                                            <p:fltVal val="0"/>
                                          </p:val>
                                        </p:tav>
                                        <p:tav tm="100000">
                                          <p:val>
                                            <p:strVal val="#ppt_w"/>
                                          </p:val>
                                        </p:tav>
                                      </p:tavLst>
                                    </p:anim>
                                    <p:anim calcmode="lin" valueType="num">
                                      <p:cBhvr>
                                        <p:cTn id="92" dur="500" fill="hold"/>
                                        <p:tgtEl>
                                          <p:spTgt spid="19"/>
                                        </p:tgtEl>
                                        <p:attrNameLst>
                                          <p:attrName>ppt_h</p:attrName>
                                        </p:attrNameLst>
                                      </p:cBhvr>
                                      <p:tavLst>
                                        <p:tav tm="0">
                                          <p:val>
                                            <p:fltVal val="0"/>
                                          </p:val>
                                        </p:tav>
                                        <p:tav tm="100000">
                                          <p:val>
                                            <p:strVal val="#ppt_h"/>
                                          </p:val>
                                        </p:tav>
                                      </p:tavLst>
                                    </p:anim>
                                    <p:animEffect transition="in" filter="fade">
                                      <p:cBhvr>
                                        <p:cTn id="93" dur="500"/>
                                        <p:tgtEl>
                                          <p:spTgt spid="19"/>
                                        </p:tgtEl>
                                      </p:cBhvr>
                                    </p:animEffect>
                                  </p:childTnLst>
                                </p:cTn>
                              </p:par>
                            </p:childTnLst>
                          </p:cTn>
                        </p:par>
                        <p:par>
                          <p:cTn id="94" fill="hold">
                            <p:stCondLst>
                              <p:cond delay="2500"/>
                            </p:stCondLst>
                            <p:childTnLst>
                              <p:par>
                                <p:cTn id="95" presetID="53" presetClass="entr" presetSubtype="0" fill="hold" grpId="0" nodeType="after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p:cTn id="97" dur="500" fill="hold"/>
                                        <p:tgtEl>
                                          <p:spTgt spid="21"/>
                                        </p:tgtEl>
                                        <p:attrNameLst>
                                          <p:attrName>ppt_w</p:attrName>
                                        </p:attrNameLst>
                                      </p:cBhvr>
                                      <p:tavLst>
                                        <p:tav tm="0">
                                          <p:val>
                                            <p:fltVal val="0"/>
                                          </p:val>
                                        </p:tav>
                                        <p:tav tm="100000">
                                          <p:val>
                                            <p:strVal val="#ppt_w"/>
                                          </p:val>
                                        </p:tav>
                                      </p:tavLst>
                                    </p:anim>
                                    <p:anim calcmode="lin" valueType="num">
                                      <p:cBhvr>
                                        <p:cTn id="98" dur="500" fill="hold"/>
                                        <p:tgtEl>
                                          <p:spTgt spid="21"/>
                                        </p:tgtEl>
                                        <p:attrNameLst>
                                          <p:attrName>ppt_h</p:attrName>
                                        </p:attrNameLst>
                                      </p:cBhvr>
                                      <p:tavLst>
                                        <p:tav tm="0">
                                          <p:val>
                                            <p:fltVal val="0"/>
                                          </p:val>
                                        </p:tav>
                                        <p:tav tm="100000">
                                          <p:val>
                                            <p:strVal val="#ppt_h"/>
                                          </p:val>
                                        </p:tav>
                                      </p:tavLst>
                                    </p:anim>
                                    <p:animEffect transition="in" filter="fade">
                                      <p:cBhvr>
                                        <p:cTn id="99" dur="500"/>
                                        <p:tgtEl>
                                          <p:spTgt spid="21"/>
                                        </p:tgtEl>
                                      </p:cBhvr>
                                    </p:animEffect>
                                  </p:childTnLst>
                                </p:cTn>
                              </p:par>
                            </p:childTnLst>
                          </p:cTn>
                        </p:par>
                        <p:par>
                          <p:cTn id="100" fill="hold">
                            <p:stCondLst>
                              <p:cond delay="3000"/>
                            </p:stCondLst>
                            <p:childTnLst>
                              <p:par>
                                <p:cTn id="101" presetID="53" presetClass="entr" presetSubtype="0" fill="hold" grpId="0" nodeType="afterEffect">
                                  <p:stCondLst>
                                    <p:cond delay="0"/>
                                  </p:stCondLst>
                                  <p:childTnLst>
                                    <p:set>
                                      <p:cBhvr>
                                        <p:cTn id="102" dur="1" fill="hold">
                                          <p:stCondLst>
                                            <p:cond delay="0"/>
                                          </p:stCondLst>
                                        </p:cTn>
                                        <p:tgtEl>
                                          <p:spTgt spid="22"/>
                                        </p:tgtEl>
                                        <p:attrNameLst>
                                          <p:attrName>style.visibility</p:attrName>
                                        </p:attrNameLst>
                                      </p:cBhvr>
                                      <p:to>
                                        <p:strVal val="visible"/>
                                      </p:to>
                                    </p:set>
                                    <p:anim calcmode="lin" valueType="num">
                                      <p:cBhvr>
                                        <p:cTn id="103" dur="500" fill="hold"/>
                                        <p:tgtEl>
                                          <p:spTgt spid="22"/>
                                        </p:tgtEl>
                                        <p:attrNameLst>
                                          <p:attrName>ppt_w</p:attrName>
                                        </p:attrNameLst>
                                      </p:cBhvr>
                                      <p:tavLst>
                                        <p:tav tm="0">
                                          <p:val>
                                            <p:fltVal val="0"/>
                                          </p:val>
                                        </p:tav>
                                        <p:tav tm="100000">
                                          <p:val>
                                            <p:strVal val="#ppt_w"/>
                                          </p:val>
                                        </p:tav>
                                      </p:tavLst>
                                    </p:anim>
                                    <p:anim calcmode="lin" valueType="num">
                                      <p:cBhvr>
                                        <p:cTn id="104" dur="500" fill="hold"/>
                                        <p:tgtEl>
                                          <p:spTgt spid="22"/>
                                        </p:tgtEl>
                                        <p:attrNameLst>
                                          <p:attrName>ppt_h</p:attrName>
                                        </p:attrNameLst>
                                      </p:cBhvr>
                                      <p:tavLst>
                                        <p:tav tm="0">
                                          <p:val>
                                            <p:fltVal val="0"/>
                                          </p:val>
                                        </p:tav>
                                        <p:tav tm="100000">
                                          <p:val>
                                            <p:strVal val="#ppt_h"/>
                                          </p:val>
                                        </p:tav>
                                      </p:tavLst>
                                    </p:anim>
                                    <p:animEffect transition="in" filter="fade">
                                      <p:cBhvr>
                                        <p:cTn id="10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animBg="1"/>
      <p:bldP spid="9" grpId="0" animBg="1"/>
      <p:bldP spid="11" grpId="0" animBg="1"/>
      <p:bldP spid="12" grpId="0"/>
      <p:bldP spid="13" grpId="0"/>
      <p:bldP spid="16" grpId="0" animBg="1"/>
      <p:bldP spid="17" grpId="0" animBg="1"/>
      <p:bldP spid="18" grpId="0" animBg="1"/>
      <p:bldP spid="19" grpId="0" animBg="1"/>
      <p:bldP spid="20" grpId="0" animBg="1"/>
      <p:bldP spid="21" grpId="0" animBg="1"/>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a:xfrm>
            <a:off x="457200" y="274638"/>
            <a:ext cx="8229600" cy="1143000"/>
          </a:xfrm>
        </p:spPr>
        <p:txBody>
          <a:bodyPr>
            <a:noAutofit/>
          </a:bodyPr>
          <a:lstStyle/>
          <a:p>
            <a:pPr algn="l"/>
            <a:r>
              <a:rPr lang="en-US" sz="3600" b="1" dirty="0">
                <a:solidFill>
                  <a:schemeClr val="accent5">
                    <a:lumMod val="60000"/>
                    <a:lumOff val="40000"/>
                  </a:schemeClr>
                </a:solidFill>
                <a:latin typeface="Sitka Text" pitchFamily="2" charset="0"/>
              </a:rPr>
              <a:t>STEP </a:t>
            </a:r>
            <a:r>
              <a:rPr lang="en-US" b="1" dirty="0">
                <a:solidFill>
                  <a:schemeClr val="accent5">
                    <a:lumMod val="60000"/>
                    <a:lumOff val="40000"/>
                  </a:schemeClr>
                </a:solidFill>
                <a:latin typeface="Sitka Text" pitchFamily="2" charset="0"/>
              </a:rPr>
              <a:t>2</a:t>
            </a:r>
            <a:r>
              <a:rPr lang="en-US" sz="3600" b="1" dirty="0">
                <a:solidFill>
                  <a:schemeClr val="accent5">
                    <a:lumMod val="60000"/>
                    <a:lumOff val="40000"/>
                  </a:schemeClr>
                </a:solidFill>
                <a:latin typeface="Sitka Text" pitchFamily="2" charset="0"/>
              </a:rPr>
              <a:t> :   </a:t>
            </a:r>
            <a:r>
              <a:rPr lang="en-US" sz="3600" b="1" dirty="0">
                <a:solidFill>
                  <a:schemeClr val="bg1"/>
                </a:solidFill>
                <a:latin typeface="Sitka Text" pitchFamily="2" charset="0"/>
              </a:rPr>
              <a:t>Hashing</a:t>
            </a:r>
            <a:endParaRPr lang="en-US" sz="3600" dirty="0">
              <a:solidFill>
                <a:schemeClr val="bg1"/>
              </a:solidFill>
            </a:endParaRPr>
          </a:p>
        </p:txBody>
      </p:sp>
      <p:sp>
        <p:nvSpPr>
          <p:cNvPr id="5" name="Content Placeholder 12"/>
          <p:cNvSpPr txBox="1">
            <a:spLocks/>
          </p:cNvSpPr>
          <p:nvPr/>
        </p:nvSpPr>
        <p:spPr>
          <a:xfrm>
            <a:off x="5143504" y="1071546"/>
            <a:ext cx="3571932" cy="571505"/>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bg1"/>
                </a:solidFill>
                <a:effectLst/>
                <a:uLnTx/>
                <a:uFillTx/>
                <a:latin typeface="Bell MT" pitchFamily="18" charset="0"/>
                <a:ea typeface="+mn-ea"/>
                <a:cs typeface="+mn-cs"/>
              </a:rPr>
              <a:t>Continued….</a:t>
            </a:r>
          </a:p>
        </p:txBody>
      </p:sp>
      <p:sp>
        <p:nvSpPr>
          <p:cNvPr id="6" name="Content Placeholder 12"/>
          <p:cNvSpPr txBox="1">
            <a:spLocks/>
          </p:cNvSpPr>
          <p:nvPr/>
        </p:nvSpPr>
        <p:spPr>
          <a:xfrm>
            <a:off x="642910" y="1857364"/>
            <a:ext cx="3571900" cy="571505"/>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schemeClr val="bg1"/>
                </a:solidFill>
                <a:effectLst/>
                <a:uLnTx/>
                <a:uFillTx/>
                <a:latin typeface="Bell MT" pitchFamily="18" charset="0"/>
                <a:ea typeface="+mn-ea"/>
                <a:cs typeface="+mn-cs"/>
              </a:rPr>
              <a:t>5</a:t>
            </a:r>
            <a:r>
              <a:rPr kumimoji="0" lang="en-US" sz="2400" b="1" i="0" u="none" strike="noStrike" kern="1200" cap="none" spc="0" normalizeH="0" baseline="0" noProof="0" dirty="0">
                <a:ln>
                  <a:noFill/>
                </a:ln>
                <a:solidFill>
                  <a:schemeClr val="bg1"/>
                </a:solidFill>
                <a:effectLst/>
                <a:uLnTx/>
                <a:uFillTx/>
                <a:latin typeface="Bell MT" pitchFamily="18" charset="0"/>
                <a:ea typeface="+mn-ea"/>
                <a:cs typeface="+mn-cs"/>
              </a:rPr>
              <a:t>.</a:t>
            </a:r>
            <a:r>
              <a:rPr kumimoji="0" lang="en-US" sz="2400" b="1" i="0" u="none" strike="noStrike" kern="1200" cap="none" spc="0" normalizeH="0" noProof="0" dirty="0">
                <a:ln>
                  <a:noFill/>
                </a:ln>
                <a:solidFill>
                  <a:schemeClr val="bg1"/>
                </a:solidFill>
                <a:effectLst/>
                <a:uLnTx/>
                <a:uFillTx/>
                <a:latin typeface="Bell MT" pitchFamily="18" charset="0"/>
                <a:ea typeface="+mn-ea"/>
                <a:cs typeface="+mn-cs"/>
              </a:rPr>
              <a:t> Compression Function</a:t>
            </a:r>
            <a:endParaRPr kumimoji="0" lang="en-US" b="1" i="0" u="none" strike="noStrike" kern="1200" cap="none" spc="0" normalizeH="0" baseline="0" noProof="0" dirty="0">
              <a:ln>
                <a:noFill/>
              </a:ln>
              <a:solidFill>
                <a:schemeClr val="bg1"/>
              </a:solidFill>
              <a:effectLst/>
              <a:uLnTx/>
              <a:uFillTx/>
              <a:latin typeface="Bell MT" pitchFamily="18" charset="0"/>
              <a:ea typeface="+mn-ea"/>
              <a:cs typeface="+mn-cs"/>
            </a:endParaRPr>
          </a:p>
        </p:txBody>
      </p:sp>
      <p:pic>
        <p:nvPicPr>
          <p:cNvPr id="11268" name="Picture 4" descr="https://uploads-ssl.webflow.com/5d2dd7e1b4a76d8b803ac1aa/5e81c66dd4cabdcc1674a08d_0nt8_YaCOJ_ED51A163rrtjq4mA4Qp1MsIXdDUR4iUAVBYYM5thrRmXCJsZHNa95-yQ3poZep9S8hkUffFkdqbIt9EXmk0bUbLfV0TJWOTH2dwUp6sSsCtnPx8esAE_DROgkKAAT.png"/>
          <p:cNvPicPr>
            <a:picLocks noChangeAspect="1" noChangeArrowheads="1"/>
          </p:cNvPicPr>
          <p:nvPr/>
        </p:nvPicPr>
        <p:blipFill>
          <a:blip r:embed="rId3"/>
          <a:srcRect/>
          <a:stretch>
            <a:fillRect/>
          </a:stretch>
        </p:blipFill>
        <p:spPr bwMode="auto">
          <a:xfrm>
            <a:off x="857224" y="2714620"/>
            <a:ext cx="7500990" cy="328614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Effect transition="in" filter="fade">
                                      <p:cBhvr>
                                        <p:cTn id="21" dur="1000"/>
                                        <p:tgtEl>
                                          <p:spTgt spid="6"/>
                                        </p:tgtEl>
                                      </p:cBhvr>
                                    </p:animEffect>
                                  </p:childTnLst>
                                </p:cTn>
                              </p:par>
                              <p:par>
                                <p:cTn id="22" presetID="53" presetClass="entr" presetSubtype="0" fill="hold" nodeType="withEffect">
                                  <p:stCondLst>
                                    <p:cond delay="0"/>
                                  </p:stCondLst>
                                  <p:childTnLst>
                                    <p:set>
                                      <p:cBhvr>
                                        <p:cTn id="23" dur="1" fill="hold">
                                          <p:stCondLst>
                                            <p:cond delay="0"/>
                                          </p:stCondLst>
                                        </p:cTn>
                                        <p:tgtEl>
                                          <p:spTgt spid="11268"/>
                                        </p:tgtEl>
                                        <p:attrNameLst>
                                          <p:attrName>style.visibility</p:attrName>
                                        </p:attrNameLst>
                                      </p:cBhvr>
                                      <p:to>
                                        <p:strVal val="visible"/>
                                      </p:to>
                                    </p:set>
                                    <p:anim calcmode="lin" valueType="num">
                                      <p:cBhvr>
                                        <p:cTn id="24" dur="1000" fill="hold"/>
                                        <p:tgtEl>
                                          <p:spTgt spid="11268"/>
                                        </p:tgtEl>
                                        <p:attrNameLst>
                                          <p:attrName>ppt_w</p:attrName>
                                        </p:attrNameLst>
                                      </p:cBhvr>
                                      <p:tavLst>
                                        <p:tav tm="0">
                                          <p:val>
                                            <p:fltVal val="0"/>
                                          </p:val>
                                        </p:tav>
                                        <p:tav tm="100000">
                                          <p:val>
                                            <p:strVal val="#ppt_w"/>
                                          </p:val>
                                        </p:tav>
                                      </p:tavLst>
                                    </p:anim>
                                    <p:anim calcmode="lin" valueType="num">
                                      <p:cBhvr>
                                        <p:cTn id="25" dur="1000" fill="hold"/>
                                        <p:tgtEl>
                                          <p:spTgt spid="11268"/>
                                        </p:tgtEl>
                                        <p:attrNameLst>
                                          <p:attrName>ppt_h</p:attrName>
                                        </p:attrNameLst>
                                      </p:cBhvr>
                                      <p:tavLst>
                                        <p:tav tm="0">
                                          <p:val>
                                            <p:fltVal val="0"/>
                                          </p:val>
                                        </p:tav>
                                        <p:tav tm="100000">
                                          <p:val>
                                            <p:strVal val="#ppt_h"/>
                                          </p:val>
                                        </p:tav>
                                      </p:tavLst>
                                    </p:anim>
                                    <p:animEffect transition="in" filter="fade">
                                      <p:cBhvr>
                                        <p:cTn id="26" dur="10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Content Placeholder 12"/>
          <p:cNvSpPr txBox="1">
            <a:spLocks/>
          </p:cNvSpPr>
          <p:nvPr/>
        </p:nvSpPr>
        <p:spPr>
          <a:xfrm>
            <a:off x="928662" y="2500306"/>
            <a:ext cx="3571900" cy="571505"/>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solidFill>
                  <a:schemeClr val="bg1"/>
                </a:solidFill>
                <a:latin typeface="Bell MT" pitchFamily="18" charset="0"/>
              </a:rPr>
              <a:t>6</a:t>
            </a:r>
            <a:r>
              <a:rPr kumimoji="0" lang="en-US" sz="2400" b="1" i="0" u="none" strike="noStrike" kern="1200" cap="none" spc="0" normalizeH="0" baseline="0" noProof="0" dirty="0">
                <a:ln>
                  <a:noFill/>
                </a:ln>
                <a:solidFill>
                  <a:schemeClr val="bg1"/>
                </a:solidFill>
                <a:effectLst/>
                <a:uLnTx/>
                <a:uFillTx/>
                <a:latin typeface="Bell MT" pitchFamily="18" charset="0"/>
                <a:ea typeface="+mn-ea"/>
                <a:cs typeface="+mn-cs"/>
              </a:rPr>
              <a:t>.</a:t>
            </a:r>
            <a:r>
              <a:rPr kumimoji="0" lang="en-US" sz="2400" b="1" i="0" u="none" strike="noStrike" kern="1200" cap="none" spc="0" normalizeH="0" noProof="0" dirty="0">
                <a:ln>
                  <a:noFill/>
                </a:ln>
                <a:solidFill>
                  <a:schemeClr val="bg1"/>
                </a:solidFill>
                <a:effectLst/>
                <a:uLnTx/>
                <a:uFillTx/>
                <a:latin typeface="Bell MT" pitchFamily="18" charset="0"/>
                <a:ea typeface="+mn-ea"/>
                <a:cs typeface="+mn-cs"/>
              </a:rPr>
              <a:t> Finalization</a:t>
            </a:r>
            <a:endParaRPr kumimoji="0" lang="en-US" b="1" i="0" u="none" strike="noStrike" kern="1200" cap="none" spc="0" normalizeH="0" baseline="0" noProof="0" dirty="0">
              <a:ln>
                <a:noFill/>
              </a:ln>
              <a:solidFill>
                <a:schemeClr val="bg1"/>
              </a:solidFill>
              <a:effectLst/>
              <a:uLnTx/>
              <a:uFillTx/>
              <a:latin typeface="Bell MT" pitchFamily="18" charset="0"/>
              <a:ea typeface="+mn-ea"/>
              <a:cs typeface="+mn-cs"/>
            </a:endParaRPr>
          </a:p>
        </p:txBody>
      </p:sp>
      <p:sp>
        <p:nvSpPr>
          <p:cNvPr id="5" name="Rounded Rectangle 4"/>
          <p:cNvSpPr/>
          <p:nvPr/>
        </p:nvSpPr>
        <p:spPr>
          <a:xfrm>
            <a:off x="3428992" y="2428868"/>
            <a:ext cx="4500594" cy="571504"/>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gency FB" pitchFamily="34" charset="0"/>
              </a:rPr>
              <a:t>Hash Fingerprint (ex: 10e6c7) or QR Code</a:t>
            </a:r>
          </a:p>
        </p:txBody>
      </p:sp>
      <p:sp>
        <p:nvSpPr>
          <p:cNvPr id="7" name="Title 3"/>
          <p:cNvSpPr>
            <a:spLocks noGrp="1"/>
          </p:cNvSpPr>
          <p:nvPr>
            <p:ph type="title"/>
          </p:nvPr>
        </p:nvSpPr>
        <p:spPr>
          <a:xfrm>
            <a:off x="457200" y="274638"/>
            <a:ext cx="8229600" cy="1143000"/>
          </a:xfrm>
        </p:spPr>
        <p:txBody>
          <a:bodyPr>
            <a:noAutofit/>
          </a:bodyPr>
          <a:lstStyle/>
          <a:p>
            <a:pPr algn="l"/>
            <a:r>
              <a:rPr lang="en-US" sz="3600" b="1" dirty="0">
                <a:solidFill>
                  <a:schemeClr val="accent5">
                    <a:lumMod val="60000"/>
                    <a:lumOff val="40000"/>
                  </a:schemeClr>
                </a:solidFill>
                <a:latin typeface="Sitka Text" pitchFamily="2" charset="0"/>
              </a:rPr>
              <a:t>STEP </a:t>
            </a:r>
            <a:r>
              <a:rPr lang="en-US" b="1" dirty="0">
                <a:solidFill>
                  <a:schemeClr val="accent5">
                    <a:lumMod val="60000"/>
                    <a:lumOff val="40000"/>
                  </a:schemeClr>
                </a:solidFill>
                <a:latin typeface="Sitka Text" pitchFamily="2" charset="0"/>
              </a:rPr>
              <a:t>2</a:t>
            </a:r>
            <a:r>
              <a:rPr lang="en-US" sz="3600" b="1" dirty="0">
                <a:solidFill>
                  <a:schemeClr val="accent5">
                    <a:lumMod val="60000"/>
                    <a:lumOff val="40000"/>
                  </a:schemeClr>
                </a:solidFill>
                <a:latin typeface="Sitka Text" pitchFamily="2" charset="0"/>
              </a:rPr>
              <a:t> :   </a:t>
            </a:r>
            <a:r>
              <a:rPr lang="en-US" sz="3600" b="1" dirty="0">
                <a:solidFill>
                  <a:schemeClr val="bg1"/>
                </a:solidFill>
                <a:latin typeface="Sitka Text" pitchFamily="2" charset="0"/>
              </a:rPr>
              <a:t>Hashing</a:t>
            </a:r>
            <a:endParaRPr lang="en-US" sz="3600" dirty="0">
              <a:solidFill>
                <a:schemeClr val="bg1"/>
              </a:solidFill>
            </a:endParaRPr>
          </a:p>
        </p:txBody>
      </p:sp>
      <p:sp>
        <p:nvSpPr>
          <p:cNvPr id="8" name="Content Placeholder 12"/>
          <p:cNvSpPr txBox="1">
            <a:spLocks/>
          </p:cNvSpPr>
          <p:nvPr/>
        </p:nvSpPr>
        <p:spPr>
          <a:xfrm>
            <a:off x="5143504" y="1071546"/>
            <a:ext cx="3571932" cy="571505"/>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bg1"/>
                </a:solidFill>
                <a:effectLst/>
                <a:uLnTx/>
                <a:uFillTx/>
                <a:latin typeface="Bell MT" pitchFamily="18" charset="0"/>
                <a:ea typeface="+mn-ea"/>
                <a:cs typeface="+mn-cs"/>
              </a:rPr>
              <a:t>Continued….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strVal val="#ppt_w*0.70"/>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animEffect transition="in" filter="fade">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a:xfrm>
            <a:off x="457200" y="274638"/>
            <a:ext cx="8229600" cy="1143000"/>
          </a:xfrm>
        </p:spPr>
        <p:txBody>
          <a:bodyPr>
            <a:noAutofit/>
          </a:bodyPr>
          <a:lstStyle/>
          <a:p>
            <a:pPr algn="l"/>
            <a:r>
              <a:rPr lang="en-US" sz="3600" b="1" dirty="0">
                <a:solidFill>
                  <a:schemeClr val="accent5">
                    <a:lumMod val="60000"/>
                    <a:lumOff val="40000"/>
                  </a:schemeClr>
                </a:solidFill>
                <a:latin typeface="Sitka Text" pitchFamily="2" charset="0"/>
              </a:rPr>
              <a:t>STEP </a:t>
            </a:r>
            <a:r>
              <a:rPr lang="en-US" sz="3600" b="1" dirty="0">
                <a:solidFill>
                  <a:schemeClr val="accent5">
                    <a:lumMod val="60000"/>
                    <a:lumOff val="40000"/>
                  </a:schemeClr>
                </a:solidFill>
                <a:latin typeface="Segoe UI Emoji" pitchFamily="34" charset="0"/>
                <a:ea typeface="Segoe UI Emoji" pitchFamily="34" charset="0"/>
              </a:rPr>
              <a:t>3</a:t>
            </a:r>
            <a:r>
              <a:rPr lang="en-US" sz="3600" b="1" dirty="0">
                <a:solidFill>
                  <a:schemeClr val="accent5">
                    <a:lumMod val="60000"/>
                    <a:lumOff val="40000"/>
                  </a:schemeClr>
                </a:solidFill>
                <a:latin typeface="Sitka Text" pitchFamily="2" charset="0"/>
              </a:rPr>
              <a:t> :  </a:t>
            </a:r>
            <a:r>
              <a:rPr lang="en-US" sz="3600" b="1" dirty="0">
                <a:solidFill>
                  <a:schemeClr val="bg1"/>
                </a:solidFill>
                <a:latin typeface="Sitka Text" pitchFamily="2" charset="0"/>
              </a:rPr>
              <a:t>Blockchain Verification</a:t>
            </a:r>
            <a:endParaRPr lang="en-US" sz="3600" dirty="0">
              <a:solidFill>
                <a:schemeClr val="bg1"/>
              </a:solidFill>
            </a:endParaRPr>
          </a:p>
        </p:txBody>
      </p:sp>
      <p:grpSp>
        <p:nvGrpSpPr>
          <p:cNvPr id="9" name="Group 8"/>
          <p:cNvGrpSpPr/>
          <p:nvPr/>
        </p:nvGrpSpPr>
        <p:grpSpPr>
          <a:xfrm>
            <a:off x="571472" y="1643050"/>
            <a:ext cx="1643074" cy="732431"/>
            <a:chOff x="4086" y="1412335"/>
            <a:chExt cx="1857844" cy="1107354"/>
          </a:xfrm>
          <a:scene3d>
            <a:camera prst="orthographicFront"/>
            <a:lightRig rig="flat" dir="t"/>
          </a:scene3d>
        </p:grpSpPr>
        <p:sp>
          <p:nvSpPr>
            <p:cNvPr id="13" name="Rounded Rectangle 12"/>
            <p:cNvSpPr/>
            <p:nvPr/>
          </p:nvSpPr>
          <p:spPr>
            <a:xfrm>
              <a:off x="4086" y="1412335"/>
              <a:ext cx="1857844" cy="110735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4086" y="1412335"/>
              <a:ext cx="1857844" cy="73823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1700" b="1" kern="1200" dirty="0">
                  <a:latin typeface="Bell MT" pitchFamily="18" charset="0"/>
                </a:rPr>
                <a:t>Recording on Blockchain</a:t>
              </a:r>
            </a:p>
          </p:txBody>
        </p:sp>
      </p:grpSp>
      <p:grpSp>
        <p:nvGrpSpPr>
          <p:cNvPr id="10" name="Group 9"/>
          <p:cNvGrpSpPr/>
          <p:nvPr/>
        </p:nvGrpSpPr>
        <p:grpSpPr>
          <a:xfrm>
            <a:off x="928662" y="2214554"/>
            <a:ext cx="1476866" cy="761961"/>
            <a:chOff x="384608" y="2150572"/>
            <a:chExt cx="1857844" cy="1152000"/>
          </a:xfrm>
        </p:grpSpPr>
        <p:sp>
          <p:nvSpPr>
            <p:cNvPr id="11" name="Rounded Rectangle 10"/>
            <p:cNvSpPr/>
            <p:nvPr/>
          </p:nvSpPr>
          <p:spPr>
            <a:xfrm>
              <a:off x="384608" y="2150572"/>
              <a:ext cx="1857844" cy="1152000"/>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ounded Rectangle 6"/>
            <p:cNvSpPr/>
            <p:nvPr/>
          </p:nvSpPr>
          <p:spPr>
            <a:xfrm>
              <a:off x="418349" y="2184313"/>
              <a:ext cx="1790362" cy="10845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p>
          </p:txBody>
        </p:sp>
      </p:grpSp>
      <p:pic>
        <p:nvPicPr>
          <p:cNvPr id="15" name="Picture 2" descr="https://cdn3.iconfinder.com/data/icons/cryptocurrency-35/100/cryptocurrency_bitcoin_blockchain_crypto-03-1024.png"/>
          <p:cNvPicPr>
            <a:picLocks noChangeAspect="1" noChangeArrowheads="1"/>
          </p:cNvPicPr>
          <p:nvPr/>
        </p:nvPicPr>
        <p:blipFill>
          <a:blip r:embed="rId3" cstate="print"/>
          <a:srcRect/>
          <a:stretch>
            <a:fillRect/>
          </a:stretch>
        </p:blipFill>
        <p:spPr bwMode="auto">
          <a:xfrm>
            <a:off x="1285852" y="2285992"/>
            <a:ext cx="785818" cy="600079"/>
          </a:xfrm>
          <a:prstGeom prst="rect">
            <a:avLst/>
          </a:prstGeom>
          <a:noFill/>
        </p:spPr>
      </p:pic>
      <p:grpSp>
        <p:nvGrpSpPr>
          <p:cNvPr id="16" name="Group 15"/>
          <p:cNvGrpSpPr/>
          <p:nvPr/>
        </p:nvGrpSpPr>
        <p:grpSpPr>
          <a:xfrm rot="5400000">
            <a:off x="1464447" y="2964653"/>
            <a:ext cx="357191" cy="285753"/>
            <a:chOff x="2241023" y="1634081"/>
            <a:chExt cx="402182" cy="294745"/>
          </a:xfrm>
        </p:grpSpPr>
        <p:sp>
          <p:nvSpPr>
            <p:cNvPr id="17" name="Right Arrow 16"/>
            <p:cNvSpPr/>
            <p:nvPr/>
          </p:nvSpPr>
          <p:spPr>
            <a:xfrm>
              <a:off x="2241023" y="1634081"/>
              <a:ext cx="402182" cy="294745"/>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8" name="Right Arrow 4"/>
            <p:cNvSpPr/>
            <p:nvPr/>
          </p:nvSpPr>
          <p:spPr>
            <a:xfrm>
              <a:off x="2241023" y="1693030"/>
              <a:ext cx="313759" cy="176847"/>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grpSp>
        <p:nvGrpSpPr>
          <p:cNvPr id="25" name="Group 24"/>
          <p:cNvGrpSpPr/>
          <p:nvPr/>
        </p:nvGrpSpPr>
        <p:grpSpPr>
          <a:xfrm>
            <a:off x="642910" y="3357562"/>
            <a:ext cx="1643074" cy="732431"/>
            <a:chOff x="4086" y="1412335"/>
            <a:chExt cx="1857844" cy="1107354"/>
          </a:xfrm>
          <a:scene3d>
            <a:camera prst="orthographicFront"/>
            <a:lightRig rig="flat" dir="t"/>
          </a:scene3d>
        </p:grpSpPr>
        <p:sp>
          <p:nvSpPr>
            <p:cNvPr id="26" name="Rounded Rectangle 25"/>
            <p:cNvSpPr/>
            <p:nvPr/>
          </p:nvSpPr>
          <p:spPr>
            <a:xfrm>
              <a:off x="4086" y="1412335"/>
              <a:ext cx="1857844" cy="110735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7" name="Rounded Rectangle 4"/>
            <p:cNvSpPr/>
            <p:nvPr/>
          </p:nvSpPr>
          <p:spPr>
            <a:xfrm>
              <a:off x="4086" y="1412335"/>
              <a:ext cx="1857844" cy="73823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1700" b="1" dirty="0" smtClean="0">
                  <a:latin typeface="Bell MT" pitchFamily="18" charset="0"/>
                </a:rPr>
                <a:t>Immutable Record</a:t>
              </a:r>
              <a:endParaRPr lang="en-US" sz="1700" b="1" kern="1200" dirty="0">
                <a:latin typeface="Bell MT" pitchFamily="18" charset="0"/>
              </a:endParaRPr>
            </a:p>
          </p:txBody>
        </p:sp>
      </p:grpSp>
      <p:grpSp>
        <p:nvGrpSpPr>
          <p:cNvPr id="28" name="Group 27"/>
          <p:cNvGrpSpPr/>
          <p:nvPr/>
        </p:nvGrpSpPr>
        <p:grpSpPr>
          <a:xfrm>
            <a:off x="1000100" y="3929066"/>
            <a:ext cx="1476866" cy="761961"/>
            <a:chOff x="384608" y="2150572"/>
            <a:chExt cx="1857844" cy="1152000"/>
          </a:xfrm>
        </p:grpSpPr>
        <p:sp>
          <p:nvSpPr>
            <p:cNvPr id="29" name="Rounded Rectangle 28"/>
            <p:cNvSpPr/>
            <p:nvPr/>
          </p:nvSpPr>
          <p:spPr>
            <a:xfrm>
              <a:off x="384608" y="2150572"/>
              <a:ext cx="1857844" cy="1152000"/>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Rounded Rectangle 6"/>
            <p:cNvSpPr/>
            <p:nvPr/>
          </p:nvSpPr>
          <p:spPr>
            <a:xfrm>
              <a:off x="418349" y="2184313"/>
              <a:ext cx="1790362" cy="10845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p>
          </p:txBody>
        </p:sp>
      </p:grpSp>
      <p:pic>
        <p:nvPicPr>
          <p:cNvPr id="31" name="Picture 6" descr="https://cdn3.iconfinder.com/data/icons/blockchain-60/64/Immutable_Records-512.png"/>
          <p:cNvPicPr>
            <a:picLocks noChangeAspect="1" noChangeArrowheads="1"/>
          </p:cNvPicPr>
          <p:nvPr/>
        </p:nvPicPr>
        <p:blipFill>
          <a:blip r:embed="rId4" cstate="print"/>
          <a:srcRect/>
          <a:stretch>
            <a:fillRect/>
          </a:stretch>
        </p:blipFill>
        <p:spPr bwMode="auto">
          <a:xfrm>
            <a:off x="1428728" y="4071942"/>
            <a:ext cx="642942" cy="571504"/>
          </a:xfrm>
          <a:prstGeom prst="rect">
            <a:avLst/>
          </a:prstGeom>
          <a:noFill/>
        </p:spPr>
      </p:pic>
      <p:grpSp>
        <p:nvGrpSpPr>
          <p:cNvPr id="32" name="Group 31"/>
          <p:cNvGrpSpPr/>
          <p:nvPr/>
        </p:nvGrpSpPr>
        <p:grpSpPr>
          <a:xfrm rot="5400000">
            <a:off x="1535885" y="4679165"/>
            <a:ext cx="357191" cy="285753"/>
            <a:chOff x="2241023" y="1634081"/>
            <a:chExt cx="402182" cy="294745"/>
          </a:xfrm>
        </p:grpSpPr>
        <p:sp>
          <p:nvSpPr>
            <p:cNvPr id="33" name="Right Arrow 32"/>
            <p:cNvSpPr/>
            <p:nvPr/>
          </p:nvSpPr>
          <p:spPr>
            <a:xfrm>
              <a:off x="2241023" y="1634081"/>
              <a:ext cx="402182" cy="294745"/>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34" name="Right Arrow 4"/>
            <p:cNvSpPr/>
            <p:nvPr/>
          </p:nvSpPr>
          <p:spPr>
            <a:xfrm>
              <a:off x="2241023" y="1693030"/>
              <a:ext cx="313759" cy="176847"/>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grpSp>
        <p:nvGrpSpPr>
          <p:cNvPr id="35" name="Group 34"/>
          <p:cNvGrpSpPr/>
          <p:nvPr/>
        </p:nvGrpSpPr>
        <p:grpSpPr>
          <a:xfrm>
            <a:off x="714348" y="5072074"/>
            <a:ext cx="1643074" cy="732431"/>
            <a:chOff x="4086" y="1412335"/>
            <a:chExt cx="1857844" cy="1107354"/>
          </a:xfrm>
          <a:scene3d>
            <a:camera prst="orthographicFront"/>
            <a:lightRig rig="flat" dir="t"/>
          </a:scene3d>
        </p:grpSpPr>
        <p:sp>
          <p:nvSpPr>
            <p:cNvPr id="36" name="Rounded Rectangle 35"/>
            <p:cNvSpPr/>
            <p:nvPr/>
          </p:nvSpPr>
          <p:spPr>
            <a:xfrm>
              <a:off x="4086" y="1412335"/>
              <a:ext cx="1857844" cy="110735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7" name="Rounded Rectangle 4"/>
            <p:cNvSpPr/>
            <p:nvPr/>
          </p:nvSpPr>
          <p:spPr>
            <a:xfrm>
              <a:off x="4086" y="1412335"/>
              <a:ext cx="1857844" cy="73823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1700" b="1" kern="1200" dirty="0" smtClean="0">
                  <a:latin typeface="Bell MT" pitchFamily="18" charset="0"/>
                </a:rPr>
                <a:t>Ensuring Integrity</a:t>
              </a:r>
              <a:endParaRPr lang="en-US" sz="1700" b="1" kern="1200" dirty="0">
                <a:latin typeface="Bell MT" pitchFamily="18" charset="0"/>
              </a:endParaRPr>
            </a:p>
          </p:txBody>
        </p:sp>
      </p:grpSp>
      <p:grpSp>
        <p:nvGrpSpPr>
          <p:cNvPr id="38" name="Group 37"/>
          <p:cNvGrpSpPr/>
          <p:nvPr/>
        </p:nvGrpSpPr>
        <p:grpSpPr>
          <a:xfrm>
            <a:off x="1071538" y="5715016"/>
            <a:ext cx="1476866" cy="761961"/>
            <a:chOff x="384608" y="2150572"/>
            <a:chExt cx="1857844" cy="1152000"/>
          </a:xfrm>
        </p:grpSpPr>
        <p:sp>
          <p:nvSpPr>
            <p:cNvPr id="39" name="Rounded Rectangle 38"/>
            <p:cNvSpPr/>
            <p:nvPr/>
          </p:nvSpPr>
          <p:spPr>
            <a:xfrm>
              <a:off x="384608" y="2150572"/>
              <a:ext cx="1857844" cy="1152000"/>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0" name="Rounded Rectangle 6"/>
            <p:cNvSpPr/>
            <p:nvPr/>
          </p:nvSpPr>
          <p:spPr>
            <a:xfrm>
              <a:off x="418349" y="2184313"/>
              <a:ext cx="1790362" cy="10845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p>
          </p:txBody>
        </p:sp>
      </p:grpSp>
      <p:pic>
        <p:nvPicPr>
          <p:cNvPr id="41" name="Picture 10" descr="https://cdn2.iconfinder.com/data/icons/job-employment-and-interview/340/job-recruit-seeker-006-1024.png"/>
          <p:cNvPicPr>
            <a:picLocks noChangeAspect="1" noChangeArrowheads="1"/>
          </p:cNvPicPr>
          <p:nvPr/>
        </p:nvPicPr>
        <p:blipFill>
          <a:blip r:embed="rId5" cstate="print"/>
          <a:srcRect/>
          <a:stretch>
            <a:fillRect/>
          </a:stretch>
        </p:blipFill>
        <p:spPr bwMode="auto">
          <a:xfrm>
            <a:off x="1357290" y="5786454"/>
            <a:ext cx="816434" cy="571504"/>
          </a:xfrm>
          <a:prstGeom prst="rect">
            <a:avLst/>
          </a:prstGeom>
          <a:noFill/>
        </p:spPr>
      </p:pic>
      <p:sp>
        <p:nvSpPr>
          <p:cNvPr id="42" name="TextBox 41"/>
          <p:cNvSpPr txBox="1"/>
          <p:nvPr/>
        </p:nvSpPr>
        <p:spPr>
          <a:xfrm>
            <a:off x="4857752" y="1928802"/>
            <a:ext cx="3643338" cy="646331"/>
          </a:xfrm>
          <a:prstGeom prst="rect">
            <a:avLst/>
          </a:prstGeom>
          <a:noFill/>
        </p:spPr>
        <p:txBody>
          <a:bodyPr wrap="square" rtlCol="0">
            <a:spAutoFit/>
          </a:bodyPr>
          <a:lstStyle/>
          <a:p>
            <a:r>
              <a:rPr lang="en-US" b="1" dirty="0" smtClean="0">
                <a:solidFill>
                  <a:schemeClr val="bg1"/>
                </a:solidFill>
                <a:latin typeface="Bell MT" pitchFamily="18" charset="0"/>
              </a:rPr>
              <a:t>Obtained hash value is write on a special ledger called Blockchain</a:t>
            </a:r>
            <a:endParaRPr lang="en-US" b="1" dirty="0">
              <a:solidFill>
                <a:schemeClr val="bg1"/>
              </a:solidFill>
              <a:latin typeface="Bell MT" pitchFamily="18" charset="0"/>
            </a:endParaRPr>
          </a:p>
        </p:txBody>
      </p:sp>
      <p:sp>
        <p:nvSpPr>
          <p:cNvPr id="43" name="TextBox 42"/>
          <p:cNvSpPr txBox="1"/>
          <p:nvPr/>
        </p:nvSpPr>
        <p:spPr>
          <a:xfrm>
            <a:off x="4929190" y="3571876"/>
            <a:ext cx="3643338" cy="646331"/>
          </a:xfrm>
          <a:prstGeom prst="rect">
            <a:avLst/>
          </a:prstGeom>
          <a:noFill/>
        </p:spPr>
        <p:txBody>
          <a:bodyPr wrap="square" rtlCol="0">
            <a:spAutoFit/>
          </a:bodyPr>
          <a:lstStyle/>
          <a:p>
            <a:r>
              <a:rPr lang="en-US" b="1" dirty="0" smtClean="0">
                <a:solidFill>
                  <a:schemeClr val="bg1"/>
                </a:solidFill>
                <a:latin typeface="Bell MT" pitchFamily="18" charset="0"/>
              </a:rPr>
              <a:t>Once something is written on the blockchain it stays forever.</a:t>
            </a:r>
            <a:endParaRPr lang="en-US" b="1" dirty="0">
              <a:solidFill>
                <a:schemeClr val="bg1"/>
              </a:solidFill>
              <a:latin typeface="Bell MT" pitchFamily="18" charset="0"/>
            </a:endParaRPr>
          </a:p>
        </p:txBody>
      </p:sp>
      <p:sp>
        <p:nvSpPr>
          <p:cNvPr id="44" name="TextBox 43"/>
          <p:cNvSpPr txBox="1"/>
          <p:nvPr/>
        </p:nvSpPr>
        <p:spPr>
          <a:xfrm>
            <a:off x="4929190" y="5286388"/>
            <a:ext cx="3643338" cy="923330"/>
          </a:xfrm>
          <a:prstGeom prst="rect">
            <a:avLst/>
          </a:prstGeom>
          <a:noFill/>
        </p:spPr>
        <p:txBody>
          <a:bodyPr wrap="square" rtlCol="0">
            <a:spAutoFit/>
          </a:bodyPr>
          <a:lstStyle/>
          <a:p>
            <a:r>
              <a:rPr lang="en-US" b="1" dirty="0" smtClean="0">
                <a:solidFill>
                  <a:schemeClr val="bg1"/>
                </a:solidFill>
                <a:latin typeface="Bell MT" pitchFamily="18" charset="0"/>
              </a:rPr>
              <a:t>The chain ensures that if anyone tries to change something in the middle, it would clear to everyone</a:t>
            </a:r>
            <a:endParaRPr lang="en-US" b="1" dirty="0">
              <a:solidFill>
                <a:schemeClr val="bg1"/>
              </a:solidFill>
              <a:latin typeface="Bell MT" pitchFamily="18" charset="0"/>
            </a:endParaRPr>
          </a:p>
        </p:txBody>
      </p:sp>
      <p:cxnSp>
        <p:nvCxnSpPr>
          <p:cNvPr id="46" name="Straight Connector 45"/>
          <p:cNvCxnSpPr/>
          <p:nvPr/>
        </p:nvCxnSpPr>
        <p:spPr>
          <a:xfrm>
            <a:off x="2643174" y="2285992"/>
            <a:ext cx="2071702" cy="158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714612" y="3929066"/>
            <a:ext cx="2071702" cy="158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14612" y="5715016"/>
            <a:ext cx="2071702" cy="158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9" name="Left Brace 48"/>
          <p:cNvSpPr/>
          <p:nvPr/>
        </p:nvSpPr>
        <p:spPr>
          <a:xfrm>
            <a:off x="4786314" y="1928802"/>
            <a:ext cx="45719" cy="714380"/>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Left Brace 49"/>
          <p:cNvSpPr/>
          <p:nvPr/>
        </p:nvSpPr>
        <p:spPr>
          <a:xfrm>
            <a:off x="4857752" y="3571876"/>
            <a:ext cx="45719" cy="714380"/>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Left Brace 50"/>
          <p:cNvSpPr/>
          <p:nvPr/>
        </p:nvSpPr>
        <p:spPr>
          <a:xfrm>
            <a:off x="4857752" y="5357826"/>
            <a:ext cx="45719" cy="714380"/>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par>
                                <p:cTn id="17" presetID="53"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par>
                                <p:cTn id="22" presetID="53"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par>
                          <p:cTn id="27" fill="hold">
                            <p:stCondLst>
                              <p:cond delay="500"/>
                            </p:stCondLst>
                            <p:childTnLst>
                              <p:par>
                                <p:cTn id="28" presetID="53" presetClass="entr" presetSubtype="0" fill="hold" nodeType="afterEffect">
                                  <p:stCondLst>
                                    <p:cond delay="0"/>
                                  </p:stCondLst>
                                  <p:childTnLst>
                                    <p:set>
                                      <p:cBhvr>
                                        <p:cTn id="29" dur="1" fill="hold">
                                          <p:stCondLst>
                                            <p:cond delay="0"/>
                                          </p:stCondLst>
                                        </p:cTn>
                                        <p:tgtEl>
                                          <p:spTgt spid="46"/>
                                        </p:tgtEl>
                                        <p:attrNameLst>
                                          <p:attrName>style.visibility</p:attrName>
                                        </p:attrNameLst>
                                      </p:cBhvr>
                                      <p:to>
                                        <p:strVal val="visible"/>
                                      </p:to>
                                    </p:set>
                                    <p:anim calcmode="lin" valueType="num">
                                      <p:cBhvr>
                                        <p:cTn id="30" dur="500" fill="hold"/>
                                        <p:tgtEl>
                                          <p:spTgt spid="46"/>
                                        </p:tgtEl>
                                        <p:attrNameLst>
                                          <p:attrName>ppt_w</p:attrName>
                                        </p:attrNameLst>
                                      </p:cBhvr>
                                      <p:tavLst>
                                        <p:tav tm="0">
                                          <p:val>
                                            <p:fltVal val="0"/>
                                          </p:val>
                                        </p:tav>
                                        <p:tav tm="100000">
                                          <p:val>
                                            <p:strVal val="#ppt_w"/>
                                          </p:val>
                                        </p:tav>
                                      </p:tavLst>
                                    </p:anim>
                                    <p:anim calcmode="lin" valueType="num">
                                      <p:cBhvr>
                                        <p:cTn id="31" dur="500" fill="hold"/>
                                        <p:tgtEl>
                                          <p:spTgt spid="46"/>
                                        </p:tgtEl>
                                        <p:attrNameLst>
                                          <p:attrName>ppt_h</p:attrName>
                                        </p:attrNameLst>
                                      </p:cBhvr>
                                      <p:tavLst>
                                        <p:tav tm="0">
                                          <p:val>
                                            <p:fltVal val="0"/>
                                          </p:val>
                                        </p:tav>
                                        <p:tav tm="100000">
                                          <p:val>
                                            <p:strVal val="#ppt_h"/>
                                          </p:val>
                                        </p:tav>
                                      </p:tavLst>
                                    </p:anim>
                                    <p:animEffect transition="in" filter="fade">
                                      <p:cBhvr>
                                        <p:cTn id="32" dur="500"/>
                                        <p:tgtEl>
                                          <p:spTgt spid="46"/>
                                        </p:tgtEl>
                                      </p:cBhvr>
                                    </p:animEffect>
                                  </p:childTnLst>
                                </p:cTn>
                              </p:par>
                            </p:childTnLst>
                          </p:cTn>
                        </p:par>
                        <p:par>
                          <p:cTn id="33" fill="hold">
                            <p:stCondLst>
                              <p:cond delay="1000"/>
                            </p:stCondLst>
                            <p:childTnLst>
                              <p:par>
                                <p:cTn id="34" presetID="53" presetClass="entr" presetSubtype="0" fill="hold" grpId="0" nodeType="afterEffect">
                                  <p:stCondLst>
                                    <p:cond delay="0"/>
                                  </p:stCondLst>
                                  <p:childTnLst>
                                    <p:set>
                                      <p:cBhvr>
                                        <p:cTn id="35" dur="1" fill="hold">
                                          <p:stCondLst>
                                            <p:cond delay="0"/>
                                          </p:stCondLst>
                                        </p:cTn>
                                        <p:tgtEl>
                                          <p:spTgt spid="49"/>
                                        </p:tgtEl>
                                        <p:attrNameLst>
                                          <p:attrName>style.visibility</p:attrName>
                                        </p:attrNameLst>
                                      </p:cBhvr>
                                      <p:to>
                                        <p:strVal val="visible"/>
                                      </p:to>
                                    </p:set>
                                    <p:anim calcmode="lin" valueType="num">
                                      <p:cBhvr>
                                        <p:cTn id="36" dur="500" fill="hold"/>
                                        <p:tgtEl>
                                          <p:spTgt spid="49"/>
                                        </p:tgtEl>
                                        <p:attrNameLst>
                                          <p:attrName>ppt_w</p:attrName>
                                        </p:attrNameLst>
                                      </p:cBhvr>
                                      <p:tavLst>
                                        <p:tav tm="0">
                                          <p:val>
                                            <p:fltVal val="0"/>
                                          </p:val>
                                        </p:tav>
                                        <p:tav tm="100000">
                                          <p:val>
                                            <p:strVal val="#ppt_w"/>
                                          </p:val>
                                        </p:tav>
                                      </p:tavLst>
                                    </p:anim>
                                    <p:anim calcmode="lin" valueType="num">
                                      <p:cBhvr>
                                        <p:cTn id="37" dur="500" fill="hold"/>
                                        <p:tgtEl>
                                          <p:spTgt spid="49"/>
                                        </p:tgtEl>
                                        <p:attrNameLst>
                                          <p:attrName>ppt_h</p:attrName>
                                        </p:attrNameLst>
                                      </p:cBhvr>
                                      <p:tavLst>
                                        <p:tav tm="0">
                                          <p:val>
                                            <p:fltVal val="0"/>
                                          </p:val>
                                        </p:tav>
                                        <p:tav tm="100000">
                                          <p:val>
                                            <p:strVal val="#ppt_h"/>
                                          </p:val>
                                        </p:tav>
                                      </p:tavLst>
                                    </p:anim>
                                    <p:animEffect transition="in" filter="fade">
                                      <p:cBhvr>
                                        <p:cTn id="38" dur="500"/>
                                        <p:tgtEl>
                                          <p:spTgt spid="49"/>
                                        </p:tgtEl>
                                      </p:cBhvr>
                                    </p:animEffect>
                                  </p:childTnLst>
                                </p:cTn>
                              </p:par>
                            </p:childTnLst>
                          </p:cTn>
                        </p:par>
                        <p:par>
                          <p:cTn id="39" fill="hold">
                            <p:stCondLst>
                              <p:cond delay="1500"/>
                            </p:stCondLst>
                            <p:childTnLst>
                              <p:par>
                                <p:cTn id="40" presetID="53" presetClass="entr" presetSubtype="0"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p:cTn id="42" dur="500" fill="hold"/>
                                        <p:tgtEl>
                                          <p:spTgt spid="42"/>
                                        </p:tgtEl>
                                        <p:attrNameLst>
                                          <p:attrName>ppt_w</p:attrName>
                                        </p:attrNameLst>
                                      </p:cBhvr>
                                      <p:tavLst>
                                        <p:tav tm="0">
                                          <p:val>
                                            <p:fltVal val="0"/>
                                          </p:val>
                                        </p:tav>
                                        <p:tav tm="100000">
                                          <p:val>
                                            <p:strVal val="#ppt_w"/>
                                          </p:val>
                                        </p:tav>
                                      </p:tavLst>
                                    </p:anim>
                                    <p:anim calcmode="lin" valueType="num">
                                      <p:cBhvr>
                                        <p:cTn id="43" dur="500" fill="hold"/>
                                        <p:tgtEl>
                                          <p:spTgt spid="42"/>
                                        </p:tgtEl>
                                        <p:attrNameLst>
                                          <p:attrName>ppt_h</p:attrName>
                                        </p:attrNameLst>
                                      </p:cBhvr>
                                      <p:tavLst>
                                        <p:tav tm="0">
                                          <p:val>
                                            <p:fltVal val="0"/>
                                          </p:val>
                                        </p:tav>
                                        <p:tav tm="100000">
                                          <p:val>
                                            <p:strVal val="#ppt_h"/>
                                          </p:val>
                                        </p:tav>
                                      </p:tavLst>
                                    </p:anim>
                                    <p:animEffect transition="in" filter="fade">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par>
                                <p:cTn id="59" presetID="53"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Effect transition="in" filter="fade">
                                      <p:cBhvr>
                                        <p:cTn id="63" dur="500"/>
                                        <p:tgtEl>
                                          <p:spTgt spid="31"/>
                                        </p:tgtEl>
                                      </p:cBhvr>
                                    </p:animEffect>
                                  </p:childTnLst>
                                </p:cTn>
                              </p:par>
                              <p:par>
                                <p:cTn id="64" presetID="53" presetClass="entr" presetSubtype="0"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p:cTn id="66" dur="500" fill="hold"/>
                                        <p:tgtEl>
                                          <p:spTgt spid="28"/>
                                        </p:tgtEl>
                                        <p:attrNameLst>
                                          <p:attrName>ppt_w</p:attrName>
                                        </p:attrNameLst>
                                      </p:cBhvr>
                                      <p:tavLst>
                                        <p:tav tm="0">
                                          <p:val>
                                            <p:fltVal val="0"/>
                                          </p:val>
                                        </p:tav>
                                        <p:tav tm="100000">
                                          <p:val>
                                            <p:strVal val="#ppt_w"/>
                                          </p:val>
                                        </p:tav>
                                      </p:tavLst>
                                    </p:anim>
                                    <p:anim calcmode="lin" valueType="num">
                                      <p:cBhvr>
                                        <p:cTn id="67" dur="500" fill="hold"/>
                                        <p:tgtEl>
                                          <p:spTgt spid="28"/>
                                        </p:tgtEl>
                                        <p:attrNameLst>
                                          <p:attrName>ppt_h</p:attrName>
                                        </p:attrNameLst>
                                      </p:cBhvr>
                                      <p:tavLst>
                                        <p:tav tm="0">
                                          <p:val>
                                            <p:fltVal val="0"/>
                                          </p:val>
                                        </p:tav>
                                        <p:tav tm="100000">
                                          <p:val>
                                            <p:strVal val="#ppt_h"/>
                                          </p:val>
                                        </p:tav>
                                      </p:tavLst>
                                    </p:anim>
                                    <p:animEffect transition="in" filter="fade">
                                      <p:cBhvr>
                                        <p:cTn id="68" dur="500"/>
                                        <p:tgtEl>
                                          <p:spTgt spid="28"/>
                                        </p:tgtEl>
                                      </p:cBhvr>
                                    </p:animEffect>
                                  </p:childTnLst>
                                </p:cTn>
                              </p:par>
                            </p:childTnLst>
                          </p:cTn>
                        </p:par>
                        <p:par>
                          <p:cTn id="69" fill="hold">
                            <p:stCondLst>
                              <p:cond delay="500"/>
                            </p:stCondLst>
                            <p:childTnLst>
                              <p:par>
                                <p:cTn id="70" presetID="53" presetClass="entr" presetSubtype="0" fill="hold" nodeType="afterEffect">
                                  <p:stCondLst>
                                    <p:cond delay="0"/>
                                  </p:stCondLst>
                                  <p:childTnLst>
                                    <p:set>
                                      <p:cBhvr>
                                        <p:cTn id="71" dur="1" fill="hold">
                                          <p:stCondLst>
                                            <p:cond delay="0"/>
                                          </p:stCondLst>
                                        </p:cTn>
                                        <p:tgtEl>
                                          <p:spTgt spid="47"/>
                                        </p:tgtEl>
                                        <p:attrNameLst>
                                          <p:attrName>style.visibility</p:attrName>
                                        </p:attrNameLst>
                                      </p:cBhvr>
                                      <p:to>
                                        <p:strVal val="visible"/>
                                      </p:to>
                                    </p:set>
                                    <p:anim calcmode="lin" valueType="num">
                                      <p:cBhvr>
                                        <p:cTn id="72" dur="500" fill="hold"/>
                                        <p:tgtEl>
                                          <p:spTgt spid="47"/>
                                        </p:tgtEl>
                                        <p:attrNameLst>
                                          <p:attrName>ppt_w</p:attrName>
                                        </p:attrNameLst>
                                      </p:cBhvr>
                                      <p:tavLst>
                                        <p:tav tm="0">
                                          <p:val>
                                            <p:fltVal val="0"/>
                                          </p:val>
                                        </p:tav>
                                        <p:tav tm="100000">
                                          <p:val>
                                            <p:strVal val="#ppt_w"/>
                                          </p:val>
                                        </p:tav>
                                      </p:tavLst>
                                    </p:anim>
                                    <p:anim calcmode="lin" valueType="num">
                                      <p:cBhvr>
                                        <p:cTn id="73" dur="500" fill="hold"/>
                                        <p:tgtEl>
                                          <p:spTgt spid="47"/>
                                        </p:tgtEl>
                                        <p:attrNameLst>
                                          <p:attrName>ppt_h</p:attrName>
                                        </p:attrNameLst>
                                      </p:cBhvr>
                                      <p:tavLst>
                                        <p:tav tm="0">
                                          <p:val>
                                            <p:fltVal val="0"/>
                                          </p:val>
                                        </p:tav>
                                        <p:tav tm="100000">
                                          <p:val>
                                            <p:strVal val="#ppt_h"/>
                                          </p:val>
                                        </p:tav>
                                      </p:tavLst>
                                    </p:anim>
                                    <p:animEffect transition="in" filter="fade">
                                      <p:cBhvr>
                                        <p:cTn id="74" dur="500"/>
                                        <p:tgtEl>
                                          <p:spTgt spid="47"/>
                                        </p:tgtEl>
                                      </p:cBhvr>
                                    </p:animEffect>
                                  </p:childTnLst>
                                </p:cTn>
                              </p:par>
                            </p:childTnLst>
                          </p:cTn>
                        </p:par>
                        <p:par>
                          <p:cTn id="75" fill="hold">
                            <p:stCondLst>
                              <p:cond delay="1000"/>
                            </p:stCondLst>
                            <p:childTnLst>
                              <p:par>
                                <p:cTn id="76" presetID="53" presetClass="entr" presetSubtype="0" fill="hold" grpId="0" nodeType="afterEffect">
                                  <p:stCondLst>
                                    <p:cond delay="0"/>
                                  </p:stCondLst>
                                  <p:childTnLst>
                                    <p:set>
                                      <p:cBhvr>
                                        <p:cTn id="77" dur="1" fill="hold">
                                          <p:stCondLst>
                                            <p:cond delay="0"/>
                                          </p:stCondLst>
                                        </p:cTn>
                                        <p:tgtEl>
                                          <p:spTgt spid="50"/>
                                        </p:tgtEl>
                                        <p:attrNameLst>
                                          <p:attrName>style.visibility</p:attrName>
                                        </p:attrNameLst>
                                      </p:cBhvr>
                                      <p:to>
                                        <p:strVal val="visible"/>
                                      </p:to>
                                    </p:set>
                                    <p:anim calcmode="lin" valueType="num">
                                      <p:cBhvr>
                                        <p:cTn id="78" dur="500" fill="hold"/>
                                        <p:tgtEl>
                                          <p:spTgt spid="50"/>
                                        </p:tgtEl>
                                        <p:attrNameLst>
                                          <p:attrName>ppt_w</p:attrName>
                                        </p:attrNameLst>
                                      </p:cBhvr>
                                      <p:tavLst>
                                        <p:tav tm="0">
                                          <p:val>
                                            <p:fltVal val="0"/>
                                          </p:val>
                                        </p:tav>
                                        <p:tav tm="100000">
                                          <p:val>
                                            <p:strVal val="#ppt_w"/>
                                          </p:val>
                                        </p:tav>
                                      </p:tavLst>
                                    </p:anim>
                                    <p:anim calcmode="lin" valueType="num">
                                      <p:cBhvr>
                                        <p:cTn id="79" dur="500" fill="hold"/>
                                        <p:tgtEl>
                                          <p:spTgt spid="50"/>
                                        </p:tgtEl>
                                        <p:attrNameLst>
                                          <p:attrName>ppt_h</p:attrName>
                                        </p:attrNameLst>
                                      </p:cBhvr>
                                      <p:tavLst>
                                        <p:tav tm="0">
                                          <p:val>
                                            <p:fltVal val="0"/>
                                          </p:val>
                                        </p:tav>
                                        <p:tav tm="100000">
                                          <p:val>
                                            <p:strVal val="#ppt_h"/>
                                          </p:val>
                                        </p:tav>
                                      </p:tavLst>
                                    </p:anim>
                                    <p:animEffect transition="in" filter="fade">
                                      <p:cBhvr>
                                        <p:cTn id="80" dur="500"/>
                                        <p:tgtEl>
                                          <p:spTgt spid="50"/>
                                        </p:tgtEl>
                                      </p:cBhvr>
                                    </p:animEffect>
                                  </p:childTnLst>
                                </p:cTn>
                              </p:par>
                            </p:childTnLst>
                          </p:cTn>
                        </p:par>
                        <p:par>
                          <p:cTn id="81" fill="hold">
                            <p:stCondLst>
                              <p:cond delay="1500"/>
                            </p:stCondLst>
                            <p:childTnLst>
                              <p:par>
                                <p:cTn id="82" presetID="53"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 calcmode="lin" valueType="num">
                                      <p:cBhvr>
                                        <p:cTn id="84" dur="500" fill="hold"/>
                                        <p:tgtEl>
                                          <p:spTgt spid="43"/>
                                        </p:tgtEl>
                                        <p:attrNameLst>
                                          <p:attrName>ppt_w</p:attrName>
                                        </p:attrNameLst>
                                      </p:cBhvr>
                                      <p:tavLst>
                                        <p:tav tm="0">
                                          <p:val>
                                            <p:fltVal val="0"/>
                                          </p:val>
                                        </p:tav>
                                        <p:tav tm="100000">
                                          <p:val>
                                            <p:strVal val="#ppt_w"/>
                                          </p:val>
                                        </p:tav>
                                      </p:tavLst>
                                    </p:anim>
                                    <p:anim calcmode="lin" valueType="num">
                                      <p:cBhvr>
                                        <p:cTn id="85" dur="500" fill="hold"/>
                                        <p:tgtEl>
                                          <p:spTgt spid="43"/>
                                        </p:tgtEl>
                                        <p:attrNameLst>
                                          <p:attrName>ppt_h</p:attrName>
                                        </p:attrNameLst>
                                      </p:cBhvr>
                                      <p:tavLst>
                                        <p:tav tm="0">
                                          <p:val>
                                            <p:fltVal val="0"/>
                                          </p:val>
                                        </p:tav>
                                        <p:tav tm="100000">
                                          <p:val>
                                            <p:strVal val="#ppt_h"/>
                                          </p:val>
                                        </p:tav>
                                      </p:tavLst>
                                    </p:anim>
                                    <p:animEffect transition="in" filter="fade">
                                      <p:cBhvr>
                                        <p:cTn id="86" dur="500"/>
                                        <p:tgtEl>
                                          <p:spTgt spid="43"/>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0"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p:cTn id="91" dur="500" fill="hold"/>
                                        <p:tgtEl>
                                          <p:spTgt spid="32"/>
                                        </p:tgtEl>
                                        <p:attrNameLst>
                                          <p:attrName>ppt_w</p:attrName>
                                        </p:attrNameLst>
                                      </p:cBhvr>
                                      <p:tavLst>
                                        <p:tav tm="0">
                                          <p:val>
                                            <p:fltVal val="0"/>
                                          </p:val>
                                        </p:tav>
                                        <p:tav tm="100000">
                                          <p:val>
                                            <p:strVal val="#ppt_w"/>
                                          </p:val>
                                        </p:tav>
                                      </p:tavLst>
                                    </p:anim>
                                    <p:anim calcmode="lin" valueType="num">
                                      <p:cBhvr>
                                        <p:cTn id="92" dur="500" fill="hold"/>
                                        <p:tgtEl>
                                          <p:spTgt spid="32"/>
                                        </p:tgtEl>
                                        <p:attrNameLst>
                                          <p:attrName>ppt_h</p:attrName>
                                        </p:attrNameLst>
                                      </p:cBhvr>
                                      <p:tavLst>
                                        <p:tav tm="0">
                                          <p:val>
                                            <p:fltVal val="0"/>
                                          </p:val>
                                        </p:tav>
                                        <p:tav tm="100000">
                                          <p:val>
                                            <p:strVal val="#ppt_h"/>
                                          </p:val>
                                        </p:tav>
                                      </p:tavLst>
                                    </p:anim>
                                    <p:animEffect transition="in" filter="fade">
                                      <p:cBhvr>
                                        <p:cTn id="93" dur="500"/>
                                        <p:tgtEl>
                                          <p:spTgt spid="32"/>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0" fill="hold" nodeType="clickEffect">
                                  <p:stCondLst>
                                    <p:cond delay="0"/>
                                  </p:stCondLst>
                                  <p:childTnLst>
                                    <p:set>
                                      <p:cBhvr>
                                        <p:cTn id="97" dur="1" fill="hold">
                                          <p:stCondLst>
                                            <p:cond delay="0"/>
                                          </p:stCondLst>
                                        </p:cTn>
                                        <p:tgtEl>
                                          <p:spTgt spid="35"/>
                                        </p:tgtEl>
                                        <p:attrNameLst>
                                          <p:attrName>style.visibility</p:attrName>
                                        </p:attrNameLst>
                                      </p:cBhvr>
                                      <p:to>
                                        <p:strVal val="visible"/>
                                      </p:to>
                                    </p:set>
                                    <p:anim calcmode="lin" valueType="num">
                                      <p:cBhvr>
                                        <p:cTn id="98" dur="500" fill="hold"/>
                                        <p:tgtEl>
                                          <p:spTgt spid="35"/>
                                        </p:tgtEl>
                                        <p:attrNameLst>
                                          <p:attrName>ppt_w</p:attrName>
                                        </p:attrNameLst>
                                      </p:cBhvr>
                                      <p:tavLst>
                                        <p:tav tm="0">
                                          <p:val>
                                            <p:fltVal val="0"/>
                                          </p:val>
                                        </p:tav>
                                        <p:tav tm="100000">
                                          <p:val>
                                            <p:strVal val="#ppt_w"/>
                                          </p:val>
                                        </p:tav>
                                      </p:tavLst>
                                    </p:anim>
                                    <p:anim calcmode="lin" valueType="num">
                                      <p:cBhvr>
                                        <p:cTn id="99" dur="500" fill="hold"/>
                                        <p:tgtEl>
                                          <p:spTgt spid="35"/>
                                        </p:tgtEl>
                                        <p:attrNameLst>
                                          <p:attrName>ppt_h</p:attrName>
                                        </p:attrNameLst>
                                      </p:cBhvr>
                                      <p:tavLst>
                                        <p:tav tm="0">
                                          <p:val>
                                            <p:fltVal val="0"/>
                                          </p:val>
                                        </p:tav>
                                        <p:tav tm="100000">
                                          <p:val>
                                            <p:strVal val="#ppt_h"/>
                                          </p:val>
                                        </p:tav>
                                      </p:tavLst>
                                    </p:anim>
                                    <p:animEffect transition="in" filter="fade">
                                      <p:cBhvr>
                                        <p:cTn id="100" dur="500"/>
                                        <p:tgtEl>
                                          <p:spTgt spid="35"/>
                                        </p:tgtEl>
                                      </p:cBhvr>
                                    </p:animEffect>
                                  </p:childTnLst>
                                </p:cTn>
                              </p:par>
                              <p:par>
                                <p:cTn id="101" presetID="53" presetClass="entr" presetSubtype="0"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p:cTn id="103" dur="500" fill="hold"/>
                                        <p:tgtEl>
                                          <p:spTgt spid="41"/>
                                        </p:tgtEl>
                                        <p:attrNameLst>
                                          <p:attrName>ppt_w</p:attrName>
                                        </p:attrNameLst>
                                      </p:cBhvr>
                                      <p:tavLst>
                                        <p:tav tm="0">
                                          <p:val>
                                            <p:fltVal val="0"/>
                                          </p:val>
                                        </p:tav>
                                        <p:tav tm="100000">
                                          <p:val>
                                            <p:strVal val="#ppt_w"/>
                                          </p:val>
                                        </p:tav>
                                      </p:tavLst>
                                    </p:anim>
                                    <p:anim calcmode="lin" valueType="num">
                                      <p:cBhvr>
                                        <p:cTn id="104" dur="500" fill="hold"/>
                                        <p:tgtEl>
                                          <p:spTgt spid="41"/>
                                        </p:tgtEl>
                                        <p:attrNameLst>
                                          <p:attrName>ppt_h</p:attrName>
                                        </p:attrNameLst>
                                      </p:cBhvr>
                                      <p:tavLst>
                                        <p:tav tm="0">
                                          <p:val>
                                            <p:fltVal val="0"/>
                                          </p:val>
                                        </p:tav>
                                        <p:tav tm="100000">
                                          <p:val>
                                            <p:strVal val="#ppt_h"/>
                                          </p:val>
                                        </p:tav>
                                      </p:tavLst>
                                    </p:anim>
                                    <p:animEffect transition="in" filter="fade">
                                      <p:cBhvr>
                                        <p:cTn id="105" dur="500"/>
                                        <p:tgtEl>
                                          <p:spTgt spid="41"/>
                                        </p:tgtEl>
                                      </p:cBhvr>
                                    </p:animEffect>
                                  </p:childTnLst>
                                </p:cTn>
                              </p:par>
                              <p:par>
                                <p:cTn id="106" presetID="53" presetClass="entr" presetSubtype="0" fill="hold" nodeType="withEffect">
                                  <p:stCondLst>
                                    <p:cond delay="0"/>
                                  </p:stCondLst>
                                  <p:childTnLst>
                                    <p:set>
                                      <p:cBhvr>
                                        <p:cTn id="107" dur="1" fill="hold">
                                          <p:stCondLst>
                                            <p:cond delay="0"/>
                                          </p:stCondLst>
                                        </p:cTn>
                                        <p:tgtEl>
                                          <p:spTgt spid="38"/>
                                        </p:tgtEl>
                                        <p:attrNameLst>
                                          <p:attrName>style.visibility</p:attrName>
                                        </p:attrNameLst>
                                      </p:cBhvr>
                                      <p:to>
                                        <p:strVal val="visible"/>
                                      </p:to>
                                    </p:set>
                                    <p:anim calcmode="lin" valueType="num">
                                      <p:cBhvr>
                                        <p:cTn id="108" dur="500" fill="hold"/>
                                        <p:tgtEl>
                                          <p:spTgt spid="38"/>
                                        </p:tgtEl>
                                        <p:attrNameLst>
                                          <p:attrName>ppt_w</p:attrName>
                                        </p:attrNameLst>
                                      </p:cBhvr>
                                      <p:tavLst>
                                        <p:tav tm="0">
                                          <p:val>
                                            <p:fltVal val="0"/>
                                          </p:val>
                                        </p:tav>
                                        <p:tav tm="100000">
                                          <p:val>
                                            <p:strVal val="#ppt_w"/>
                                          </p:val>
                                        </p:tav>
                                      </p:tavLst>
                                    </p:anim>
                                    <p:anim calcmode="lin" valueType="num">
                                      <p:cBhvr>
                                        <p:cTn id="109" dur="500" fill="hold"/>
                                        <p:tgtEl>
                                          <p:spTgt spid="38"/>
                                        </p:tgtEl>
                                        <p:attrNameLst>
                                          <p:attrName>ppt_h</p:attrName>
                                        </p:attrNameLst>
                                      </p:cBhvr>
                                      <p:tavLst>
                                        <p:tav tm="0">
                                          <p:val>
                                            <p:fltVal val="0"/>
                                          </p:val>
                                        </p:tav>
                                        <p:tav tm="100000">
                                          <p:val>
                                            <p:strVal val="#ppt_h"/>
                                          </p:val>
                                        </p:tav>
                                      </p:tavLst>
                                    </p:anim>
                                    <p:animEffect transition="in" filter="fade">
                                      <p:cBhvr>
                                        <p:cTn id="110" dur="500"/>
                                        <p:tgtEl>
                                          <p:spTgt spid="38"/>
                                        </p:tgtEl>
                                      </p:cBhvr>
                                    </p:animEffect>
                                  </p:childTnLst>
                                </p:cTn>
                              </p:par>
                            </p:childTnLst>
                          </p:cTn>
                        </p:par>
                        <p:par>
                          <p:cTn id="111" fill="hold">
                            <p:stCondLst>
                              <p:cond delay="500"/>
                            </p:stCondLst>
                            <p:childTnLst>
                              <p:par>
                                <p:cTn id="112" presetID="53" presetClass="entr" presetSubtype="0" fill="hold" nodeType="afterEffect">
                                  <p:stCondLst>
                                    <p:cond delay="0"/>
                                  </p:stCondLst>
                                  <p:childTnLst>
                                    <p:set>
                                      <p:cBhvr>
                                        <p:cTn id="113" dur="1" fill="hold">
                                          <p:stCondLst>
                                            <p:cond delay="0"/>
                                          </p:stCondLst>
                                        </p:cTn>
                                        <p:tgtEl>
                                          <p:spTgt spid="48"/>
                                        </p:tgtEl>
                                        <p:attrNameLst>
                                          <p:attrName>style.visibility</p:attrName>
                                        </p:attrNameLst>
                                      </p:cBhvr>
                                      <p:to>
                                        <p:strVal val="visible"/>
                                      </p:to>
                                    </p:set>
                                    <p:anim calcmode="lin" valueType="num">
                                      <p:cBhvr>
                                        <p:cTn id="114" dur="500" fill="hold"/>
                                        <p:tgtEl>
                                          <p:spTgt spid="48"/>
                                        </p:tgtEl>
                                        <p:attrNameLst>
                                          <p:attrName>ppt_w</p:attrName>
                                        </p:attrNameLst>
                                      </p:cBhvr>
                                      <p:tavLst>
                                        <p:tav tm="0">
                                          <p:val>
                                            <p:fltVal val="0"/>
                                          </p:val>
                                        </p:tav>
                                        <p:tav tm="100000">
                                          <p:val>
                                            <p:strVal val="#ppt_w"/>
                                          </p:val>
                                        </p:tav>
                                      </p:tavLst>
                                    </p:anim>
                                    <p:anim calcmode="lin" valueType="num">
                                      <p:cBhvr>
                                        <p:cTn id="115" dur="500" fill="hold"/>
                                        <p:tgtEl>
                                          <p:spTgt spid="48"/>
                                        </p:tgtEl>
                                        <p:attrNameLst>
                                          <p:attrName>ppt_h</p:attrName>
                                        </p:attrNameLst>
                                      </p:cBhvr>
                                      <p:tavLst>
                                        <p:tav tm="0">
                                          <p:val>
                                            <p:fltVal val="0"/>
                                          </p:val>
                                        </p:tav>
                                        <p:tav tm="100000">
                                          <p:val>
                                            <p:strVal val="#ppt_h"/>
                                          </p:val>
                                        </p:tav>
                                      </p:tavLst>
                                    </p:anim>
                                    <p:animEffect transition="in" filter="fade">
                                      <p:cBhvr>
                                        <p:cTn id="116" dur="500"/>
                                        <p:tgtEl>
                                          <p:spTgt spid="48"/>
                                        </p:tgtEl>
                                      </p:cBhvr>
                                    </p:animEffect>
                                  </p:childTnLst>
                                </p:cTn>
                              </p:par>
                            </p:childTnLst>
                          </p:cTn>
                        </p:par>
                        <p:par>
                          <p:cTn id="117" fill="hold">
                            <p:stCondLst>
                              <p:cond delay="1000"/>
                            </p:stCondLst>
                            <p:childTnLst>
                              <p:par>
                                <p:cTn id="118" presetID="53" presetClass="entr" presetSubtype="0" fill="hold" grpId="0" nodeType="afterEffect">
                                  <p:stCondLst>
                                    <p:cond delay="0"/>
                                  </p:stCondLst>
                                  <p:childTnLst>
                                    <p:set>
                                      <p:cBhvr>
                                        <p:cTn id="119" dur="1" fill="hold">
                                          <p:stCondLst>
                                            <p:cond delay="0"/>
                                          </p:stCondLst>
                                        </p:cTn>
                                        <p:tgtEl>
                                          <p:spTgt spid="51"/>
                                        </p:tgtEl>
                                        <p:attrNameLst>
                                          <p:attrName>style.visibility</p:attrName>
                                        </p:attrNameLst>
                                      </p:cBhvr>
                                      <p:to>
                                        <p:strVal val="visible"/>
                                      </p:to>
                                    </p:set>
                                    <p:anim calcmode="lin" valueType="num">
                                      <p:cBhvr>
                                        <p:cTn id="120" dur="500" fill="hold"/>
                                        <p:tgtEl>
                                          <p:spTgt spid="51"/>
                                        </p:tgtEl>
                                        <p:attrNameLst>
                                          <p:attrName>ppt_w</p:attrName>
                                        </p:attrNameLst>
                                      </p:cBhvr>
                                      <p:tavLst>
                                        <p:tav tm="0">
                                          <p:val>
                                            <p:fltVal val="0"/>
                                          </p:val>
                                        </p:tav>
                                        <p:tav tm="100000">
                                          <p:val>
                                            <p:strVal val="#ppt_w"/>
                                          </p:val>
                                        </p:tav>
                                      </p:tavLst>
                                    </p:anim>
                                    <p:anim calcmode="lin" valueType="num">
                                      <p:cBhvr>
                                        <p:cTn id="121" dur="500" fill="hold"/>
                                        <p:tgtEl>
                                          <p:spTgt spid="51"/>
                                        </p:tgtEl>
                                        <p:attrNameLst>
                                          <p:attrName>ppt_h</p:attrName>
                                        </p:attrNameLst>
                                      </p:cBhvr>
                                      <p:tavLst>
                                        <p:tav tm="0">
                                          <p:val>
                                            <p:fltVal val="0"/>
                                          </p:val>
                                        </p:tav>
                                        <p:tav tm="100000">
                                          <p:val>
                                            <p:strVal val="#ppt_h"/>
                                          </p:val>
                                        </p:tav>
                                      </p:tavLst>
                                    </p:anim>
                                    <p:animEffect transition="in" filter="fade">
                                      <p:cBhvr>
                                        <p:cTn id="122" dur="500"/>
                                        <p:tgtEl>
                                          <p:spTgt spid="51"/>
                                        </p:tgtEl>
                                      </p:cBhvr>
                                    </p:animEffect>
                                  </p:childTnLst>
                                </p:cTn>
                              </p:par>
                              <p:par>
                                <p:cTn id="123" presetID="53" presetClass="entr" presetSubtype="0" fill="hold" nodeType="withEffect">
                                  <p:stCondLst>
                                    <p:cond delay="0"/>
                                  </p:stCondLst>
                                  <p:childTnLst>
                                    <p:set>
                                      <p:cBhvr>
                                        <p:cTn id="124" dur="1" fill="hold">
                                          <p:stCondLst>
                                            <p:cond delay="0"/>
                                          </p:stCondLst>
                                        </p:cTn>
                                        <p:tgtEl>
                                          <p:spTgt spid="44"/>
                                        </p:tgtEl>
                                        <p:attrNameLst>
                                          <p:attrName>style.visibility</p:attrName>
                                        </p:attrNameLst>
                                      </p:cBhvr>
                                      <p:to>
                                        <p:strVal val="visible"/>
                                      </p:to>
                                    </p:set>
                                    <p:anim calcmode="lin" valueType="num">
                                      <p:cBhvr>
                                        <p:cTn id="125" dur="500" fill="hold"/>
                                        <p:tgtEl>
                                          <p:spTgt spid="44"/>
                                        </p:tgtEl>
                                        <p:attrNameLst>
                                          <p:attrName>ppt_w</p:attrName>
                                        </p:attrNameLst>
                                      </p:cBhvr>
                                      <p:tavLst>
                                        <p:tav tm="0">
                                          <p:val>
                                            <p:fltVal val="0"/>
                                          </p:val>
                                        </p:tav>
                                        <p:tav tm="100000">
                                          <p:val>
                                            <p:strVal val="#ppt_w"/>
                                          </p:val>
                                        </p:tav>
                                      </p:tavLst>
                                    </p:anim>
                                    <p:anim calcmode="lin" valueType="num">
                                      <p:cBhvr>
                                        <p:cTn id="126" dur="500" fill="hold"/>
                                        <p:tgtEl>
                                          <p:spTgt spid="44"/>
                                        </p:tgtEl>
                                        <p:attrNameLst>
                                          <p:attrName>ppt_h</p:attrName>
                                        </p:attrNameLst>
                                      </p:cBhvr>
                                      <p:tavLst>
                                        <p:tav tm="0">
                                          <p:val>
                                            <p:fltVal val="0"/>
                                          </p:val>
                                        </p:tav>
                                        <p:tav tm="100000">
                                          <p:val>
                                            <p:strVal val="#ppt_h"/>
                                          </p:val>
                                        </p:tav>
                                      </p:tavLst>
                                    </p:anim>
                                    <p:animEffect transition="in" filter="fade">
                                      <p:cBhvr>
                                        <p:cTn id="1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2" grpId="0"/>
      <p:bldP spid="43" grpId="0"/>
      <p:bldP spid="49" grpId="0" animBg="1"/>
      <p:bldP spid="50" grpId="0" animBg="1"/>
      <p:bldP spid="5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p:txBody>
          <a:bodyPr>
            <a:noAutofit/>
          </a:bodyPr>
          <a:lstStyle/>
          <a:p>
            <a:pPr algn="l"/>
            <a:r>
              <a:rPr lang="en-US" sz="3600" b="1" dirty="0">
                <a:solidFill>
                  <a:schemeClr val="accent5">
                    <a:lumMod val="60000"/>
                    <a:lumOff val="40000"/>
                  </a:schemeClr>
                </a:solidFill>
                <a:latin typeface="Bell MT" pitchFamily="18" charset="0"/>
              </a:rPr>
              <a:t>STEP </a:t>
            </a:r>
            <a:r>
              <a:rPr lang="en-US" sz="4000" b="1" dirty="0">
                <a:solidFill>
                  <a:schemeClr val="accent5">
                    <a:lumMod val="60000"/>
                    <a:lumOff val="40000"/>
                  </a:schemeClr>
                </a:solidFill>
                <a:latin typeface="Bell MT" pitchFamily="18" charset="0"/>
                <a:ea typeface="Segoe UI Emoji" pitchFamily="34" charset="0"/>
              </a:rPr>
              <a:t>4</a:t>
            </a:r>
            <a:r>
              <a:rPr lang="en-US" sz="3600" b="1" dirty="0">
                <a:solidFill>
                  <a:schemeClr val="accent5">
                    <a:lumMod val="60000"/>
                    <a:lumOff val="40000"/>
                  </a:schemeClr>
                </a:solidFill>
                <a:latin typeface="Sitka Text" pitchFamily="2" charset="0"/>
              </a:rPr>
              <a:t> :  </a:t>
            </a:r>
            <a:r>
              <a:rPr lang="en-US" sz="3600" b="1" dirty="0">
                <a:solidFill>
                  <a:schemeClr val="bg1"/>
                </a:solidFill>
                <a:latin typeface="Sitka Text" pitchFamily="2" charset="0"/>
              </a:rPr>
              <a:t>Certificate Verification</a:t>
            </a:r>
            <a:endParaRPr lang="en-US" sz="3600" dirty="0">
              <a:solidFill>
                <a:schemeClr val="bg1"/>
              </a:solidFill>
            </a:endParaRPr>
          </a:p>
        </p:txBody>
      </p:sp>
      <p:sp>
        <p:nvSpPr>
          <p:cNvPr id="9" name="Content Placeholder 8"/>
          <p:cNvSpPr>
            <a:spLocks noGrp="1"/>
          </p:cNvSpPr>
          <p:nvPr>
            <p:ph idx="1"/>
          </p:nvPr>
        </p:nvSpPr>
        <p:spPr>
          <a:xfrm>
            <a:off x="571472" y="1928802"/>
            <a:ext cx="8286808" cy="4357718"/>
          </a:xfrm>
        </p:spPr>
        <p:txBody>
          <a:bodyPr>
            <a:normAutofit/>
          </a:bodyPr>
          <a:lstStyle/>
          <a:p>
            <a:pPr marL="514350" indent="-514350">
              <a:buFont typeface="+mj-lt"/>
              <a:buAutoNum type="arabicPeriod"/>
            </a:pPr>
            <a:r>
              <a:rPr lang="en-US" sz="2400" b="1" dirty="0">
                <a:solidFill>
                  <a:schemeClr val="bg1"/>
                </a:solidFill>
                <a:latin typeface="Bell MT" pitchFamily="18" charset="0"/>
              </a:rPr>
              <a:t>Retrieving the certificate’s hash value from Blockchain</a:t>
            </a:r>
          </a:p>
          <a:p>
            <a:pPr marL="514350" indent="-514350">
              <a:buFont typeface="+mj-lt"/>
              <a:buAutoNum type="arabicPeriod"/>
            </a:pPr>
            <a:r>
              <a:rPr lang="en-US" sz="2400" b="1" dirty="0">
                <a:solidFill>
                  <a:schemeClr val="bg1"/>
                </a:solidFill>
                <a:latin typeface="Bell MT" pitchFamily="18" charset="0"/>
              </a:rPr>
              <a:t>Computing the hash of Received Certificate</a:t>
            </a:r>
          </a:p>
          <a:p>
            <a:pPr marL="514350" indent="-514350">
              <a:buFont typeface="+mj-lt"/>
              <a:buAutoNum type="arabicPeriod"/>
            </a:pPr>
            <a:r>
              <a:rPr lang="en-US" sz="2400" b="1" dirty="0">
                <a:solidFill>
                  <a:schemeClr val="bg1"/>
                </a:solidFill>
                <a:latin typeface="Bell MT" pitchFamily="18" charset="0"/>
              </a:rPr>
              <a:t>Comparing the hashes</a:t>
            </a:r>
          </a:p>
          <a:p>
            <a:pPr marL="514350" indent="-514350">
              <a:buFont typeface="+mj-lt"/>
              <a:buAutoNum type="arabicPeriod"/>
            </a:pPr>
            <a:r>
              <a:rPr lang="en-US" sz="2400" b="1" dirty="0">
                <a:solidFill>
                  <a:schemeClr val="bg1"/>
                </a:solidFill>
                <a:latin typeface="Bell MT" pitchFamily="18" charset="0"/>
              </a:rPr>
              <a:t>Detecting tampering</a:t>
            </a:r>
            <a:endParaRPr lang="en-US" sz="2800" b="1" dirty="0">
              <a:solidFill>
                <a:schemeClr val="bg1"/>
              </a:solidFill>
              <a:latin typeface="Bell MT"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p:cTn id="14"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9">
                                            <p:txEl>
                                              <p:pRg st="0" end="0"/>
                                            </p:txEl>
                                          </p:spTgt>
                                        </p:tgtEl>
                                      </p:cBhvr>
                                    </p:animEffect>
                                  </p:childTnLst>
                                </p:cTn>
                              </p:par>
                            </p:childTnLst>
                          </p:cTn>
                        </p:par>
                        <p:par>
                          <p:cTn id="17" fill="hold">
                            <p:stCondLst>
                              <p:cond delay="500"/>
                            </p:stCondLst>
                            <p:childTnLst>
                              <p:par>
                                <p:cTn id="18" presetID="53" presetClass="entr" presetSubtype="0" fill="hold" nodeType="after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 calcmode="lin" valueType="num">
                                      <p:cBhvr>
                                        <p:cTn id="20"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9">
                                            <p:txEl>
                                              <p:pRg st="1" end="1"/>
                                            </p:txEl>
                                          </p:spTgt>
                                        </p:tgtEl>
                                      </p:cBhvr>
                                    </p:animEffect>
                                  </p:childTnLst>
                                </p:cTn>
                              </p:par>
                            </p:childTnLst>
                          </p:cTn>
                        </p:par>
                        <p:par>
                          <p:cTn id="23" fill="hold">
                            <p:stCondLst>
                              <p:cond delay="1000"/>
                            </p:stCondLst>
                            <p:childTnLst>
                              <p:par>
                                <p:cTn id="24" presetID="53" presetClass="entr" presetSubtype="0" fill="hold" nodeType="after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 calcmode="lin" valueType="num">
                                      <p:cBhvr>
                                        <p:cTn id="26" dur="500" fill="hold"/>
                                        <p:tgtEl>
                                          <p:spTgt spid="9">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9">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9">
                                            <p:txEl>
                                              <p:pRg st="2" end="2"/>
                                            </p:txEl>
                                          </p:spTgt>
                                        </p:tgtEl>
                                      </p:cBhvr>
                                    </p:animEffect>
                                  </p:childTnLst>
                                </p:cTn>
                              </p:par>
                            </p:childTnLst>
                          </p:cTn>
                        </p:par>
                        <p:par>
                          <p:cTn id="29" fill="hold">
                            <p:stCondLst>
                              <p:cond delay="1500"/>
                            </p:stCondLst>
                            <p:childTnLst>
                              <p:par>
                                <p:cTn id="30" presetID="53" presetClass="entr" presetSubtype="0" fill="hold" nodeType="after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 calcmode="lin" valueType="num">
                                      <p:cBhvr>
                                        <p:cTn id="32" dur="500" fill="hold"/>
                                        <p:tgtEl>
                                          <p:spTgt spid="9">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9">
                                            <p:txEl>
                                              <p:pRg st="3" end="3"/>
                                            </p:txEl>
                                          </p:spTgt>
                                        </p:tgtEl>
                                        <p:attrNameLst>
                                          <p:attrName>ppt_h</p:attrName>
                                        </p:attrNameLst>
                                      </p:cBhvr>
                                      <p:tavLst>
                                        <p:tav tm="0">
                                          <p:val>
                                            <p:fltVal val="0"/>
                                          </p:val>
                                        </p:tav>
                                        <p:tav tm="100000">
                                          <p:val>
                                            <p:strVal val="#ppt_h"/>
                                          </p:val>
                                        </p:tav>
                                      </p:tavLst>
                                    </p:anim>
                                    <p:animEffect transition="in" filter="fade">
                                      <p:cBhvr>
                                        <p:cTn id="34"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a:xfrm>
            <a:off x="457200" y="274638"/>
            <a:ext cx="8229600" cy="1143000"/>
          </a:xfrm>
        </p:spPr>
        <p:txBody>
          <a:bodyPr>
            <a:noAutofit/>
          </a:bodyPr>
          <a:lstStyle/>
          <a:p>
            <a:pPr algn="l"/>
            <a:r>
              <a:rPr lang="en-US" sz="3600" b="1" dirty="0">
                <a:solidFill>
                  <a:schemeClr val="accent5">
                    <a:lumMod val="60000"/>
                    <a:lumOff val="40000"/>
                  </a:schemeClr>
                </a:solidFill>
                <a:latin typeface="Sitka Text" pitchFamily="2" charset="0"/>
              </a:rPr>
              <a:t>STEP </a:t>
            </a:r>
            <a:r>
              <a:rPr lang="en-US" b="1" dirty="0">
                <a:solidFill>
                  <a:schemeClr val="accent5">
                    <a:lumMod val="60000"/>
                    <a:lumOff val="40000"/>
                  </a:schemeClr>
                </a:solidFill>
                <a:latin typeface="Bell MT" pitchFamily="18" charset="0"/>
                <a:ea typeface="Segoe UI Emoji" pitchFamily="34" charset="0"/>
              </a:rPr>
              <a:t>4</a:t>
            </a:r>
            <a:r>
              <a:rPr lang="en-US" sz="3600" b="1" dirty="0">
                <a:solidFill>
                  <a:schemeClr val="accent5">
                    <a:lumMod val="60000"/>
                    <a:lumOff val="40000"/>
                  </a:schemeClr>
                </a:solidFill>
                <a:latin typeface="Sitka Text" pitchFamily="2" charset="0"/>
              </a:rPr>
              <a:t> :  </a:t>
            </a:r>
            <a:r>
              <a:rPr lang="en-US" sz="3600" b="1" dirty="0">
                <a:solidFill>
                  <a:schemeClr val="bg1"/>
                </a:solidFill>
                <a:latin typeface="Sitka Text" pitchFamily="2" charset="0"/>
              </a:rPr>
              <a:t>Certificate Verification</a:t>
            </a:r>
            <a:endParaRPr lang="en-US" sz="3600" dirty="0">
              <a:solidFill>
                <a:schemeClr val="bg1"/>
              </a:solidFill>
            </a:endParaRPr>
          </a:p>
        </p:txBody>
      </p:sp>
      <p:sp>
        <p:nvSpPr>
          <p:cNvPr id="6" name="Content Placeholder 12"/>
          <p:cNvSpPr txBox="1">
            <a:spLocks/>
          </p:cNvSpPr>
          <p:nvPr/>
        </p:nvSpPr>
        <p:spPr>
          <a:xfrm>
            <a:off x="5286380" y="1214422"/>
            <a:ext cx="3571932" cy="571505"/>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bg1"/>
                </a:solidFill>
                <a:effectLst/>
                <a:uLnTx/>
                <a:uFillTx/>
                <a:latin typeface="Bell MT" pitchFamily="18" charset="0"/>
                <a:ea typeface="+mn-ea"/>
                <a:cs typeface="+mn-cs"/>
              </a:rPr>
              <a:t>Continued….</a:t>
            </a:r>
          </a:p>
        </p:txBody>
      </p:sp>
      <p:sp>
        <p:nvSpPr>
          <p:cNvPr id="7" name="Content Placeholder 12"/>
          <p:cNvSpPr txBox="1">
            <a:spLocks/>
          </p:cNvSpPr>
          <p:nvPr/>
        </p:nvSpPr>
        <p:spPr>
          <a:xfrm>
            <a:off x="285720" y="1928802"/>
            <a:ext cx="7572428" cy="571505"/>
          </a:xfrm>
          <a:prstGeom prst="rect">
            <a:avLst/>
          </a:prstGeom>
        </p:spPr>
        <p:txBody>
          <a:bodyPr vert="horz" lIns="91440" tIns="45720" rIns="91440" bIns="45720" rtlCol="0">
            <a:noAutofit/>
          </a:bodyPr>
          <a:lstStyle/>
          <a:p>
            <a:pPr marL="342900" lvl="0" indent="-342900">
              <a:spcBef>
                <a:spcPct val="20000"/>
              </a:spcBef>
              <a:defRPr/>
            </a:pPr>
            <a:r>
              <a:rPr kumimoji="0" lang="en-US" sz="3600" b="1" i="0" u="sng" strike="noStrike" kern="1200" cap="none" spc="0" normalizeH="0" baseline="0" noProof="0" dirty="0">
                <a:ln>
                  <a:noFill/>
                </a:ln>
                <a:solidFill>
                  <a:schemeClr val="bg1"/>
                </a:solidFill>
                <a:effectLst/>
                <a:uLnTx/>
                <a:uFillTx/>
                <a:latin typeface="Bell MT" pitchFamily="18" charset="0"/>
                <a:ea typeface="+mn-ea"/>
                <a:cs typeface="+mn-cs"/>
              </a:rPr>
              <a:t>Pseudocde </a:t>
            </a:r>
            <a:r>
              <a:rPr kumimoji="0" lang="en-US" sz="4000" b="1" i="0" u="sng" strike="noStrike" kern="1200" cap="none" spc="0" normalizeH="0" baseline="0" noProof="0" dirty="0">
                <a:ln>
                  <a:noFill/>
                </a:ln>
                <a:solidFill>
                  <a:schemeClr val="bg1"/>
                </a:solidFill>
                <a:effectLst/>
                <a:uLnTx/>
                <a:uFillTx/>
                <a:latin typeface="Bell MT" pitchFamily="18" charset="0"/>
                <a:ea typeface="+mn-ea"/>
                <a:cs typeface="+mn-cs"/>
              </a:rPr>
              <a:t>2</a:t>
            </a:r>
            <a:r>
              <a:rPr kumimoji="0" lang="en-US" sz="3600" b="1" i="0" u="sng" strike="noStrike" kern="1200" cap="none" spc="0" normalizeH="0" baseline="0" noProof="0" dirty="0">
                <a:ln>
                  <a:noFill/>
                </a:ln>
                <a:solidFill>
                  <a:schemeClr val="bg1"/>
                </a:solidFill>
                <a:effectLst/>
                <a:uLnTx/>
                <a:uFillTx/>
                <a:latin typeface="Bell MT" pitchFamily="18" charset="0"/>
                <a:ea typeface="+mn-ea"/>
                <a:cs typeface="+mn-cs"/>
              </a:rPr>
              <a:t> </a:t>
            </a:r>
            <a:r>
              <a:rPr lang="en-US" sz="3600" b="1" dirty="0">
                <a:solidFill>
                  <a:schemeClr val="bg1"/>
                </a:solidFill>
                <a:latin typeface="Bell MT" pitchFamily="18" charset="0"/>
              </a:rPr>
              <a:t>: </a:t>
            </a:r>
            <a:r>
              <a:rPr lang="en-US" sz="2400" b="1" dirty="0">
                <a:solidFill>
                  <a:schemeClr val="bg1"/>
                </a:solidFill>
                <a:latin typeface="Bell MT" pitchFamily="18" charset="0"/>
              </a:rPr>
              <a:t>Function to Authenticate</a:t>
            </a:r>
            <a:endParaRPr lang="en-US" sz="3600" b="1" dirty="0">
              <a:solidFill>
                <a:schemeClr val="bg1"/>
              </a:solidFill>
              <a:latin typeface="Bell MT" pitchFamily="18" charset="0"/>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1" i="0" strike="noStrike" kern="1200" cap="none" spc="0" normalizeH="0" baseline="0" noProof="0" dirty="0">
              <a:ln>
                <a:noFill/>
              </a:ln>
              <a:solidFill>
                <a:schemeClr val="bg1"/>
              </a:solidFill>
              <a:effectLst/>
              <a:uLnTx/>
              <a:uFillTx/>
              <a:latin typeface="Bell MT" pitchFamily="18" charset="0"/>
              <a:ea typeface="+mn-ea"/>
              <a:cs typeface="+mn-cs"/>
            </a:endParaRPr>
          </a:p>
        </p:txBody>
      </p:sp>
      <p:sp>
        <p:nvSpPr>
          <p:cNvPr id="8" name="Content Placeholder 12"/>
          <p:cNvSpPr txBox="1">
            <a:spLocks/>
          </p:cNvSpPr>
          <p:nvPr/>
        </p:nvSpPr>
        <p:spPr>
          <a:xfrm>
            <a:off x="285720" y="2643182"/>
            <a:ext cx="8572560" cy="3643338"/>
          </a:xfrm>
          <a:prstGeom prst="rect">
            <a:avLst/>
          </a:prstGeom>
        </p:spPr>
        <p:txBody>
          <a:bodyPr vert="horz" lIns="91440" tIns="45720" rIns="91440" bIns="45720" rtlCol="0">
            <a:noAutofit/>
          </a:bodyPr>
          <a:lstStyle/>
          <a:p>
            <a:pPr marL="342900" lvl="0" indent="-342900">
              <a:spcBef>
                <a:spcPct val="20000"/>
              </a:spcBef>
              <a:defRPr/>
            </a:pPr>
            <a:r>
              <a:rPr lang="en-US" sz="2400" b="1" dirty="0">
                <a:solidFill>
                  <a:schemeClr val="bg1"/>
                </a:solidFill>
                <a:latin typeface="Bell MT" pitchFamily="18" charset="0"/>
              </a:rPr>
              <a:t>f</a:t>
            </a:r>
            <a:r>
              <a:rPr kumimoji="0" lang="en-US" sz="2400" b="1" i="0" strike="noStrike" kern="1200" cap="none" spc="0" normalizeH="0" baseline="0" noProof="0" dirty="0">
                <a:ln>
                  <a:noFill/>
                </a:ln>
                <a:solidFill>
                  <a:schemeClr val="bg1"/>
                </a:solidFill>
                <a:effectLst/>
                <a:uLnTx/>
                <a:uFillTx/>
                <a:latin typeface="Bell MT" pitchFamily="18" charset="0"/>
                <a:ea typeface="+mn-ea"/>
                <a:cs typeface="+mn-cs"/>
              </a:rPr>
              <a:t>unction</a:t>
            </a:r>
            <a:r>
              <a:rPr kumimoji="0" lang="en-US" sz="2400" b="1" i="0" strike="noStrike" kern="1200" cap="none" spc="0" normalizeH="0" noProof="0" dirty="0">
                <a:ln>
                  <a:noFill/>
                </a:ln>
                <a:solidFill>
                  <a:schemeClr val="bg1"/>
                </a:solidFill>
                <a:effectLst/>
                <a:uLnTx/>
                <a:uFillTx/>
                <a:latin typeface="Bell MT" pitchFamily="18" charset="0"/>
                <a:ea typeface="+mn-ea"/>
                <a:cs typeface="+mn-cs"/>
              </a:rPr>
              <a:t> to </a:t>
            </a:r>
            <a:r>
              <a:rPr lang="en-US" sz="2400" b="1" dirty="0">
                <a:solidFill>
                  <a:schemeClr val="bg1"/>
                </a:solidFill>
                <a:latin typeface="Bell MT" pitchFamily="18" charset="0"/>
              </a:rPr>
              <a:t>Authenticate</a:t>
            </a:r>
            <a:r>
              <a:rPr kumimoji="0" lang="en-US" sz="2400" b="1" i="0" strike="noStrike" kern="1200" cap="none" spc="0" normalizeH="0" noProof="0" dirty="0">
                <a:ln>
                  <a:noFill/>
                </a:ln>
                <a:solidFill>
                  <a:schemeClr val="bg1"/>
                </a:solidFill>
                <a:effectLst/>
                <a:uLnTx/>
                <a:uFillTx/>
                <a:latin typeface="Bell MT" pitchFamily="18" charset="0"/>
                <a:ea typeface="+mn-ea"/>
                <a:cs typeface="+mn-cs"/>
              </a:rPr>
              <a:t> (Arguments)</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solidFill>
                  <a:schemeClr val="bg1"/>
                </a:solidFill>
                <a:latin typeface="Bell MT" pitchFamily="18" charset="0"/>
              </a:rPr>
              <a:t>public</a:t>
            </a:r>
            <a:r>
              <a:rPr kumimoji="0" lang="en-US" sz="2400" b="1" i="0" strike="noStrike" kern="1200" cap="none" spc="0" normalizeH="0" noProof="0" dirty="0">
                <a:ln>
                  <a:noFill/>
                </a:ln>
                <a:solidFill>
                  <a:schemeClr val="bg1"/>
                </a:solidFill>
                <a:effectLst/>
                <a:uLnTx/>
                <a:uFillTx/>
                <a:latin typeface="Bell MT" pitchFamily="18" charset="0"/>
                <a:ea typeface="+mn-ea"/>
                <a:cs typeface="+mn-cs"/>
              </a:rPr>
              <a:t>   {</a:t>
            </a:r>
            <a:endParaRPr lang="en-US" sz="2400" b="1" dirty="0">
              <a:solidFill>
                <a:schemeClr val="bg1"/>
              </a:solidFill>
              <a:latin typeface="Bell MT" pitchFamily="18" charset="0"/>
            </a:endParaRPr>
          </a:p>
          <a:p>
            <a:pPr marL="342900" lvl="0" indent="-342900">
              <a:spcBef>
                <a:spcPct val="20000"/>
              </a:spcBef>
              <a:defRPr/>
            </a:pPr>
            <a:r>
              <a:rPr kumimoji="0" lang="en-US" sz="2400" b="1" i="0" strike="noStrike" kern="1200" cap="none" spc="0" normalizeH="0" noProof="0" dirty="0">
                <a:ln>
                  <a:noFill/>
                </a:ln>
                <a:solidFill>
                  <a:schemeClr val="bg1"/>
                </a:solidFill>
                <a:effectLst/>
                <a:uLnTx/>
                <a:uFillTx/>
                <a:latin typeface="Bell MT" pitchFamily="18" charset="0"/>
                <a:ea typeface="+mn-ea"/>
                <a:cs typeface="+mn-cs"/>
              </a:rPr>
              <a:t>      checks </a:t>
            </a:r>
            <a:r>
              <a:rPr lang="en-US" sz="2400" b="1" dirty="0">
                <a:solidFill>
                  <a:schemeClr val="bg1"/>
                </a:solidFill>
                <a:latin typeface="Bell MT" pitchFamily="18" charset="0"/>
              </a:rPr>
              <a:t>if exists on the </a:t>
            </a:r>
            <a:r>
              <a:rPr lang="en-US" sz="2400" b="1" dirty="0" err="1">
                <a:solidFill>
                  <a:schemeClr val="bg1"/>
                </a:solidFill>
                <a:latin typeface="Bell MT" pitchFamily="18" charset="0"/>
              </a:rPr>
              <a:t>blockchain</a:t>
            </a:r>
            <a:endParaRPr kumimoji="0" lang="en-US" sz="2400" b="1" i="0" strike="noStrike" kern="1200" cap="none" spc="0" normalizeH="0" noProof="0" dirty="0">
              <a:ln>
                <a:noFill/>
              </a:ln>
              <a:solidFill>
                <a:schemeClr val="bg1"/>
              </a:solidFill>
              <a:effectLst/>
              <a:uLnTx/>
              <a:uFillTx/>
              <a:latin typeface="Bell MT" pitchFamily="18" charset="0"/>
              <a:ea typeface="+mn-ea"/>
              <a:cs typeface="+mn-cs"/>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solidFill>
                  <a:schemeClr val="bg1"/>
                </a:solidFill>
                <a:latin typeface="Bell MT" pitchFamily="18" charset="0"/>
              </a:rPr>
              <a:t>             then  checks if computed and on chain hash are match</a:t>
            </a:r>
          </a:p>
          <a:p>
            <a:pPr marL="342900" lvl="0" indent="-342900">
              <a:spcBef>
                <a:spcPct val="20000"/>
              </a:spcBef>
              <a:defRPr/>
            </a:pPr>
            <a:r>
              <a:rPr lang="en-US" sz="2400" b="1" dirty="0">
                <a:solidFill>
                  <a:schemeClr val="bg1"/>
                </a:solidFill>
                <a:latin typeface="Bell MT" pitchFamily="18" charset="0"/>
              </a:rPr>
              <a:t>                           then  return  "Certificate is authenticated "                   </a:t>
            </a:r>
          </a:p>
          <a:p>
            <a:pPr marL="342900" lvl="0" indent="-342900">
              <a:spcBef>
                <a:spcPct val="20000"/>
              </a:spcBef>
              <a:defRPr/>
            </a:pPr>
            <a:r>
              <a:rPr lang="en-US" sz="2400" b="1" dirty="0">
                <a:solidFill>
                  <a:schemeClr val="bg1"/>
                </a:solidFill>
                <a:latin typeface="Bell MT" pitchFamily="18" charset="0"/>
              </a:rPr>
              <a:t>             else return  "Certificate is tampered "</a:t>
            </a:r>
          </a:p>
          <a:p>
            <a:pPr marL="342900" lvl="0" indent="-342900">
              <a:spcBef>
                <a:spcPct val="20000"/>
              </a:spcBef>
              <a:defRPr/>
            </a:pPr>
            <a:r>
              <a:rPr lang="en-US" sz="2400" b="1" dirty="0">
                <a:solidFill>
                  <a:schemeClr val="bg1"/>
                </a:solidFill>
                <a:latin typeface="Bell MT" pitchFamily="18" charset="0"/>
              </a:rPr>
              <a:t>      else return  "Certificate does not exist"</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solidFill>
                  <a:schemeClr val="bg1"/>
                </a:solidFill>
                <a:latin typeface="Bell MT" pitchFamily="18" charset="0"/>
              </a:rPr>
              <a:t>    }                            </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strike="noStrike" kern="1200" cap="none" spc="0" normalizeH="0" noProof="0" dirty="0">
                <a:ln>
                  <a:noFill/>
                </a:ln>
                <a:solidFill>
                  <a:schemeClr val="bg1"/>
                </a:solidFill>
                <a:effectLst/>
                <a:uLnTx/>
                <a:uFillTx/>
                <a:latin typeface="Bell MT" pitchFamily="18" charset="0"/>
                <a:ea typeface="+mn-ea"/>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0.70"/>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strVal val="#ppt_w*0.70"/>
                                          </p:val>
                                        </p:tav>
                                        <p:tav tm="100000">
                                          <p:val>
                                            <p:strVal val="#ppt_w"/>
                                          </p:val>
                                        </p:tav>
                                      </p:tavLst>
                                    </p:anim>
                                    <p:anim calcmode="lin" valueType="num">
                                      <p:cBhvr>
                                        <p:cTn id="20" dur="1000" fill="hold"/>
                                        <p:tgtEl>
                                          <p:spTgt spid="7"/>
                                        </p:tgtEl>
                                        <p:attrNameLst>
                                          <p:attrName>ppt_h</p:attrName>
                                        </p:attrNameLst>
                                      </p:cBhvr>
                                      <p:tavLst>
                                        <p:tav tm="0">
                                          <p:val>
                                            <p:strVal val="#ppt_h"/>
                                          </p:val>
                                        </p:tav>
                                        <p:tav tm="100000">
                                          <p:val>
                                            <p:strVal val="#ppt_h"/>
                                          </p:val>
                                        </p:tav>
                                      </p:tavLst>
                                    </p:anim>
                                    <p:animEffect transition="in" filter="fade">
                                      <p:cBhvr>
                                        <p:cTn id="21" dur="1000"/>
                                        <p:tgtEl>
                                          <p:spTgt spid="7"/>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strVal val="#ppt_w*0.70"/>
                                          </p:val>
                                        </p:tav>
                                        <p:tav tm="100000">
                                          <p:val>
                                            <p:strVal val="#ppt_w"/>
                                          </p:val>
                                        </p:tav>
                                      </p:tavLst>
                                    </p:anim>
                                    <p:anim calcmode="lin" valueType="num">
                                      <p:cBhvr>
                                        <p:cTn id="25" dur="1000" fill="hold"/>
                                        <p:tgtEl>
                                          <p:spTgt spid="8"/>
                                        </p:tgtEl>
                                        <p:attrNameLst>
                                          <p:attrName>ppt_h</p:attrName>
                                        </p:attrNameLst>
                                      </p:cBhvr>
                                      <p:tavLst>
                                        <p:tav tm="0">
                                          <p:val>
                                            <p:strVal val="#ppt_h"/>
                                          </p:val>
                                        </p:tav>
                                        <p:tav tm="100000">
                                          <p:val>
                                            <p:strVal val="#ppt_h"/>
                                          </p:val>
                                        </p:tav>
                                      </p:tavLst>
                                    </p:anim>
                                    <p:animEffect transition="in" filter="fade">
                                      <p:cBhvr>
                                        <p:cTn id="2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7" name="Title 3"/>
          <p:cNvSpPr>
            <a:spLocks noGrp="1"/>
          </p:cNvSpPr>
          <p:nvPr>
            <p:ph type="title"/>
          </p:nvPr>
        </p:nvSpPr>
        <p:spPr>
          <a:xfrm>
            <a:off x="0" y="274638"/>
            <a:ext cx="9144000" cy="1143000"/>
          </a:xfrm>
        </p:spPr>
        <p:txBody>
          <a:bodyPr>
            <a:noAutofit/>
          </a:bodyPr>
          <a:lstStyle/>
          <a:p>
            <a:r>
              <a:rPr lang="en-US" sz="3000" b="1" dirty="0">
                <a:solidFill>
                  <a:schemeClr val="accent5">
                    <a:lumMod val="60000"/>
                    <a:lumOff val="40000"/>
                  </a:schemeClr>
                </a:solidFill>
                <a:latin typeface="Sitka Text" pitchFamily="2" charset="0"/>
              </a:rPr>
              <a:t>EXAMPLE : </a:t>
            </a:r>
            <a:r>
              <a:rPr lang="en-US" sz="3400" b="1" dirty="0">
                <a:solidFill>
                  <a:schemeClr val="bg1"/>
                </a:solidFill>
                <a:latin typeface="Bell MT" pitchFamily="18" charset="0"/>
              </a:rPr>
              <a:t>Academic </a:t>
            </a:r>
            <a:r>
              <a:rPr lang="en-US" sz="3400" b="1" dirty="0" smtClean="0">
                <a:solidFill>
                  <a:schemeClr val="bg1"/>
                </a:solidFill>
                <a:latin typeface="Bell MT" pitchFamily="18" charset="0"/>
              </a:rPr>
              <a:t>Certificate </a:t>
            </a:r>
            <a:r>
              <a:rPr lang="en-US" sz="3400" b="1" dirty="0">
                <a:solidFill>
                  <a:schemeClr val="bg1"/>
                </a:solidFill>
                <a:latin typeface="Bell MT" pitchFamily="18" charset="0"/>
              </a:rPr>
              <a:t>Verification</a:t>
            </a:r>
            <a:endParaRPr lang="en-US" sz="3400" dirty="0">
              <a:solidFill>
                <a:schemeClr val="bg1"/>
              </a:solidFill>
              <a:latin typeface="Bell MT" pitchFamily="18" charset="0"/>
            </a:endParaRPr>
          </a:p>
        </p:txBody>
      </p:sp>
      <p:pic>
        <p:nvPicPr>
          <p:cNvPr id="5126" name="Picture 6" descr="https://www.freeiconspng.com/uploads/school-student-icon-18.png"/>
          <p:cNvPicPr>
            <a:picLocks noChangeAspect="1" noChangeArrowheads="1"/>
          </p:cNvPicPr>
          <p:nvPr/>
        </p:nvPicPr>
        <p:blipFill>
          <a:blip r:embed="rId3"/>
          <a:srcRect/>
          <a:stretch>
            <a:fillRect/>
          </a:stretch>
        </p:blipFill>
        <p:spPr bwMode="auto">
          <a:xfrm>
            <a:off x="785786" y="3214686"/>
            <a:ext cx="1143008" cy="1143008"/>
          </a:xfrm>
          <a:prstGeom prst="rect">
            <a:avLst/>
          </a:prstGeom>
          <a:noFill/>
        </p:spPr>
      </p:pic>
      <p:sp>
        <p:nvSpPr>
          <p:cNvPr id="5128" name="AutoShape 8" descr="https://www.svgrepo.com/download/67989/university.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0" name="AutoShape 10" descr="https://www.svgrepo.com/download/67989/university.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2" name="AutoShape 12" descr="https://www.svgrepo.com/download/67989/university.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4" name="AutoShape 14" descr="https://www.svgrepo.com/download/67989/university.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6" name="AutoShape 16" descr="https://www.svgrepo.com/download/67989/university.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40" name="Picture 20" descr="https://cdn1.iconfinder.com/data/icons/education-276/64/University-school-Building-College-1024.png"/>
          <p:cNvPicPr>
            <a:picLocks noChangeAspect="1" noChangeArrowheads="1"/>
          </p:cNvPicPr>
          <p:nvPr/>
        </p:nvPicPr>
        <p:blipFill>
          <a:blip r:embed="rId4" cstate="print"/>
          <a:srcRect/>
          <a:stretch>
            <a:fillRect/>
          </a:stretch>
        </p:blipFill>
        <p:spPr bwMode="auto">
          <a:xfrm>
            <a:off x="857224" y="1428736"/>
            <a:ext cx="1071538" cy="1071538"/>
          </a:xfrm>
          <a:prstGeom prst="rect">
            <a:avLst/>
          </a:prstGeom>
          <a:noFill/>
        </p:spPr>
      </p:pic>
      <p:sp>
        <p:nvSpPr>
          <p:cNvPr id="15" name="Content Placeholder 12"/>
          <p:cNvSpPr txBox="1">
            <a:spLocks/>
          </p:cNvSpPr>
          <p:nvPr/>
        </p:nvSpPr>
        <p:spPr>
          <a:xfrm>
            <a:off x="642910" y="2428868"/>
            <a:ext cx="1571636" cy="571505"/>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bg1"/>
                </a:solidFill>
                <a:effectLst/>
                <a:uLnTx/>
                <a:uFillTx/>
                <a:latin typeface="Bell MT" pitchFamily="18" charset="0"/>
                <a:ea typeface="+mn-ea"/>
                <a:cs typeface="+mn-cs"/>
              </a:rPr>
              <a:t>University</a:t>
            </a:r>
          </a:p>
        </p:txBody>
      </p:sp>
      <p:sp>
        <p:nvSpPr>
          <p:cNvPr id="16" name="Content Placeholder 12"/>
          <p:cNvSpPr txBox="1">
            <a:spLocks/>
          </p:cNvSpPr>
          <p:nvPr/>
        </p:nvSpPr>
        <p:spPr>
          <a:xfrm>
            <a:off x="714348" y="4286256"/>
            <a:ext cx="1357322" cy="571505"/>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bg1"/>
                </a:solidFill>
                <a:effectLst/>
                <a:uLnTx/>
                <a:uFillTx/>
                <a:latin typeface="Bell MT" pitchFamily="18" charset="0"/>
                <a:ea typeface="+mn-ea"/>
                <a:cs typeface="+mn-cs"/>
              </a:rPr>
              <a:t>Student</a:t>
            </a:r>
          </a:p>
        </p:txBody>
      </p:sp>
      <p:sp>
        <p:nvSpPr>
          <p:cNvPr id="17" name="Content Placeholder 12"/>
          <p:cNvSpPr txBox="1">
            <a:spLocks/>
          </p:cNvSpPr>
          <p:nvPr/>
        </p:nvSpPr>
        <p:spPr>
          <a:xfrm>
            <a:off x="642910" y="6000768"/>
            <a:ext cx="1571636" cy="571505"/>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bg1"/>
                </a:solidFill>
                <a:latin typeface="Bell MT" pitchFamily="18" charset="0"/>
              </a:rPr>
              <a:t>Company</a:t>
            </a:r>
            <a:endParaRPr kumimoji="0" lang="en-US" sz="2000" b="1" i="0" u="none" strike="noStrike" kern="1200" cap="none" spc="0" normalizeH="0" baseline="0" noProof="0" dirty="0">
              <a:ln>
                <a:noFill/>
              </a:ln>
              <a:solidFill>
                <a:schemeClr val="bg1"/>
              </a:solidFill>
              <a:effectLst/>
              <a:uLnTx/>
              <a:uFillTx/>
              <a:latin typeface="Bell MT" pitchFamily="18" charset="0"/>
              <a:ea typeface="+mn-ea"/>
              <a:cs typeface="+mn-cs"/>
            </a:endParaRPr>
          </a:p>
        </p:txBody>
      </p:sp>
      <p:pic>
        <p:nvPicPr>
          <p:cNvPr id="5142" name="Picture 22" descr="https://cdn1.iconfinder.com/data/icons/global-business-4/64/headquarter-1024.png"/>
          <p:cNvPicPr>
            <a:picLocks noChangeAspect="1" noChangeArrowheads="1"/>
          </p:cNvPicPr>
          <p:nvPr/>
        </p:nvPicPr>
        <p:blipFill>
          <a:blip r:embed="rId5" cstate="print"/>
          <a:srcRect/>
          <a:stretch>
            <a:fillRect/>
          </a:stretch>
        </p:blipFill>
        <p:spPr bwMode="auto">
          <a:xfrm flipH="1">
            <a:off x="928662" y="5072074"/>
            <a:ext cx="1000132" cy="1000132"/>
          </a:xfrm>
          <a:prstGeom prst="rect">
            <a:avLst/>
          </a:prstGeom>
          <a:noFill/>
        </p:spPr>
      </p:pic>
      <p:sp>
        <p:nvSpPr>
          <p:cNvPr id="20" name="Rectangle 19"/>
          <p:cNvSpPr/>
          <p:nvPr/>
        </p:nvSpPr>
        <p:spPr>
          <a:xfrm>
            <a:off x="2428860" y="1500174"/>
            <a:ext cx="5929354" cy="478634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14942" y="1500174"/>
            <a:ext cx="571504" cy="4786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rot="16200000">
            <a:off x="3099922" y="3677904"/>
            <a:ext cx="4786346" cy="430887"/>
          </a:xfrm>
          <a:prstGeom prst="rect">
            <a:avLst/>
          </a:prstGeom>
          <a:noFill/>
          <a:scene3d>
            <a:camera prst="orthographicFront">
              <a:rot lat="0" lon="20699996" rev="0"/>
            </a:camera>
            <a:lightRig rig="threePt" dir="t"/>
          </a:scene3d>
        </p:spPr>
        <p:txBody>
          <a:bodyPr wrap="square" rtlCol="0">
            <a:spAutoFit/>
          </a:bodyPr>
          <a:lstStyle/>
          <a:p>
            <a:pPr algn="ctr"/>
            <a:r>
              <a:rPr lang="en-US" sz="2200" b="1" dirty="0">
                <a:latin typeface="Sitka Text" pitchFamily="2" charset="0"/>
              </a:rPr>
              <a:t>Blockchain and Hash function</a:t>
            </a:r>
          </a:p>
        </p:txBody>
      </p:sp>
      <p:sp>
        <p:nvSpPr>
          <p:cNvPr id="23" name="Content Placeholder 12"/>
          <p:cNvSpPr txBox="1">
            <a:spLocks/>
          </p:cNvSpPr>
          <p:nvPr/>
        </p:nvSpPr>
        <p:spPr>
          <a:xfrm>
            <a:off x="3000364" y="3571876"/>
            <a:ext cx="1357322" cy="571505"/>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1" dirty="0">
                <a:solidFill>
                  <a:schemeClr val="bg1"/>
                </a:solidFill>
                <a:latin typeface="Bell MT" pitchFamily="18" charset="0"/>
              </a:rPr>
              <a:t>Request</a:t>
            </a:r>
            <a:endParaRPr kumimoji="0" lang="en-US" sz="2200" b="1" i="0" u="none" strike="noStrike" kern="1200" cap="none" spc="0" normalizeH="0" baseline="0" noProof="0" dirty="0">
              <a:ln>
                <a:noFill/>
              </a:ln>
              <a:solidFill>
                <a:schemeClr val="bg1"/>
              </a:solidFill>
              <a:effectLst/>
              <a:uLnTx/>
              <a:uFillTx/>
              <a:latin typeface="Bell MT" pitchFamily="18" charset="0"/>
              <a:ea typeface="+mn-ea"/>
              <a:cs typeface="+mn-cs"/>
            </a:endParaRPr>
          </a:p>
        </p:txBody>
      </p:sp>
      <p:sp>
        <p:nvSpPr>
          <p:cNvPr id="24" name="Content Placeholder 12"/>
          <p:cNvSpPr txBox="1">
            <a:spLocks/>
          </p:cNvSpPr>
          <p:nvPr/>
        </p:nvSpPr>
        <p:spPr>
          <a:xfrm>
            <a:off x="2643174" y="1857364"/>
            <a:ext cx="2214578" cy="571505"/>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a:ln>
                  <a:noFill/>
                </a:ln>
                <a:solidFill>
                  <a:schemeClr val="bg1"/>
                </a:solidFill>
                <a:effectLst/>
                <a:uLnTx/>
                <a:uFillTx/>
                <a:latin typeface="Bell MT" pitchFamily="18" charset="0"/>
                <a:ea typeface="+mn-ea"/>
                <a:cs typeface="+mn-cs"/>
              </a:rPr>
              <a:t>Issue</a:t>
            </a:r>
            <a:r>
              <a:rPr kumimoji="0" lang="en-US" sz="2200" b="1" i="0" u="none" strike="noStrike" kern="1200" cap="none" spc="0" normalizeH="0" noProof="0" dirty="0">
                <a:ln>
                  <a:noFill/>
                </a:ln>
                <a:solidFill>
                  <a:schemeClr val="bg1"/>
                </a:solidFill>
                <a:effectLst/>
                <a:uLnTx/>
                <a:uFillTx/>
                <a:latin typeface="Bell MT" pitchFamily="18" charset="0"/>
                <a:ea typeface="+mn-ea"/>
                <a:cs typeface="+mn-cs"/>
              </a:rPr>
              <a:t> Certificate</a:t>
            </a:r>
            <a:endParaRPr kumimoji="0" lang="en-US" sz="2200" b="1" i="0" u="none" strike="noStrike" kern="1200" cap="none" spc="0" normalizeH="0" baseline="0" noProof="0" dirty="0">
              <a:ln>
                <a:noFill/>
              </a:ln>
              <a:solidFill>
                <a:schemeClr val="bg1"/>
              </a:solidFill>
              <a:effectLst/>
              <a:uLnTx/>
              <a:uFillTx/>
              <a:latin typeface="Bell MT" pitchFamily="18" charset="0"/>
              <a:ea typeface="+mn-ea"/>
              <a:cs typeface="+mn-cs"/>
            </a:endParaRPr>
          </a:p>
        </p:txBody>
      </p:sp>
      <p:sp>
        <p:nvSpPr>
          <p:cNvPr id="25" name="Content Placeholder 12"/>
          <p:cNvSpPr txBox="1">
            <a:spLocks/>
          </p:cNvSpPr>
          <p:nvPr/>
        </p:nvSpPr>
        <p:spPr>
          <a:xfrm>
            <a:off x="5929322" y="1857364"/>
            <a:ext cx="2214578" cy="500066"/>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1" dirty="0">
                <a:solidFill>
                  <a:schemeClr val="bg1"/>
                </a:solidFill>
                <a:latin typeface="Bell MT" pitchFamily="18" charset="0"/>
              </a:rPr>
              <a:t>Sends  Hash key to Student</a:t>
            </a:r>
            <a:endParaRPr kumimoji="0" lang="en-US" sz="2200" b="1" i="0" u="none" strike="noStrike" kern="1200" cap="none" spc="0" normalizeH="0" baseline="0" noProof="0" dirty="0">
              <a:ln>
                <a:noFill/>
              </a:ln>
              <a:solidFill>
                <a:schemeClr val="bg1"/>
              </a:solidFill>
              <a:effectLst/>
              <a:uLnTx/>
              <a:uFillTx/>
              <a:latin typeface="Bell MT" pitchFamily="18" charset="0"/>
              <a:ea typeface="+mn-ea"/>
              <a:cs typeface="+mn-cs"/>
            </a:endParaRPr>
          </a:p>
        </p:txBody>
      </p:sp>
      <p:sp>
        <p:nvSpPr>
          <p:cNvPr id="26" name="Content Placeholder 12"/>
          <p:cNvSpPr txBox="1">
            <a:spLocks/>
          </p:cNvSpPr>
          <p:nvPr/>
        </p:nvSpPr>
        <p:spPr>
          <a:xfrm>
            <a:off x="6000760" y="3286124"/>
            <a:ext cx="2214578" cy="500066"/>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1" dirty="0">
                <a:solidFill>
                  <a:schemeClr val="bg1"/>
                </a:solidFill>
                <a:latin typeface="Bell MT" pitchFamily="18" charset="0"/>
              </a:rPr>
              <a:t>Sends  their</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1" dirty="0">
                <a:solidFill>
                  <a:schemeClr val="bg1"/>
                </a:solidFill>
                <a:latin typeface="Bell MT" pitchFamily="18" charset="0"/>
              </a:rPr>
              <a:t>Credentials to</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1" dirty="0">
                <a:solidFill>
                  <a:schemeClr val="bg1"/>
                </a:solidFill>
                <a:latin typeface="Bell MT" pitchFamily="18" charset="0"/>
              </a:rPr>
              <a:t>Company</a:t>
            </a:r>
            <a:endParaRPr kumimoji="0" lang="en-US" sz="2200" b="1" i="0" u="none" strike="noStrike" kern="1200" cap="none" spc="0" normalizeH="0" baseline="0" noProof="0" dirty="0">
              <a:ln>
                <a:noFill/>
              </a:ln>
              <a:solidFill>
                <a:schemeClr val="bg1"/>
              </a:solidFill>
              <a:effectLst/>
              <a:uLnTx/>
              <a:uFillTx/>
              <a:latin typeface="Bell MT" pitchFamily="18" charset="0"/>
              <a:ea typeface="+mn-ea"/>
              <a:cs typeface="+mn-cs"/>
            </a:endParaRPr>
          </a:p>
        </p:txBody>
      </p:sp>
      <p:sp>
        <p:nvSpPr>
          <p:cNvPr id="27" name="Content Placeholder 12"/>
          <p:cNvSpPr txBox="1">
            <a:spLocks/>
          </p:cNvSpPr>
          <p:nvPr/>
        </p:nvSpPr>
        <p:spPr>
          <a:xfrm>
            <a:off x="6000760" y="5429264"/>
            <a:ext cx="2214578" cy="500066"/>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a:ln>
                  <a:noFill/>
                </a:ln>
                <a:solidFill>
                  <a:schemeClr val="bg1"/>
                </a:solidFill>
                <a:effectLst/>
                <a:uLnTx/>
                <a:uFillTx/>
                <a:latin typeface="Bell MT" pitchFamily="18" charset="0"/>
                <a:ea typeface="+mn-ea"/>
                <a:cs typeface="+mn-cs"/>
              </a:rPr>
              <a:t>Verify</a:t>
            </a:r>
          </a:p>
        </p:txBody>
      </p:sp>
      <p:sp>
        <p:nvSpPr>
          <p:cNvPr id="30" name="Right Arrow 29"/>
          <p:cNvSpPr/>
          <p:nvPr/>
        </p:nvSpPr>
        <p:spPr>
          <a:xfrm rot="16200000">
            <a:off x="3107520" y="2821778"/>
            <a:ext cx="1143011" cy="214315"/>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5786446" y="2000240"/>
            <a:ext cx="214316" cy="21431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5400000">
            <a:off x="6858017" y="2786058"/>
            <a:ext cx="500066" cy="214316"/>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rot="5400000">
            <a:off x="6715141" y="4857759"/>
            <a:ext cx="785818" cy="214316"/>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rot="10800000">
            <a:off x="4714876" y="5572140"/>
            <a:ext cx="500068" cy="21431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000628" y="2071678"/>
            <a:ext cx="214314" cy="142876"/>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786446" y="5643578"/>
            <a:ext cx="428628" cy="142876"/>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ttps://www.pngmart.com/files/17/Verification-Logo-PNG-Photos.png"/>
          <p:cNvPicPr>
            <a:picLocks noChangeAspect="1" noChangeArrowheads="1"/>
          </p:cNvPicPr>
          <p:nvPr/>
        </p:nvPicPr>
        <p:blipFill>
          <a:blip r:embed="rId6" cstate="print"/>
          <a:srcRect/>
          <a:stretch>
            <a:fillRect/>
          </a:stretch>
        </p:blipFill>
        <p:spPr bwMode="auto">
          <a:xfrm>
            <a:off x="3500430" y="5072074"/>
            <a:ext cx="857231" cy="85723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140"/>
                                        </p:tgtEl>
                                        <p:attrNameLst>
                                          <p:attrName>style.visibility</p:attrName>
                                        </p:attrNameLst>
                                      </p:cBhvr>
                                      <p:to>
                                        <p:strVal val="visible"/>
                                      </p:to>
                                    </p:set>
                                    <p:anim calcmode="lin" valueType="num">
                                      <p:cBhvr>
                                        <p:cTn id="14" dur="1000" fill="hold"/>
                                        <p:tgtEl>
                                          <p:spTgt spid="5140"/>
                                        </p:tgtEl>
                                        <p:attrNameLst>
                                          <p:attrName>ppt_w</p:attrName>
                                        </p:attrNameLst>
                                      </p:cBhvr>
                                      <p:tavLst>
                                        <p:tav tm="0">
                                          <p:val>
                                            <p:strVal val="#ppt_w*0.70"/>
                                          </p:val>
                                        </p:tav>
                                        <p:tav tm="100000">
                                          <p:val>
                                            <p:strVal val="#ppt_w"/>
                                          </p:val>
                                        </p:tav>
                                      </p:tavLst>
                                    </p:anim>
                                    <p:anim calcmode="lin" valueType="num">
                                      <p:cBhvr>
                                        <p:cTn id="15" dur="1000" fill="hold"/>
                                        <p:tgtEl>
                                          <p:spTgt spid="5140"/>
                                        </p:tgtEl>
                                        <p:attrNameLst>
                                          <p:attrName>ppt_h</p:attrName>
                                        </p:attrNameLst>
                                      </p:cBhvr>
                                      <p:tavLst>
                                        <p:tav tm="0">
                                          <p:val>
                                            <p:strVal val="#ppt_h"/>
                                          </p:val>
                                        </p:tav>
                                        <p:tav tm="100000">
                                          <p:val>
                                            <p:strVal val="#ppt_h"/>
                                          </p:val>
                                        </p:tav>
                                      </p:tavLst>
                                    </p:anim>
                                    <p:animEffect transition="in" filter="fade">
                                      <p:cBhvr>
                                        <p:cTn id="16" dur="1000"/>
                                        <p:tgtEl>
                                          <p:spTgt spid="5140"/>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1000" fill="hold"/>
                                        <p:tgtEl>
                                          <p:spTgt spid="15"/>
                                        </p:tgtEl>
                                        <p:attrNameLst>
                                          <p:attrName>ppt_w</p:attrName>
                                        </p:attrNameLst>
                                      </p:cBhvr>
                                      <p:tavLst>
                                        <p:tav tm="0">
                                          <p:val>
                                            <p:strVal val="#ppt_w*0.70"/>
                                          </p:val>
                                        </p:tav>
                                        <p:tav tm="100000">
                                          <p:val>
                                            <p:strVal val="#ppt_w"/>
                                          </p:val>
                                        </p:tav>
                                      </p:tavLst>
                                    </p:anim>
                                    <p:anim calcmode="lin" valueType="num">
                                      <p:cBhvr>
                                        <p:cTn id="20" dur="1000" fill="hold"/>
                                        <p:tgtEl>
                                          <p:spTgt spid="15"/>
                                        </p:tgtEl>
                                        <p:attrNameLst>
                                          <p:attrName>ppt_h</p:attrName>
                                        </p:attrNameLst>
                                      </p:cBhvr>
                                      <p:tavLst>
                                        <p:tav tm="0">
                                          <p:val>
                                            <p:strVal val="#ppt_h"/>
                                          </p:val>
                                        </p:tav>
                                        <p:tav tm="100000">
                                          <p:val>
                                            <p:strVal val="#ppt_h"/>
                                          </p:val>
                                        </p:tav>
                                      </p:tavLst>
                                    </p:anim>
                                    <p:animEffect transition="in" filter="fade">
                                      <p:cBhvr>
                                        <p:cTn id="21" dur="1000"/>
                                        <p:tgtEl>
                                          <p:spTgt spid="15"/>
                                        </p:tgtEl>
                                      </p:cBhvr>
                                    </p:animEffect>
                                  </p:childTnLst>
                                </p:cTn>
                              </p:par>
                              <p:par>
                                <p:cTn id="22" presetID="55" presetClass="entr" presetSubtype="0" fill="hold" nodeType="withEffect">
                                  <p:stCondLst>
                                    <p:cond delay="0"/>
                                  </p:stCondLst>
                                  <p:childTnLst>
                                    <p:set>
                                      <p:cBhvr>
                                        <p:cTn id="23" dur="1" fill="hold">
                                          <p:stCondLst>
                                            <p:cond delay="0"/>
                                          </p:stCondLst>
                                        </p:cTn>
                                        <p:tgtEl>
                                          <p:spTgt spid="5126"/>
                                        </p:tgtEl>
                                        <p:attrNameLst>
                                          <p:attrName>style.visibility</p:attrName>
                                        </p:attrNameLst>
                                      </p:cBhvr>
                                      <p:to>
                                        <p:strVal val="visible"/>
                                      </p:to>
                                    </p:set>
                                    <p:anim calcmode="lin" valueType="num">
                                      <p:cBhvr>
                                        <p:cTn id="24" dur="1000" fill="hold"/>
                                        <p:tgtEl>
                                          <p:spTgt spid="5126"/>
                                        </p:tgtEl>
                                        <p:attrNameLst>
                                          <p:attrName>ppt_w</p:attrName>
                                        </p:attrNameLst>
                                      </p:cBhvr>
                                      <p:tavLst>
                                        <p:tav tm="0">
                                          <p:val>
                                            <p:strVal val="#ppt_w*0.70"/>
                                          </p:val>
                                        </p:tav>
                                        <p:tav tm="100000">
                                          <p:val>
                                            <p:strVal val="#ppt_w"/>
                                          </p:val>
                                        </p:tav>
                                      </p:tavLst>
                                    </p:anim>
                                    <p:anim calcmode="lin" valueType="num">
                                      <p:cBhvr>
                                        <p:cTn id="25" dur="1000" fill="hold"/>
                                        <p:tgtEl>
                                          <p:spTgt spid="5126"/>
                                        </p:tgtEl>
                                        <p:attrNameLst>
                                          <p:attrName>ppt_h</p:attrName>
                                        </p:attrNameLst>
                                      </p:cBhvr>
                                      <p:tavLst>
                                        <p:tav tm="0">
                                          <p:val>
                                            <p:strVal val="#ppt_h"/>
                                          </p:val>
                                        </p:tav>
                                        <p:tav tm="100000">
                                          <p:val>
                                            <p:strVal val="#ppt_h"/>
                                          </p:val>
                                        </p:tav>
                                      </p:tavLst>
                                    </p:anim>
                                    <p:animEffect transition="in" filter="fade">
                                      <p:cBhvr>
                                        <p:cTn id="26" dur="1000"/>
                                        <p:tgtEl>
                                          <p:spTgt spid="5126"/>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1000" fill="hold"/>
                                        <p:tgtEl>
                                          <p:spTgt spid="16"/>
                                        </p:tgtEl>
                                        <p:attrNameLst>
                                          <p:attrName>ppt_w</p:attrName>
                                        </p:attrNameLst>
                                      </p:cBhvr>
                                      <p:tavLst>
                                        <p:tav tm="0">
                                          <p:val>
                                            <p:strVal val="#ppt_w*0.70"/>
                                          </p:val>
                                        </p:tav>
                                        <p:tav tm="100000">
                                          <p:val>
                                            <p:strVal val="#ppt_w"/>
                                          </p:val>
                                        </p:tav>
                                      </p:tavLst>
                                    </p:anim>
                                    <p:anim calcmode="lin" valueType="num">
                                      <p:cBhvr>
                                        <p:cTn id="30" dur="1000" fill="hold"/>
                                        <p:tgtEl>
                                          <p:spTgt spid="16"/>
                                        </p:tgtEl>
                                        <p:attrNameLst>
                                          <p:attrName>ppt_h</p:attrName>
                                        </p:attrNameLst>
                                      </p:cBhvr>
                                      <p:tavLst>
                                        <p:tav tm="0">
                                          <p:val>
                                            <p:strVal val="#ppt_h"/>
                                          </p:val>
                                        </p:tav>
                                        <p:tav tm="100000">
                                          <p:val>
                                            <p:strVal val="#ppt_h"/>
                                          </p:val>
                                        </p:tav>
                                      </p:tavLst>
                                    </p:anim>
                                    <p:animEffect transition="in" filter="fade">
                                      <p:cBhvr>
                                        <p:cTn id="31" dur="1000"/>
                                        <p:tgtEl>
                                          <p:spTgt spid="16"/>
                                        </p:tgtEl>
                                      </p:cBhvr>
                                    </p:animEffect>
                                  </p:childTnLst>
                                </p:cTn>
                              </p:par>
                              <p:par>
                                <p:cTn id="32" presetID="55" presetClass="entr" presetSubtype="0" fill="hold" nodeType="withEffect">
                                  <p:stCondLst>
                                    <p:cond delay="0"/>
                                  </p:stCondLst>
                                  <p:childTnLst>
                                    <p:set>
                                      <p:cBhvr>
                                        <p:cTn id="33" dur="1" fill="hold">
                                          <p:stCondLst>
                                            <p:cond delay="0"/>
                                          </p:stCondLst>
                                        </p:cTn>
                                        <p:tgtEl>
                                          <p:spTgt spid="5142"/>
                                        </p:tgtEl>
                                        <p:attrNameLst>
                                          <p:attrName>style.visibility</p:attrName>
                                        </p:attrNameLst>
                                      </p:cBhvr>
                                      <p:to>
                                        <p:strVal val="visible"/>
                                      </p:to>
                                    </p:set>
                                    <p:anim calcmode="lin" valueType="num">
                                      <p:cBhvr>
                                        <p:cTn id="34" dur="1000" fill="hold"/>
                                        <p:tgtEl>
                                          <p:spTgt spid="5142"/>
                                        </p:tgtEl>
                                        <p:attrNameLst>
                                          <p:attrName>ppt_w</p:attrName>
                                        </p:attrNameLst>
                                      </p:cBhvr>
                                      <p:tavLst>
                                        <p:tav tm="0">
                                          <p:val>
                                            <p:strVal val="#ppt_w*0.70"/>
                                          </p:val>
                                        </p:tav>
                                        <p:tav tm="100000">
                                          <p:val>
                                            <p:strVal val="#ppt_w"/>
                                          </p:val>
                                        </p:tav>
                                      </p:tavLst>
                                    </p:anim>
                                    <p:anim calcmode="lin" valueType="num">
                                      <p:cBhvr>
                                        <p:cTn id="35" dur="1000" fill="hold"/>
                                        <p:tgtEl>
                                          <p:spTgt spid="5142"/>
                                        </p:tgtEl>
                                        <p:attrNameLst>
                                          <p:attrName>ppt_h</p:attrName>
                                        </p:attrNameLst>
                                      </p:cBhvr>
                                      <p:tavLst>
                                        <p:tav tm="0">
                                          <p:val>
                                            <p:strVal val="#ppt_h"/>
                                          </p:val>
                                        </p:tav>
                                        <p:tav tm="100000">
                                          <p:val>
                                            <p:strVal val="#ppt_h"/>
                                          </p:val>
                                        </p:tav>
                                      </p:tavLst>
                                    </p:anim>
                                    <p:animEffect transition="in" filter="fade">
                                      <p:cBhvr>
                                        <p:cTn id="36" dur="1000"/>
                                        <p:tgtEl>
                                          <p:spTgt spid="5142"/>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1000" fill="hold"/>
                                        <p:tgtEl>
                                          <p:spTgt spid="17"/>
                                        </p:tgtEl>
                                        <p:attrNameLst>
                                          <p:attrName>ppt_w</p:attrName>
                                        </p:attrNameLst>
                                      </p:cBhvr>
                                      <p:tavLst>
                                        <p:tav tm="0">
                                          <p:val>
                                            <p:strVal val="#ppt_w*0.70"/>
                                          </p:val>
                                        </p:tav>
                                        <p:tav tm="100000">
                                          <p:val>
                                            <p:strVal val="#ppt_w"/>
                                          </p:val>
                                        </p:tav>
                                      </p:tavLst>
                                    </p:anim>
                                    <p:anim calcmode="lin" valueType="num">
                                      <p:cBhvr>
                                        <p:cTn id="40" dur="1000" fill="hold"/>
                                        <p:tgtEl>
                                          <p:spTgt spid="17"/>
                                        </p:tgtEl>
                                        <p:attrNameLst>
                                          <p:attrName>ppt_h</p:attrName>
                                        </p:attrNameLst>
                                      </p:cBhvr>
                                      <p:tavLst>
                                        <p:tav tm="0">
                                          <p:val>
                                            <p:strVal val="#ppt_h"/>
                                          </p:val>
                                        </p:tav>
                                        <p:tav tm="100000">
                                          <p:val>
                                            <p:strVal val="#ppt_h"/>
                                          </p:val>
                                        </p:tav>
                                      </p:tavLst>
                                    </p:anim>
                                    <p:animEffect transition="in" filter="fade">
                                      <p:cBhvr>
                                        <p:cTn id="41" dur="10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Effect transition="in" filter="fade">
                                      <p:cBhvr>
                                        <p:cTn id="48" dur="500"/>
                                        <p:tgtEl>
                                          <p:spTgt spid="20"/>
                                        </p:tgtEl>
                                      </p:cBhvr>
                                    </p:animEffect>
                                  </p:childTnLst>
                                </p:cTn>
                              </p:par>
                              <p:par>
                                <p:cTn id="49" presetID="53"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animEffect transition="in" filter="fade">
                                      <p:cBhvr>
                                        <p:cTn id="53" dur="500"/>
                                        <p:tgtEl>
                                          <p:spTgt spid="22"/>
                                        </p:tgtEl>
                                      </p:cBhvr>
                                    </p:animEffect>
                                  </p:childTnLst>
                                </p:cTn>
                              </p:par>
                              <p:par>
                                <p:cTn id="54" presetID="53"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fltVal val="0"/>
                                          </p:val>
                                        </p:tav>
                                        <p:tav tm="100000">
                                          <p:val>
                                            <p:strVal val="#ppt_w"/>
                                          </p:val>
                                        </p:tav>
                                      </p:tavLst>
                                    </p:anim>
                                    <p:anim calcmode="lin" valueType="num">
                                      <p:cBhvr>
                                        <p:cTn id="57" dur="500" fill="hold"/>
                                        <p:tgtEl>
                                          <p:spTgt spid="21"/>
                                        </p:tgtEl>
                                        <p:attrNameLst>
                                          <p:attrName>ppt_h</p:attrName>
                                        </p:attrNameLst>
                                      </p:cBhvr>
                                      <p:tavLst>
                                        <p:tav tm="0">
                                          <p:val>
                                            <p:fltVal val="0"/>
                                          </p:val>
                                        </p:tav>
                                        <p:tav tm="100000">
                                          <p:val>
                                            <p:strVal val="#ppt_h"/>
                                          </p:val>
                                        </p:tav>
                                      </p:tavLst>
                                    </p:anim>
                                    <p:animEffect transition="in" filter="fade">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p:cTn id="63" dur="1000" fill="hold"/>
                                        <p:tgtEl>
                                          <p:spTgt spid="23"/>
                                        </p:tgtEl>
                                        <p:attrNameLst>
                                          <p:attrName>ppt_w</p:attrName>
                                        </p:attrNameLst>
                                      </p:cBhvr>
                                      <p:tavLst>
                                        <p:tav tm="0">
                                          <p:val>
                                            <p:strVal val="#ppt_w*0.70"/>
                                          </p:val>
                                        </p:tav>
                                        <p:tav tm="100000">
                                          <p:val>
                                            <p:strVal val="#ppt_w"/>
                                          </p:val>
                                        </p:tav>
                                      </p:tavLst>
                                    </p:anim>
                                    <p:anim calcmode="lin" valueType="num">
                                      <p:cBhvr>
                                        <p:cTn id="64" dur="1000" fill="hold"/>
                                        <p:tgtEl>
                                          <p:spTgt spid="23"/>
                                        </p:tgtEl>
                                        <p:attrNameLst>
                                          <p:attrName>ppt_h</p:attrName>
                                        </p:attrNameLst>
                                      </p:cBhvr>
                                      <p:tavLst>
                                        <p:tav tm="0">
                                          <p:val>
                                            <p:strVal val="#ppt_h"/>
                                          </p:val>
                                        </p:tav>
                                        <p:tav tm="100000">
                                          <p:val>
                                            <p:strVal val="#ppt_h"/>
                                          </p:val>
                                        </p:tav>
                                      </p:tavLst>
                                    </p:anim>
                                    <p:animEffect transition="in" filter="fade">
                                      <p:cBhvr>
                                        <p:cTn id="65" dur="10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p:cTn id="70" dur="1000" fill="hold"/>
                                        <p:tgtEl>
                                          <p:spTgt spid="30"/>
                                        </p:tgtEl>
                                        <p:attrNameLst>
                                          <p:attrName>ppt_w</p:attrName>
                                        </p:attrNameLst>
                                      </p:cBhvr>
                                      <p:tavLst>
                                        <p:tav tm="0">
                                          <p:val>
                                            <p:strVal val="#ppt_w*0.70"/>
                                          </p:val>
                                        </p:tav>
                                        <p:tav tm="100000">
                                          <p:val>
                                            <p:strVal val="#ppt_w"/>
                                          </p:val>
                                        </p:tav>
                                      </p:tavLst>
                                    </p:anim>
                                    <p:anim calcmode="lin" valueType="num">
                                      <p:cBhvr>
                                        <p:cTn id="71" dur="1000" fill="hold"/>
                                        <p:tgtEl>
                                          <p:spTgt spid="30"/>
                                        </p:tgtEl>
                                        <p:attrNameLst>
                                          <p:attrName>ppt_h</p:attrName>
                                        </p:attrNameLst>
                                      </p:cBhvr>
                                      <p:tavLst>
                                        <p:tav tm="0">
                                          <p:val>
                                            <p:strVal val="#ppt_h"/>
                                          </p:val>
                                        </p:tav>
                                        <p:tav tm="100000">
                                          <p:val>
                                            <p:strVal val="#ppt_h"/>
                                          </p:val>
                                        </p:tav>
                                      </p:tavLst>
                                    </p:anim>
                                    <p:animEffect transition="in" filter="fade">
                                      <p:cBhvr>
                                        <p:cTn id="72" dur="1000"/>
                                        <p:tgtEl>
                                          <p:spTgt spid="30"/>
                                        </p:tgtEl>
                                      </p:cBhvr>
                                    </p:animEffect>
                                  </p:childTnLst>
                                </p:cTn>
                              </p:par>
                              <p:par>
                                <p:cTn id="73" presetID="55"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p:cTn id="75" dur="1000" fill="hold"/>
                                        <p:tgtEl>
                                          <p:spTgt spid="24"/>
                                        </p:tgtEl>
                                        <p:attrNameLst>
                                          <p:attrName>ppt_w</p:attrName>
                                        </p:attrNameLst>
                                      </p:cBhvr>
                                      <p:tavLst>
                                        <p:tav tm="0">
                                          <p:val>
                                            <p:strVal val="#ppt_w*0.70"/>
                                          </p:val>
                                        </p:tav>
                                        <p:tav tm="100000">
                                          <p:val>
                                            <p:strVal val="#ppt_w"/>
                                          </p:val>
                                        </p:tav>
                                      </p:tavLst>
                                    </p:anim>
                                    <p:anim calcmode="lin" valueType="num">
                                      <p:cBhvr>
                                        <p:cTn id="76" dur="1000" fill="hold"/>
                                        <p:tgtEl>
                                          <p:spTgt spid="24"/>
                                        </p:tgtEl>
                                        <p:attrNameLst>
                                          <p:attrName>ppt_h</p:attrName>
                                        </p:attrNameLst>
                                      </p:cBhvr>
                                      <p:tavLst>
                                        <p:tav tm="0">
                                          <p:val>
                                            <p:strVal val="#ppt_h"/>
                                          </p:val>
                                        </p:tav>
                                        <p:tav tm="100000">
                                          <p:val>
                                            <p:strVal val="#ppt_h"/>
                                          </p:val>
                                        </p:tav>
                                      </p:tavLst>
                                    </p:anim>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55" presetClass="entr" presetSubtype="0" fill="hold" grpId="0" nodeType="clickEffect">
                                  <p:stCondLst>
                                    <p:cond delay="0"/>
                                  </p:stCondLst>
                                  <p:childTnLst>
                                    <p:set>
                                      <p:cBhvr>
                                        <p:cTn id="81" dur="1" fill="hold">
                                          <p:stCondLst>
                                            <p:cond delay="0"/>
                                          </p:stCondLst>
                                        </p:cTn>
                                        <p:tgtEl>
                                          <p:spTgt spid="36"/>
                                        </p:tgtEl>
                                        <p:attrNameLst>
                                          <p:attrName>style.visibility</p:attrName>
                                        </p:attrNameLst>
                                      </p:cBhvr>
                                      <p:to>
                                        <p:strVal val="visible"/>
                                      </p:to>
                                    </p:set>
                                    <p:anim calcmode="lin" valueType="num">
                                      <p:cBhvr>
                                        <p:cTn id="82" dur="1000" fill="hold"/>
                                        <p:tgtEl>
                                          <p:spTgt spid="36"/>
                                        </p:tgtEl>
                                        <p:attrNameLst>
                                          <p:attrName>ppt_w</p:attrName>
                                        </p:attrNameLst>
                                      </p:cBhvr>
                                      <p:tavLst>
                                        <p:tav tm="0">
                                          <p:val>
                                            <p:strVal val="#ppt_w*0.70"/>
                                          </p:val>
                                        </p:tav>
                                        <p:tav tm="100000">
                                          <p:val>
                                            <p:strVal val="#ppt_w"/>
                                          </p:val>
                                        </p:tav>
                                      </p:tavLst>
                                    </p:anim>
                                    <p:anim calcmode="lin" valueType="num">
                                      <p:cBhvr>
                                        <p:cTn id="83" dur="1000" fill="hold"/>
                                        <p:tgtEl>
                                          <p:spTgt spid="36"/>
                                        </p:tgtEl>
                                        <p:attrNameLst>
                                          <p:attrName>ppt_h</p:attrName>
                                        </p:attrNameLst>
                                      </p:cBhvr>
                                      <p:tavLst>
                                        <p:tav tm="0">
                                          <p:val>
                                            <p:strVal val="#ppt_h"/>
                                          </p:val>
                                        </p:tav>
                                        <p:tav tm="100000">
                                          <p:val>
                                            <p:strVal val="#ppt_h"/>
                                          </p:val>
                                        </p:tav>
                                      </p:tavLst>
                                    </p:anim>
                                    <p:animEffect transition="in" filter="fade">
                                      <p:cBhvr>
                                        <p:cTn id="84" dur="1000"/>
                                        <p:tgtEl>
                                          <p:spTgt spid="36"/>
                                        </p:tgtEl>
                                      </p:cBhvr>
                                    </p:animEffect>
                                  </p:childTnLst>
                                </p:cTn>
                              </p:par>
                              <p:par>
                                <p:cTn id="85" presetID="55"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p:cTn id="87" dur="1000" fill="hold"/>
                                        <p:tgtEl>
                                          <p:spTgt spid="31"/>
                                        </p:tgtEl>
                                        <p:attrNameLst>
                                          <p:attrName>ppt_w</p:attrName>
                                        </p:attrNameLst>
                                      </p:cBhvr>
                                      <p:tavLst>
                                        <p:tav tm="0">
                                          <p:val>
                                            <p:strVal val="#ppt_w*0.70"/>
                                          </p:val>
                                        </p:tav>
                                        <p:tav tm="100000">
                                          <p:val>
                                            <p:strVal val="#ppt_w"/>
                                          </p:val>
                                        </p:tav>
                                      </p:tavLst>
                                    </p:anim>
                                    <p:anim calcmode="lin" valueType="num">
                                      <p:cBhvr>
                                        <p:cTn id="88" dur="1000" fill="hold"/>
                                        <p:tgtEl>
                                          <p:spTgt spid="31"/>
                                        </p:tgtEl>
                                        <p:attrNameLst>
                                          <p:attrName>ppt_h</p:attrName>
                                        </p:attrNameLst>
                                      </p:cBhvr>
                                      <p:tavLst>
                                        <p:tav tm="0">
                                          <p:val>
                                            <p:strVal val="#ppt_h"/>
                                          </p:val>
                                        </p:tav>
                                        <p:tav tm="100000">
                                          <p:val>
                                            <p:strVal val="#ppt_h"/>
                                          </p:val>
                                        </p:tav>
                                      </p:tavLst>
                                    </p:anim>
                                    <p:animEffect transition="in" filter="fade">
                                      <p:cBhvr>
                                        <p:cTn id="89" dur="1000"/>
                                        <p:tgtEl>
                                          <p:spTgt spid="31"/>
                                        </p:tgtEl>
                                      </p:cBhvr>
                                    </p:animEffect>
                                  </p:childTnLst>
                                </p:cTn>
                              </p:par>
                              <p:par>
                                <p:cTn id="90" presetID="55" presetClass="entr" presetSubtype="0" fill="hold" grpId="0"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1000" fill="hold"/>
                                        <p:tgtEl>
                                          <p:spTgt spid="25"/>
                                        </p:tgtEl>
                                        <p:attrNameLst>
                                          <p:attrName>ppt_w</p:attrName>
                                        </p:attrNameLst>
                                      </p:cBhvr>
                                      <p:tavLst>
                                        <p:tav tm="0">
                                          <p:val>
                                            <p:strVal val="#ppt_w*0.70"/>
                                          </p:val>
                                        </p:tav>
                                        <p:tav tm="100000">
                                          <p:val>
                                            <p:strVal val="#ppt_w"/>
                                          </p:val>
                                        </p:tav>
                                      </p:tavLst>
                                    </p:anim>
                                    <p:anim calcmode="lin" valueType="num">
                                      <p:cBhvr>
                                        <p:cTn id="93" dur="1000" fill="hold"/>
                                        <p:tgtEl>
                                          <p:spTgt spid="25"/>
                                        </p:tgtEl>
                                        <p:attrNameLst>
                                          <p:attrName>ppt_h</p:attrName>
                                        </p:attrNameLst>
                                      </p:cBhvr>
                                      <p:tavLst>
                                        <p:tav tm="0">
                                          <p:val>
                                            <p:strVal val="#ppt_h"/>
                                          </p:val>
                                        </p:tav>
                                        <p:tav tm="100000">
                                          <p:val>
                                            <p:strVal val="#ppt_h"/>
                                          </p:val>
                                        </p:tav>
                                      </p:tavLst>
                                    </p:anim>
                                    <p:animEffect transition="in" filter="fade">
                                      <p:cBhvr>
                                        <p:cTn id="94" dur="1000"/>
                                        <p:tgtEl>
                                          <p:spTgt spid="25"/>
                                        </p:tgtEl>
                                      </p:cBhvr>
                                    </p:animEffect>
                                  </p:childTnLst>
                                </p:cTn>
                              </p:par>
                            </p:childTnLst>
                          </p:cTn>
                        </p:par>
                      </p:childTnLst>
                    </p:cTn>
                  </p:par>
                  <p:par>
                    <p:cTn id="95" fill="hold">
                      <p:stCondLst>
                        <p:cond delay="indefinite"/>
                      </p:stCondLst>
                      <p:childTnLst>
                        <p:par>
                          <p:cTn id="96" fill="hold">
                            <p:stCondLst>
                              <p:cond delay="0"/>
                            </p:stCondLst>
                            <p:childTnLst>
                              <p:par>
                                <p:cTn id="97" presetID="55" presetClass="entr" presetSubtype="0" fill="hold" grpId="0" nodeType="clickEffect">
                                  <p:stCondLst>
                                    <p:cond delay="0"/>
                                  </p:stCondLst>
                                  <p:childTnLst>
                                    <p:set>
                                      <p:cBhvr>
                                        <p:cTn id="98" dur="1" fill="hold">
                                          <p:stCondLst>
                                            <p:cond delay="0"/>
                                          </p:stCondLst>
                                        </p:cTn>
                                        <p:tgtEl>
                                          <p:spTgt spid="32"/>
                                        </p:tgtEl>
                                        <p:attrNameLst>
                                          <p:attrName>style.visibility</p:attrName>
                                        </p:attrNameLst>
                                      </p:cBhvr>
                                      <p:to>
                                        <p:strVal val="visible"/>
                                      </p:to>
                                    </p:set>
                                    <p:anim calcmode="lin" valueType="num">
                                      <p:cBhvr>
                                        <p:cTn id="99" dur="1000" fill="hold"/>
                                        <p:tgtEl>
                                          <p:spTgt spid="32"/>
                                        </p:tgtEl>
                                        <p:attrNameLst>
                                          <p:attrName>ppt_w</p:attrName>
                                        </p:attrNameLst>
                                      </p:cBhvr>
                                      <p:tavLst>
                                        <p:tav tm="0">
                                          <p:val>
                                            <p:strVal val="#ppt_w*0.70"/>
                                          </p:val>
                                        </p:tav>
                                        <p:tav tm="100000">
                                          <p:val>
                                            <p:strVal val="#ppt_w"/>
                                          </p:val>
                                        </p:tav>
                                      </p:tavLst>
                                    </p:anim>
                                    <p:anim calcmode="lin" valueType="num">
                                      <p:cBhvr>
                                        <p:cTn id="100" dur="1000" fill="hold"/>
                                        <p:tgtEl>
                                          <p:spTgt spid="32"/>
                                        </p:tgtEl>
                                        <p:attrNameLst>
                                          <p:attrName>ppt_h</p:attrName>
                                        </p:attrNameLst>
                                      </p:cBhvr>
                                      <p:tavLst>
                                        <p:tav tm="0">
                                          <p:val>
                                            <p:strVal val="#ppt_h"/>
                                          </p:val>
                                        </p:tav>
                                        <p:tav tm="100000">
                                          <p:val>
                                            <p:strVal val="#ppt_h"/>
                                          </p:val>
                                        </p:tav>
                                      </p:tavLst>
                                    </p:anim>
                                    <p:animEffect transition="in" filter="fade">
                                      <p:cBhvr>
                                        <p:cTn id="101" dur="1000"/>
                                        <p:tgtEl>
                                          <p:spTgt spid="32"/>
                                        </p:tgtEl>
                                      </p:cBhvr>
                                    </p:animEffect>
                                  </p:childTnLst>
                                </p:cTn>
                              </p:par>
                              <p:par>
                                <p:cTn id="102" presetID="55" presetClass="entr" presetSubtype="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p:cTn id="104" dur="1000" fill="hold"/>
                                        <p:tgtEl>
                                          <p:spTgt spid="26"/>
                                        </p:tgtEl>
                                        <p:attrNameLst>
                                          <p:attrName>ppt_w</p:attrName>
                                        </p:attrNameLst>
                                      </p:cBhvr>
                                      <p:tavLst>
                                        <p:tav tm="0">
                                          <p:val>
                                            <p:strVal val="#ppt_w*0.70"/>
                                          </p:val>
                                        </p:tav>
                                        <p:tav tm="100000">
                                          <p:val>
                                            <p:strVal val="#ppt_w"/>
                                          </p:val>
                                        </p:tav>
                                      </p:tavLst>
                                    </p:anim>
                                    <p:anim calcmode="lin" valueType="num">
                                      <p:cBhvr>
                                        <p:cTn id="105" dur="1000" fill="hold"/>
                                        <p:tgtEl>
                                          <p:spTgt spid="26"/>
                                        </p:tgtEl>
                                        <p:attrNameLst>
                                          <p:attrName>ppt_h</p:attrName>
                                        </p:attrNameLst>
                                      </p:cBhvr>
                                      <p:tavLst>
                                        <p:tav tm="0">
                                          <p:val>
                                            <p:strVal val="#ppt_h"/>
                                          </p:val>
                                        </p:tav>
                                        <p:tav tm="100000">
                                          <p:val>
                                            <p:strVal val="#ppt_h"/>
                                          </p:val>
                                        </p:tav>
                                      </p:tavLst>
                                    </p:anim>
                                    <p:animEffect transition="in" filter="fade">
                                      <p:cBhvr>
                                        <p:cTn id="106" dur="1000"/>
                                        <p:tgtEl>
                                          <p:spTgt spid="26"/>
                                        </p:tgtEl>
                                      </p:cBhvr>
                                    </p:animEffect>
                                  </p:childTnLst>
                                </p:cTn>
                              </p:par>
                            </p:childTnLst>
                          </p:cTn>
                        </p:par>
                      </p:childTnLst>
                    </p:cTn>
                  </p:par>
                  <p:par>
                    <p:cTn id="107" fill="hold">
                      <p:stCondLst>
                        <p:cond delay="indefinite"/>
                      </p:stCondLst>
                      <p:childTnLst>
                        <p:par>
                          <p:cTn id="108" fill="hold">
                            <p:stCondLst>
                              <p:cond delay="0"/>
                            </p:stCondLst>
                            <p:childTnLst>
                              <p:par>
                                <p:cTn id="109" presetID="55" presetClass="entr" presetSubtype="0" fill="hold" grpId="0" nodeType="clickEffect">
                                  <p:stCondLst>
                                    <p:cond delay="0"/>
                                  </p:stCondLst>
                                  <p:childTnLst>
                                    <p:set>
                                      <p:cBhvr>
                                        <p:cTn id="110" dur="1" fill="hold">
                                          <p:stCondLst>
                                            <p:cond delay="0"/>
                                          </p:stCondLst>
                                        </p:cTn>
                                        <p:tgtEl>
                                          <p:spTgt spid="33"/>
                                        </p:tgtEl>
                                        <p:attrNameLst>
                                          <p:attrName>style.visibility</p:attrName>
                                        </p:attrNameLst>
                                      </p:cBhvr>
                                      <p:to>
                                        <p:strVal val="visible"/>
                                      </p:to>
                                    </p:set>
                                    <p:anim calcmode="lin" valueType="num">
                                      <p:cBhvr>
                                        <p:cTn id="111" dur="1000" fill="hold"/>
                                        <p:tgtEl>
                                          <p:spTgt spid="33"/>
                                        </p:tgtEl>
                                        <p:attrNameLst>
                                          <p:attrName>ppt_w</p:attrName>
                                        </p:attrNameLst>
                                      </p:cBhvr>
                                      <p:tavLst>
                                        <p:tav tm="0">
                                          <p:val>
                                            <p:strVal val="#ppt_w*0.70"/>
                                          </p:val>
                                        </p:tav>
                                        <p:tav tm="100000">
                                          <p:val>
                                            <p:strVal val="#ppt_w"/>
                                          </p:val>
                                        </p:tav>
                                      </p:tavLst>
                                    </p:anim>
                                    <p:anim calcmode="lin" valueType="num">
                                      <p:cBhvr>
                                        <p:cTn id="112" dur="1000" fill="hold"/>
                                        <p:tgtEl>
                                          <p:spTgt spid="33"/>
                                        </p:tgtEl>
                                        <p:attrNameLst>
                                          <p:attrName>ppt_h</p:attrName>
                                        </p:attrNameLst>
                                      </p:cBhvr>
                                      <p:tavLst>
                                        <p:tav tm="0">
                                          <p:val>
                                            <p:strVal val="#ppt_h"/>
                                          </p:val>
                                        </p:tav>
                                        <p:tav tm="100000">
                                          <p:val>
                                            <p:strVal val="#ppt_h"/>
                                          </p:val>
                                        </p:tav>
                                      </p:tavLst>
                                    </p:anim>
                                    <p:animEffect transition="in" filter="fade">
                                      <p:cBhvr>
                                        <p:cTn id="113" dur="1000"/>
                                        <p:tgtEl>
                                          <p:spTgt spid="33"/>
                                        </p:tgtEl>
                                      </p:cBhvr>
                                    </p:animEffect>
                                  </p:childTnLst>
                                </p:cTn>
                              </p:par>
                              <p:par>
                                <p:cTn id="114" presetID="55" presetClass="entr" presetSubtype="0" fill="hold" grpId="0" nodeType="withEffect">
                                  <p:stCondLst>
                                    <p:cond delay="0"/>
                                  </p:stCondLst>
                                  <p:childTnLst>
                                    <p:set>
                                      <p:cBhvr>
                                        <p:cTn id="115" dur="1" fill="hold">
                                          <p:stCondLst>
                                            <p:cond delay="0"/>
                                          </p:stCondLst>
                                        </p:cTn>
                                        <p:tgtEl>
                                          <p:spTgt spid="27"/>
                                        </p:tgtEl>
                                        <p:attrNameLst>
                                          <p:attrName>style.visibility</p:attrName>
                                        </p:attrNameLst>
                                      </p:cBhvr>
                                      <p:to>
                                        <p:strVal val="visible"/>
                                      </p:to>
                                    </p:set>
                                    <p:anim calcmode="lin" valueType="num">
                                      <p:cBhvr>
                                        <p:cTn id="116" dur="1000" fill="hold"/>
                                        <p:tgtEl>
                                          <p:spTgt spid="27"/>
                                        </p:tgtEl>
                                        <p:attrNameLst>
                                          <p:attrName>ppt_w</p:attrName>
                                        </p:attrNameLst>
                                      </p:cBhvr>
                                      <p:tavLst>
                                        <p:tav tm="0">
                                          <p:val>
                                            <p:strVal val="#ppt_w*0.70"/>
                                          </p:val>
                                        </p:tav>
                                        <p:tav tm="100000">
                                          <p:val>
                                            <p:strVal val="#ppt_w"/>
                                          </p:val>
                                        </p:tav>
                                      </p:tavLst>
                                    </p:anim>
                                    <p:anim calcmode="lin" valueType="num">
                                      <p:cBhvr>
                                        <p:cTn id="117" dur="1000" fill="hold"/>
                                        <p:tgtEl>
                                          <p:spTgt spid="27"/>
                                        </p:tgtEl>
                                        <p:attrNameLst>
                                          <p:attrName>ppt_h</p:attrName>
                                        </p:attrNameLst>
                                      </p:cBhvr>
                                      <p:tavLst>
                                        <p:tav tm="0">
                                          <p:val>
                                            <p:strVal val="#ppt_h"/>
                                          </p:val>
                                        </p:tav>
                                        <p:tav tm="100000">
                                          <p:val>
                                            <p:strVal val="#ppt_h"/>
                                          </p:val>
                                        </p:tav>
                                      </p:tavLst>
                                    </p:anim>
                                    <p:animEffect transition="in" filter="fade">
                                      <p:cBhvr>
                                        <p:cTn id="118" dur="1000"/>
                                        <p:tgtEl>
                                          <p:spTgt spid="27"/>
                                        </p:tgtEl>
                                      </p:cBhvr>
                                    </p:animEffect>
                                  </p:childTnLst>
                                </p:cTn>
                              </p:par>
                            </p:childTnLst>
                          </p:cTn>
                        </p:par>
                      </p:childTnLst>
                    </p:cTn>
                  </p:par>
                  <p:par>
                    <p:cTn id="119" fill="hold">
                      <p:stCondLst>
                        <p:cond delay="indefinite"/>
                      </p:stCondLst>
                      <p:childTnLst>
                        <p:par>
                          <p:cTn id="120" fill="hold">
                            <p:stCondLst>
                              <p:cond delay="0"/>
                            </p:stCondLst>
                            <p:childTnLst>
                              <p:par>
                                <p:cTn id="121" presetID="55" presetClass="entr" presetSubtype="0" fill="hold" grpId="0" nodeType="clickEffect">
                                  <p:stCondLst>
                                    <p:cond delay="0"/>
                                  </p:stCondLst>
                                  <p:childTnLst>
                                    <p:set>
                                      <p:cBhvr>
                                        <p:cTn id="122" dur="1" fill="hold">
                                          <p:stCondLst>
                                            <p:cond delay="0"/>
                                          </p:stCondLst>
                                        </p:cTn>
                                        <p:tgtEl>
                                          <p:spTgt spid="37"/>
                                        </p:tgtEl>
                                        <p:attrNameLst>
                                          <p:attrName>style.visibility</p:attrName>
                                        </p:attrNameLst>
                                      </p:cBhvr>
                                      <p:to>
                                        <p:strVal val="visible"/>
                                      </p:to>
                                    </p:set>
                                    <p:anim calcmode="lin" valueType="num">
                                      <p:cBhvr>
                                        <p:cTn id="123" dur="1000" fill="hold"/>
                                        <p:tgtEl>
                                          <p:spTgt spid="37"/>
                                        </p:tgtEl>
                                        <p:attrNameLst>
                                          <p:attrName>ppt_w</p:attrName>
                                        </p:attrNameLst>
                                      </p:cBhvr>
                                      <p:tavLst>
                                        <p:tav tm="0">
                                          <p:val>
                                            <p:strVal val="#ppt_w*0.70"/>
                                          </p:val>
                                        </p:tav>
                                        <p:tav tm="100000">
                                          <p:val>
                                            <p:strVal val="#ppt_w"/>
                                          </p:val>
                                        </p:tav>
                                      </p:tavLst>
                                    </p:anim>
                                    <p:anim calcmode="lin" valueType="num">
                                      <p:cBhvr>
                                        <p:cTn id="124" dur="1000" fill="hold"/>
                                        <p:tgtEl>
                                          <p:spTgt spid="37"/>
                                        </p:tgtEl>
                                        <p:attrNameLst>
                                          <p:attrName>ppt_h</p:attrName>
                                        </p:attrNameLst>
                                      </p:cBhvr>
                                      <p:tavLst>
                                        <p:tav tm="0">
                                          <p:val>
                                            <p:strVal val="#ppt_h"/>
                                          </p:val>
                                        </p:tav>
                                        <p:tav tm="100000">
                                          <p:val>
                                            <p:strVal val="#ppt_h"/>
                                          </p:val>
                                        </p:tav>
                                      </p:tavLst>
                                    </p:anim>
                                    <p:animEffect transition="in" filter="fade">
                                      <p:cBhvr>
                                        <p:cTn id="125" dur="1000"/>
                                        <p:tgtEl>
                                          <p:spTgt spid="37"/>
                                        </p:tgtEl>
                                      </p:cBhvr>
                                    </p:animEffect>
                                  </p:childTnLst>
                                </p:cTn>
                              </p:par>
                              <p:par>
                                <p:cTn id="126" presetID="55" presetClass="entr" presetSubtype="0" fill="hold" grpId="0" nodeType="withEffect">
                                  <p:stCondLst>
                                    <p:cond delay="0"/>
                                  </p:stCondLst>
                                  <p:childTnLst>
                                    <p:set>
                                      <p:cBhvr>
                                        <p:cTn id="127" dur="1" fill="hold">
                                          <p:stCondLst>
                                            <p:cond delay="0"/>
                                          </p:stCondLst>
                                        </p:cTn>
                                        <p:tgtEl>
                                          <p:spTgt spid="35"/>
                                        </p:tgtEl>
                                        <p:attrNameLst>
                                          <p:attrName>style.visibility</p:attrName>
                                        </p:attrNameLst>
                                      </p:cBhvr>
                                      <p:to>
                                        <p:strVal val="visible"/>
                                      </p:to>
                                    </p:set>
                                    <p:anim calcmode="lin" valueType="num">
                                      <p:cBhvr>
                                        <p:cTn id="128" dur="1000" fill="hold"/>
                                        <p:tgtEl>
                                          <p:spTgt spid="35"/>
                                        </p:tgtEl>
                                        <p:attrNameLst>
                                          <p:attrName>ppt_w</p:attrName>
                                        </p:attrNameLst>
                                      </p:cBhvr>
                                      <p:tavLst>
                                        <p:tav tm="0">
                                          <p:val>
                                            <p:strVal val="#ppt_w*0.70"/>
                                          </p:val>
                                        </p:tav>
                                        <p:tav tm="100000">
                                          <p:val>
                                            <p:strVal val="#ppt_w"/>
                                          </p:val>
                                        </p:tav>
                                      </p:tavLst>
                                    </p:anim>
                                    <p:anim calcmode="lin" valueType="num">
                                      <p:cBhvr>
                                        <p:cTn id="129" dur="1000" fill="hold"/>
                                        <p:tgtEl>
                                          <p:spTgt spid="35"/>
                                        </p:tgtEl>
                                        <p:attrNameLst>
                                          <p:attrName>ppt_h</p:attrName>
                                        </p:attrNameLst>
                                      </p:cBhvr>
                                      <p:tavLst>
                                        <p:tav tm="0">
                                          <p:val>
                                            <p:strVal val="#ppt_h"/>
                                          </p:val>
                                        </p:tav>
                                        <p:tav tm="100000">
                                          <p:val>
                                            <p:strVal val="#ppt_h"/>
                                          </p:val>
                                        </p:tav>
                                      </p:tavLst>
                                    </p:anim>
                                    <p:animEffect transition="in" filter="fade">
                                      <p:cBhvr>
                                        <p:cTn id="130" dur="1000"/>
                                        <p:tgtEl>
                                          <p:spTgt spid="35"/>
                                        </p:tgtEl>
                                      </p:cBhvr>
                                    </p:animEffect>
                                  </p:childTnLst>
                                </p:cTn>
                              </p:par>
                              <p:par>
                                <p:cTn id="131" presetID="55" presetClass="entr" presetSubtype="0" fill="hold" nodeType="withEffect">
                                  <p:stCondLst>
                                    <p:cond delay="0"/>
                                  </p:stCondLst>
                                  <p:childTnLst>
                                    <p:set>
                                      <p:cBhvr>
                                        <p:cTn id="132" dur="1" fill="hold">
                                          <p:stCondLst>
                                            <p:cond delay="0"/>
                                          </p:stCondLst>
                                        </p:cTn>
                                        <p:tgtEl>
                                          <p:spTgt spid="5122"/>
                                        </p:tgtEl>
                                        <p:attrNameLst>
                                          <p:attrName>style.visibility</p:attrName>
                                        </p:attrNameLst>
                                      </p:cBhvr>
                                      <p:to>
                                        <p:strVal val="visible"/>
                                      </p:to>
                                    </p:set>
                                    <p:anim calcmode="lin" valueType="num">
                                      <p:cBhvr>
                                        <p:cTn id="133" dur="1000" fill="hold"/>
                                        <p:tgtEl>
                                          <p:spTgt spid="5122"/>
                                        </p:tgtEl>
                                        <p:attrNameLst>
                                          <p:attrName>ppt_w</p:attrName>
                                        </p:attrNameLst>
                                      </p:cBhvr>
                                      <p:tavLst>
                                        <p:tav tm="0">
                                          <p:val>
                                            <p:strVal val="#ppt_w*0.70"/>
                                          </p:val>
                                        </p:tav>
                                        <p:tav tm="100000">
                                          <p:val>
                                            <p:strVal val="#ppt_w"/>
                                          </p:val>
                                        </p:tav>
                                      </p:tavLst>
                                    </p:anim>
                                    <p:anim calcmode="lin" valueType="num">
                                      <p:cBhvr>
                                        <p:cTn id="134" dur="1000" fill="hold"/>
                                        <p:tgtEl>
                                          <p:spTgt spid="5122"/>
                                        </p:tgtEl>
                                        <p:attrNameLst>
                                          <p:attrName>ppt_h</p:attrName>
                                        </p:attrNameLst>
                                      </p:cBhvr>
                                      <p:tavLst>
                                        <p:tav tm="0">
                                          <p:val>
                                            <p:strVal val="#ppt_h"/>
                                          </p:val>
                                        </p:tav>
                                        <p:tav tm="100000">
                                          <p:val>
                                            <p:strVal val="#ppt_h"/>
                                          </p:val>
                                        </p:tav>
                                      </p:tavLst>
                                    </p:anim>
                                    <p:animEffect transition="in" filter="fade">
                                      <p:cBhvr>
                                        <p:cTn id="135"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p:bldP spid="17" grpId="0"/>
      <p:bldP spid="20" grpId="0" animBg="1"/>
      <p:bldP spid="21" grpId="0" animBg="1"/>
      <p:bldP spid="22" grpId="0"/>
      <p:bldP spid="23" grpId="0"/>
      <p:bldP spid="24" grpId="0"/>
      <p:bldP spid="25" grpId="0"/>
      <p:bldP spid="26" grpId="0"/>
      <p:bldP spid="27" grpId="0"/>
      <p:bldP spid="30" grpId="0" animBg="1"/>
      <p:bldP spid="31" grpId="0" animBg="1"/>
      <p:bldP spid="32" grpId="0" animBg="1"/>
      <p:bldP spid="33" grpId="0" animBg="1"/>
      <p:bldP spid="35" grpId="0" animBg="1"/>
      <p:bldP spid="36"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a:xfrm>
            <a:off x="457200" y="274638"/>
            <a:ext cx="8401080" cy="1143000"/>
          </a:xfrm>
        </p:spPr>
        <p:txBody>
          <a:bodyPr>
            <a:noAutofit/>
          </a:bodyPr>
          <a:lstStyle/>
          <a:p>
            <a:r>
              <a:rPr lang="en-US" sz="3600" b="1" dirty="0">
                <a:solidFill>
                  <a:schemeClr val="accent5">
                    <a:lumMod val="60000"/>
                    <a:lumOff val="40000"/>
                  </a:schemeClr>
                </a:solidFill>
                <a:latin typeface="Sitka Text" pitchFamily="2" charset="0"/>
              </a:rPr>
              <a:t>APPLICATIONS</a:t>
            </a:r>
            <a:endParaRPr lang="en-US" sz="4000" dirty="0">
              <a:solidFill>
                <a:schemeClr val="bg1"/>
              </a:solidFill>
              <a:latin typeface="Sitka Text" pitchFamily="2" charset="0"/>
            </a:endParaRPr>
          </a:p>
        </p:txBody>
      </p:sp>
      <p:sp>
        <p:nvSpPr>
          <p:cNvPr id="6" name="Content Placeholder 12"/>
          <p:cNvSpPr txBox="1">
            <a:spLocks/>
          </p:cNvSpPr>
          <p:nvPr/>
        </p:nvSpPr>
        <p:spPr>
          <a:xfrm>
            <a:off x="785786" y="1785926"/>
            <a:ext cx="5214974" cy="571505"/>
          </a:xfrm>
          <a:prstGeom prst="rect">
            <a:avLst/>
          </a:prstGeom>
        </p:spPr>
        <p:txBody>
          <a:bodyPr vert="horz" lIns="91440" tIns="45720" rIns="91440" bIns="45720" rtlCol="0">
            <a:noAutofit/>
          </a:bodyPr>
          <a:lstStyle/>
          <a:p>
            <a:pPr marL="342900" lvl="0" indent="-342900">
              <a:spcBef>
                <a:spcPct val="20000"/>
              </a:spcBef>
              <a:defRPr/>
            </a:pPr>
            <a:r>
              <a:rPr kumimoji="0" lang="en-US" sz="2800" b="1" i="0" u="none" strike="noStrike" kern="1200" cap="none" spc="0" normalizeH="0" baseline="0" noProof="0" dirty="0">
                <a:ln>
                  <a:noFill/>
                </a:ln>
                <a:solidFill>
                  <a:schemeClr val="bg1"/>
                </a:solidFill>
                <a:effectLst/>
                <a:uLnTx/>
                <a:uFillTx/>
                <a:latin typeface="Bell MT" pitchFamily="18" charset="0"/>
              </a:rPr>
              <a:t>1</a:t>
            </a:r>
            <a:r>
              <a:rPr kumimoji="0" lang="en-US" sz="2400" b="1" i="0" u="none" strike="noStrike" kern="1200" cap="none" spc="0" normalizeH="0" baseline="0" noProof="0" dirty="0">
                <a:ln>
                  <a:noFill/>
                </a:ln>
                <a:solidFill>
                  <a:schemeClr val="bg1"/>
                </a:solidFill>
                <a:effectLst/>
                <a:uLnTx/>
                <a:uFillTx/>
                <a:latin typeface="Bell MT" pitchFamily="18" charset="0"/>
              </a:rPr>
              <a:t>.</a:t>
            </a:r>
            <a:r>
              <a:rPr kumimoji="0" lang="en-US" sz="2400" b="1" i="0" u="none" strike="noStrike" kern="1200" cap="none" spc="0" normalizeH="0" noProof="0" dirty="0">
                <a:ln>
                  <a:noFill/>
                </a:ln>
                <a:solidFill>
                  <a:schemeClr val="bg1"/>
                </a:solidFill>
                <a:effectLst/>
                <a:uLnTx/>
                <a:uFillTx/>
                <a:latin typeface="Bell MT" pitchFamily="18" charset="0"/>
              </a:rPr>
              <a:t> </a:t>
            </a:r>
            <a:r>
              <a:rPr lang="en-US" sz="2400" b="1" u="sng" dirty="0">
                <a:solidFill>
                  <a:schemeClr val="bg1"/>
                </a:solidFill>
                <a:latin typeface="Bell MT" pitchFamily="18" charset="0"/>
              </a:rPr>
              <a:t>Academic Credentials Verification</a:t>
            </a:r>
            <a:endParaRPr kumimoji="0" lang="en-US" sz="2400" b="1" i="0" u="sng" strike="noStrike" kern="1200" cap="none" spc="0" normalizeH="0" baseline="0" noProof="0" dirty="0">
              <a:ln>
                <a:noFill/>
              </a:ln>
              <a:solidFill>
                <a:schemeClr val="bg1"/>
              </a:solidFill>
              <a:effectLst/>
              <a:uLnTx/>
              <a:uFillTx/>
              <a:latin typeface="Bell MT" pitchFamily="18" charset="0"/>
            </a:endParaRPr>
          </a:p>
        </p:txBody>
      </p:sp>
      <p:pic>
        <p:nvPicPr>
          <p:cNvPr id="5124" name="Picture 4" descr="https://www.pngarts.com/files/12/Award-Badge-PNG-Transparent-Image.png"/>
          <p:cNvPicPr>
            <a:picLocks noChangeAspect="1" noChangeArrowheads="1"/>
          </p:cNvPicPr>
          <p:nvPr/>
        </p:nvPicPr>
        <p:blipFill>
          <a:blip r:embed="rId3" cstate="print"/>
          <a:srcRect/>
          <a:stretch>
            <a:fillRect/>
          </a:stretch>
        </p:blipFill>
        <p:spPr bwMode="auto">
          <a:xfrm>
            <a:off x="6072198" y="1571612"/>
            <a:ext cx="1000132" cy="835019"/>
          </a:xfrm>
          <a:prstGeom prst="rect">
            <a:avLst/>
          </a:prstGeom>
          <a:noFill/>
        </p:spPr>
      </p:pic>
      <p:sp>
        <p:nvSpPr>
          <p:cNvPr id="8" name="Content Placeholder 12"/>
          <p:cNvSpPr txBox="1">
            <a:spLocks/>
          </p:cNvSpPr>
          <p:nvPr/>
        </p:nvSpPr>
        <p:spPr>
          <a:xfrm>
            <a:off x="857224" y="4000504"/>
            <a:ext cx="4857784" cy="571505"/>
          </a:xfrm>
          <a:prstGeom prst="rect">
            <a:avLst/>
          </a:prstGeom>
        </p:spPr>
        <p:txBody>
          <a:bodyPr vert="horz" lIns="91440" tIns="45720" rIns="91440" bIns="45720" rtlCol="0">
            <a:noAutofit/>
          </a:bodyPr>
          <a:lstStyle/>
          <a:p>
            <a:pPr marL="342900" lvl="0" indent="-342900">
              <a:spcBef>
                <a:spcPct val="20000"/>
              </a:spcBef>
              <a:defRPr/>
            </a:pPr>
            <a:r>
              <a:rPr lang="en-US" sz="2800" b="1" dirty="0">
                <a:solidFill>
                  <a:schemeClr val="bg1"/>
                </a:solidFill>
                <a:latin typeface="Bell MT" pitchFamily="18" charset="0"/>
              </a:rPr>
              <a:t>2</a:t>
            </a:r>
            <a:r>
              <a:rPr kumimoji="0" lang="en-US" sz="2400" b="1" i="0" u="none" strike="noStrike" kern="1200" cap="none" spc="0" normalizeH="0" baseline="0" noProof="0" dirty="0">
                <a:ln>
                  <a:noFill/>
                </a:ln>
                <a:solidFill>
                  <a:schemeClr val="bg1"/>
                </a:solidFill>
                <a:effectLst/>
                <a:uLnTx/>
                <a:uFillTx/>
                <a:latin typeface="Bell MT" pitchFamily="18" charset="0"/>
              </a:rPr>
              <a:t>.</a:t>
            </a:r>
            <a:r>
              <a:rPr kumimoji="0" lang="en-US" sz="2400" b="1" i="0" u="none" strike="noStrike" kern="1200" cap="none" spc="0" normalizeH="0" noProof="0" dirty="0">
                <a:ln>
                  <a:noFill/>
                </a:ln>
                <a:solidFill>
                  <a:schemeClr val="bg1"/>
                </a:solidFill>
                <a:effectLst/>
                <a:uLnTx/>
                <a:uFillTx/>
                <a:latin typeface="Bell MT" pitchFamily="18" charset="0"/>
              </a:rPr>
              <a:t> </a:t>
            </a:r>
            <a:r>
              <a:rPr lang="en-US" sz="2400" b="1" u="sng" dirty="0">
                <a:solidFill>
                  <a:schemeClr val="bg1"/>
                </a:solidFill>
                <a:latin typeface="Bell MT" pitchFamily="18" charset="0"/>
              </a:rPr>
              <a:t>Professional Certifications</a:t>
            </a:r>
            <a:endParaRPr kumimoji="0" lang="en-US" sz="2400" b="1" i="0" u="sng" strike="noStrike" kern="1200" cap="none" spc="0" normalizeH="0" baseline="0" noProof="0" dirty="0">
              <a:ln>
                <a:noFill/>
              </a:ln>
              <a:solidFill>
                <a:schemeClr val="bg1"/>
              </a:solidFill>
              <a:effectLst/>
              <a:uLnTx/>
              <a:uFillTx/>
              <a:latin typeface="Bell MT" pitchFamily="18" charset="0"/>
            </a:endParaRPr>
          </a:p>
        </p:txBody>
      </p:sp>
      <p:sp>
        <p:nvSpPr>
          <p:cNvPr id="5134" name="AutoShape 14" descr="https://static.vecteezy.com/system/resources/previews/020/071/489/original/iot-abstract-technology-circle-setting-logo-design-on-black-background-iot-creative-initials-letter-logo-vector.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6" name="AutoShape 16" descr="https://static.vecteezy.com/system/resources/previews/020/071/489/original/iot-abstract-technology-circle-setting-logo-design-on-black-background-iot-creative-initials-letter-logo-vector.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8" name="AutoShape 18" descr="https://static.vecteezy.com/system/resources/previews/020/071/489/original/iot-abstract-technology-circle-setting-logo-design-on-black-background-iot-creative-initials-letter-logo-vector.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46" name="Picture 26" descr="https://thumbs.dreamstime.com/b/bright-luminous-blue-digital-neon-sign-shop-workshop-service-center-beautiful-shiny-modern-flat-panel-lcd-computer-189866903.jpg"/>
          <p:cNvPicPr>
            <a:picLocks noChangeAspect="1" noChangeArrowheads="1"/>
          </p:cNvPicPr>
          <p:nvPr/>
        </p:nvPicPr>
        <p:blipFill>
          <a:blip r:embed="rId4" cstate="print"/>
          <a:srcRect/>
          <a:stretch>
            <a:fillRect/>
          </a:stretch>
        </p:blipFill>
        <p:spPr bwMode="auto">
          <a:xfrm>
            <a:off x="5357818" y="3857628"/>
            <a:ext cx="928694" cy="823395"/>
          </a:xfrm>
          <a:prstGeom prst="rect">
            <a:avLst/>
          </a:prstGeom>
          <a:noFill/>
        </p:spPr>
      </p:pic>
      <p:sp>
        <p:nvSpPr>
          <p:cNvPr id="5150" name="AutoShape 30" descr="https://www.iotevents.org/wp-content/uploads/2017/10/IOT-LOGO-final_transparent-03-727x518.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52" name="AutoShape 32" descr="https://www.iotevents.org/wp-content/uploads/2017/10/IOT-LOGO-final_transparent-03-727x518.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 name="Content Placeholder 12"/>
          <p:cNvSpPr txBox="1">
            <a:spLocks/>
          </p:cNvSpPr>
          <p:nvPr/>
        </p:nvSpPr>
        <p:spPr>
          <a:xfrm>
            <a:off x="1071538" y="2428868"/>
            <a:ext cx="7000924" cy="1357322"/>
          </a:xfrm>
          <a:prstGeom prst="rect">
            <a:avLst/>
          </a:prstGeom>
        </p:spPr>
        <p:txBody>
          <a:bodyPr vert="horz" lIns="91440" tIns="45720" rIns="91440" bIns="45720" rtlCol="0">
            <a:noAutofit/>
          </a:bodyPr>
          <a:lstStyle/>
          <a:p>
            <a:pPr marL="342900" lvl="0" indent="-342900" algn="just">
              <a:spcBef>
                <a:spcPct val="20000"/>
              </a:spcBef>
              <a:defRPr/>
            </a:pPr>
            <a:r>
              <a:rPr lang="en-US" b="1" dirty="0" smtClean="0">
                <a:solidFill>
                  <a:schemeClr val="bg1"/>
                </a:solidFill>
                <a:latin typeface="Bell MT" pitchFamily="18" charset="0"/>
              </a:rPr>
              <a:t>      Academic credentials verification using blockchain in certificate authentication ensures tamper-proof records of educational achievements, fostering trust and integrity in credential verification processes.</a:t>
            </a:r>
            <a:endParaRPr kumimoji="0" lang="en-US" b="1" i="0" u="none" strike="noStrike" kern="1200" cap="none" spc="0" normalizeH="0" baseline="0" noProof="0" dirty="0">
              <a:ln>
                <a:noFill/>
              </a:ln>
              <a:solidFill>
                <a:schemeClr val="bg1"/>
              </a:solidFill>
              <a:effectLst/>
              <a:uLnTx/>
              <a:uFillTx/>
              <a:latin typeface="Bell MT" pitchFamily="18" charset="0"/>
            </a:endParaRPr>
          </a:p>
        </p:txBody>
      </p:sp>
      <p:sp>
        <p:nvSpPr>
          <p:cNvPr id="21" name="Content Placeholder 12"/>
          <p:cNvSpPr txBox="1">
            <a:spLocks/>
          </p:cNvSpPr>
          <p:nvPr/>
        </p:nvSpPr>
        <p:spPr>
          <a:xfrm>
            <a:off x="1214414" y="4714884"/>
            <a:ext cx="7000924" cy="1357322"/>
          </a:xfrm>
          <a:prstGeom prst="rect">
            <a:avLst/>
          </a:prstGeom>
        </p:spPr>
        <p:txBody>
          <a:bodyPr vert="horz" lIns="91440" tIns="45720" rIns="91440" bIns="45720" rtlCol="0">
            <a:noAutofit/>
          </a:bodyPr>
          <a:lstStyle/>
          <a:p>
            <a:pPr marL="342900" lvl="0" indent="-342900" algn="just">
              <a:spcBef>
                <a:spcPct val="20000"/>
              </a:spcBef>
              <a:defRPr/>
            </a:pPr>
            <a:r>
              <a:rPr lang="en-US" b="1" dirty="0" smtClean="0">
                <a:solidFill>
                  <a:schemeClr val="bg1"/>
                </a:solidFill>
                <a:latin typeface="Bell MT" pitchFamily="18" charset="0"/>
              </a:rPr>
              <a:t>     Professional certifications can be authenticated using blockchain technology, ensuring tamper-proof verification and enhancing the trustworthiness of credentials.</a:t>
            </a:r>
            <a:endParaRPr kumimoji="0" lang="en-US" b="1" i="0" u="none" strike="noStrike" kern="1200" cap="none" spc="0" normalizeH="0" baseline="0" noProof="0" dirty="0">
              <a:ln>
                <a:noFill/>
              </a:ln>
              <a:solidFill>
                <a:schemeClr val="bg1"/>
              </a:solidFill>
              <a:effectLst/>
              <a:uLnTx/>
              <a:uFillTx/>
              <a:latin typeface="Bell MT"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0.70"/>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par>
                                <p:cTn id="17" presetID="55" presetClass="entr" presetSubtype="0" fill="hold" nodeType="withEffect">
                                  <p:stCondLst>
                                    <p:cond delay="0"/>
                                  </p:stCondLst>
                                  <p:childTnLst>
                                    <p:set>
                                      <p:cBhvr>
                                        <p:cTn id="18" dur="1" fill="hold">
                                          <p:stCondLst>
                                            <p:cond delay="0"/>
                                          </p:stCondLst>
                                        </p:cTn>
                                        <p:tgtEl>
                                          <p:spTgt spid="5124"/>
                                        </p:tgtEl>
                                        <p:attrNameLst>
                                          <p:attrName>style.visibility</p:attrName>
                                        </p:attrNameLst>
                                      </p:cBhvr>
                                      <p:to>
                                        <p:strVal val="visible"/>
                                      </p:to>
                                    </p:set>
                                    <p:anim calcmode="lin" valueType="num">
                                      <p:cBhvr>
                                        <p:cTn id="19" dur="1000" fill="hold"/>
                                        <p:tgtEl>
                                          <p:spTgt spid="5124"/>
                                        </p:tgtEl>
                                        <p:attrNameLst>
                                          <p:attrName>ppt_w</p:attrName>
                                        </p:attrNameLst>
                                      </p:cBhvr>
                                      <p:tavLst>
                                        <p:tav tm="0">
                                          <p:val>
                                            <p:strVal val="#ppt_w*0.70"/>
                                          </p:val>
                                        </p:tav>
                                        <p:tav tm="100000">
                                          <p:val>
                                            <p:strVal val="#ppt_w"/>
                                          </p:val>
                                        </p:tav>
                                      </p:tavLst>
                                    </p:anim>
                                    <p:anim calcmode="lin" valueType="num">
                                      <p:cBhvr>
                                        <p:cTn id="20" dur="1000" fill="hold"/>
                                        <p:tgtEl>
                                          <p:spTgt spid="5124"/>
                                        </p:tgtEl>
                                        <p:attrNameLst>
                                          <p:attrName>ppt_h</p:attrName>
                                        </p:attrNameLst>
                                      </p:cBhvr>
                                      <p:tavLst>
                                        <p:tav tm="0">
                                          <p:val>
                                            <p:strVal val="#ppt_h"/>
                                          </p:val>
                                        </p:tav>
                                        <p:tav tm="100000">
                                          <p:val>
                                            <p:strVal val="#ppt_h"/>
                                          </p:val>
                                        </p:tav>
                                      </p:tavLst>
                                    </p:anim>
                                    <p:animEffect transition="in" filter="fade">
                                      <p:cBhvr>
                                        <p:cTn id="21" dur="1000"/>
                                        <p:tgtEl>
                                          <p:spTgt spid="512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1000" fill="hold"/>
                                        <p:tgtEl>
                                          <p:spTgt spid="20"/>
                                        </p:tgtEl>
                                        <p:attrNameLst>
                                          <p:attrName>ppt_w</p:attrName>
                                        </p:attrNameLst>
                                      </p:cBhvr>
                                      <p:tavLst>
                                        <p:tav tm="0">
                                          <p:val>
                                            <p:strVal val="#ppt_w*0.70"/>
                                          </p:val>
                                        </p:tav>
                                        <p:tav tm="100000">
                                          <p:val>
                                            <p:strVal val="#ppt_w"/>
                                          </p:val>
                                        </p:tav>
                                      </p:tavLst>
                                    </p:anim>
                                    <p:anim calcmode="lin" valueType="num">
                                      <p:cBhvr>
                                        <p:cTn id="25" dur="1000" fill="hold"/>
                                        <p:tgtEl>
                                          <p:spTgt spid="20"/>
                                        </p:tgtEl>
                                        <p:attrNameLst>
                                          <p:attrName>ppt_h</p:attrName>
                                        </p:attrNameLst>
                                      </p:cBhvr>
                                      <p:tavLst>
                                        <p:tav tm="0">
                                          <p:val>
                                            <p:strVal val="#ppt_h"/>
                                          </p:val>
                                        </p:tav>
                                        <p:tav tm="100000">
                                          <p:val>
                                            <p:strVal val="#ppt_h"/>
                                          </p:val>
                                        </p:tav>
                                      </p:tavLst>
                                    </p:anim>
                                    <p:animEffect transition="in" filter="fade">
                                      <p:cBhvr>
                                        <p:cTn id="26" dur="10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strVal val="#ppt_w*0.70"/>
                                          </p:val>
                                        </p:tav>
                                        <p:tav tm="100000">
                                          <p:val>
                                            <p:strVal val="#ppt_w"/>
                                          </p:val>
                                        </p:tav>
                                      </p:tavLst>
                                    </p:anim>
                                    <p:anim calcmode="lin" valueType="num">
                                      <p:cBhvr>
                                        <p:cTn id="32" dur="1000" fill="hold"/>
                                        <p:tgtEl>
                                          <p:spTgt spid="8"/>
                                        </p:tgtEl>
                                        <p:attrNameLst>
                                          <p:attrName>ppt_h</p:attrName>
                                        </p:attrNameLst>
                                      </p:cBhvr>
                                      <p:tavLst>
                                        <p:tav tm="0">
                                          <p:val>
                                            <p:strVal val="#ppt_h"/>
                                          </p:val>
                                        </p:tav>
                                        <p:tav tm="100000">
                                          <p:val>
                                            <p:strVal val="#ppt_h"/>
                                          </p:val>
                                        </p:tav>
                                      </p:tavLst>
                                    </p:anim>
                                    <p:animEffect transition="in" filter="fade">
                                      <p:cBhvr>
                                        <p:cTn id="33" dur="1000"/>
                                        <p:tgtEl>
                                          <p:spTgt spid="8"/>
                                        </p:tgtEl>
                                      </p:cBhvr>
                                    </p:animEffect>
                                  </p:childTnLst>
                                </p:cTn>
                              </p:par>
                              <p:par>
                                <p:cTn id="34" presetID="55" presetClass="entr" presetSubtype="0" fill="hold" nodeType="withEffect">
                                  <p:stCondLst>
                                    <p:cond delay="0"/>
                                  </p:stCondLst>
                                  <p:childTnLst>
                                    <p:set>
                                      <p:cBhvr>
                                        <p:cTn id="35" dur="1" fill="hold">
                                          <p:stCondLst>
                                            <p:cond delay="0"/>
                                          </p:stCondLst>
                                        </p:cTn>
                                        <p:tgtEl>
                                          <p:spTgt spid="5146"/>
                                        </p:tgtEl>
                                        <p:attrNameLst>
                                          <p:attrName>style.visibility</p:attrName>
                                        </p:attrNameLst>
                                      </p:cBhvr>
                                      <p:to>
                                        <p:strVal val="visible"/>
                                      </p:to>
                                    </p:set>
                                    <p:anim calcmode="lin" valueType="num">
                                      <p:cBhvr>
                                        <p:cTn id="36" dur="1000" fill="hold"/>
                                        <p:tgtEl>
                                          <p:spTgt spid="5146"/>
                                        </p:tgtEl>
                                        <p:attrNameLst>
                                          <p:attrName>ppt_w</p:attrName>
                                        </p:attrNameLst>
                                      </p:cBhvr>
                                      <p:tavLst>
                                        <p:tav tm="0">
                                          <p:val>
                                            <p:strVal val="#ppt_w*0.70"/>
                                          </p:val>
                                        </p:tav>
                                        <p:tav tm="100000">
                                          <p:val>
                                            <p:strVal val="#ppt_w"/>
                                          </p:val>
                                        </p:tav>
                                      </p:tavLst>
                                    </p:anim>
                                    <p:anim calcmode="lin" valueType="num">
                                      <p:cBhvr>
                                        <p:cTn id="37" dur="1000" fill="hold"/>
                                        <p:tgtEl>
                                          <p:spTgt spid="5146"/>
                                        </p:tgtEl>
                                        <p:attrNameLst>
                                          <p:attrName>ppt_h</p:attrName>
                                        </p:attrNameLst>
                                      </p:cBhvr>
                                      <p:tavLst>
                                        <p:tav tm="0">
                                          <p:val>
                                            <p:strVal val="#ppt_h"/>
                                          </p:val>
                                        </p:tav>
                                        <p:tav tm="100000">
                                          <p:val>
                                            <p:strVal val="#ppt_h"/>
                                          </p:val>
                                        </p:tav>
                                      </p:tavLst>
                                    </p:anim>
                                    <p:animEffect transition="in" filter="fade">
                                      <p:cBhvr>
                                        <p:cTn id="38" dur="1000"/>
                                        <p:tgtEl>
                                          <p:spTgt spid="5146"/>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p:cTn id="41" dur="1000" fill="hold"/>
                                        <p:tgtEl>
                                          <p:spTgt spid="21"/>
                                        </p:tgtEl>
                                        <p:attrNameLst>
                                          <p:attrName>ppt_w</p:attrName>
                                        </p:attrNameLst>
                                      </p:cBhvr>
                                      <p:tavLst>
                                        <p:tav tm="0">
                                          <p:val>
                                            <p:strVal val="#ppt_w*0.70"/>
                                          </p:val>
                                        </p:tav>
                                        <p:tav tm="100000">
                                          <p:val>
                                            <p:strVal val="#ppt_w"/>
                                          </p:val>
                                        </p:tav>
                                      </p:tavLst>
                                    </p:anim>
                                    <p:anim calcmode="lin" valueType="num">
                                      <p:cBhvr>
                                        <p:cTn id="42" dur="1000" fill="hold"/>
                                        <p:tgtEl>
                                          <p:spTgt spid="21"/>
                                        </p:tgtEl>
                                        <p:attrNameLst>
                                          <p:attrName>ppt_h</p:attrName>
                                        </p:attrNameLst>
                                      </p:cBhvr>
                                      <p:tavLst>
                                        <p:tav tm="0">
                                          <p:val>
                                            <p:strVal val="#ppt_h"/>
                                          </p:val>
                                        </p:tav>
                                        <p:tav tm="100000">
                                          <p:val>
                                            <p:strVal val="#ppt_h"/>
                                          </p:val>
                                        </p:tav>
                                      </p:tavLst>
                                    </p:anim>
                                    <p:animEffect transition="in" filter="fade">
                                      <p:cBhvr>
                                        <p:cTn id="43"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p:txBody>
          <a:bodyPr>
            <a:normAutofit/>
          </a:bodyPr>
          <a:lstStyle/>
          <a:p>
            <a:r>
              <a:rPr lang="en-US" sz="3600" b="1" dirty="0">
                <a:solidFill>
                  <a:schemeClr val="accent5">
                    <a:lumMod val="60000"/>
                    <a:lumOff val="40000"/>
                  </a:schemeClr>
                </a:solidFill>
                <a:latin typeface="Sitka Text" pitchFamily="2" charset="0"/>
                <a:cs typeface="Times New Roman" pitchFamily="18" charset="0"/>
              </a:rPr>
              <a:t>CONTENTS</a:t>
            </a:r>
          </a:p>
        </p:txBody>
      </p:sp>
      <p:sp>
        <p:nvSpPr>
          <p:cNvPr id="5" name="Content Placeholder 4"/>
          <p:cNvSpPr>
            <a:spLocks noGrp="1"/>
          </p:cNvSpPr>
          <p:nvPr>
            <p:ph idx="1"/>
          </p:nvPr>
        </p:nvSpPr>
        <p:spPr>
          <a:xfrm>
            <a:off x="571472" y="1600200"/>
            <a:ext cx="8215370" cy="4525963"/>
          </a:xfrm>
        </p:spPr>
        <p:txBody>
          <a:bodyPr>
            <a:normAutofit lnSpcReduction="10000"/>
          </a:bodyPr>
          <a:lstStyle/>
          <a:p>
            <a:pPr marL="514350" indent="-514350">
              <a:buFont typeface="+mj-lt"/>
              <a:buAutoNum type="arabicPeriod"/>
            </a:pPr>
            <a:r>
              <a:rPr lang="en-US" b="1" dirty="0">
                <a:solidFill>
                  <a:schemeClr val="bg1"/>
                </a:solidFill>
                <a:latin typeface="Bell MT" pitchFamily="18" charset="0"/>
              </a:rPr>
              <a:t>Introduction</a:t>
            </a:r>
          </a:p>
          <a:p>
            <a:pPr marL="514350" indent="-514350">
              <a:buFont typeface="+mj-lt"/>
              <a:buAutoNum type="arabicPeriod"/>
            </a:pPr>
            <a:r>
              <a:rPr lang="en-US" b="1" dirty="0">
                <a:solidFill>
                  <a:schemeClr val="bg1"/>
                </a:solidFill>
                <a:latin typeface="Bell MT" pitchFamily="18" charset="0"/>
              </a:rPr>
              <a:t>Literature Review</a:t>
            </a:r>
          </a:p>
          <a:p>
            <a:pPr marL="514350" indent="-514350">
              <a:buFont typeface="+mj-lt"/>
              <a:buAutoNum type="arabicPeriod"/>
            </a:pPr>
            <a:r>
              <a:rPr lang="en-US" b="1" dirty="0">
                <a:solidFill>
                  <a:schemeClr val="bg1"/>
                </a:solidFill>
                <a:latin typeface="Bell MT" pitchFamily="18" charset="0"/>
              </a:rPr>
              <a:t>Challenges in traditional authentication</a:t>
            </a:r>
          </a:p>
          <a:p>
            <a:pPr marL="514350" indent="-514350">
              <a:buFont typeface="+mj-lt"/>
              <a:buAutoNum type="arabicPeriod"/>
            </a:pPr>
            <a:r>
              <a:rPr lang="en-US" b="1" dirty="0">
                <a:solidFill>
                  <a:schemeClr val="bg1"/>
                </a:solidFill>
                <a:latin typeface="Bell MT" pitchFamily="18" charset="0"/>
              </a:rPr>
              <a:t>Why Blockchain for </a:t>
            </a:r>
            <a:r>
              <a:rPr lang="en-US" b="1" dirty="0" smtClean="0">
                <a:solidFill>
                  <a:schemeClr val="bg1"/>
                </a:solidFill>
                <a:latin typeface="Bell MT" pitchFamily="18" charset="0"/>
              </a:rPr>
              <a:t>Authentication</a:t>
            </a:r>
          </a:p>
          <a:p>
            <a:pPr marL="514350" indent="-514350">
              <a:buFont typeface="+mj-lt"/>
              <a:buAutoNum type="arabicPeriod"/>
            </a:pPr>
            <a:r>
              <a:rPr lang="en-US" b="1" dirty="0" smtClean="0">
                <a:solidFill>
                  <a:schemeClr val="bg1"/>
                </a:solidFill>
                <a:latin typeface="Bell MT" pitchFamily="18" charset="0"/>
              </a:rPr>
              <a:t>Proposed Model</a:t>
            </a:r>
            <a:endParaRPr lang="en-US" b="1" dirty="0">
              <a:solidFill>
                <a:schemeClr val="bg1"/>
              </a:solidFill>
              <a:latin typeface="Bell MT" pitchFamily="18" charset="0"/>
            </a:endParaRPr>
          </a:p>
          <a:p>
            <a:pPr marL="514350" indent="-514350">
              <a:buFont typeface="+mj-lt"/>
              <a:buAutoNum type="arabicPeriod"/>
            </a:pPr>
            <a:r>
              <a:rPr lang="en-US" b="1" dirty="0">
                <a:solidFill>
                  <a:schemeClr val="bg1"/>
                </a:solidFill>
                <a:latin typeface="Bell MT" pitchFamily="18" charset="0"/>
              </a:rPr>
              <a:t>How it works </a:t>
            </a:r>
          </a:p>
          <a:p>
            <a:pPr marL="514350" indent="-514350">
              <a:buFont typeface="+mj-lt"/>
              <a:buAutoNum type="arabicPeriod"/>
            </a:pPr>
            <a:r>
              <a:rPr lang="en-US" b="1" dirty="0">
                <a:solidFill>
                  <a:schemeClr val="bg1"/>
                </a:solidFill>
                <a:latin typeface="Bell MT" pitchFamily="18" charset="0"/>
              </a:rPr>
              <a:t>Applications</a:t>
            </a:r>
          </a:p>
          <a:p>
            <a:pPr marL="514350" indent="-514350">
              <a:buFont typeface="+mj-lt"/>
              <a:buAutoNum type="arabicPeriod"/>
            </a:pPr>
            <a:r>
              <a:rPr lang="en-US" b="1" dirty="0">
                <a:solidFill>
                  <a:schemeClr val="bg1"/>
                </a:solidFill>
                <a:latin typeface="Bell MT" pitchFamily="18" charset="0"/>
              </a:rPr>
              <a:t>Conclusion</a:t>
            </a:r>
          </a:p>
          <a:p>
            <a:pPr marL="514350" indent="-514350">
              <a:buFont typeface="+mj-lt"/>
              <a:buAutoNum type="arabicPeriod"/>
            </a:pPr>
            <a:endParaRPr lang="en-US" b="1" dirty="0">
              <a:solidFill>
                <a:schemeClr val="bg1"/>
              </a:solidFill>
              <a:latin typeface="Bell MT"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p:cTn id="14"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5">
                                            <p:txEl>
                                              <p:pRg st="0" end="0"/>
                                            </p:txEl>
                                          </p:spTgt>
                                        </p:tgtEl>
                                      </p:cBhvr>
                                    </p:animEffect>
                                  </p:childTnLst>
                                </p:cTn>
                              </p:par>
                            </p:childTnLst>
                          </p:cTn>
                        </p:par>
                        <p:par>
                          <p:cTn id="17" fill="hold">
                            <p:stCondLst>
                              <p:cond delay="1000"/>
                            </p:stCondLst>
                            <p:childTnLst>
                              <p:par>
                                <p:cTn id="18" presetID="55" presetClass="entr" presetSubtype="0" fill="hold" nodeType="after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p:cTn id="20"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21"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22" dur="1000"/>
                                        <p:tgtEl>
                                          <p:spTgt spid="5">
                                            <p:txEl>
                                              <p:pRg st="1" end="1"/>
                                            </p:txEl>
                                          </p:spTgt>
                                        </p:tgtEl>
                                      </p:cBhvr>
                                    </p:animEffect>
                                  </p:childTnLst>
                                </p:cTn>
                              </p:par>
                            </p:childTnLst>
                          </p:cTn>
                        </p:par>
                        <p:par>
                          <p:cTn id="23" fill="hold">
                            <p:stCondLst>
                              <p:cond delay="2000"/>
                            </p:stCondLst>
                            <p:childTnLst>
                              <p:par>
                                <p:cTn id="24" presetID="55" presetClass="entr" presetSubtype="0" fill="hold" nodeType="after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p:cTn id="26"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5">
                                            <p:txEl>
                                              <p:pRg st="2" end="2"/>
                                            </p:txEl>
                                          </p:spTgt>
                                        </p:tgtEl>
                                      </p:cBhvr>
                                    </p:animEffect>
                                  </p:childTnLst>
                                </p:cTn>
                              </p:par>
                            </p:childTnLst>
                          </p:cTn>
                        </p:par>
                        <p:par>
                          <p:cTn id="29" fill="hold">
                            <p:stCondLst>
                              <p:cond delay="3000"/>
                            </p:stCondLst>
                            <p:childTnLst>
                              <p:par>
                                <p:cTn id="30" presetID="55" presetClass="entr" presetSubtype="0" fill="hold" nodeType="after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p:cTn id="32" dur="1000" fill="hold"/>
                                        <p:tgtEl>
                                          <p:spTgt spid="5">
                                            <p:txEl>
                                              <p:pRg st="3" end="3"/>
                                            </p:txEl>
                                          </p:spTgt>
                                        </p:tgtEl>
                                        <p:attrNameLst>
                                          <p:attrName>ppt_w</p:attrName>
                                        </p:attrNameLst>
                                      </p:cBhvr>
                                      <p:tavLst>
                                        <p:tav tm="0">
                                          <p:val>
                                            <p:strVal val="#ppt_w*0.70"/>
                                          </p:val>
                                        </p:tav>
                                        <p:tav tm="100000">
                                          <p:val>
                                            <p:strVal val="#ppt_w"/>
                                          </p:val>
                                        </p:tav>
                                      </p:tavLst>
                                    </p:anim>
                                    <p:anim calcmode="lin" valueType="num">
                                      <p:cBhvr>
                                        <p:cTn id="33"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34" dur="1000"/>
                                        <p:tgtEl>
                                          <p:spTgt spid="5">
                                            <p:txEl>
                                              <p:pRg st="3" end="3"/>
                                            </p:txEl>
                                          </p:spTgt>
                                        </p:tgtEl>
                                      </p:cBhvr>
                                    </p:animEffect>
                                  </p:childTnLst>
                                </p:cTn>
                              </p:par>
                            </p:childTnLst>
                          </p:cTn>
                        </p:par>
                        <p:par>
                          <p:cTn id="35" fill="hold">
                            <p:stCondLst>
                              <p:cond delay="4000"/>
                            </p:stCondLst>
                            <p:childTnLst>
                              <p:par>
                                <p:cTn id="36" presetID="55" presetClass="entr" presetSubtype="0" fill="hold" nodeType="after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p:cTn id="38" dur="1000" fill="hold"/>
                                        <p:tgtEl>
                                          <p:spTgt spid="5">
                                            <p:txEl>
                                              <p:pRg st="4" end="4"/>
                                            </p:txEl>
                                          </p:spTgt>
                                        </p:tgtEl>
                                        <p:attrNameLst>
                                          <p:attrName>ppt_w</p:attrName>
                                        </p:attrNameLst>
                                      </p:cBhvr>
                                      <p:tavLst>
                                        <p:tav tm="0">
                                          <p:val>
                                            <p:strVal val="#ppt_w*0.70"/>
                                          </p:val>
                                        </p:tav>
                                        <p:tav tm="100000">
                                          <p:val>
                                            <p:strVal val="#ppt_w"/>
                                          </p:val>
                                        </p:tav>
                                      </p:tavLst>
                                    </p:anim>
                                    <p:anim calcmode="lin" valueType="num">
                                      <p:cBhvr>
                                        <p:cTn id="39" dur="1000" fill="hold"/>
                                        <p:tgtEl>
                                          <p:spTgt spid="5">
                                            <p:txEl>
                                              <p:pRg st="4" end="4"/>
                                            </p:txEl>
                                          </p:spTgt>
                                        </p:tgtEl>
                                        <p:attrNameLst>
                                          <p:attrName>ppt_h</p:attrName>
                                        </p:attrNameLst>
                                      </p:cBhvr>
                                      <p:tavLst>
                                        <p:tav tm="0">
                                          <p:val>
                                            <p:strVal val="#ppt_h"/>
                                          </p:val>
                                        </p:tav>
                                        <p:tav tm="100000">
                                          <p:val>
                                            <p:strVal val="#ppt_h"/>
                                          </p:val>
                                        </p:tav>
                                      </p:tavLst>
                                    </p:anim>
                                    <p:animEffect transition="in" filter="fade">
                                      <p:cBhvr>
                                        <p:cTn id="40" dur="1000"/>
                                        <p:tgtEl>
                                          <p:spTgt spid="5">
                                            <p:txEl>
                                              <p:pRg st="4" end="4"/>
                                            </p:txEl>
                                          </p:spTgt>
                                        </p:tgtEl>
                                      </p:cBhvr>
                                    </p:animEffect>
                                  </p:childTnLst>
                                </p:cTn>
                              </p:par>
                            </p:childTnLst>
                          </p:cTn>
                        </p:par>
                        <p:par>
                          <p:cTn id="41" fill="hold">
                            <p:stCondLst>
                              <p:cond delay="5000"/>
                            </p:stCondLst>
                            <p:childTnLst>
                              <p:par>
                                <p:cTn id="42" presetID="55" presetClass="entr" presetSubtype="0" fill="hold" nodeType="afterEffect">
                                  <p:stCondLst>
                                    <p:cond delay="0"/>
                                  </p:stCondLst>
                                  <p:childTnLst>
                                    <p:set>
                                      <p:cBhvr>
                                        <p:cTn id="43" dur="1" fill="hold">
                                          <p:stCondLst>
                                            <p:cond delay="0"/>
                                          </p:stCondLst>
                                        </p:cTn>
                                        <p:tgtEl>
                                          <p:spTgt spid="5">
                                            <p:txEl>
                                              <p:pRg st="5" end="5"/>
                                            </p:txEl>
                                          </p:spTgt>
                                        </p:tgtEl>
                                        <p:attrNameLst>
                                          <p:attrName>style.visibility</p:attrName>
                                        </p:attrNameLst>
                                      </p:cBhvr>
                                      <p:to>
                                        <p:strVal val="visible"/>
                                      </p:to>
                                    </p:set>
                                    <p:anim calcmode="lin" valueType="num">
                                      <p:cBhvr>
                                        <p:cTn id="44" dur="1000" fill="hold"/>
                                        <p:tgtEl>
                                          <p:spTgt spid="5">
                                            <p:txEl>
                                              <p:pRg st="5" end="5"/>
                                            </p:txEl>
                                          </p:spTgt>
                                        </p:tgtEl>
                                        <p:attrNameLst>
                                          <p:attrName>ppt_w</p:attrName>
                                        </p:attrNameLst>
                                      </p:cBhvr>
                                      <p:tavLst>
                                        <p:tav tm="0">
                                          <p:val>
                                            <p:strVal val="#ppt_w*0.70"/>
                                          </p:val>
                                        </p:tav>
                                        <p:tav tm="100000">
                                          <p:val>
                                            <p:strVal val="#ppt_w"/>
                                          </p:val>
                                        </p:tav>
                                      </p:tavLst>
                                    </p:anim>
                                    <p:anim calcmode="lin" valueType="num">
                                      <p:cBhvr>
                                        <p:cTn id="45" dur="1000" fill="hold"/>
                                        <p:tgtEl>
                                          <p:spTgt spid="5">
                                            <p:txEl>
                                              <p:pRg st="5" end="5"/>
                                            </p:txEl>
                                          </p:spTgt>
                                        </p:tgtEl>
                                        <p:attrNameLst>
                                          <p:attrName>ppt_h</p:attrName>
                                        </p:attrNameLst>
                                      </p:cBhvr>
                                      <p:tavLst>
                                        <p:tav tm="0">
                                          <p:val>
                                            <p:strVal val="#ppt_h"/>
                                          </p:val>
                                        </p:tav>
                                        <p:tav tm="100000">
                                          <p:val>
                                            <p:strVal val="#ppt_h"/>
                                          </p:val>
                                        </p:tav>
                                      </p:tavLst>
                                    </p:anim>
                                    <p:animEffect transition="in" filter="fade">
                                      <p:cBhvr>
                                        <p:cTn id="46" dur="1000"/>
                                        <p:tgtEl>
                                          <p:spTgt spid="5">
                                            <p:txEl>
                                              <p:pRg st="5" end="5"/>
                                            </p:txEl>
                                          </p:spTgt>
                                        </p:tgtEl>
                                      </p:cBhvr>
                                    </p:animEffect>
                                  </p:childTnLst>
                                </p:cTn>
                              </p:par>
                            </p:childTnLst>
                          </p:cTn>
                        </p:par>
                        <p:par>
                          <p:cTn id="47" fill="hold">
                            <p:stCondLst>
                              <p:cond delay="6000"/>
                            </p:stCondLst>
                            <p:childTnLst>
                              <p:par>
                                <p:cTn id="48" presetID="55" presetClass="entr" presetSubtype="0" fill="hold" nodeType="afterEffect">
                                  <p:stCondLst>
                                    <p:cond delay="0"/>
                                  </p:stCondLst>
                                  <p:childTnLst>
                                    <p:set>
                                      <p:cBhvr>
                                        <p:cTn id="49" dur="1" fill="hold">
                                          <p:stCondLst>
                                            <p:cond delay="0"/>
                                          </p:stCondLst>
                                        </p:cTn>
                                        <p:tgtEl>
                                          <p:spTgt spid="5">
                                            <p:txEl>
                                              <p:pRg st="6" end="6"/>
                                            </p:txEl>
                                          </p:spTgt>
                                        </p:tgtEl>
                                        <p:attrNameLst>
                                          <p:attrName>style.visibility</p:attrName>
                                        </p:attrNameLst>
                                      </p:cBhvr>
                                      <p:to>
                                        <p:strVal val="visible"/>
                                      </p:to>
                                    </p:set>
                                    <p:anim calcmode="lin" valueType="num">
                                      <p:cBhvr>
                                        <p:cTn id="50" dur="1000" fill="hold"/>
                                        <p:tgtEl>
                                          <p:spTgt spid="5">
                                            <p:txEl>
                                              <p:pRg st="6" end="6"/>
                                            </p:txEl>
                                          </p:spTgt>
                                        </p:tgtEl>
                                        <p:attrNameLst>
                                          <p:attrName>ppt_w</p:attrName>
                                        </p:attrNameLst>
                                      </p:cBhvr>
                                      <p:tavLst>
                                        <p:tav tm="0">
                                          <p:val>
                                            <p:strVal val="#ppt_w*0.70"/>
                                          </p:val>
                                        </p:tav>
                                        <p:tav tm="100000">
                                          <p:val>
                                            <p:strVal val="#ppt_w"/>
                                          </p:val>
                                        </p:tav>
                                      </p:tavLst>
                                    </p:anim>
                                    <p:anim calcmode="lin" valueType="num">
                                      <p:cBhvr>
                                        <p:cTn id="51" dur="1000" fill="hold"/>
                                        <p:tgtEl>
                                          <p:spTgt spid="5">
                                            <p:txEl>
                                              <p:pRg st="6" end="6"/>
                                            </p:txEl>
                                          </p:spTgt>
                                        </p:tgtEl>
                                        <p:attrNameLst>
                                          <p:attrName>ppt_h</p:attrName>
                                        </p:attrNameLst>
                                      </p:cBhvr>
                                      <p:tavLst>
                                        <p:tav tm="0">
                                          <p:val>
                                            <p:strVal val="#ppt_h"/>
                                          </p:val>
                                        </p:tav>
                                        <p:tav tm="100000">
                                          <p:val>
                                            <p:strVal val="#ppt_h"/>
                                          </p:val>
                                        </p:tav>
                                      </p:tavLst>
                                    </p:anim>
                                    <p:animEffect transition="in" filter="fade">
                                      <p:cBhvr>
                                        <p:cTn id="52" dur="1000"/>
                                        <p:tgtEl>
                                          <p:spTgt spid="5">
                                            <p:txEl>
                                              <p:pRg st="6" end="6"/>
                                            </p:txEl>
                                          </p:spTgt>
                                        </p:tgtEl>
                                      </p:cBhvr>
                                    </p:animEffect>
                                  </p:childTnLst>
                                </p:cTn>
                              </p:par>
                            </p:childTnLst>
                          </p:cTn>
                        </p:par>
                        <p:par>
                          <p:cTn id="53" fill="hold">
                            <p:stCondLst>
                              <p:cond delay="7000"/>
                            </p:stCondLst>
                            <p:childTnLst>
                              <p:par>
                                <p:cTn id="54" presetID="55" presetClass="entr" presetSubtype="0" fill="hold" nodeType="after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 calcmode="lin" valueType="num">
                                      <p:cBhvr>
                                        <p:cTn id="56" dur="1000" fill="hold"/>
                                        <p:tgtEl>
                                          <p:spTgt spid="5">
                                            <p:txEl>
                                              <p:pRg st="7" end="7"/>
                                            </p:txEl>
                                          </p:spTgt>
                                        </p:tgtEl>
                                        <p:attrNameLst>
                                          <p:attrName>ppt_w</p:attrName>
                                        </p:attrNameLst>
                                      </p:cBhvr>
                                      <p:tavLst>
                                        <p:tav tm="0">
                                          <p:val>
                                            <p:strVal val="#ppt_w*0.70"/>
                                          </p:val>
                                        </p:tav>
                                        <p:tav tm="100000">
                                          <p:val>
                                            <p:strVal val="#ppt_w"/>
                                          </p:val>
                                        </p:tav>
                                      </p:tavLst>
                                    </p:anim>
                                    <p:anim calcmode="lin" valueType="num">
                                      <p:cBhvr>
                                        <p:cTn id="57" dur="1000" fill="hold"/>
                                        <p:tgtEl>
                                          <p:spTgt spid="5">
                                            <p:txEl>
                                              <p:pRg st="7" end="7"/>
                                            </p:txEl>
                                          </p:spTgt>
                                        </p:tgtEl>
                                        <p:attrNameLst>
                                          <p:attrName>ppt_h</p:attrName>
                                        </p:attrNameLst>
                                      </p:cBhvr>
                                      <p:tavLst>
                                        <p:tav tm="0">
                                          <p:val>
                                            <p:strVal val="#ppt_h"/>
                                          </p:val>
                                        </p:tav>
                                        <p:tav tm="100000">
                                          <p:val>
                                            <p:strVal val="#ppt_h"/>
                                          </p:val>
                                        </p:tav>
                                      </p:tavLst>
                                    </p:anim>
                                    <p:animEffect transition="in" filter="fade">
                                      <p:cBhvr>
                                        <p:cTn id="58" dur="1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a:xfrm>
            <a:off x="428596" y="0"/>
            <a:ext cx="8401080" cy="1143000"/>
          </a:xfrm>
        </p:spPr>
        <p:txBody>
          <a:bodyPr>
            <a:noAutofit/>
          </a:bodyPr>
          <a:lstStyle/>
          <a:p>
            <a:r>
              <a:rPr lang="en-US" sz="3600" b="1" dirty="0">
                <a:solidFill>
                  <a:schemeClr val="accent5">
                    <a:lumMod val="60000"/>
                    <a:lumOff val="40000"/>
                  </a:schemeClr>
                </a:solidFill>
                <a:latin typeface="Sitka Text" pitchFamily="2" charset="0"/>
              </a:rPr>
              <a:t>APPLICATIONS</a:t>
            </a:r>
            <a:endParaRPr lang="en-US" sz="4000" dirty="0">
              <a:solidFill>
                <a:schemeClr val="bg1"/>
              </a:solidFill>
              <a:latin typeface="Sitka Text" pitchFamily="2" charset="0"/>
            </a:endParaRPr>
          </a:p>
        </p:txBody>
      </p:sp>
      <p:sp>
        <p:nvSpPr>
          <p:cNvPr id="11" name="Content Placeholder 12"/>
          <p:cNvSpPr txBox="1">
            <a:spLocks/>
          </p:cNvSpPr>
          <p:nvPr/>
        </p:nvSpPr>
        <p:spPr>
          <a:xfrm>
            <a:off x="642910" y="1214422"/>
            <a:ext cx="6715172" cy="571505"/>
          </a:xfrm>
          <a:prstGeom prst="rect">
            <a:avLst/>
          </a:prstGeom>
        </p:spPr>
        <p:txBody>
          <a:bodyPr vert="horz" lIns="91440" tIns="45720" rIns="91440" bIns="45720" rtlCol="0">
            <a:noAutofit/>
          </a:bodyPr>
          <a:lstStyle/>
          <a:p>
            <a:pPr marL="342900" lvl="0" indent="-342900">
              <a:spcBef>
                <a:spcPct val="20000"/>
              </a:spcBef>
              <a:defRPr/>
            </a:pPr>
            <a:r>
              <a:rPr kumimoji="0" lang="en-US" sz="2800" b="1" i="0" u="none" strike="noStrike" kern="1200" cap="none" spc="0" normalizeH="0" baseline="0" noProof="0" dirty="0">
                <a:ln>
                  <a:noFill/>
                </a:ln>
                <a:solidFill>
                  <a:schemeClr val="bg1"/>
                </a:solidFill>
                <a:effectLst/>
                <a:uLnTx/>
                <a:uFillTx/>
                <a:latin typeface="Bell MT" pitchFamily="18" charset="0"/>
              </a:rPr>
              <a:t>3</a:t>
            </a:r>
            <a:r>
              <a:rPr kumimoji="0" lang="en-US" sz="2400" b="1" i="0" u="none" strike="noStrike" kern="1200" cap="none" spc="0" normalizeH="0" baseline="0" noProof="0" dirty="0">
                <a:ln>
                  <a:noFill/>
                </a:ln>
                <a:solidFill>
                  <a:schemeClr val="bg1"/>
                </a:solidFill>
                <a:effectLst/>
                <a:uLnTx/>
                <a:uFillTx/>
                <a:latin typeface="Bell MT" pitchFamily="18" charset="0"/>
              </a:rPr>
              <a:t>.</a:t>
            </a:r>
            <a:r>
              <a:rPr lang="en-US" sz="2400" b="1" dirty="0">
                <a:solidFill>
                  <a:schemeClr val="bg1"/>
                </a:solidFill>
                <a:latin typeface="Bell MT" pitchFamily="18" charset="0"/>
              </a:rPr>
              <a:t> </a:t>
            </a:r>
            <a:r>
              <a:rPr lang="en-US" sz="2400" b="1" u="sng" dirty="0">
                <a:solidFill>
                  <a:schemeClr val="bg1"/>
                </a:solidFill>
                <a:latin typeface="Bell MT" pitchFamily="18" charset="0"/>
              </a:rPr>
              <a:t>Supply Chain and Product Authentication</a:t>
            </a:r>
            <a:endParaRPr kumimoji="0" lang="en-US" sz="2400" b="1" i="0" u="sng" strike="noStrike" kern="1200" cap="none" spc="0" normalizeH="0" baseline="0" noProof="0" dirty="0">
              <a:ln>
                <a:noFill/>
              </a:ln>
              <a:solidFill>
                <a:schemeClr val="bg1"/>
              </a:solidFill>
              <a:effectLst/>
              <a:uLnTx/>
              <a:uFillTx/>
              <a:latin typeface="Bell MT" pitchFamily="18" charset="0"/>
            </a:endParaRPr>
          </a:p>
        </p:txBody>
      </p:sp>
      <p:sp>
        <p:nvSpPr>
          <p:cNvPr id="13" name="Content Placeholder 12"/>
          <p:cNvSpPr txBox="1">
            <a:spLocks/>
          </p:cNvSpPr>
          <p:nvPr/>
        </p:nvSpPr>
        <p:spPr>
          <a:xfrm>
            <a:off x="642910" y="2857496"/>
            <a:ext cx="5286412" cy="571505"/>
          </a:xfrm>
          <a:prstGeom prst="rect">
            <a:avLst/>
          </a:prstGeom>
        </p:spPr>
        <p:txBody>
          <a:bodyPr vert="horz" lIns="91440" tIns="45720" rIns="91440" bIns="45720" rtlCol="0">
            <a:noAutofit/>
          </a:bodyPr>
          <a:lstStyle/>
          <a:p>
            <a:pPr marL="342900" lvl="0" indent="-342900">
              <a:spcBef>
                <a:spcPct val="20000"/>
              </a:spcBef>
              <a:defRPr/>
            </a:pPr>
            <a:r>
              <a:rPr lang="en-US" sz="2800" b="1" dirty="0">
                <a:solidFill>
                  <a:schemeClr val="bg1"/>
                </a:solidFill>
                <a:latin typeface="Bell MT" pitchFamily="18" charset="0"/>
              </a:rPr>
              <a:t>4</a:t>
            </a:r>
            <a:r>
              <a:rPr kumimoji="0" lang="en-US" sz="2400" b="1" i="0" u="none" strike="noStrike" kern="1200" cap="none" spc="0" normalizeH="0" baseline="0" noProof="0" dirty="0">
                <a:ln>
                  <a:noFill/>
                </a:ln>
                <a:solidFill>
                  <a:schemeClr val="bg1"/>
                </a:solidFill>
                <a:effectLst/>
                <a:uLnTx/>
                <a:uFillTx/>
                <a:latin typeface="Bell MT" pitchFamily="18" charset="0"/>
              </a:rPr>
              <a:t>.</a:t>
            </a:r>
            <a:r>
              <a:rPr lang="en-US" sz="2400" b="1" dirty="0">
                <a:solidFill>
                  <a:schemeClr val="bg1"/>
                </a:solidFill>
                <a:latin typeface="Bell MT" pitchFamily="18" charset="0"/>
              </a:rPr>
              <a:t> </a:t>
            </a:r>
            <a:r>
              <a:rPr lang="en-US" sz="2400" b="1" u="sng" dirty="0">
                <a:solidFill>
                  <a:schemeClr val="bg1"/>
                </a:solidFill>
                <a:latin typeface="Bell MT" pitchFamily="18" charset="0"/>
              </a:rPr>
              <a:t>Healthcare Records Management</a:t>
            </a:r>
            <a:endParaRPr kumimoji="0" lang="en-US" sz="2400" b="1" i="0" u="sng" strike="noStrike" kern="1200" cap="none" spc="0" normalizeH="0" baseline="0" noProof="0" dirty="0">
              <a:ln>
                <a:noFill/>
              </a:ln>
              <a:solidFill>
                <a:schemeClr val="bg1"/>
              </a:solidFill>
              <a:effectLst/>
              <a:uLnTx/>
              <a:uFillTx/>
              <a:latin typeface="Bell MT" pitchFamily="18" charset="0"/>
            </a:endParaRPr>
          </a:p>
        </p:txBody>
      </p:sp>
      <p:sp>
        <p:nvSpPr>
          <p:cNvPr id="15" name="Content Placeholder 12"/>
          <p:cNvSpPr txBox="1">
            <a:spLocks/>
          </p:cNvSpPr>
          <p:nvPr/>
        </p:nvSpPr>
        <p:spPr>
          <a:xfrm>
            <a:off x="785786" y="4714884"/>
            <a:ext cx="5286412" cy="571505"/>
          </a:xfrm>
          <a:prstGeom prst="rect">
            <a:avLst/>
          </a:prstGeom>
        </p:spPr>
        <p:txBody>
          <a:bodyPr vert="horz" lIns="91440" tIns="45720" rIns="91440" bIns="45720" rtlCol="0">
            <a:noAutofit/>
          </a:bodyPr>
          <a:lstStyle/>
          <a:p>
            <a:pPr marL="342900" lvl="0" indent="-342900">
              <a:spcBef>
                <a:spcPct val="20000"/>
              </a:spcBef>
              <a:defRPr/>
            </a:pPr>
            <a:r>
              <a:rPr kumimoji="0" lang="en-US" sz="2800" b="1" i="0" u="none" strike="noStrike" kern="1200" cap="none" spc="0" normalizeH="0" baseline="0" noProof="0" dirty="0">
                <a:ln>
                  <a:noFill/>
                </a:ln>
                <a:solidFill>
                  <a:schemeClr val="bg1"/>
                </a:solidFill>
                <a:effectLst/>
                <a:uLnTx/>
                <a:uFillTx/>
                <a:latin typeface="Bell MT" pitchFamily="18" charset="0"/>
              </a:rPr>
              <a:t>5</a:t>
            </a:r>
            <a:r>
              <a:rPr kumimoji="0" lang="en-US" sz="2400" b="1" i="0" u="none" strike="noStrike" kern="1200" cap="none" spc="0" normalizeH="0" baseline="0" noProof="0" dirty="0">
                <a:ln>
                  <a:noFill/>
                </a:ln>
                <a:solidFill>
                  <a:schemeClr val="bg1"/>
                </a:solidFill>
                <a:effectLst/>
                <a:uLnTx/>
                <a:uFillTx/>
                <a:latin typeface="Bell MT" pitchFamily="18" charset="0"/>
              </a:rPr>
              <a:t>.</a:t>
            </a:r>
            <a:r>
              <a:rPr lang="en-US" sz="2400" b="1" dirty="0">
                <a:solidFill>
                  <a:schemeClr val="bg1"/>
                </a:solidFill>
                <a:latin typeface="Bell MT" pitchFamily="18" charset="0"/>
              </a:rPr>
              <a:t> </a:t>
            </a:r>
            <a:r>
              <a:rPr lang="en-US" sz="2400" b="1" u="sng" dirty="0" err="1">
                <a:solidFill>
                  <a:schemeClr val="bg1"/>
                </a:solidFill>
                <a:latin typeface="Bell MT" pitchFamily="18" charset="0"/>
              </a:rPr>
              <a:t>IoT</a:t>
            </a:r>
            <a:r>
              <a:rPr lang="en-US" sz="2400" b="1" u="sng" dirty="0">
                <a:solidFill>
                  <a:schemeClr val="bg1"/>
                </a:solidFill>
                <a:latin typeface="Bell MT" pitchFamily="18" charset="0"/>
              </a:rPr>
              <a:t> </a:t>
            </a:r>
            <a:r>
              <a:rPr lang="en-US" sz="2400" b="1" u="sng" dirty="0" smtClean="0">
                <a:solidFill>
                  <a:schemeClr val="bg1"/>
                </a:solidFill>
                <a:latin typeface="Bell MT" pitchFamily="18" charset="0"/>
              </a:rPr>
              <a:t> Device  Authentication</a:t>
            </a:r>
            <a:endParaRPr kumimoji="0" lang="en-US" sz="2400" b="1" i="0" u="sng" strike="noStrike" kern="1200" cap="none" spc="0" normalizeH="0" baseline="0" noProof="0" dirty="0">
              <a:ln>
                <a:noFill/>
              </a:ln>
              <a:solidFill>
                <a:schemeClr val="bg1"/>
              </a:solidFill>
              <a:effectLst/>
              <a:uLnTx/>
              <a:uFillTx/>
              <a:latin typeface="Bell MT" pitchFamily="18" charset="0"/>
            </a:endParaRPr>
          </a:p>
        </p:txBody>
      </p:sp>
      <p:sp>
        <p:nvSpPr>
          <p:cNvPr id="5134" name="AutoShape 14" descr="https://static.vecteezy.com/system/resources/previews/020/071/489/original/iot-abstract-technology-circle-setting-logo-design-on-black-background-iot-creative-initials-letter-logo-vector.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6" name="AutoShape 16" descr="https://static.vecteezy.com/system/resources/previews/020/071/489/original/iot-abstract-technology-circle-setting-logo-design-on-black-background-iot-creative-initials-letter-logo-vector.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8" name="AutoShape 18" descr="https://static.vecteezy.com/system/resources/previews/020/071/489/original/iot-abstract-technology-circle-setting-logo-design-on-black-background-iot-creative-initials-letter-logo-vector.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42" name="Picture 22" descr="https://c4.wallpaperflare.com/wallpaper/56/325/305/dark-wallpaper-preview.jpg"/>
          <p:cNvPicPr>
            <a:picLocks noChangeAspect="1" noChangeArrowheads="1"/>
          </p:cNvPicPr>
          <p:nvPr/>
        </p:nvPicPr>
        <p:blipFill>
          <a:blip r:embed="rId3"/>
          <a:srcRect l="20604" t="28022" r="21703" b="42307"/>
          <a:stretch>
            <a:fillRect/>
          </a:stretch>
        </p:blipFill>
        <p:spPr bwMode="auto">
          <a:xfrm flipV="1">
            <a:off x="5643570" y="2928934"/>
            <a:ext cx="1928826" cy="571504"/>
          </a:xfrm>
          <a:prstGeom prst="rect">
            <a:avLst/>
          </a:prstGeom>
          <a:noFill/>
        </p:spPr>
      </p:pic>
      <p:pic>
        <p:nvPicPr>
          <p:cNvPr id="5144" name="Picture 24" descr="https://www.brisbaneproductphotography.com.au/wp-content/uploads/2016/01/Group-Product-Photography-10.jpg"/>
          <p:cNvPicPr>
            <a:picLocks noChangeAspect="1" noChangeArrowheads="1"/>
          </p:cNvPicPr>
          <p:nvPr/>
        </p:nvPicPr>
        <p:blipFill>
          <a:blip r:embed="rId4" cstate="print"/>
          <a:srcRect l="13497" r="13616" b="10018"/>
          <a:stretch>
            <a:fillRect/>
          </a:stretch>
        </p:blipFill>
        <p:spPr bwMode="auto">
          <a:xfrm>
            <a:off x="7000892" y="785794"/>
            <a:ext cx="1143008" cy="1058326"/>
          </a:xfrm>
          <a:prstGeom prst="rect">
            <a:avLst/>
          </a:prstGeom>
          <a:noFill/>
        </p:spPr>
      </p:pic>
      <p:sp>
        <p:nvSpPr>
          <p:cNvPr id="5150" name="AutoShape 30" descr="https://www.iotevents.org/wp-content/uploads/2017/10/IOT-LOGO-final_transparent-03-727x518.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52" name="AutoShape 32" descr="https://www.iotevents.org/wp-content/uploads/2017/10/IOT-LOGO-final_transparent-03-727x518.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64" name="Picture 44" descr="https://icon-library.com/images/iot-icon-png/iot-icon-png-25.jpg"/>
          <p:cNvPicPr>
            <a:picLocks noChangeAspect="1" noChangeArrowheads="1"/>
          </p:cNvPicPr>
          <p:nvPr/>
        </p:nvPicPr>
        <p:blipFill>
          <a:blip r:embed="rId5" cstate="print"/>
          <a:srcRect/>
          <a:stretch>
            <a:fillRect/>
          </a:stretch>
        </p:blipFill>
        <p:spPr bwMode="auto">
          <a:xfrm>
            <a:off x="5286380" y="4572008"/>
            <a:ext cx="909885" cy="707688"/>
          </a:xfrm>
          <a:prstGeom prst="rect">
            <a:avLst/>
          </a:prstGeom>
          <a:noFill/>
        </p:spPr>
      </p:pic>
      <p:sp>
        <p:nvSpPr>
          <p:cNvPr id="20" name="Content Placeholder 12"/>
          <p:cNvSpPr txBox="1">
            <a:spLocks/>
          </p:cNvSpPr>
          <p:nvPr/>
        </p:nvSpPr>
        <p:spPr>
          <a:xfrm>
            <a:off x="928662" y="1714488"/>
            <a:ext cx="7000924" cy="1357322"/>
          </a:xfrm>
          <a:prstGeom prst="rect">
            <a:avLst/>
          </a:prstGeom>
        </p:spPr>
        <p:txBody>
          <a:bodyPr vert="horz" lIns="91440" tIns="45720" rIns="91440" bIns="45720" rtlCol="0">
            <a:noAutofit/>
          </a:bodyPr>
          <a:lstStyle/>
          <a:p>
            <a:pPr marL="342900" lvl="0" indent="-342900" algn="just">
              <a:spcBef>
                <a:spcPct val="20000"/>
              </a:spcBef>
              <a:defRPr/>
            </a:pPr>
            <a:r>
              <a:rPr lang="en-US" b="1" dirty="0" smtClean="0">
                <a:solidFill>
                  <a:schemeClr val="bg1"/>
                </a:solidFill>
                <a:latin typeface="Bell MT" pitchFamily="18" charset="0"/>
              </a:rPr>
              <a:t>     Supply </a:t>
            </a:r>
            <a:r>
              <a:rPr lang="en-US" b="1" dirty="0" smtClean="0">
                <a:solidFill>
                  <a:schemeClr val="bg1"/>
                </a:solidFill>
                <a:latin typeface="Bell MT" pitchFamily="18" charset="0"/>
              </a:rPr>
              <a:t>chain management ensures efficient flow of goods/services from origin to consumption, while product authentication verifies item legitimacy, safeguarding against counterfeiting and ensuring quality assurance.</a:t>
            </a:r>
            <a:endParaRPr kumimoji="0" lang="en-US" b="1" i="0" u="none" strike="noStrike" kern="1200" cap="none" spc="0" normalizeH="0" baseline="0" noProof="0" dirty="0">
              <a:ln>
                <a:noFill/>
              </a:ln>
              <a:solidFill>
                <a:schemeClr val="bg1"/>
              </a:solidFill>
              <a:effectLst/>
              <a:uLnTx/>
              <a:uFillTx/>
              <a:latin typeface="Bell MT" pitchFamily="18" charset="0"/>
            </a:endParaRPr>
          </a:p>
        </p:txBody>
      </p:sp>
      <p:sp>
        <p:nvSpPr>
          <p:cNvPr id="21" name="Content Placeholder 12"/>
          <p:cNvSpPr txBox="1">
            <a:spLocks/>
          </p:cNvSpPr>
          <p:nvPr/>
        </p:nvSpPr>
        <p:spPr>
          <a:xfrm>
            <a:off x="928662" y="3429000"/>
            <a:ext cx="7000924" cy="1357322"/>
          </a:xfrm>
          <a:prstGeom prst="rect">
            <a:avLst/>
          </a:prstGeom>
        </p:spPr>
        <p:txBody>
          <a:bodyPr vert="horz" lIns="91440" tIns="45720" rIns="91440" bIns="45720" rtlCol="0">
            <a:noAutofit/>
          </a:bodyPr>
          <a:lstStyle/>
          <a:p>
            <a:pPr marL="342900" lvl="0" indent="-342900" algn="just">
              <a:spcBef>
                <a:spcPct val="20000"/>
              </a:spcBef>
              <a:defRPr/>
            </a:pPr>
            <a:r>
              <a:rPr lang="en-US" b="1" dirty="0" smtClean="0">
                <a:solidFill>
                  <a:schemeClr val="bg1"/>
                </a:solidFill>
                <a:latin typeface="Bell MT" pitchFamily="18" charset="0"/>
              </a:rPr>
              <a:t>     In healthcare records management, blockchain can be applied for certificate authentication, ensuring the integrity and authenticity of medical certifications through immutable and transparent verification processes.</a:t>
            </a:r>
            <a:endParaRPr kumimoji="0" lang="en-US" b="1" i="0" u="none" strike="noStrike" kern="1200" cap="none" spc="0" normalizeH="0" baseline="0" noProof="0" dirty="0">
              <a:ln>
                <a:noFill/>
              </a:ln>
              <a:solidFill>
                <a:schemeClr val="bg1"/>
              </a:solidFill>
              <a:effectLst/>
              <a:uLnTx/>
              <a:uFillTx/>
              <a:latin typeface="Bell MT" pitchFamily="18" charset="0"/>
            </a:endParaRPr>
          </a:p>
        </p:txBody>
      </p:sp>
      <p:sp>
        <p:nvSpPr>
          <p:cNvPr id="22" name="Content Placeholder 12"/>
          <p:cNvSpPr txBox="1">
            <a:spLocks/>
          </p:cNvSpPr>
          <p:nvPr/>
        </p:nvSpPr>
        <p:spPr>
          <a:xfrm>
            <a:off x="1000100" y="5286388"/>
            <a:ext cx="7000924" cy="1357322"/>
          </a:xfrm>
          <a:prstGeom prst="rect">
            <a:avLst/>
          </a:prstGeom>
        </p:spPr>
        <p:txBody>
          <a:bodyPr vert="horz" lIns="91440" tIns="45720" rIns="91440" bIns="45720" rtlCol="0">
            <a:noAutofit/>
          </a:bodyPr>
          <a:lstStyle/>
          <a:p>
            <a:pPr marL="342900" lvl="0" indent="-342900" algn="just">
              <a:spcBef>
                <a:spcPct val="20000"/>
              </a:spcBef>
              <a:defRPr/>
            </a:pPr>
            <a:r>
              <a:rPr lang="en-US" b="1" dirty="0" smtClean="0">
                <a:solidFill>
                  <a:schemeClr val="bg1"/>
                </a:solidFill>
                <a:latin typeface="Bell MT" pitchFamily="18" charset="0"/>
              </a:rPr>
              <a:t>     </a:t>
            </a:r>
            <a:r>
              <a:rPr lang="en-US" b="1" dirty="0" err="1" smtClean="0">
                <a:solidFill>
                  <a:schemeClr val="bg1"/>
                </a:solidFill>
                <a:latin typeface="Bell MT" pitchFamily="18" charset="0"/>
              </a:rPr>
              <a:t>IoT</a:t>
            </a:r>
            <a:r>
              <a:rPr lang="en-US" b="1" dirty="0" smtClean="0">
                <a:solidFill>
                  <a:schemeClr val="bg1"/>
                </a:solidFill>
                <a:latin typeface="Bell MT" pitchFamily="18" charset="0"/>
              </a:rPr>
              <a:t> device authentication enhances certificate authentication using blockchain by securely verifying the identity and integrity of </a:t>
            </a:r>
            <a:r>
              <a:rPr lang="en-US" b="1" dirty="0" err="1" smtClean="0">
                <a:solidFill>
                  <a:schemeClr val="bg1"/>
                </a:solidFill>
                <a:latin typeface="Bell MT" pitchFamily="18" charset="0"/>
              </a:rPr>
              <a:t>IoT</a:t>
            </a:r>
            <a:r>
              <a:rPr lang="en-US" b="1" dirty="0" smtClean="0">
                <a:solidFill>
                  <a:schemeClr val="bg1"/>
                </a:solidFill>
                <a:latin typeface="Bell MT" pitchFamily="18" charset="0"/>
              </a:rPr>
              <a:t> devices accessing or transmitting data within the blockchain network.</a:t>
            </a:r>
            <a:endParaRPr kumimoji="0" lang="en-US" b="1" i="0" u="none" strike="noStrike" kern="1200" cap="none" spc="0" normalizeH="0" baseline="0" noProof="0" dirty="0">
              <a:ln>
                <a:noFill/>
              </a:ln>
              <a:solidFill>
                <a:schemeClr val="bg1"/>
              </a:solidFill>
              <a:effectLst/>
              <a:uLnTx/>
              <a:uFillTx/>
              <a:latin typeface="Bell MT"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strVal val="#ppt_w*0.70"/>
                                          </p:val>
                                        </p:tav>
                                        <p:tav tm="100000">
                                          <p:val>
                                            <p:strVal val="#ppt_w"/>
                                          </p:val>
                                        </p:tav>
                                      </p:tavLst>
                                    </p:anim>
                                    <p:anim calcmode="lin" valueType="num">
                                      <p:cBhvr>
                                        <p:cTn id="15" dur="1000" fill="hold"/>
                                        <p:tgtEl>
                                          <p:spTgt spid="11"/>
                                        </p:tgtEl>
                                        <p:attrNameLst>
                                          <p:attrName>ppt_h</p:attrName>
                                        </p:attrNameLst>
                                      </p:cBhvr>
                                      <p:tavLst>
                                        <p:tav tm="0">
                                          <p:val>
                                            <p:strVal val="#ppt_h"/>
                                          </p:val>
                                        </p:tav>
                                        <p:tav tm="100000">
                                          <p:val>
                                            <p:strVal val="#ppt_h"/>
                                          </p:val>
                                        </p:tav>
                                      </p:tavLst>
                                    </p:anim>
                                    <p:animEffect transition="in" filter="fade">
                                      <p:cBhvr>
                                        <p:cTn id="16" dur="1000"/>
                                        <p:tgtEl>
                                          <p:spTgt spid="11"/>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strVal val="#ppt_w*0.70"/>
                                          </p:val>
                                        </p:tav>
                                        <p:tav tm="100000">
                                          <p:val>
                                            <p:strVal val="#ppt_w"/>
                                          </p:val>
                                        </p:tav>
                                      </p:tavLst>
                                    </p:anim>
                                    <p:anim calcmode="lin" valueType="num">
                                      <p:cBhvr>
                                        <p:cTn id="20" dur="1000" fill="hold"/>
                                        <p:tgtEl>
                                          <p:spTgt spid="20"/>
                                        </p:tgtEl>
                                        <p:attrNameLst>
                                          <p:attrName>ppt_h</p:attrName>
                                        </p:attrNameLst>
                                      </p:cBhvr>
                                      <p:tavLst>
                                        <p:tav tm="0">
                                          <p:val>
                                            <p:strVal val="#ppt_h"/>
                                          </p:val>
                                        </p:tav>
                                        <p:tav tm="100000">
                                          <p:val>
                                            <p:strVal val="#ppt_h"/>
                                          </p:val>
                                        </p:tav>
                                      </p:tavLst>
                                    </p:anim>
                                    <p:animEffect transition="in" filter="fade">
                                      <p:cBhvr>
                                        <p:cTn id="21" dur="1000"/>
                                        <p:tgtEl>
                                          <p:spTgt spid="20"/>
                                        </p:tgtEl>
                                      </p:cBhvr>
                                    </p:animEffect>
                                  </p:childTnLst>
                                </p:cTn>
                              </p:par>
                              <p:par>
                                <p:cTn id="22" presetID="55" presetClass="entr" presetSubtype="0" fill="hold" nodeType="withEffect">
                                  <p:stCondLst>
                                    <p:cond delay="0"/>
                                  </p:stCondLst>
                                  <p:childTnLst>
                                    <p:set>
                                      <p:cBhvr>
                                        <p:cTn id="23" dur="1" fill="hold">
                                          <p:stCondLst>
                                            <p:cond delay="0"/>
                                          </p:stCondLst>
                                        </p:cTn>
                                        <p:tgtEl>
                                          <p:spTgt spid="5144"/>
                                        </p:tgtEl>
                                        <p:attrNameLst>
                                          <p:attrName>style.visibility</p:attrName>
                                        </p:attrNameLst>
                                      </p:cBhvr>
                                      <p:to>
                                        <p:strVal val="visible"/>
                                      </p:to>
                                    </p:set>
                                    <p:anim calcmode="lin" valueType="num">
                                      <p:cBhvr>
                                        <p:cTn id="24" dur="1000" fill="hold"/>
                                        <p:tgtEl>
                                          <p:spTgt spid="5144"/>
                                        </p:tgtEl>
                                        <p:attrNameLst>
                                          <p:attrName>ppt_w</p:attrName>
                                        </p:attrNameLst>
                                      </p:cBhvr>
                                      <p:tavLst>
                                        <p:tav tm="0">
                                          <p:val>
                                            <p:strVal val="#ppt_w*0.70"/>
                                          </p:val>
                                        </p:tav>
                                        <p:tav tm="100000">
                                          <p:val>
                                            <p:strVal val="#ppt_w"/>
                                          </p:val>
                                        </p:tav>
                                      </p:tavLst>
                                    </p:anim>
                                    <p:anim calcmode="lin" valueType="num">
                                      <p:cBhvr>
                                        <p:cTn id="25" dur="1000" fill="hold"/>
                                        <p:tgtEl>
                                          <p:spTgt spid="5144"/>
                                        </p:tgtEl>
                                        <p:attrNameLst>
                                          <p:attrName>ppt_h</p:attrName>
                                        </p:attrNameLst>
                                      </p:cBhvr>
                                      <p:tavLst>
                                        <p:tav tm="0">
                                          <p:val>
                                            <p:strVal val="#ppt_h"/>
                                          </p:val>
                                        </p:tav>
                                        <p:tav tm="100000">
                                          <p:val>
                                            <p:strVal val="#ppt_h"/>
                                          </p:val>
                                        </p:tav>
                                      </p:tavLst>
                                    </p:anim>
                                    <p:animEffect transition="in" filter="fade">
                                      <p:cBhvr>
                                        <p:cTn id="26" dur="1000"/>
                                        <p:tgtEl>
                                          <p:spTgt spid="5144"/>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strVal val="#ppt_w*0.70"/>
                                          </p:val>
                                        </p:tav>
                                        <p:tav tm="100000">
                                          <p:val>
                                            <p:strVal val="#ppt_w"/>
                                          </p:val>
                                        </p:tav>
                                      </p:tavLst>
                                    </p:anim>
                                    <p:anim calcmode="lin" valueType="num">
                                      <p:cBhvr>
                                        <p:cTn id="32" dur="1000" fill="hold"/>
                                        <p:tgtEl>
                                          <p:spTgt spid="13"/>
                                        </p:tgtEl>
                                        <p:attrNameLst>
                                          <p:attrName>ppt_h</p:attrName>
                                        </p:attrNameLst>
                                      </p:cBhvr>
                                      <p:tavLst>
                                        <p:tav tm="0">
                                          <p:val>
                                            <p:strVal val="#ppt_h"/>
                                          </p:val>
                                        </p:tav>
                                        <p:tav tm="100000">
                                          <p:val>
                                            <p:strVal val="#ppt_h"/>
                                          </p:val>
                                        </p:tav>
                                      </p:tavLst>
                                    </p:anim>
                                    <p:animEffect transition="in" filter="fade">
                                      <p:cBhvr>
                                        <p:cTn id="33" dur="1000"/>
                                        <p:tgtEl>
                                          <p:spTgt spid="13"/>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1000" fill="hold"/>
                                        <p:tgtEl>
                                          <p:spTgt spid="21"/>
                                        </p:tgtEl>
                                        <p:attrNameLst>
                                          <p:attrName>ppt_w</p:attrName>
                                        </p:attrNameLst>
                                      </p:cBhvr>
                                      <p:tavLst>
                                        <p:tav tm="0">
                                          <p:val>
                                            <p:strVal val="#ppt_w*0.70"/>
                                          </p:val>
                                        </p:tav>
                                        <p:tav tm="100000">
                                          <p:val>
                                            <p:strVal val="#ppt_w"/>
                                          </p:val>
                                        </p:tav>
                                      </p:tavLst>
                                    </p:anim>
                                    <p:anim calcmode="lin" valueType="num">
                                      <p:cBhvr>
                                        <p:cTn id="37" dur="1000" fill="hold"/>
                                        <p:tgtEl>
                                          <p:spTgt spid="21"/>
                                        </p:tgtEl>
                                        <p:attrNameLst>
                                          <p:attrName>ppt_h</p:attrName>
                                        </p:attrNameLst>
                                      </p:cBhvr>
                                      <p:tavLst>
                                        <p:tav tm="0">
                                          <p:val>
                                            <p:strVal val="#ppt_h"/>
                                          </p:val>
                                        </p:tav>
                                        <p:tav tm="100000">
                                          <p:val>
                                            <p:strVal val="#ppt_h"/>
                                          </p:val>
                                        </p:tav>
                                      </p:tavLst>
                                    </p:anim>
                                    <p:animEffect transition="in" filter="fade">
                                      <p:cBhvr>
                                        <p:cTn id="38" dur="1000"/>
                                        <p:tgtEl>
                                          <p:spTgt spid="21"/>
                                        </p:tgtEl>
                                      </p:cBhvr>
                                    </p:animEffect>
                                  </p:childTnLst>
                                </p:cTn>
                              </p:par>
                              <p:par>
                                <p:cTn id="39" presetID="55" presetClass="entr" presetSubtype="0" fill="hold" nodeType="withEffect">
                                  <p:stCondLst>
                                    <p:cond delay="0"/>
                                  </p:stCondLst>
                                  <p:childTnLst>
                                    <p:set>
                                      <p:cBhvr>
                                        <p:cTn id="40" dur="1" fill="hold">
                                          <p:stCondLst>
                                            <p:cond delay="0"/>
                                          </p:stCondLst>
                                        </p:cTn>
                                        <p:tgtEl>
                                          <p:spTgt spid="5142"/>
                                        </p:tgtEl>
                                        <p:attrNameLst>
                                          <p:attrName>style.visibility</p:attrName>
                                        </p:attrNameLst>
                                      </p:cBhvr>
                                      <p:to>
                                        <p:strVal val="visible"/>
                                      </p:to>
                                    </p:set>
                                    <p:anim calcmode="lin" valueType="num">
                                      <p:cBhvr>
                                        <p:cTn id="41" dur="1000" fill="hold"/>
                                        <p:tgtEl>
                                          <p:spTgt spid="5142"/>
                                        </p:tgtEl>
                                        <p:attrNameLst>
                                          <p:attrName>ppt_w</p:attrName>
                                        </p:attrNameLst>
                                      </p:cBhvr>
                                      <p:tavLst>
                                        <p:tav tm="0">
                                          <p:val>
                                            <p:strVal val="#ppt_w*0.70"/>
                                          </p:val>
                                        </p:tav>
                                        <p:tav tm="100000">
                                          <p:val>
                                            <p:strVal val="#ppt_w"/>
                                          </p:val>
                                        </p:tav>
                                      </p:tavLst>
                                    </p:anim>
                                    <p:anim calcmode="lin" valueType="num">
                                      <p:cBhvr>
                                        <p:cTn id="42" dur="1000" fill="hold"/>
                                        <p:tgtEl>
                                          <p:spTgt spid="5142"/>
                                        </p:tgtEl>
                                        <p:attrNameLst>
                                          <p:attrName>ppt_h</p:attrName>
                                        </p:attrNameLst>
                                      </p:cBhvr>
                                      <p:tavLst>
                                        <p:tav tm="0">
                                          <p:val>
                                            <p:strVal val="#ppt_h"/>
                                          </p:val>
                                        </p:tav>
                                        <p:tav tm="100000">
                                          <p:val>
                                            <p:strVal val="#ppt_h"/>
                                          </p:val>
                                        </p:tav>
                                      </p:tavLst>
                                    </p:anim>
                                    <p:animEffect transition="in" filter="fade">
                                      <p:cBhvr>
                                        <p:cTn id="43" dur="1000"/>
                                        <p:tgtEl>
                                          <p:spTgt spid="5142"/>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1000" fill="hold"/>
                                        <p:tgtEl>
                                          <p:spTgt spid="15"/>
                                        </p:tgtEl>
                                        <p:attrNameLst>
                                          <p:attrName>ppt_w</p:attrName>
                                        </p:attrNameLst>
                                      </p:cBhvr>
                                      <p:tavLst>
                                        <p:tav tm="0">
                                          <p:val>
                                            <p:strVal val="#ppt_w*0.70"/>
                                          </p:val>
                                        </p:tav>
                                        <p:tav tm="100000">
                                          <p:val>
                                            <p:strVal val="#ppt_w"/>
                                          </p:val>
                                        </p:tav>
                                      </p:tavLst>
                                    </p:anim>
                                    <p:anim calcmode="lin" valueType="num">
                                      <p:cBhvr>
                                        <p:cTn id="49" dur="1000" fill="hold"/>
                                        <p:tgtEl>
                                          <p:spTgt spid="15"/>
                                        </p:tgtEl>
                                        <p:attrNameLst>
                                          <p:attrName>ppt_h</p:attrName>
                                        </p:attrNameLst>
                                      </p:cBhvr>
                                      <p:tavLst>
                                        <p:tav tm="0">
                                          <p:val>
                                            <p:strVal val="#ppt_h"/>
                                          </p:val>
                                        </p:tav>
                                        <p:tav tm="100000">
                                          <p:val>
                                            <p:strVal val="#ppt_h"/>
                                          </p:val>
                                        </p:tav>
                                      </p:tavLst>
                                    </p:anim>
                                    <p:animEffect transition="in" filter="fade">
                                      <p:cBhvr>
                                        <p:cTn id="50" dur="1000"/>
                                        <p:tgtEl>
                                          <p:spTgt spid="15"/>
                                        </p:tgtEl>
                                      </p:cBhvr>
                                    </p:animEffect>
                                  </p:childTnLst>
                                </p:cTn>
                              </p:par>
                              <p:par>
                                <p:cTn id="51" presetID="55" presetClass="entr" presetSubtype="0" fill="hold" nodeType="withEffect">
                                  <p:stCondLst>
                                    <p:cond delay="0"/>
                                  </p:stCondLst>
                                  <p:childTnLst>
                                    <p:set>
                                      <p:cBhvr>
                                        <p:cTn id="52" dur="1" fill="hold">
                                          <p:stCondLst>
                                            <p:cond delay="0"/>
                                          </p:stCondLst>
                                        </p:cTn>
                                        <p:tgtEl>
                                          <p:spTgt spid="5164"/>
                                        </p:tgtEl>
                                        <p:attrNameLst>
                                          <p:attrName>style.visibility</p:attrName>
                                        </p:attrNameLst>
                                      </p:cBhvr>
                                      <p:to>
                                        <p:strVal val="visible"/>
                                      </p:to>
                                    </p:set>
                                    <p:anim calcmode="lin" valueType="num">
                                      <p:cBhvr>
                                        <p:cTn id="53" dur="1000" fill="hold"/>
                                        <p:tgtEl>
                                          <p:spTgt spid="5164"/>
                                        </p:tgtEl>
                                        <p:attrNameLst>
                                          <p:attrName>ppt_w</p:attrName>
                                        </p:attrNameLst>
                                      </p:cBhvr>
                                      <p:tavLst>
                                        <p:tav tm="0">
                                          <p:val>
                                            <p:strVal val="#ppt_w*0.70"/>
                                          </p:val>
                                        </p:tav>
                                        <p:tav tm="100000">
                                          <p:val>
                                            <p:strVal val="#ppt_w"/>
                                          </p:val>
                                        </p:tav>
                                      </p:tavLst>
                                    </p:anim>
                                    <p:anim calcmode="lin" valueType="num">
                                      <p:cBhvr>
                                        <p:cTn id="54" dur="1000" fill="hold"/>
                                        <p:tgtEl>
                                          <p:spTgt spid="5164"/>
                                        </p:tgtEl>
                                        <p:attrNameLst>
                                          <p:attrName>ppt_h</p:attrName>
                                        </p:attrNameLst>
                                      </p:cBhvr>
                                      <p:tavLst>
                                        <p:tav tm="0">
                                          <p:val>
                                            <p:strVal val="#ppt_h"/>
                                          </p:val>
                                        </p:tav>
                                        <p:tav tm="100000">
                                          <p:val>
                                            <p:strVal val="#ppt_h"/>
                                          </p:val>
                                        </p:tav>
                                      </p:tavLst>
                                    </p:anim>
                                    <p:animEffect transition="in" filter="fade">
                                      <p:cBhvr>
                                        <p:cTn id="55" dur="1000"/>
                                        <p:tgtEl>
                                          <p:spTgt spid="5164"/>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1000" fill="hold"/>
                                        <p:tgtEl>
                                          <p:spTgt spid="22"/>
                                        </p:tgtEl>
                                        <p:attrNameLst>
                                          <p:attrName>ppt_w</p:attrName>
                                        </p:attrNameLst>
                                      </p:cBhvr>
                                      <p:tavLst>
                                        <p:tav tm="0">
                                          <p:val>
                                            <p:strVal val="#ppt_w*0.70"/>
                                          </p:val>
                                        </p:tav>
                                        <p:tav tm="100000">
                                          <p:val>
                                            <p:strVal val="#ppt_w"/>
                                          </p:val>
                                        </p:tav>
                                      </p:tavLst>
                                    </p:anim>
                                    <p:anim calcmode="lin" valueType="num">
                                      <p:cBhvr>
                                        <p:cTn id="59" dur="1000" fill="hold"/>
                                        <p:tgtEl>
                                          <p:spTgt spid="22"/>
                                        </p:tgtEl>
                                        <p:attrNameLst>
                                          <p:attrName>ppt_h</p:attrName>
                                        </p:attrNameLst>
                                      </p:cBhvr>
                                      <p:tavLst>
                                        <p:tav tm="0">
                                          <p:val>
                                            <p:strVal val="#ppt_h"/>
                                          </p:val>
                                        </p:tav>
                                        <p:tav tm="100000">
                                          <p:val>
                                            <p:strVal val="#ppt_h"/>
                                          </p:val>
                                        </p:tav>
                                      </p:tavLst>
                                    </p:anim>
                                    <p:animEffect transition="in" filter="fade">
                                      <p:cBhvr>
                                        <p:cTn id="60"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3" grpId="0"/>
      <p:bldP spid="15" grpId="0"/>
      <p:bldP spid="20"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a:xfrm>
            <a:off x="428596" y="785794"/>
            <a:ext cx="8229600" cy="1143000"/>
          </a:xfrm>
        </p:spPr>
        <p:txBody>
          <a:bodyPr>
            <a:noAutofit/>
          </a:bodyPr>
          <a:lstStyle/>
          <a:p>
            <a:r>
              <a:rPr lang="en-US" sz="3600" b="1" dirty="0">
                <a:solidFill>
                  <a:schemeClr val="accent5">
                    <a:lumMod val="60000"/>
                    <a:lumOff val="40000"/>
                  </a:schemeClr>
                </a:solidFill>
                <a:latin typeface="Sitka Text" pitchFamily="2" charset="0"/>
              </a:rPr>
              <a:t>CONCLUSION</a:t>
            </a:r>
            <a:endParaRPr lang="en-US" sz="4000" dirty="0">
              <a:solidFill>
                <a:schemeClr val="bg1"/>
              </a:solidFill>
              <a:latin typeface="Sitka Text" pitchFamily="2" charset="0"/>
            </a:endParaRPr>
          </a:p>
        </p:txBody>
      </p:sp>
      <p:sp>
        <p:nvSpPr>
          <p:cNvPr id="5" name="Content Placeholder 4"/>
          <p:cNvSpPr>
            <a:spLocks noGrp="1"/>
          </p:cNvSpPr>
          <p:nvPr>
            <p:ph idx="1"/>
          </p:nvPr>
        </p:nvSpPr>
        <p:spPr>
          <a:xfrm>
            <a:off x="428596" y="2643182"/>
            <a:ext cx="7929618" cy="2043113"/>
          </a:xfrm>
        </p:spPr>
        <p:txBody>
          <a:bodyPr>
            <a:normAutofit/>
          </a:bodyPr>
          <a:lstStyle/>
          <a:p>
            <a:pPr algn="just">
              <a:buNone/>
            </a:pPr>
            <a:r>
              <a:rPr lang="en-US" sz="2400" b="1" dirty="0">
                <a:solidFill>
                  <a:schemeClr val="bg1"/>
                </a:solidFill>
                <a:latin typeface="Bell MT" pitchFamily="18" charset="0"/>
              </a:rPr>
              <a:t>             In conclusion, certificate authentication using </a:t>
            </a:r>
            <a:r>
              <a:rPr lang="en-US" sz="2400" b="1" dirty="0" err="1">
                <a:solidFill>
                  <a:schemeClr val="bg1"/>
                </a:solidFill>
                <a:latin typeface="Bell MT" pitchFamily="18" charset="0"/>
              </a:rPr>
              <a:t>blockchain</a:t>
            </a:r>
            <a:r>
              <a:rPr lang="en-US" sz="2400" b="1" dirty="0">
                <a:solidFill>
                  <a:schemeClr val="bg1"/>
                </a:solidFill>
                <a:latin typeface="Bell MT" pitchFamily="18" charset="0"/>
              </a:rPr>
              <a:t> offers a secure, transparent, and tamper -resistant solution that enhances trust and integrity in digital certificates across diverse industries and applications.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a:xfrm>
            <a:off x="428596" y="2428868"/>
            <a:ext cx="8229600" cy="1500190"/>
          </a:xfrm>
        </p:spPr>
        <p:txBody>
          <a:bodyPr>
            <a:noAutofit/>
          </a:bodyPr>
          <a:lstStyle/>
          <a:p>
            <a:r>
              <a:rPr lang="en-US" sz="8800" dirty="0">
                <a:solidFill>
                  <a:schemeClr val="bg1"/>
                </a:solidFill>
                <a:latin typeface="Freestyle Script" pitchFamily="66" charset="0"/>
              </a:rPr>
              <a:t>Thank  You</a:t>
            </a:r>
            <a:endParaRPr lang="en-US" sz="9600" dirty="0">
              <a:solidFill>
                <a:schemeClr val="bg1"/>
              </a:solidFill>
              <a:latin typeface="Freestyle Scrip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a:xfrm>
            <a:off x="428596" y="642918"/>
            <a:ext cx="8229600" cy="1143000"/>
          </a:xfrm>
        </p:spPr>
        <p:txBody>
          <a:bodyPr>
            <a:normAutofit/>
          </a:bodyPr>
          <a:lstStyle/>
          <a:p>
            <a:r>
              <a:rPr lang="en-US" sz="3600" b="1" dirty="0">
                <a:solidFill>
                  <a:schemeClr val="accent5">
                    <a:lumMod val="60000"/>
                    <a:lumOff val="40000"/>
                  </a:schemeClr>
                </a:solidFill>
                <a:latin typeface="Sitka Text" pitchFamily="2" charset="0"/>
              </a:rPr>
              <a:t>INTRODUCTION</a:t>
            </a:r>
          </a:p>
        </p:txBody>
      </p:sp>
      <p:sp>
        <p:nvSpPr>
          <p:cNvPr id="5" name="Content Placeholder 4"/>
          <p:cNvSpPr>
            <a:spLocks noGrp="1"/>
          </p:cNvSpPr>
          <p:nvPr>
            <p:ph idx="1"/>
          </p:nvPr>
        </p:nvSpPr>
        <p:spPr>
          <a:xfrm>
            <a:off x="285720" y="2285992"/>
            <a:ext cx="4071966" cy="3786214"/>
          </a:xfrm>
        </p:spPr>
        <p:txBody>
          <a:bodyPr>
            <a:normAutofit/>
          </a:bodyPr>
          <a:lstStyle/>
          <a:p>
            <a:pPr algn="just">
              <a:buNone/>
            </a:pPr>
            <a:r>
              <a:rPr lang="en-US" b="1" dirty="0">
                <a:solidFill>
                  <a:schemeClr val="bg1"/>
                </a:solidFill>
                <a:latin typeface="Bell MT" pitchFamily="18" charset="0"/>
              </a:rPr>
              <a:t>   </a:t>
            </a:r>
            <a:r>
              <a:rPr lang="en-US" sz="2400" b="1" dirty="0">
                <a:solidFill>
                  <a:schemeClr val="bg1"/>
                </a:solidFill>
                <a:latin typeface="Bell MT" pitchFamily="18" charset="0"/>
              </a:rPr>
              <a:t>Certificate authentication is a process that validates the identity of entities in a network. It uses digital certificates to establish trust. </a:t>
            </a:r>
            <a:endParaRPr lang="en-US" sz="2800" b="1" dirty="0">
              <a:solidFill>
                <a:schemeClr val="bg1"/>
              </a:solidFill>
              <a:latin typeface="Bell MT" pitchFamily="18" charset="0"/>
            </a:endParaRPr>
          </a:p>
        </p:txBody>
      </p:sp>
      <p:pic>
        <p:nvPicPr>
          <p:cNvPr id="49156" name="Picture 4" descr="https://www.thesslstore.com/blog/wp-content/uploads/2021/05/client-authentication-certificate-feature.jpg"/>
          <p:cNvPicPr>
            <a:picLocks noChangeAspect="1" noChangeArrowheads="1"/>
          </p:cNvPicPr>
          <p:nvPr/>
        </p:nvPicPr>
        <p:blipFill>
          <a:blip r:embed="rId3"/>
          <a:srcRect/>
          <a:stretch>
            <a:fillRect/>
          </a:stretch>
        </p:blipFill>
        <p:spPr bwMode="auto">
          <a:xfrm>
            <a:off x="4500562" y="2071678"/>
            <a:ext cx="4071966" cy="32147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p:cTn id="14"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5">
                                            <p:txEl>
                                              <p:pRg st="0" end="0"/>
                                            </p:txEl>
                                          </p:spTgt>
                                        </p:tgtEl>
                                      </p:cBhvr>
                                    </p:animEffect>
                                  </p:childTnLst>
                                </p:cTn>
                              </p:par>
                              <p:par>
                                <p:cTn id="17" presetID="53" presetClass="entr" presetSubtype="0" fill="hold" nodeType="withEffect">
                                  <p:stCondLst>
                                    <p:cond delay="0"/>
                                  </p:stCondLst>
                                  <p:childTnLst>
                                    <p:set>
                                      <p:cBhvr>
                                        <p:cTn id="18" dur="1" fill="hold">
                                          <p:stCondLst>
                                            <p:cond delay="0"/>
                                          </p:stCondLst>
                                        </p:cTn>
                                        <p:tgtEl>
                                          <p:spTgt spid="49156"/>
                                        </p:tgtEl>
                                        <p:attrNameLst>
                                          <p:attrName>style.visibility</p:attrName>
                                        </p:attrNameLst>
                                      </p:cBhvr>
                                      <p:to>
                                        <p:strVal val="visible"/>
                                      </p:to>
                                    </p:set>
                                    <p:anim calcmode="lin" valueType="num">
                                      <p:cBhvr>
                                        <p:cTn id="19" dur="500" fill="hold"/>
                                        <p:tgtEl>
                                          <p:spTgt spid="49156"/>
                                        </p:tgtEl>
                                        <p:attrNameLst>
                                          <p:attrName>ppt_w</p:attrName>
                                        </p:attrNameLst>
                                      </p:cBhvr>
                                      <p:tavLst>
                                        <p:tav tm="0">
                                          <p:val>
                                            <p:fltVal val="0"/>
                                          </p:val>
                                        </p:tav>
                                        <p:tav tm="100000">
                                          <p:val>
                                            <p:strVal val="#ppt_w"/>
                                          </p:val>
                                        </p:tav>
                                      </p:tavLst>
                                    </p:anim>
                                    <p:anim calcmode="lin" valueType="num">
                                      <p:cBhvr>
                                        <p:cTn id="20" dur="500" fill="hold"/>
                                        <p:tgtEl>
                                          <p:spTgt spid="49156"/>
                                        </p:tgtEl>
                                        <p:attrNameLst>
                                          <p:attrName>ppt_h</p:attrName>
                                        </p:attrNameLst>
                                      </p:cBhvr>
                                      <p:tavLst>
                                        <p:tav tm="0">
                                          <p:val>
                                            <p:fltVal val="0"/>
                                          </p:val>
                                        </p:tav>
                                        <p:tav tm="100000">
                                          <p:val>
                                            <p:strVal val="#ppt_h"/>
                                          </p:val>
                                        </p:tav>
                                      </p:tavLst>
                                    </p:anim>
                                    <p:animEffect transition="in" filter="fade">
                                      <p:cBhvr>
                                        <p:cTn id="21"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a:xfrm>
            <a:off x="0" y="285728"/>
            <a:ext cx="9144000" cy="1143000"/>
          </a:xfrm>
        </p:spPr>
        <p:txBody>
          <a:bodyPr>
            <a:noAutofit/>
          </a:bodyPr>
          <a:lstStyle/>
          <a:p>
            <a:r>
              <a:rPr lang="en-US" sz="3600" b="1" dirty="0">
                <a:solidFill>
                  <a:schemeClr val="accent5">
                    <a:lumMod val="60000"/>
                    <a:lumOff val="40000"/>
                  </a:schemeClr>
                </a:solidFill>
                <a:latin typeface="Sitka Text" pitchFamily="2" charset="0"/>
              </a:rPr>
              <a:t>LITERATURE REVIEW</a:t>
            </a:r>
            <a:endParaRPr lang="en-US" sz="3600" dirty="0">
              <a:solidFill>
                <a:schemeClr val="accent5">
                  <a:lumMod val="60000"/>
                  <a:lumOff val="40000"/>
                </a:schemeClr>
              </a:solidFill>
            </a:endParaRPr>
          </a:p>
        </p:txBody>
      </p:sp>
      <p:graphicFrame>
        <p:nvGraphicFramePr>
          <p:cNvPr id="5" name="Table 4"/>
          <p:cNvGraphicFramePr>
            <a:graphicFrameLocks noGrp="1"/>
          </p:cNvGraphicFramePr>
          <p:nvPr/>
        </p:nvGraphicFramePr>
        <p:xfrm>
          <a:off x="428596" y="1285860"/>
          <a:ext cx="8358246" cy="4929221"/>
        </p:xfrm>
        <a:graphic>
          <a:graphicData uri="http://schemas.openxmlformats.org/drawingml/2006/table">
            <a:tbl>
              <a:tblPr firstRow="1" bandRow="1">
                <a:tableStyleId>{5C22544A-7EE6-4342-B048-85BDC9FD1C3A}</a:tableStyleId>
              </a:tblPr>
              <a:tblGrid>
                <a:gridCol w="987793">
                  <a:extLst>
                    <a:ext uri="{9D8B030D-6E8A-4147-A177-3AD203B41FA5}">
                      <a16:colId xmlns:a16="http://schemas.microsoft.com/office/drawing/2014/main" xmlns="" val="20000"/>
                    </a:ext>
                  </a:extLst>
                </a:gridCol>
                <a:gridCol w="4227181">
                  <a:extLst>
                    <a:ext uri="{9D8B030D-6E8A-4147-A177-3AD203B41FA5}">
                      <a16:colId xmlns:a16="http://schemas.microsoft.com/office/drawing/2014/main" xmlns="" val="20001"/>
                    </a:ext>
                  </a:extLst>
                </a:gridCol>
                <a:gridCol w="3143272">
                  <a:extLst>
                    <a:ext uri="{9D8B030D-6E8A-4147-A177-3AD203B41FA5}">
                      <a16:colId xmlns:a16="http://schemas.microsoft.com/office/drawing/2014/main" xmlns="" val="20002"/>
                    </a:ext>
                  </a:extLst>
                </a:gridCol>
              </a:tblGrid>
              <a:tr h="416103">
                <a:tc>
                  <a:txBody>
                    <a:bodyPr/>
                    <a:lstStyle/>
                    <a:p>
                      <a:pPr algn="ctr"/>
                      <a:r>
                        <a:rPr lang="en-US" sz="2000" dirty="0">
                          <a:solidFill>
                            <a:srgbClr val="FFC000"/>
                          </a:solidFill>
                          <a:latin typeface="Bell MT" pitchFamily="18" charset="0"/>
                        </a:rPr>
                        <a:t>Sl.</a:t>
                      </a:r>
                      <a:r>
                        <a:rPr lang="en-US" sz="2000" baseline="0" dirty="0">
                          <a:solidFill>
                            <a:srgbClr val="FFC000"/>
                          </a:solidFill>
                          <a:latin typeface="Bell MT" pitchFamily="18" charset="0"/>
                        </a:rPr>
                        <a:t> No.</a:t>
                      </a:r>
                      <a:endParaRPr lang="en-US" sz="2000" dirty="0">
                        <a:solidFill>
                          <a:srgbClr val="FFC000"/>
                        </a:solidFill>
                        <a:latin typeface="Bell MT" pitchFamily="18" charset="0"/>
                      </a:endParaRPr>
                    </a:p>
                  </a:txBody>
                  <a:tcPr>
                    <a:noFill/>
                  </a:tcPr>
                </a:tc>
                <a:tc>
                  <a:txBody>
                    <a:bodyPr/>
                    <a:lstStyle/>
                    <a:p>
                      <a:pPr algn="ctr"/>
                      <a:r>
                        <a:rPr lang="en-US" sz="2000" dirty="0">
                          <a:solidFill>
                            <a:srgbClr val="FFC000"/>
                          </a:solidFill>
                          <a:latin typeface="Bell MT" pitchFamily="18" charset="0"/>
                        </a:rPr>
                        <a:t>References</a:t>
                      </a:r>
                    </a:p>
                  </a:txBody>
                  <a:tcPr>
                    <a:noFill/>
                  </a:tcPr>
                </a:tc>
                <a:tc>
                  <a:txBody>
                    <a:bodyPr/>
                    <a:lstStyle/>
                    <a:p>
                      <a:pPr algn="ctr"/>
                      <a:r>
                        <a:rPr lang="en-US" sz="2000" dirty="0">
                          <a:solidFill>
                            <a:srgbClr val="FFC000"/>
                          </a:solidFill>
                          <a:latin typeface="Bell MT" pitchFamily="18" charset="0"/>
                        </a:rPr>
                        <a:t>Observations</a:t>
                      </a:r>
                    </a:p>
                  </a:txBody>
                  <a:tcPr>
                    <a:noFill/>
                  </a:tcPr>
                </a:tc>
                <a:extLst>
                  <a:ext uri="{0D108BD9-81ED-4DB2-BD59-A6C34878D82A}">
                    <a16:rowId xmlns:a16="http://schemas.microsoft.com/office/drawing/2014/main" xmlns="" val="10000"/>
                  </a:ext>
                </a:extLst>
              </a:tr>
              <a:tr h="2400595">
                <a:tc>
                  <a:txBody>
                    <a:bodyPr/>
                    <a:lstStyle/>
                    <a:p>
                      <a:pPr algn="ctr"/>
                      <a:r>
                        <a:rPr lang="en-US" sz="1800" b="1" dirty="0">
                          <a:solidFill>
                            <a:schemeClr val="bg1"/>
                          </a:solidFill>
                          <a:latin typeface="Bell MT" pitchFamily="18" charset="0"/>
                        </a:rPr>
                        <a:t>01</a:t>
                      </a:r>
                    </a:p>
                  </a:txBody>
                  <a:tcPr>
                    <a:noFill/>
                  </a:tcPr>
                </a:tc>
                <a:tc>
                  <a:txBody>
                    <a:bodyPr/>
                    <a:lstStyle/>
                    <a:p>
                      <a:r>
                        <a:rPr lang="en-US" sz="1800" b="1" i="0" kern="1200" dirty="0">
                          <a:solidFill>
                            <a:schemeClr val="bg1"/>
                          </a:solidFill>
                          <a:latin typeface="Bell MT" pitchFamily="18" charset="0"/>
                          <a:ea typeface="+mn-ea"/>
                          <a:cs typeface="+mn-cs"/>
                        </a:rPr>
                        <a:t>G. </a:t>
                      </a:r>
                      <a:r>
                        <a:rPr lang="en-US" sz="1800" b="1" i="0" kern="1200" dirty="0" err="1">
                          <a:solidFill>
                            <a:schemeClr val="bg1"/>
                          </a:solidFill>
                          <a:latin typeface="Bell MT" pitchFamily="18" charset="0"/>
                          <a:ea typeface="+mn-ea"/>
                          <a:cs typeface="+mn-cs"/>
                        </a:rPr>
                        <a:t>Balamurugan</a:t>
                      </a:r>
                      <a:r>
                        <a:rPr lang="en-US" sz="1800" b="1" i="0" kern="1200" dirty="0">
                          <a:solidFill>
                            <a:schemeClr val="bg1"/>
                          </a:solidFill>
                          <a:latin typeface="Bell MT" pitchFamily="18" charset="0"/>
                          <a:ea typeface="+mn-ea"/>
                          <a:cs typeface="+mn-cs"/>
                        </a:rPr>
                        <a:t> and K. K. A. </a:t>
                      </a:r>
                      <a:r>
                        <a:rPr lang="en-US" sz="1800" b="1" i="0" kern="1200" dirty="0" err="1">
                          <a:solidFill>
                            <a:schemeClr val="bg1"/>
                          </a:solidFill>
                          <a:latin typeface="Bell MT" pitchFamily="18" charset="0"/>
                          <a:ea typeface="+mn-ea"/>
                          <a:cs typeface="+mn-cs"/>
                        </a:rPr>
                        <a:t>Sahayaraj</a:t>
                      </a:r>
                      <a:r>
                        <a:rPr lang="en-US" sz="1800" b="1" i="0" kern="1200" dirty="0">
                          <a:solidFill>
                            <a:schemeClr val="bg1"/>
                          </a:solidFill>
                          <a:latin typeface="Bell MT" pitchFamily="18" charset="0"/>
                          <a:ea typeface="+mn-ea"/>
                          <a:cs typeface="+mn-cs"/>
                        </a:rPr>
                        <a:t>, "A Blockchain Based Certificate Authentication System," 2023 International Conference on Computer Communication and Informatics (ICCCI), Coimbatore, India, 2023</a:t>
                      </a:r>
                      <a:endParaRPr lang="en-US" sz="1800" b="1" i="0" dirty="0">
                        <a:solidFill>
                          <a:schemeClr val="bg1"/>
                        </a:solidFill>
                        <a:latin typeface="Bell MT" pitchFamily="18" charset="0"/>
                      </a:endParaRPr>
                    </a:p>
                  </a:txBody>
                  <a:tcPr>
                    <a:noFill/>
                  </a:tcPr>
                </a:tc>
                <a:tc>
                  <a:txBody>
                    <a:bodyPr/>
                    <a:lstStyle/>
                    <a:p>
                      <a:pPr algn="just"/>
                      <a:r>
                        <a:rPr lang="en-US" sz="1800" b="1" dirty="0">
                          <a:solidFill>
                            <a:schemeClr val="bg1"/>
                          </a:solidFill>
                          <a:latin typeface="Bell MT" pitchFamily="18" charset="0"/>
                        </a:rPr>
                        <a:t>demonstrating its effectiveness in providing tamper-proof, decentralized, and transparent verification of academic certificates.</a:t>
                      </a:r>
                    </a:p>
                    <a:p>
                      <a:endParaRPr lang="en-US" sz="1800" b="1" dirty="0">
                        <a:solidFill>
                          <a:schemeClr val="bg1"/>
                        </a:solidFill>
                        <a:latin typeface="Bell MT" pitchFamily="18" charset="0"/>
                      </a:endParaRPr>
                    </a:p>
                  </a:txBody>
                  <a:tcPr>
                    <a:noFill/>
                  </a:tcPr>
                </a:tc>
                <a:extLst>
                  <a:ext uri="{0D108BD9-81ED-4DB2-BD59-A6C34878D82A}">
                    <a16:rowId xmlns:a16="http://schemas.microsoft.com/office/drawing/2014/main" xmlns="" val="10001"/>
                  </a:ext>
                </a:extLst>
              </a:tr>
              <a:tr h="2112523">
                <a:tc>
                  <a:txBody>
                    <a:bodyPr/>
                    <a:lstStyle/>
                    <a:p>
                      <a:pPr algn="ctr"/>
                      <a:r>
                        <a:rPr lang="en-US" sz="1800" b="1" dirty="0">
                          <a:solidFill>
                            <a:schemeClr val="bg1"/>
                          </a:solidFill>
                          <a:latin typeface="Bell MT" pitchFamily="18" charset="0"/>
                        </a:rPr>
                        <a:t>02</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a:solidFill>
                            <a:schemeClr val="bg1"/>
                          </a:solidFill>
                          <a:latin typeface="Bell MT" pitchFamily="18" charset="0"/>
                        </a:rPr>
                        <a:t>Shivani</a:t>
                      </a:r>
                      <a:r>
                        <a:rPr lang="en-US" sz="1800" b="1" dirty="0">
                          <a:solidFill>
                            <a:schemeClr val="bg1"/>
                          </a:solidFill>
                          <a:latin typeface="Bell MT" pitchFamily="18" charset="0"/>
                        </a:rPr>
                        <a:t> </a:t>
                      </a:r>
                      <a:r>
                        <a:rPr lang="en-US" sz="1800" b="1" dirty="0" err="1">
                          <a:solidFill>
                            <a:schemeClr val="bg1"/>
                          </a:solidFill>
                          <a:latin typeface="Bell MT" pitchFamily="18" charset="0"/>
                        </a:rPr>
                        <a:t>Pathak</a:t>
                      </a:r>
                      <a:r>
                        <a:rPr lang="en-US" sz="1800" b="1" dirty="0">
                          <a:solidFill>
                            <a:schemeClr val="bg1"/>
                          </a:solidFill>
                          <a:latin typeface="Bell MT" pitchFamily="18" charset="0"/>
                        </a:rPr>
                        <a:t>, </a:t>
                      </a:r>
                      <a:r>
                        <a:rPr lang="en-US" sz="1800" b="1" dirty="0" err="1">
                          <a:solidFill>
                            <a:schemeClr val="bg1"/>
                          </a:solidFill>
                          <a:latin typeface="Bell MT" pitchFamily="18" charset="0"/>
                        </a:rPr>
                        <a:t>Vimal</a:t>
                      </a:r>
                      <a:r>
                        <a:rPr lang="en-US" sz="1800" b="1" dirty="0">
                          <a:solidFill>
                            <a:schemeClr val="bg1"/>
                          </a:solidFill>
                          <a:latin typeface="Bell MT" pitchFamily="18" charset="0"/>
                        </a:rPr>
                        <a:t> Gupta, </a:t>
                      </a:r>
                      <a:r>
                        <a:rPr lang="en-US" sz="1800" b="1" dirty="0" err="1">
                          <a:solidFill>
                            <a:schemeClr val="bg1"/>
                          </a:solidFill>
                          <a:latin typeface="Bell MT" pitchFamily="18" charset="0"/>
                        </a:rPr>
                        <a:t>Nitima</a:t>
                      </a:r>
                      <a:r>
                        <a:rPr lang="en-US" sz="1800" b="1" dirty="0">
                          <a:solidFill>
                            <a:schemeClr val="bg1"/>
                          </a:solidFill>
                          <a:latin typeface="Bell MT" pitchFamily="18" charset="0"/>
                        </a:rPr>
                        <a:t> </a:t>
                      </a:r>
                      <a:r>
                        <a:rPr lang="en-US" sz="1800" b="1" dirty="0" err="1">
                          <a:solidFill>
                            <a:schemeClr val="bg1"/>
                          </a:solidFill>
                          <a:latin typeface="Bell MT" pitchFamily="18" charset="0"/>
                        </a:rPr>
                        <a:t>Malsa</a:t>
                      </a:r>
                      <a:r>
                        <a:rPr lang="en-US" sz="1800" b="1" dirty="0">
                          <a:solidFill>
                            <a:schemeClr val="bg1"/>
                          </a:solidFill>
                          <a:latin typeface="Bell MT" pitchFamily="18" charset="0"/>
                        </a:rPr>
                        <a:t>, </a:t>
                      </a:r>
                      <a:r>
                        <a:rPr lang="en-US" sz="1800" b="1" dirty="0" err="1">
                          <a:solidFill>
                            <a:schemeClr val="bg1"/>
                          </a:solidFill>
                          <a:latin typeface="Bell MT" pitchFamily="18" charset="0"/>
                        </a:rPr>
                        <a:t>Ankush</a:t>
                      </a:r>
                      <a:r>
                        <a:rPr lang="en-US" sz="1800" b="1" dirty="0">
                          <a:solidFill>
                            <a:schemeClr val="bg1"/>
                          </a:solidFill>
                          <a:latin typeface="Bell MT" pitchFamily="18" charset="0"/>
                        </a:rPr>
                        <a:t> </a:t>
                      </a:r>
                      <a:r>
                        <a:rPr lang="en-US" sz="1800" b="1" dirty="0" err="1">
                          <a:solidFill>
                            <a:schemeClr val="bg1"/>
                          </a:solidFill>
                          <a:latin typeface="Bell MT" pitchFamily="18" charset="0"/>
                        </a:rPr>
                        <a:t>Ghosh</a:t>
                      </a:r>
                      <a:r>
                        <a:rPr lang="en-US" sz="1800" b="1" dirty="0">
                          <a:solidFill>
                            <a:schemeClr val="bg1"/>
                          </a:solidFill>
                          <a:latin typeface="Bell MT" pitchFamily="18" charset="0"/>
                        </a:rPr>
                        <a:t> &amp; R. N. Shaw, "Blockchain-Based Academic Certificate Verification System—A Review", International Conference paper August 2022</a:t>
                      </a:r>
                    </a:p>
                    <a:p>
                      <a:endParaRPr lang="en-US" sz="1800" b="1" dirty="0">
                        <a:solidFill>
                          <a:schemeClr val="bg1"/>
                        </a:solidFill>
                        <a:latin typeface="Bell MT" pitchFamily="18" charset="0"/>
                      </a:endParaRPr>
                    </a:p>
                  </a:txBody>
                  <a:tcP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bg1"/>
                          </a:solidFill>
                          <a:latin typeface="Bell MT" pitchFamily="18" charset="0"/>
                          <a:ea typeface="+mn-ea"/>
                          <a:cs typeface="+mn-cs"/>
                        </a:rPr>
                        <a:t>highlighting its potential to enhance security, transparency, and efficiency in academic credential verification processes.</a:t>
                      </a:r>
                    </a:p>
                    <a:p>
                      <a:endParaRPr lang="en-US" sz="1800" b="1" dirty="0">
                        <a:solidFill>
                          <a:schemeClr val="bg1"/>
                        </a:solidFill>
                        <a:latin typeface="Bell MT" pitchFamily="18" charset="0"/>
                      </a:endParaRPr>
                    </a:p>
                  </a:txBody>
                  <a:tcPr>
                    <a:noFill/>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a:xfrm>
            <a:off x="0" y="0"/>
            <a:ext cx="9144000" cy="1143000"/>
          </a:xfrm>
        </p:spPr>
        <p:txBody>
          <a:bodyPr>
            <a:noAutofit/>
          </a:bodyPr>
          <a:lstStyle/>
          <a:p>
            <a:r>
              <a:rPr lang="en-US" sz="3600" b="1" dirty="0">
                <a:solidFill>
                  <a:schemeClr val="accent5">
                    <a:lumMod val="60000"/>
                    <a:lumOff val="40000"/>
                  </a:schemeClr>
                </a:solidFill>
                <a:latin typeface="Sitka Text" pitchFamily="2" charset="0"/>
              </a:rPr>
              <a:t>LITERATURE REVIEW</a:t>
            </a:r>
            <a:endParaRPr lang="en-US" sz="3600" dirty="0">
              <a:solidFill>
                <a:schemeClr val="accent5">
                  <a:lumMod val="60000"/>
                  <a:lumOff val="40000"/>
                </a:schemeClr>
              </a:solidFill>
            </a:endParaRPr>
          </a:p>
        </p:txBody>
      </p:sp>
      <p:graphicFrame>
        <p:nvGraphicFramePr>
          <p:cNvPr id="5" name="Table 4"/>
          <p:cNvGraphicFramePr>
            <a:graphicFrameLocks noGrp="1"/>
          </p:cNvGraphicFramePr>
          <p:nvPr/>
        </p:nvGraphicFramePr>
        <p:xfrm>
          <a:off x="428596" y="1071546"/>
          <a:ext cx="8358246" cy="5597858"/>
        </p:xfrm>
        <a:graphic>
          <a:graphicData uri="http://schemas.openxmlformats.org/drawingml/2006/table">
            <a:tbl>
              <a:tblPr firstRow="1" bandRow="1">
                <a:tableStyleId>{5C22544A-7EE6-4342-B048-85BDC9FD1C3A}</a:tableStyleId>
              </a:tblPr>
              <a:tblGrid>
                <a:gridCol w="928694">
                  <a:extLst>
                    <a:ext uri="{9D8B030D-6E8A-4147-A177-3AD203B41FA5}">
                      <a16:colId xmlns:a16="http://schemas.microsoft.com/office/drawing/2014/main" xmlns="" val="20000"/>
                    </a:ext>
                  </a:extLst>
                </a:gridCol>
                <a:gridCol w="3929090">
                  <a:extLst>
                    <a:ext uri="{9D8B030D-6E8A-4147-A177-3AD203B41FA5}">
                      <a16:colId xmlns:a16="http://schemas.microsoft.com/office/drawing/2014/main" xmlns="" val="20001"/>
                    </a:ext>
                  </a:extLst>
                </a:gridCol>
                <a:gridCol w="3500462">
                  <a:extLst>
                    <a:ext uri="{9D8B030D-6E8A-4147-A177-3AD203B41FA5}">
                      <a16:colId xmlns:a16="http://schemas.microsoft.com/office/drawing/2014/main" xmlns="" val="20002"/>
                    </a:ext>
                  </a:extLst>
                </a:gridCol>
              </a:tblGrid>
              <a:tr h="398012">
                <a:tc>
                  <a:txBody>
                    <a:bodyPr/>
                    <a:lstStyle/>
                    <a:p>
                      <a:pPr algn="ctr"/>
                      <a:r>
                        <a:rPr lang="en-US" sz="2000" i="0" dirty="0">
                          <a:solidFill>
                            <a:srgbClr val="FFC000"/>
                          </a:solidFill>
                          <a:latin typeface="Bell MT" pitchFamily="18" charset="0"/>
                        </a:rPr>
                        <a:t>Sl.</a:t>
                      </a:r>
                      <a:r>
                        <a:rPr lang="en-US" sz="2000" i="0" baseline="0" dirty="0">
                          <a:solidFill>
                            <a:srgbClr val="FFC000"/>
                          </a:solidFill>
                          <a:latin typeface="Bell MT" pitchFamily="18" charset="0"/>
                        </a:rPr>
                        <a:t> No.</a:t>
                      </a:r>
                      <a:endParaRPr lang="en-US" sz="2000" i="0" dirty="0">
                        <a:solidFill>
                          <a:srgbClr val="FFC000"/>
                        </a:solidFill>
                        <a:latin typeface="Bell MT" pitchFamily="18" charset="0"/>
                      </a:endParaRPr>
                    </a:p>
                  </a:txBody>
                  <a:tcPr>
                    <a:noFill/>
                  </a:tcPr>
                </a:tc>
                <a:tc>
                  <a:txBody>
                    <a:bodyPr/>
                    <a:lstStyle/>
                    <a:p>
                      <a:pPr algn="ctr"/>
                      <a:r>
                        <a:rPr lang="en-US" sz="2000" i="0" dirty="0">
                          <a:solidFill>
                            <a:srgbClr val="FFC000"/>
                          </a:solidFill>
                          <a:latin typeface="Bell MT" pitchFamily="18" charset="0"/>
                        </a:rPr>
                        <a:t>References</a:t>
                      </a:r>
                    </a:p>
                  </a:txBody>
                  <a:tcPr>
                    <a:noFill/>
                  </a:tcPr>
                </a:tc>
                <a:tc>
                  <a:txBody>
                    <a:bodyPr/>
                    <a:lstStyle/>
                    <a:p>
                      <a:pPr algn="ctr"/>
                      <a:r>
                        <a:rPr lang="en-US" sz="2000" i="0" dirty="0">
                          <a:solidFill>
                            <a:srgbClr val="FFC000"/>
                          </a:solidFill>
                          <a:latin typeface="Bell MT" pitchFamily="18" charset="0"/>
                        </a:rPr>
                        <a:t>Observations</a:t>
                      </a:r>
                    </a:p>
                  </a:txBody>
                  <a:tcPr>
                    <a:noFill/>
                  </a:tcPr>
                </a:tc>
                <a:extLst>
                  <a:ext uri="{0D108BD9-81ED-4DB2-BD59-A6C34878D82A}">
                    <a16:rowId xmlns:a16="http://schemas.microsoft.com/office/drawing/2014/main" xmlns="" val="10000"/>
                  </a:ext>
                </a:extLst>
              </a:tr>
              <a:tr h="1816566">
                <a:tc>
                  <a:txBody>
                    <a:bodyPr/>
                    <a:lstStyle/>
                    <a:p>
                      <a:pPr algn="ctr"/>
                      <a:r>
                        <a:rPr lang="en-US" sz="1800" b="1" i="0" dirty="0">
                          <a:solidFill>
                            <a:schemeClr val="bg1"/>
                          </a:solidFill>
                          <a:latin typeface="Bell MT" pitchFamily="18" charset="0"/>
                        </a:rPr>
                        <a:t>03</a:t>
                      </a:r>
                    </a:p>
                  </a:txBody>
                  <a:tcPr>
                    <a:noFill/>
                  </a:tcPr>
                </a:tc>
                <a:tc>
                  <a:txBody>
                    <a:bodyPr/>
                    <a:lstStyle/>
                    <a:p>
                      <a:r>
                        <a:rPr lang="en-US" sz="1800" b="1" i="0" kern="1200" dirty="0" err="1">
                          <a:solidFill>
                            <a:schemeClr val="bg1"/>
                          </a:solidFill>
                          <a:latin typeface="Bell MT" pitchFamily="18" charset="0"/>
                          <a:ea typeface="+mn-ea"/>
                          <a:cs typeface="+mn-cs"/>
                        </a:rPr>
                        <a:t>C.Rashmi</a:t>
                      </a:r>
                      <a:r>
                        <a:rPr lang="en-US" sz="1800" b="1" i="0" kern="1200" dirty="0">
                          <a:solidFill>
                            <a:schemeClr val="bg1"/>
                          </a:solidFill>
                          <a:latin typeface="Bell MT" pitchFamily="18" charset="0"/>
                          <a:ea typeface="+mn-ea"/>
                          <a:cs typeface="+mn-cs"/>
                        </a:rPr>
                        <a:t>, G. </a:t>
                      </a:r>
                      <a:r>
                        <a:rPr lang="en-US" sz="1800" b="1" i="0" kern="1200" dirty="0" err="1">
                          <a:solidFill>
                            <a:schemeClr val="bg1"/>
                          </a:solidFill>
                          <a:latin typeface="Bell MT" pitchFamily="18" charset="0"/>
                          <a:ea typeface="+mn-ea"/>
                          <a:cs typeface="+mn-cs"/>
                        </a:rPr>
                        <a:t>Archana</a:t>
                      </a:r>
                      <a:r>
                        <a:rPr lang="en-US" sz="1800" b="1" i="0" kern="1200" dirty="0">
                          <a:solidFill>
                            <a:schemeClr val="bg1"/>
                          </a:solidFill>
                          <a:latin typeface="Bell MT" pitchFamily="18" charset="0"/>
                          <a:ea typeface="+mn-ea"/>
                          <a:cs typeface="+mn-cs"/>
                        </a:rPr>
                        <a:t>, K. </a:t>
                      </a:r>
                      <a:r>
                        <a:rPr lang="en-US" sz="1800" b="1" i="0" kern="1200" dirty="0" err="1">
                          <a:solidFill>
                            <a:schemeClr val="bg1"/>
                          </a:solidFill>
                          <a:latin typeface="Bell MT" pitchFamily="18" charset="0"/>
                          <a:ea typeface="+mn-ea"/>
                          <a:cs typeface="+mn-cs"/>
                        </a:rPr>
                        <a:t>Rashmika</a:t>
                      </a:r>
                      <a:r>
                        <a:rPr lang="en-US" sz="1800" b="1" i="0" kern="1200" dirty="0">
                          <a:solidFill>
                            <a:schemeClr val="bg1"/>
                          </a:solidFill>
                          <a:latin typeface="Bell MT" pitchFamily="18" charset="0"/>
                          <a:ea typeface="+mn-ea"/>
                          <a:cs typeface="+mn-cs"/>
                        </a:rPr>
                        <a:t>, K. </a:t>
                      </a:r>
                      <a:r>
                        <a:rPr lang="en-US" sz="1800" b="1" i="0" kern="1200" dirty="0" err="1">
                          <a:solidFill>
                            <a:schemeClr val="bg1"/>
                          </a:solidFill>
                          <a:latin typeface="Bell MT" pitchFamily="18" charset="0"/>
                          <a:ea typeface="+mn-ea"/>
                          <a:cs typeface="+mn-cs"/>
                        </a:rPr>
                        <a:t>Spandana</a:t>
                      </a:r>
                      <a:r>
                        <a:rPr lang="en-US" sz="1800" b="1" i="0" kern="1200" dirty="0">
                          <a:solidFill>
                            <a:schemeClr val="bg1"/>
                          </a:solidFill>
                          <a:latin typeface="Bell MT" pitchFamily="18" charset="0"/>
                          <a:ea typeface="+mn-ea"/>
                          <a:cs typeface="+mn-cs"/>
                        </a:rPr>
                        <a:t>, Ch. </a:t>
                      </a:r>
                      <a:r>
                        <a:rPr lang="en-US" sz="1800" b="1" i="0" kern="1200" dirty="0" err="1">
                          <a:solidFill>
                            <a:schemeClr val="bg1"/>
                          </a:solidFill>
                          <a:latin typeface="Bell MT" pitchFamily="18" charset="0"/>
                          <a:ea typeface="+mn-ea"/>
                          <a:cs typeface="+mn-cs"/>
                        </a:rPr>
                        <a:t>Manasa</a:t>
                      </a:r>
                      <a:r>
                        <a:rPr lang="en-US" sz="1800" b="1" i="0" kern="1200" dirty="0">
                          <a:solidFill>
                            <a:schemeClr val="bg1"/>
                          </a:solidFill>
                          <a:latin typeface="Bell MT" pitchFamily="18" charset="0"/>
                          <a:ea typeface="+mn-ea"/>
                          <a:cs typeface="+mn-cs"/>
                        </a:rPr>
                        <a:t>.</a:t>
                      </a:r>
                      <a:r>
                        <a:rPr lang="en-US" sz="1800" b="1" i="0" kern="1200" baseline="0" dirty="0">
                          <a:solidFill>
                            <a:schemeClr val="bg1"/>
                          </a:solidFill>
                          <a:latin typeface="Bell MT" pitchFamily="18" charset="0"/>
                          <a:ea typeface="+mn-ea"/>
                          <a:cs typeface="+mn-cs"/>
                        </a:rPr>
                        <a:t>, “</a:t>
                      </a:r>
                      <a:r>
                        <a:rPr lang="en-US" sz="1800" b="1" i="0" kern="1200" dirty="0">
                          <a:solidFill>
                            <a:schemeClr val="bg1"/>
                          </a:solidFill>
                          <a:latin typeface="Bell MT" pitchFamily="18" charset="0"/>
                          <a:ea typeface="+mn-ea"/>
                          <a:cs typeface="+mn-cs"/>
                        </a:rPr>
                        <a:t>A Blockchain Based Secure And Efficient Validation System For Digital Certificates”, 2023, v14i03.14172 </a:t>
                      </a:r>
                      <a:endParaRPr lang="en-US" sz="1800" b="1" i="0" dirty="0">
                        <a:solidFill>
                          <a:schemeClr val="bg1"/>
                        </a:solidFill>
                        <a:latin typeface="Bell MT" pitchFamily="18" charset="0"/>
                      </a:endParaRPr>
                    </a:p>
                  </a:txBody>
                  <a:tcPr>
                    <a:noFill/>
                  </a:tcPr>
                </a:tc>
                <a:tc>
                  <a:txBody>
                    <a:bodyPr/>
                    <a:lstStyle/>
                    <a:p>
                      <a:pPr algn="just"/>
                      <a:r>
                        <a:rPr lang="en-US" sz="1800" b="1" i="0" kern="1200" dirty="0">
                          <a:solidFill>
                            <a:schemeClr val="bg1"/>
                          </a:solidFill>
                          <a:latin typeface="Bell MT" pitchFamily="18" charset="0"/>
                          <a:ea typeface="+mn-ea"/>
                          <a:cs typeface="+mn-cs"/>
                        </a:rPr>
                        <a:t>presents significant potential in combating certificate forgery through decentralized, tamper-resistant</a:t>
                      </a:r>
                      <a:endParaRPr lang="en-US" sz="1800" b="1" i="0" dirty="0">
                        <a:solidFill>
                          <a:schemeClr val="bg1"/>
                        </a:solidFill>
                        <a:latin typeface="Bell MT" pitchFamily="18" charset="0"/>
                      </a:endParaRPr>
                    </a:p>
                    <a:p>
                      <a:endParaRPr lang="en-US" sz="1800" b="1" i="0" dirty="0">
                        <a:solidFill>
                          <a:schemeClr val="bg1"/>
                        </a:solidFill>
                        <a:latin typeface="Bell MT" pitchFamily="18" charset="0"/>
                      </a:endParaRPr>
                    </a:p>
                  </a:txBody>
                  <a:tcPr>
                    <a:noFill/>
                  </a:tcPr>
                </a:tc>
                <a:extLst>
                  <a:ext uri="{0D108BD9-81ED-4DB2-BD59-A6C34878D82A}">
                    <a16:rowId xmlns:a16="http://schemas.microsoft.com/office/drawing/2014/main" xmlns="" val="10001"/>
                  </a:ext>
                </a:extLst>
              </a:tr>
              <a:tr h="2020674">
                <a:tc>
                  <a:txBody>
                    <a:bodyPr/>
                    <a:lstStyle/>
                    <a:p>
                      <a:pPr algn="ctr"/>
                      <a:r>
                        <a:rPr lang="en-US" sz="1800" b="1" i="0" dirty="0">
                          <a:solidFill>
                            <a:schemeClr val="bg1"/>
                          </a:solidFill>
                          <a:latin typeface="Bell MT" pitchFamily="18" charset="0"/>
                        </a:rPr>
                        <a:t>04</a:t>
                      </a:r>
                    </a:p>
                  </a:txBody>
                  <a:tcPr>
                    <a:noFill/>
                  </a:tcPr>
                </a:tc>
                <a:tc>
                  <a:txBody>
                    <a:bodyPr/>
                    <a:lstStyle/>
                    <a:p>
                      <a:r>
                        <a:rPr lang="en-US" sz="1800" b="1" i="0" kern="1200" dirty="0">
                          <a:solidFill>
                            <a:schemeClr val="bg1"/>
                          </a:solidFill>
                          <a:latin typeface="Bell MT" pitchFamily="18" charset="0"/>
                          <a:ea typeface="+mn-ea"/>
                          <a:cs typeface="+mn-cs"/>
                        </a:rPr>
                        <a:t>Md. </a:t>
                      </a:r>
                      <a:r>
                        <a:rPr lang="en-US" sz="1800" b="1" i="0" kern="1200" dirty="0" err="1">
                          <a:solidFill>
                            <a:schemeClr val="bg1"/>
                          </a:solidFill>
                          <a:latin typeface="Bell MT" pitchFamily="18" charset="0"/>
                          <a:ea typeface="+mn-ea"/>
                          <a:cs typeface="+mn-cs"/>
                        </a:rPr>
                        <a:t>Mijanur</a:t>
                      </a:r>
                      <a:r>
                        <a:rPr lang="en-US" sz="1800" b="1" i="0" kern="1200" dirty="0">
                          <a:solidFill>
                            <a:schemeClr val="bg1"/>
                          </a:solidFill>
                          <a:latin typeface="Bell MT" pitchFamily="18" charset="0"/>
                          <a:ea typeface="+mn-ea"/>
                          <a:cs typeface="+mn-cs"/>
                        </a:rPr>
                        <a:t> </a:t>
                      </a:r>
                      <a:r>
                        <a:rPr lang="en-US" sz="1800" b="1" i="0" kern="1200" dirty="0" err="1">
                          <a:solidFill>
                            <a:schemeClr val="bg1"/>
                          </a:solidFill>
                          <a:latin typeface="Bell MT" pitchFamily="18" charset="0"/>
                          <a:ea typeface="+mn-ea"/>
                          <a:cs typeface="+mn-cs"/>
                        </a:rPr>
                        <a:t>Rahman</a:t>
                      </a:r>
                      <a:r>
                        <a:rPr lang="en-US" sz="1800" b="1" i="0" kern="1200" dirty="0">
                          <a:solidFill>
                            <a:schemeClr val="bg1"/>
                          </a:solidFill>
                          <a:latin typeface="Bell MT" pitchFamily="18" charset="0"/>
                          <a:ea typeface="+mn-ea"/>
                          <a:cs typeface="+mn-cs"/>
                        </a:rPr>
                        <a:t>, Md. </a:t>
                      </a:r>
                      <a:r>
                        <a:rPr lang="en-US" sz="1800" b="1" i="0" kern="1200" dirty="0" err="1">
                          <a:solidFill>
                            <a:schemeClr val="bg1"/>
                          </a:solidFill>
                          <a:latin typeface="Bell MT" pitchFamily="18" charset="0"/>
                          <a:ea typeface="+mn-ea"/>
                          <a:cs typeface="+mn-cs"/>
                        </a:rPr>
                        <a:t>Tanzinul</a:t>
                      </a:r>
                      <a:r>
                        <a:rPr lang="en-US" sz="1800" b="1" i="0" kern="1200" dirty="0">
                          <a:solidFill>
                            <a:schemeClr val="bg1"/>
                          </a:solidFill>
                          <a:latin typeface="Bell MT" pitchFamily="18" charset="0"/>
                          <a:ea typeface="+mn-ea"/>
                          <a:cs typeface="+mn-cs"/>
                        </a:rPr>
                        <a:t> </a:t>
                      </a:r>
                      <a:r>
                        <a:rPr lang="en-US" sz="1800" b="1" i="0" kern="1200" dirty="0" err="1">
                          <a:solidFill>
                            <a:schemeClr val="bg1"/>
                          </a:solidFill>
                          <a:latin typeface="Bell MT" pitchFamily="18" charset="0"/>
                          <a:ea typeface="+mn-ea"/>
                          <a:cs typeface="+mn-cs"/>
                        </a:rPr>
                        <a:t>Kabir</a:t>
                      </a:r>
                      <a:r>
                        <a:rPr lang="en-US" sz="1800" b="1" i="0" kern="1200" dirty="0">
                          <a:solidFill>
                            <a:schemeClr val="bg1"/>
                          </a:solidFill>
                          <a:latin typeface="Bell MT" pitchFamily="18" charset="0"/>
                          <a:ea typeface="+mn-ea"/>
                          <a:cs typeface="+mn-cs"/>
                        </a:rPr>
                        <a:t> </a:t>
                      </a:r>
                      <a:r>
                        <a:rPr lang="en-US" sz="1800" b="1" i="0" kern="1200" dirty="0" err="1">
                          <a:solidFill>
                            <a:schemeClr val="bg1"/>
                          </a:solidFill>
                          <a:latin typeface="Bell MT" pitchFamily="18" charset="0"/>
                          <a:ea typeface="+mn-ea"/>
                          <a:cs typeface="+mn-cs"/>
                        </a:rPr>
                        <a:t>Tonmoy</a:t>
                      </a:r>
                      <a:r>
                        <a:rPr lang="en-US" sz="1800" b="1" i="0" kern="1200" dirty="0">
                          <a:solidFill>
                            <a:schemeClr val="bg1"/>
                          </a:solidFill>
                          <a:latin typeface="Bell MT" pitchFamily="18" charset="0"/>
                          <a:ea typeface="+mn-ea"/>
                          <a:cs typeface="+mn-cs"/>
                        </a:rPr>
                        <a:t>, </a:t>
                      </a:r>
                      <a:r>
                        <a:rPr lang="en-US" sz="1800" b="1" i="0" kern="1200" dirty="0" err="1">
                          <a:solidFill>
                            <a:schemeClr val="bg1"/>
                          </a:solidFill>
                          <a:latin typeface="Bell MT" pitchFamily="18" charset="0"/>
                          <a:ea typeface="+mn-ea"/>
                          <a:cs typeface="+mn-cs"/>
                        </a:rPr>
                        <a:t>Saifur</a:t>
                      </a:r>
                      <a:r>
                        <a:rPr lang="en-US" sz="1800" b="1" i="0" kern="1200" dirty="0">
                          <a:solidFill>
                            <a:schemeClr val="bg1"/>
                          </a:solidFill>
                          <a:latin typeface="Bell MT" pitchFamily="18" charset="0"/>
                          <a:ea typeface="+mn-ea"/>
                          <a:cs typeface="+mn-cs"/>
                        </a:rPr>
                        <a:t> </a:t>
                      </a:r>
                      <a:r>
                        <a:rPr lang="en-US" sz="1800" b="1" i="0" kern="1200" dirty="0" err="1">
                          <a:solidFill>
                            <a:schemeClr val="bg1"/>
                          </a:solidFill>
                          <a:latin typeface="Bell MT" pitchFamily="18" charset="0"/>
                          <a:ea typeface="+mn-ea"/>
                          <a:cs typeface="+mn-cs"/>
                        </a:rPr>
                        <a:t>Rahman</a:t>
                      </a:r>
                      <a:r>
                        <a:rPr lang="en-US" sz="1800" b="1" i="0" kern="1200" dirty="0">
                          <a:solidFill>
                            <a:schemeClr val="bg1"/>
                          </a:solidFill>
                          <a:latin typeface="Bell MT" pitchFamily="18" charset="0"/>
                          <a:ea typeface="+mn-ea"/>
                          <a:cs typeface="+mn-cs"/>
                        </a:rPr>
                        <a:t> </a:t>
                      </a:r>
                      <a:r>
                        <a:rPr lang="en-US" sz="1800" b="1" i="0" kern="1200" dirty="0" err="1">
                          <a:solidFill>
                            <a:schemeClr val="bg1"/>
                          </a:solidFill>
                          <a:latin typeface="Bell MT" pitchFamily="18" charset="0"/>
                          <a:ea typeface="+mn-ea"/>
                          <a:cs typeface="+mn-cs"/>
                        </a:rPr>
                        <a:t>Shihab</a:t>
                      </a:r>
                      <a:r>
                        <a:rPr lang="en-US" sz="1800" b="1" i="0" kern="1200" dirty="0">
                          <a:solidFill>
                            <a:schemeClr val="bg1"/>
                          </a:solidFill>
                          <a:latin typeface="Bell MT" pitchFamily="18" charset="0"/>
                          <a:ea typeface="+mn-ea"/>
                          <a:cs typeface="+mn-cs"/>
                        </a:rPr>
                        <a:t>, </a:t>
                      </a:r>
                      <a:r>
                        <a:rPr lang="en-US" sz="1800" b="1" i="0" kern="1200" dirty="0" err="1">
                          <a:solidFill>
                            <a:schemeClr val="bg1"/>
                          </a:solidFill>
                          <a:latin typeface="Bell MT" pitchFamily="18" charset="0"/>
                          <a:ea typeface="+mn-ea"/>
                          <a:cs typeface="+mn-cs"/>
                        </a:rPr>
                        <a:t>Riya</a:t>
                      </a:r>
                      <a:r>
                        <a:rPr lang="en-US" sz="1800" b="1" i="0" kern="1200" dirty="0">
                          <a:solidFill>
                            <a:schemeClr val="bg1"/>
                          </a:solidFill>
                          <a:latin typeface="Bell MT" pitchFamily="18" charset="0"/>
                          <a:ea typeface="+mn-ea"/>
                          <a:cs typeface="+mn-cs"/>
                        </a:rPr>
                        <a:t> </a:t>
                      </a:r>
                      <a:r>
                        <a:rPr lang="en-US" sz="1800" b="1" i="0" kern="1200" dirty="0" err="1">
                          <a:solidFill>
                            <a:schemeClr val="bg1"/>
                          </a:solidFill>
                          <a:latin typeface="Bell MT" pitchFamily="18" charset="0"/>
                          <a:ea typeface="+mn-ea"/>
                          <a:cs typeface="+mn-cs"/>
                        </a:rPr>
                        <a:t>Farhana</a:t>
                      </a:r>
                      <a:r>
                        <a:rPr lang="en-US" sz="1800" b="1" i="0" kern="1200" dirty="0">
                          <a:solidFill>
                            <a:schemeClr val="bg1"/>
                          </a:solidFill>
                          <a:latin typeface="Bell MT" pitchFamily="18" charset="0"/>
                          <a:ea typeface="+mn-ea"/>
                          <a:cs typeface="+mn-cs"/>
                        </a:rPr>
                        <a:t>, “Blockchain-Based Certificate Authentication System with Enabling Correction”,</a:t>
                      </a:r>
                      <a:r>
                        <a:rPr lang="en-US" sz="1800" b="1" i="0" kern="1200" baseline="0" dirty="0">
                          <a:solidFill>
                            <a:schemeClr val="bg1"/>
                          </a:solidFill>
                          <a:latin typeface="Bell MT" pitchFamily="18" charset="0"/>
                          <a:ea typeface="+mn-ea"/>
                          <a:cs typeface="+mn-cs"/>
                        </a:rPr>
                        <a:t> Journal of Computer and Communications, </a:t>
                      </a:r>
                      <a:r>
                        <a:rPr lang="en-US" sz="1800" b="1" i="0" u="none" kern="1200" baseline="0" dirty="0">
                          <a:solidFill>
                            <a:schemeClr val="bg1"/>
                          </a:solidFill>
                          <a:latin typeface="Bell MT" pitchFamily="18" charset="0"/>
                          <a:ea typeface="+mn-ea"/>
                          <a:cs typeface="+mn-cs"/>
                        </a:rPr>
                        <a:t> </a:t>
                      </a:r>
                      <a:r>
                        <a:rPr lang="en-US" sz="1800" b="1" i="0" kern="1200" dirty="0">
                          <a:solidFill>
                            <a:schemeClr val="bg1"/>
                          </a:solidFill>
                          <a:latin typeface="Bell MT" pitchFamily="18" charset="0"/>
                          <a:ea typeface="+mn-ea"/>
                          <a:cs typeface="+mn-cs"/>
                        </a:rPr>
                        <a:t>Volume 11, Issue 3 (March 2023)</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dirty="0">
                        <a:solidFill>
                          <a:schemeClr val="bg1"/>
                        </a:solidFill>
                        <a:latin typeface="Bell MT" pitchFamily="18" charset="0"/>
                      </a:endParaRPr>
                    </a:p>
                  </a:txBody>
                  <a:tcP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bg1"/>
                          </a:solidFill>
                          <a:latin typeface="Bell MT" pitchFamily="18" charset="0"/>
                          <a:ea typeface="+mn-ea"/>
                          <a:cs typeface="+mn-cs"/>
                        </a:rPr>
                        <a:t>not only addresses challenges posed by certificate fabrication through advanced validation methods but also offers the unique capability to generate and rectify certificates, ensuring integrity and trustworthiness, with potential expansions to include professional degree management and National Identity Card verification systems</a:t>
                      </a:r>
                      <a:endParaRPr lang="en-US" sz="1800" b="1" i="0" dirty="0">
                        <a:solidFill>
                          <a:schemeClr val="bg1"/>
                        </a:solidFill>
                        <a:latin typeface="Bell MT" pitchFamily="18" charset="0"/>
                      </a:endParaRPr>
                    </a:p>
                  </a:txBody>
                  <a:tcPr>
                    <a:noFill/>
                  </a:tcPr>
                </a:tc>
                <a:extLst>
                  <a:ext uri="{0D108BD9-81ED-4DB2-BD59-A6C34878D82A}">
                    <a16:rowId xmlns:a16="http://schemas.microsoft.com/office/drawing/2014/main" xmlns="" val="10002"/>
                  </a:ext>
                </a:extLst>
              </a:tr>
            </a:tbl>
          </a:graphicData>
        </a:graphic>
      </p:graphicFrame>
      <p:sp>
        <p:nvSpPr>
          <p:cNvPr id="6" name="Content Placeholder 12"/>
          <p:cNvSpPr txBox="1">
            <a:spLocks/>
          </p:cNvSpPr>
          <p:nvPr/>
        </p:nvSpPr>
        <p:spPr>
          <a:xfrm>
            <a:off x="5572068" y="571480"/>
            <a:ext cx="3571932" cy="571505"/>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bg1"/>
                </a:solidFill>
                <a:effectLst/>
                <a:uLnTx/>
                <a:uFillTx/>
                <a:latin typeface="Bell MT" pitchFamily="18" charset="0"/>
                <a:ea typeface="+mn-ea"/>
                <a:cs typeface="+mn-cs"/>
              </a:rPr>
              <a:t>Continued….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8" name="Title 3"/>
          <p:cNvSpPr>
            <a:spLocks noGrp="1"/>
          </p:cNvSpPr>
          <p:nvPr>
            <p:ph type="title"/>
          </p:nvPr>
        </p:nvSpPr>
        <p:spPr>
          <a:xfrm>
            <a:off x="0" y="1285860"/>
            <a:ext cx="9144000" cy="868346"/>
          </a:xfrm>
        </p:spPr>
        <p:txBody>
          <a:bodyPr>
            <a:noAutofit/>
          </a:bodyPr>
          <a:lstStyle/>
          <a:p>
            <a:r>
              <a:rPr lang="en-US" sz="3600" b="1" dirty="0">
                <a:solidFill>
                  <a:schemeClr val="accent5">
                    <a:lumMod val="60000"/>
                    <a:lumOff val="40000"/>
                  </a:schemeClr>
                </a:solidFill>
                <a:latin typeface="Sitka Text" pitchFamily="2" charset="0"/>
              </a:rPr>
              <a:t>CHALLENGES IN </a:t>
            </a:r>
            <a:br>
              <a:rPr lang="en-US" sz="3600" b="1" dirty="0">
                <a:solidFill>
                  <a:schemeClr val="accent5">
                    <a:lumMod val="60000"/>
                    <a:lumOff val="40000"/>
                  </a:schemeClr>
                </a:solidFill>
                <a:latin typeface="Sitka Text" pitchFamily="2" charset="0"/>
              </a:rPr>
            </a:br>
            <a:r>
              <a:rPr lang="en-US" sz="3600" b="1" dirty="0">
                <a:solidFill>
                  <a:schemeClr val="accent5">
                    <a:lumMod val="60000"/>
                    <a:lumOff val="40000"/>
                  </a:schemeClr>
                </a:solidFill>
                <a:latin typeface="Sitka Text" pitchFamily="2" charset="0"/>
              </a:rPr>
              <a:t>TRADITIONAL  AUTHENTICATION</a:t>
            </a:r>
          </a:p>
        </p:txBody>
      </p:sp>
      <p:sp>
        <p:nvSpPr>
          <p:cNvPr id="18442" name="AutoShape 10" descr="https://media.istockphoto.com/id/1364371014/photo/risk-management-and-mitigation-to-reduce-exposure-for-financial-investment-projects.webp?b=1&amp;s=170667a&amp;w=0&amp;k=20&amp;c=k1WEA87tSFOoWB3KWXVUJkhRP8SXz4vR21-_AhMRCt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4" name="AutoShape 12" descr="https://media.istockphoto.com/id/1364371014/photo/risk-management-and-mitigation-to-reduce-exposure-for-financial-investment-projects.webp?b=1&amp;s=170667a&amp;w=0&amp;k=20&amp;c=k1WEA87tSFOoWB3KWXVUJkhRP8SXz4vR21-_AhMRCt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6" name="AutoShape 14" descr="https://media.istockphoto.com/id/1364371014/photo/risk-management-and-mitigation-to-reduce-exposure-for-financial-investment-projects.webp?b=1&amp;s=170667a&amp;w=0&amp;k=20&amp;c=k1WEA87tSFOoWB3KWXVUJkhRP8SXz4vR21-_AhMRCt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8" name="AutoShape 16" descr="https://media.istockphoto.com/id/1364371014/photo/risk-management-and-mitigation-to-reduce-exposure-for-financial-investment-projects.webp?b=1&amp;s=170667a&amp;w=0&amp;k=20&amp;c=k1WEA87tSFOoWB3KWXVUJkhRP8SXz4vR21-_AhMRCt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ounded Rectangle 11"/>
          <p:cNvSpPr/>
          <p:nvPr/>
        </p:nvSpPr>
        <p:spPr>
          <a:xfrm>
            <a:off x="357158" y="3214686"/>
            <a:ext cx="2714644" cy="2357454"/>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gency FB" pitchFamily="34" charset="0"/>
              </a:rPr>
              <a:t>Security Risks</a:t>
            </a:r>
          </a:p>
          <a:p>
            <a:pPr algn="ctr"/>
            <a:endParaRPr lang="en-US" sz="2400" b="1" dirty="0">
              <a:solidFill>
                <a:schemeClr val="tx1"/>
              </a:solidFill>
              <a:latin typeface="Agency FB" pitchFamily="34" charset="0"/>
            </a:endParaRPr>
          </a:p>
          <a:p>
            <a:pPr algn="ctr"/>
            <a:r>
              <a:rPr lang="en-US" sz="2400" b="1" dirty="0">
                <a:solidFill>
                  <a:schemeClr val="tx1"/>
                </a:solidFill>
                <a:latin typeface="Agency FB" pitchFamily="34" charset="0"/>
              </a:rPr>
              <a:t>  </a:t>
            </a:r>
          </a:p>
          <a:p>
            <a:pPr algn="ctr"/>
            <a:endParaRPr lang="en-US" sz="2400" b="1" dirty="0">
              <a:solidFill>
                <a:schemeClr val="tx1"/>
              </a:solidFill>
              <a:latin typeface="Agency FB" pitchFamily="34" charset="0"/>
            </a:endParaRPr>
          </a:p>
        </p:txBody>
      </p:sp>
      <p:sp>
        <p:nvSpPr>
          <p:cNvPr id="3" name="AutoShape 10" descr="https://static.vecteezy.com/system/resources/previews/000/571/566/original/lock-security-icon-vector.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AutoShape 12" descr="https://static.vecteezy.com/system/resources/previews/000/571/566/original/lock-security-icon-vector.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AutoShape 14" descr="https://static.vecteezy.com/system/resources/previews/000/571/566/original/lock-security-icon-vector.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AutoShape 16" descr="https://static.vecteezy.com/system/resources/previews/000/571/566/original/lock-security-icon-vector.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0" name="AutoShape 18" descr="https://static.vecteezy.com/system/resources/previews/000/571/566/original/lock-security-icon-vector.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 name="Rounded Rectangle 28"/>
          <p:cNvSpPr/>
          <p:nvPr/>
        </p:nvSpPr>
        <p:spPr>
          <a:xfrm>
            <a:off x="3214678" y="3214686"/>
            <a:ext cx="2714644" cy="2357454"/>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gency FB" pitchFamily="34" charset="0"/>
              </a:rPr>
              <a:t>Certificate Revocation </a:t>
            </a:r>
          </a:p>
          <a:p>
            <a:pPr algn="ctr"/>
            <a:endParaRPr lang="en-US" sz="2400" b="1" dirty="0">
              <a:solidFill>
                <a:schemeClr val="tx1"/>
              </a:solidFill>
              <a:latin typeface="Agency FB" pitchFamily="34" charset="0"/>
            </a:endParaRPr>
          </a:p>
          <a:p>
            <a:pPr algn="ctr"/>
            <a:r>
              <a:rPr lang="en-US" sz="2400" b="1" dirty="0">
                <a:solidFill>
                  <a:schemeClr val="tx1"/>
                </a:solidFill>
                <a:latin typeface="Agency FB" pitchFamily="34" charset="0"/>
              </a:rPr>
              <a:t>  </a:t>
            </a:r>
          </a:p>
          <a:p>
            <a:pPr algn="ctr"/>
            <a:endParaRPr lang="en-US" sz="2400" b="1" dirty="0">
              <a:solidFill>
                <a:schemeClr val="tx1"/>
              </a:solidFill>
              <a:latin typeface="Agency FB" pitchFamily="34" charset="0"/>
            </a:endParaRPr>
          </a:p>
        </p:txBody>
      </p:sp>
      <p:sp>
        <p:nvSpPr>
          <p:cNvPr id="30" name="Rounded Rectangle 29"/>
          <p:cNvSpPr/>
          <p:nvPr/>
        </p:nvSpPr>
        <p:spPr>
          <a:xfrm>
            <a:off x="6072198" y="3214686"/>
            <a:ext cx="2714644" cy="2357454"/>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gency FB" pitchFamily="34" charset="0"/>
              </a:rPr>
              <a:t>Scalability</a:t>
            </a:r>
          </a:p>
          <a:p>
            <a:pPr algn="ctr"/>
            <a:endParaRPr lang="en-US" sz="2400" b="1" dirty="0">
              <a:solidFill>
                <a:schemeClr val="tx1"/>
              </a:solidFill>
              <a:latin typeface="Agency FB" pitchFamily="34" charset="0"/>
            </a:endParaRPr>
          </a:p>
          <a:p>
            <a:pPr algn="ctr"/>
            <a:r>
              <a:rPr lang="en-US" sz="2400" b="1" dirty="0">
                <a:solidFill>
                  <a:schemeClr val="tx1"/>
                </a:solidFill>
                <a:latin typeface="Agency FB" pitchFamily="34" charset="0"/>
              </a:rPr>
              <a:t>  </a:t>
            </a:r>
          </a:p>
          <a:p>
            <a:pPr algn="ctr"/>
            <a:endParaRPr lang="en-US" sz="2400" b="1" dirty="0">
              <a:solidFill>
                <a:schemeClr val="tx1"/>
              </a:solidFill>
              <a:latin typeface="Agency FB" pitchFamily="34" charset="0"/>
            </a:endParaRPr>
          </a:p>
        </p:txBody>
      </p:sp>
      <p:pic>
        <p:nvPicPr>
          <p:cNvPr id="18454" name="Picture 22" descr="https://icon-library.com/images/certificate-icon-png/certificate-icon-png-2.jpg"/>
          <p:cNvPicPr>
            <a:picLocks noChangeAspect="1" noChangeArrowheads="1"/>
          </p:cNvPicPr>
          <p:nvPr/>
        </p:nvPicPr>
        <p:blipFill>
          <a:blip r:embed="rId4" cstate="print"/>
          <a:srcRect/>
          <a:stretch>
            <a:fillRect/>
          </a:stretch>
        </p:blipFill>
        <p:spPr bwMode="auto">
          <a:xfrm>
            <a:off x="4214810" y="4500570"/>
            <a:ext cx="857256" cy="857256"/>
          </a:xfrm>
          <a:prstGeom prst="rect">
            <a:avLst/>
          </a:prstGeom>
          <a:noFill/>
        </p:spPr>
      </p:pic>
      <p:pic>
        <p:nvPicPr>
          <p:cNvPr id="18456" name="Picture 24" descr="https://counterdronesolutions.com.au/wp-content/uploads/2014/11/Risk-Icon-copy-400x400.png"/>
          <p:cNvPicPr>
            <a:picLocks noChangeAspect="1" noChangeArrowheads="1"/>
          </p:cNvPicPr>
          <p:nvPr/>
        </p:nvPicPr>
        <p:blipFill>
          <a:blip r:embed="rId5" cstate="print"/>
          <a:srcRect/>
          <a:stretch>
            <a:fillRect/>
          </a:stretch>
        </p:blipFill>
        <p:spPr bwMode="auto">
          <a:xfrm>
            <a:off x="1142976" y="4357694"/>
            <a:ext cx="1071570" cy="1071570"/>
          </a:xfrm>
          <a:prstGeom prst="rect">
            <a:avLst/>
          </a:prstGeom>
          <a:noFill/>
        </p:spPr>
      </p:pic>
      <p:pic>
        <p:nvPicPr>
          <p:cNvPr id="18458" name="Picture 26" descr="https://icon-library.com/images/scalable-icon/scalable-icon-18.jpg"/>
          <p:cNvPicPr>
            <a:picLocks noChangeAspect="1" noChangeArrowheads="1"/>
          </p:cNvPicPr>
          <p:nvPr/>
        </p:nvPicPr>
        <p:blipFill>
          <a:blip r:embed="rId6" cstate="print"/>
          <a:srcRect/>
          <a:stretch>
            <a:fillRect/>
          </a:stretch>
        </p:blipFill>
        <p:spPr bwMode="auto">
          <a:xfrm>
            <a:off x="7000892" y="4429132"/>
            <a:ext cx="857256" cy="85725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8456"/>
                                        </p:tgtEl>
                                        <p:attrNameLst>
                                          <p:attrName>style.visibility</p:attrName>
                                        </p:attrNameLst>
                                      </p:cBhvr>
                                      <p:to>
                                        <p:strVal val="visible"/>
                                      </p:to>
                                    </p:set>
                                    <p:anim calcmode="lin" valueType="num">
                                      <p:cBhvr>
                                        <p:cTn id="14" dur="1000" fill="hold"/>
                                        <p:tgtEl>
                                          <p:spTgt spid="18456"/>
                                        </p:tgtEl>
                                        <p:attrNameLst>
                                          <p:attrName>ppt_w</p:attrName>
                                        </p:attrNameLst>
                                      </p:cBhvr>
                                      <p:tavLst>
                                        <p:tav tm="0">
                                          <p:val>
                                            <p:fltVal val="0"/>
                                          </p:val>
                                        </p:tav>
                                        <p:tav tm="100000">
                                          <p:val>
                                            <p:strVal val="#ppt_w"/>
                                          </p:val>
                                        </p:tav>
                                      </p:tavLst>
                                    </p:anim>
                                    <p:anim calcmode="lin" valueType="num">
                                      <p:cBhvr>
                                        <p:cTn id="15" dur="1000" fill="hold"/>
                                        <p:tgtEl>
                                          <p:spTgt spid="18456"/>
                                        </p:tgtEl>
                                        <p:attrNameLst>
                                          <p:attrName>ppt_h</p:attrName>
                                        </p:attrNameLst>
                                      </p:cBhvr>
                                      <p:tavLst>
                                        <p:tav tm="0">
                                          <p:val>
                                            <p:fltVal val="0"/>
                                          </p:val>
                                        </p:tav>
                                        <p:tav tm="100000">
                                          <p:val>
                                            <p:strVal val="#ppt_h"/>
                                          </p:val>
                                        </p:tav>
                                      </p:tavLst>
                                    </p:anim>
                                    <p:animEffect transition="in" filter="fade">
                                      <p:cBhvr>
                                        <p:cTn id="16" dur="1000"/>
                                        <p:tgtEl>
                                          <p:spTgt spid="18456"/>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Effect transition="in" filter="fade">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18454"/>
                                        </p:tgtEl>
                                        <p:attrNameLst>
                                          <p:attrName>style.visibility</p:attrName>
                                        </p:attrNameLst>
                                      </p:cBhvr>
                                      <p:to>
                                        <p:strVal val="visible"/>
                                      </p:to>
                                    </p:set>
                                    <p:anim calcmode="lin" valueType="num">
                                      <p:cBhvr>
                                        <p:cTn id="26" dur="1000" fill="hold"/>
                                        <p:tgtEl>
                                          <p:spTgt spid="18454"/>
                                        </p:tgtEl>
                                        <p:attrNameLst>
                                          <p:attrName>ppt_w</p:attrName>
                                        </p:attrNameLst>
                                      </p:cBhvr>
                                      <p:tavLst>
                                        <p:tav tm="0">
                                          <p:val>
                                            <p:fltVal val="0"/>
                                          </p:val>
                                        </p:tav>
                                        <p:tav tm="100000">
                                          <p:val>
                                            <p:strVal val="#ppt_w"/>
                                          </p:val>
                                        </p:tav>
                                      </p:tavLst>
                                    </p:anim>
                                    <p:anim calcmode="lin" valueType="num">
                                      <p:cBhvr>
                                        <p:cTn id="27" dur="1000" fill="hold"/>
                                        <p:tgtEl>
                                          <p:spTgt spid="18454"/>
                                        </p:tgtEl>
                                        <p:attrNameLst>
                                          <p:attrName>ppt_h</p:attrName>
                                        </p:attrNameLst>
                                      </p:cBhvr>
                                      <p:tavLst>
                                        <p:tav tm="0">
                                          <p:val>
                                            <p:fltVal val="0"/>
                                          </p:val>
                                        </p:tav>
                                        <p:tav tm="100000">
                                          <p:val>
                                            <p:strVal val="#ppt_h"/>
                                          </p:val>
                                        </p:tav>
                                      </p:tavLst>
                                    </p:anim>
                                    <p:animEffect transition="in" filter="fade">
                                      <p:cBhvr>
                                        <p:cTn id="28" dur="1000"/>
                                        <p:tgtEl>
                                          <p:spTgt spid="18454"/>
                                        </p:tgtEl>
                                      </p:cBhvr>
                                    </p:animEffect>
                                  </p:childTnLst>
                                </p:cTn>
                              </p:par>
                              <p:par>
                                <p:cTn id="29" presetID="53"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Effect transition="in" filter="fade">
                                      <p:cBhvr>
                                        <p:cTn id="33" dur="10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0" fill="hold" nodeType="clickEffect">
                                  <p:stCondLst>
                                    <p:cond delay="0"/>
                                  </p:stCondLst>
                                  <p:childTnLst>
                                    <p:set>
                                      <p:cBhvr>
                                        <p:cTn id="37" dur="1" fill="hold">
                                          <p:stCondLst>
                                            <p:cond delay="0"/>
                                          </p:stCondLst>
                                        </p:cTn>
                                        <p:tgtEl>
                                          <p:spTgt spid="18458"/>
                                        </p:tgtEl>
                                        <p:attrNameLst>
                                          <p:attrName>style.visibility</p:attrName>
                                        </p:attrNameLst>
                                      </p:cBhvr>
                                      <p:to>
                                        <p:strVal val="visible"/>
                                      </p:to>
                                    </p:set>
                                    <p:anim calcmode="lin" valueType="num">
                                      <p:cBhvr>
                                        <p:cTn id="38" dur="1000" fill="hold"/>
                                        <p:tgtEl>
                                          <p:spTgt spid="18458"/>
                                        </p:tgtEl>
                                        <p:attrNameLst>
                                          <p:attrName>ppt_w</p:attrName>
                                        </p:attrNameLst>
                                      </p:cBhvr>
                                      <p:tavLst>
                                        <p:tav tm="0">
                                          <p:val>
                                            <p:fltVal val="0"/>
                                          </p:val>
                                        </p:tav>
                                        <p:tav tm="100000">
                                          <p:val>
                                            <p:strVal val="#ppt_w"/>
                                          </p:val>
                                        </p:tav>
                                      </p:tavLst>
                                    </p:anim>
                                    <p:anim calcmode="lin" valueType="num">
                                      <p:cBhvr>
                                        <p:cTn id="39" dur="1000" fill="hold"/>
                                        <p:tgtEl>
                                          <p:spTgt spid="18458"/>
                                        </p:tgtEl>
                                        <p:attrNameLst>
                                          <p:attrName>ppt_h</p:attrName>
                                        </p:attrNameLst>
                                      </p:cBhvr>
                                      <p:tavLst>
                                        <p:tav tm="0">
                                          <p:val>
                                            <p:fltVal val="0"/>
                                          </p:val>
                                        </p:tav>
                                        <p:tav tm="100000">
                                          <p:val>
                                            <p:strVal val="#ppt_h"/>
                                          </p:val>
                                        </p:tav>
                                      </p:tavLst>
                                    </p:anim>
                                    <p:animEffect transition="in" filter="fade">
                                      <p:cBhvr>
                                        <p:cTn id="40" dur="1000"/>
                                        <p:tgtEl>
                                          <p:spTgt spid="18458"/>
                                        </p:tgtEl>
                                      </p:cBhvr>
                                    </p:animEffect>
                                  </p:childTnLst>
                                </p:cTn>
                              </p:par>
                              <p:par>
                                <p:cTn id="41" presetID="53"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1000" fill="hold"/>
                                        <p:tgtEl>
                                          <p:spTgt spid="30"/>
                                        </p:tgtEl>
                                        <p:attrNameLst>
                                          <p:attrName>ppt_w</p:attrName>
                                        </p:attrNameLst>
                                      </p:cBhvr>
                                      <p:tavLst>
                                        <p:tav tm="0">
                                          <p:val>
                                            <p:fltVal val="0"/>
                                          </p:val>
                                        </p:tav>
                                        <p:tav tm="100000">
                                          <p:val>
                                            <p:strVal val="#ppt_w"/>
                                          </p:val>
                                        </p:tav>
                                      </p:tavLst>
                                    </p:anim>
                                    <p:anim calcmode="lin" valueType="num">
                                      <p:cBhvr>
                                        <p:cTn id="44" dur="1000" fill="hold"/>
                                        <p:tgtEl>
                                          <p:spTgt spid="30"/>
                                        </p:tgtEl>
                                        <p:attrNameLst>
                                          <p:attrName>ppt_h</p:attrName>
                                        </p:attrNameLst>
                                      </p:cBhvr>
                                      <p:tavLst>
                                        <p:tav tm="0">
                                          <p:val>
                                            <p:fltVal val="0"/>
                                          </p:val>
                                        </p:tav>
                                        <p:tav tm="100000">
                                          <p:val>
                                            <p:strVal val="#ppt_h"/>
                                          </p:val>
                                        </p:tav>
                                      </p:tavLst>
                                    </p:anim>
                                    <p:animEffect transition="in" filter="fade">
                                      <p:cBhvr>
                                        <p:cTn id="4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a:xfrm>
            <a:off x="0" y="428604"/>
            <a:ext cx="9144000" cy="1143000"/>
          </a:xfrm>
        </p:spPr>
        <p:txBody>
          <a:bodyPr>
            <a:noAutofit/>
          </a:bodyPr>
          <a:lstStyle/>
          <a:p>
            <a:r>
              <a:rPr lang="en-US" sz="3600" b="1" dirty="0">
                <a:solidFill>
                  <a:schemeClr val="accent5">
                    <a:lumMod val="60000"/>
                    <a:lumOff val="40000"/>
                  </a:schemeClr>
                </a:solidFill>
                <a:latin typeface="Sitka Text" pitchFamily="2" charset="0"/>
              </a:rPr>
              <a:t>WHY  BLOCKCHAIN  FOR AUTHENTICATION</a:t>
            </a:r>
            <a:endParaRPr lang="en-US" sz="3600" dirty="0">
              <a:solidFill>
                <a:schemeClr val="accent5">
                  <a:lumMod val="60000"/>
                  <a:lumOff val="40000"/>
                </a:schemeClr>
              </a:solidFill>
            </a:endParaRPr>
          </a:p>
        </p:txBody>
      </p:sp>
      <p:sp>
        <p:nvSpPr>
          <p:cNvPr id="5" name="Rounded Rectangle 4"/>
          <p:cNvSpPr/>
          <p:nvPr/>
        </p:nvSpPr>
        <p:spPr>
          <a:xfrm>
            <a:off x="2428860" y="2000240"/>
            <a:ext cx="4429156" cy="642942"/>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gency FB" pitchFamily="34" charset="0"/>
              </a:rPr>
              <a:t>             Decentralization</a:t>
            </a:r>
          </a:p>
        </p:txBody>
      </p:sp>
      <p:sp>
        <p:nvSpPr>
          <p:cNvPr id="11" name="Rounded Rectangle 10"/>
          <p:cNvSpPr/>
          <p:nvPr/>
        </p:nvSpPr>
        <p:spPr>
          <a:xfrm>
            <a:off x="2428860" y="2857496"/>
            <a:ext cx="4429156" cy="642942"/>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gency FB" pitchFamily="34" charset="0"/>
              </a:rPr>
              <a:t>   </a:t>
            </a:r>
            <a:r>
              <a:rPr lang="en-US" sz="2800" b="1" dirty="0">
                <a:solidFill>
                  <a:schemeClr val="tx1"/>
                </a:solidFill>
                <a:latin typeface="Agency FB" pitchFamily="34" charset="0"/>
              </a:rPr>
              <a:t>Immutable</a:t>
            </a:r>
            <a:endParaRPr lang="en-US" sz="3200" b="1" dirty="0">
              <a:solidFill>
                <a:schemeClr val="tx1"/>
              </a:solidFill>
              <a:latin typeface="Agency FB" pitchFamily="34" charset="0"/>
            </a:endParaRPr>
          </a:p>
        </p:txBody>
      </p:sp>
      <p:sp>
        <p:nvSpPr>
          <p:cNvPr id="12" name="Rounded Rectangle 11"/>
          <p:cNvSpPr/>
          <p:nvPr/>
        </p:nvSpPr>
        <p:spPr>
          <a:xfrm>
            <a:off x="2428860" y="4572008"/>
            <a:ext cx="4429156" cy="642942"/>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latin typeface="Agency FB" pitchFamily="34" charset="0"/>
              </a:rPr>
              <a:t>                   </a:t>
            </a:r>
            <a:r>
              <a:rPr lang="en-US" sz="2800" b="1" dirty="0">
                <a:solidFill>
                  <a:schemeClr val="tx1"/>
                </a:solidFill>
                <a:latin typeface="Agency FB" pitchFamily="34" charset="0"/>
              </a:rPr>
              <a:t>Scalable</a:t>
            </a:r>
            <a:endParaRPr lang="en-US" sz="3200" b="1" dirty="0">
              <a:solidFill>
                <a:schemeClr val="tx1"/>
              </a:solidFill>
              <a:latin typeface="Agency FB" pitchFamily="34" charset="0"/>
            </a:endParaRPr>
          </a:p>
        </p:txBody>
      </p:sp>
      <p:sp>
        <p:nvSpPr>
          <p:cNvPr id="13" name="Rounded Rectangle 12"/>
          <p:cNvSpPr/>
          <p:nvPr/>
        </p:nvSpPr>
        <p:spPr>
          <a:xfrm>
            <a:off x="2428860" y="3714752"/>
            <a:ext cx="4429156" cy="642942"/>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gency FB" pitchFamily="34" charset="0"/>
              </a:rPr>
              <a:t>        </a:t>
            </a:r>
            <a:r>
              <a:rPr lang="en-US" sz="2800" b="1" dirty="0">
                <a:solidFill>
                  <a:schemeClr val="tx1"/>
                </a:solidFill>
                <a:latin typeface="Agency FB" pitchFamily="34" charset="0"/>
              </a:rPr>
              <a:t>Transparency</a:t>
            </a:r>
          </a:p>
        </p:txBody>
      </p:sp>
      <p:sp>
        <p:nvSpPr>
          <p:cNvPr id="14" name="Rounded Rectangle 13"/>
          <p:cNvSpPr/>
          <p:nvPr/>
        </p:nvSpPr>
        <p:spPr>
          <a:xfrm>
            <a:off x="2428860" y="5429264"/>
            <a:ext cx="4429156" cy="642942"/>
          </a:xfrm>
          <a:prstGeom prst="roundRect">
            <a:avLst/>
          </a:prstGeom>
          <a:blipFill>
            <a:blip r:embed="rId3"/>
            <a:stretch>
              <a:fillRect/>
            </a:stretch>
          </a:blipFill>
          <a:effectLst>
            <a:glow rad="101600">
              <a:schemeClr val="accent1">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gency FB" pitchFamily="34" charset="0"/>
              </a:rPr>
              <a:t>  Efficiency</a:t>
            </a:r>
            <a:endParaRPr lang="en-US" sz="3200" b="1" dirty="0">
              <a:solidFill>
                <a:schemeClr val="tx1"/>
              </a:solidFill>
              <a:latin typeface="Agency FB" pitchFamily="34" charset="0"/>
            </a:endParaRPr>
          </a:p>
        </p:txBody>
      </p:sp>
      <p:sp>
        <p:nvSpPr>
          <p:cNvPr id="16388" name="AutoShape 4" descr="http://cdn.onlinewebfonts.com/svg/img_331459.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http://cdn.onlinewebfonts.com/svg/img_331459.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392" name="Picture 8" descr="https://cdn0.iconfinder.com/data/icons/hipster-set/128/infinity_2-512.png"/>
          <p:cNvPicPr>
            <a:picLocks noChangeAspect="1" noChangeArrowheads="1"/>
          </p:cNvPicPr>
          <p:nvPr/>
        </p:nvPicPr>
        <p:blipFill>
          <a:blip r:embed="rId4" cstate="print"/>
          <a:srcRect/>
          <a:stretch>
            <a:fillRect/>
          </a:stretch>
        </p:blipFill>
        <p:spPr bwMode="auto">
          <a:xfrm>
            <a:off x="2928926" y="2857496"/>
            <a:ext cx="571505" cy="642942"/>
          </a:xfrm>
          <a:prstGeom prst="rect">
            <a:avLst/>
          </a:prstGeom>
          <a:noFill/>
        </p:spPr>
      </p:pic>
      <p:pic>
        <p:nvPicPr>
          <p:cNvPr id="16398" name="Picture 14" descr="https://icon-library.com/images/scalable-icon/scalable-icon-18.jpg"/>
          <p:cNvPicPr>
            <a:picLocks noChangeAspect="1" noChangeArrowheads="1"/>
          </p:cNvPicPr>
          <p:nvPr/>
        </p:nvPicPr>
        <p:blipFill>
          <a:blip r:embed="rId5" cstate="print"/>
          <a:srcRect/>
          <a:stretch>
            <a:fillRect/>
          </a:stretch>
        </p:blipFill>
        <p:spPr bwMode="auto">
          <a:xfrm>
            <a:off x="3000364" y="4643446"/>
            <a:ext cx="428627" cy="519083"/>
          </a:xfrm>
          <a:prstGeom prst="rect">
            <a:avLst/>
          </a:prstGeom>
          <a:noFill/>
        </p:spPr>
      </p:pic>
      <p:pic>
        <p:nvPicPr>
          <p:cNvPr id="16400" name="Picture 16" descr="https://static.thenounproject.com/png/213124-200.png"/>
          <p:cNvPicPr>
            <a:picLocks noChangeAspect="1" noChangeArrowheads="1"/>
          </p:cNvPicPr>
          <p:nvPr/>
        </p:nvPicPr>
        <p:blipFill>
          <a:blip r:embed="rId6"/>
          <a:srcRect/>
          <a:stretch>
            <a:fillRect/>
          </a:stretch>
        </p:blipFill>
        <p:spPr bwMode="auto">
          <a:xfrm>
            <a:off x="2928926" y="3714752"/>
            <a:ext cx="642942" cy="642942"/>
          </a:xfrm>
          <a:prstGeom prst="rect">
            <a:avLst/>
          </a:prstGeom>
          <a:noFill/>
        </p:spPr>
      </p:pic>
      <p:pic>
        <p:nvPicPr>
          <p:cNvPr id="16406" name="Picture 22" descr="https://cdn-icons-png.flaticon.com/512/158/158344.png?w=2000&amp;t=st=1663045975~exp=1663046575~hmac=594cc7f733835410469b415a1589887e4886408d8b846b7c31c031df4d2210dc"/>
          <p:cNvPicPr>
            <a:picLocks noChangeAspect="1" noChangeArrowheads="1"/>
          </p:cNvPicPr>
          <p:nvPr/>
        </p:nvPicPr>
        <p:blipFill>
          <a:blip r:embed="rId7" cstate="print"/>
          <a:srcRect/>
          <a:stretch>
            <a:fillRect/>
          </a:stretch>
        </p:blipFill>
        <p:spPr bwMode="auto">
          <a:xfrm>
            <a:off x="3000364" y="5500702"/>
            <a:ext cx="500065" cy="500065"/>
          </a:xfrm>
          <a:prstGeom prst="rect">
            <a:avLst/>
          </a:prstGeom>
          <a:noFill/>
        </p:spPr>
      </p:pic>
      <p:pic>
        <p:nvPicPr>
          <p:cNvPr id="16410" name="Picture 26" descr="https://static.thenounproject.com/png/1653610-200.png"/>
          <p:cNvPicPr>
            <a:picLocks noChangeAspect="1" noChangeArrowheads="1"/>
          </p:cNvPicPr>
          <p:nvPr/>
        </p:nvPicPr>
        <p:blipFill>
          <a:blip r:embed="rId8" cstate="print"/>
          <a:srcRect/>
          <a:stretch>
            <a:fillRect/>
          </a:stretch>
        </p:blipFill>
        <p:spPr bwMode="auto">
          <a:xfrm>
            <a:off x="3000364" y="2071678"/>
            <a:ext cx="500066" cy="50006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par>
                                <p:cTn id="17" presetID="55" presetClass="entr" presetSubtype="0" fill="hold" nodeType="withEffect">
                                  <p:stCondLst>
                                    <p:cond delay="0"/>
                                  </p:stCondLst>
                                  <p:childTnLst>
                                    <p:set>
                                      <p:cBhvr>
                                        <p:cTn id="18" dur="1" fill="hold">
                                          <p:stCondLst>
                                            <p:cond delay="0"/>
                                          </p:stCondLst>
                                        </p:cTn>
                                        <p:tgtEl>
                                          <p:spTgt spid="16410"/>
                                        </p:tgtEl>
                                        <p:attrNameLst>
                                          <p:attrName>style.visibility</p:attrName>
                                        </p:attrNameLst>
                                      </p:cBhvr>
                                      <p:to>
                                        <p:strVal val="visible"/>
                                      </p:to>
                                    </p:set>
                                    <p:anim calcmode="lin" valueType="num">
                                      <p:cBhvr>
                                        <p:cTn id="19" dur="1000" fill="hold"/>
                                        <p:tgtEl>
                                          <p:spTgt spid="16410"/>
                                        </p:tgtEl>
                                        <p:attrNameLst>
                                          <p:attrName>ppt_w</p:attrName>
                                        </p:attrNameLst>
                                      </p:cBhvr>
                                      <p:tavLst>
                                        <p:tav tm="0">
                                          <p:val>
                                            <p:strVal val="#ppt_w*0.70"/>
                                          </p:val>
                                        </p:tav>
                                        <p:tav tm="100000">
                                          <p:val>
                                            <p:strVal val="#ppt_w"/>
                                          </p:val>
                                        </p:tav>
                                      </p:tavLst>
                                    </p:anim>
                                    <p:anim calcmode="lin" valueType="num">
                                      <p:cBhvr>
                                        <p:cTn id="20" dur="1000" fill="hold"/>
                                        <p:tgtEl>
                                          <p:spTgt spid="16410"/>
                                        </p:tgtEl>
                                        <p:attrNameLst>
                                          <p:attrName>ppt_h</p:attrName>
                                        </p:attrNameLst>
                                      </p:cBhvr>
                                      <p:tavLst>
                                        <p:tav tm="0">
                                          <p:val>
                                            <p:strVal val="#ppt_h"/>
                                          </p:val>
                                        </p:tav>
                                        <p:tav tm="100000">
                                          <p:val>
                                            <p:strVal val="#ppt_h"/>
                                          </p:val>
                                        </p:tav>
                                      </p:tavLst>
                                    </p:anim>
                                    <p:animEffect transition="in" filter="fade">
                                      <p:cBhvr>
                                        <p:cTn id="21" dur="1000"/>
                                        <p:tgtEl>
                                          <p:spTgt spid="16410"/>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1000" fill="hold"/>
                                        <p:tgtEl>
                                          <p:spTgt spid="11"/>
                                        </p:tgtEl>
                                        <p:attrNameLst>
                                          <p:attrName>ppt_w</p:attrName>
                                        </p:attrNameLst>
                                      </p:cBhvr>
                                      <p:tavLst>
                                        <p:tav tm="0">
                                          <p:val>
                                            <p:strVal val="#ppt_w*0.70"/>
                                          </p:val>
                                        </p:tav>
                                        <p:tav tm="100000">
                                          <p:val>
                                            <p:strVal val="#ppt_w"/>
                                          </p:val>
                                        </p:tav>
                                      </p:tavLst>
                                    </p:anim>
                                    <p:anim calcmode="lin" valueType="num">
                                      <p:cBhvr>
                                        <p:cTn id="27" dur="1000" fill="hold"/>
                                        <p:tgtEl>
                                          <p:spTgt spid="11"/>
                                        </p:tgtEl>
                                        <p:attrNameLst>
                                          <p:attrName>ppt_h</p:attrName>
                                        </p:attrNameLst>
                                      </p:cBhvr>
                                      <p:tavLst>
                                        <p:tav tm="0">
                                          <p:val>
                                            <p:strVal val="#ppt_h"/>
                                          </p:val>
                                        </p:tav>
                                        <p:tav tm="100000">
                                          <p:val>
                                            <p:strVal val="#ppt_h"/>
                                          </p:val>
                                        </p:tav>
                                      </p:tavLst>
                                    </p:anim>
                                    <p:animEffect transition="in" filter="fade">
                                      <p:cBhvr>
                                        <p:cTn id="28" dur="1000"/>
                                        <p:tgtEl>
                                          <p:spTgt spid="11"/>
                                        </p:tgtEl>
                                      </p:cBhvr>
                                    </p:animEffect>
                                  </p:childTnLst>
                                </p:cTn>
                              </p:par>
                              <p:par>
                                <p:cTn id="29" presetID="55" presetClass="entr" presetSubtype="0" fill="hold" nodeType="withEffect">
                                  <p:stCondLst>
                                    <p:cond delay="0"/>
                                  </p:stCondLst>
                                  <p:childTnLst>
                                    <p:set>
                                      <p:cBhvr>
                                        <p:cTn id="30" dur="1" fill="hold">
                                          <p:stCondLst>
                                            <p:cond delay="0"/>
                                          </p:stCondLst>
                                        </p:cTn>
                                        <p:tgtEl>
                                          <p:spTgt spid="16392"/>
                                        </p:tgtEl>
                                        <p:attrNameLst>
                                          <p:attrName>style.visibility</p:attrName>
                                        </p:attrNameLst>
                                      </p:cBhvr>
                                      <p:to>
                                        <p:strVal val="visible"/>
                                      </p:to>
                                    </p:set>
                                    <p:anim calcmode="lin" valueType="num">
                                      <p:cBhvr>
                                        <p:cTn id="31" dur="1000" fill="hold"/>
                                        <p:tgtEl>
                                          <p:spTgt spid="16392"/>
                                        </p:tgtEl>
                                        <p:attrNameLst>
                                          <p:attrName>ppt_w</p:attrName>
                                        </p:attrNameLst>
                                      </p:cBhvr>
                                      <p:tavLst>
                                        <p:tav tm="0">
                                          <p:val>
                                            <p:strVal val="#ppt_w*0.70"/>
                                          </p:val>
                                        </p:tav>
                                        <p:tav tm="100000">
                                          <p:val>
                                            <p:strVal val="#ppt_w"/>
                                          </p:val>
                                        </p:tav>
                                      </p:tavLst>
                                    </p:anim>
                                    <p:anim calcmode="lin" valueType="num">
                                      <p:cBhvr>
                                        <p:cTn id="32" dur="1000" fill="hold"/>
                                        <p:tgtEl>
                                          <p:spTgt spid="16392"/>
                                        </p:tgtEl>
                                        <p:attrNameLst>
                                          <p:attrName>ppt_h</p:attrName>
                                        </p:attrNameLst>
                                      </p:cBhvr>
                                      <p:tavLst>
                                        <p:tav tm="0">
                                          <p:val>
                                            <p:strVal val="#ppt_h"/>
                                          </p:val>
                                        </p:tav>
                                        <p:tav tm="100000">
                                          <p:val>
                                            <p:strVal val="#ppt_h"/>
                                          </p:val>
                                        </p:tav>
                                      </p:tavLst>
                                    </p:anim>
                                    <p:animEffect transition="in" filter="fade">
                                      <p:cBhvr>
                                        <p:cTn id="33" dur="1000"/>
                                        <p:tgtEl>
                                          <p:spTgt spid="16392"/>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1000" fill="hold"/>
                                        <p:tgtEl>
                                          <p:spTgt spid="13"/>
                                        </p:tgtEl>
                                        <p:attrNameLst>
                                          <p:attrName>ppt_w</p:attrName>
                                        </p:attrNameLst>
                                      </p:cBhvr>
                                      <p:tavLst>
                                        <p:tav tm="0">
                                          <p:val>
                                            <p:strVal val="#ppt_w*0.70"/>
                                          </p:val>
                                        </p:tav>
                                        <p:tav tm="100000">
                                          <p:val>
                                            <p:strVal val="#ppt_w"/>
                                          </p:val>
                                        </p:tav>
                                      </p:tavLst>
                                    </p:anim>
                                    <p:anim calcmode="lin" valueType="num">
                                      <p:cBhvr>
                                        <p:cTn id="39" dur="1000" fill="hold"/>
                                        <p:tgtEl>
                                          <p:spTgt spid="13"/>
                                        </p:tgtEl>
                                        <p:attrNameLst>
                                          <p:attrName>ppt_h</p:attrName>
                                        </p:attrNameLst>
                                      </p:cBhvr>
                                      <p:tavLst>
                                        <p:tav tm="0">
                                          <p:val>
                                            <p:strVal val="#ppt_h"/>
                                          </p:val>
                                        </p:tav>
                                        <p:tav tm="100000">
                                          <p:val>
                                            <p:strVal val="#ppt_h"/>
                                          </p:val>
                                        </p:tav>
                                      </p:tavLst>
                                    </p:anim>
                                    <p:animEffect transition="in" filter="fade">
                                      <p:cBhvr>
                                        <p:cTn id="40" dur="1000"/>
                                        <p:tgtEl>
                                          <p:spTgt spid="13"/>
                                        </p:tgtEl>
                                      </p:cBhvr>
                                    </p:animEffect>
                                  </p:childTnLst>
                                </p:cTn>
                              </p:par>
                              <p:par>
                                <p:cTn id="41" presetID="55" presetClass="entr" presetSubtype="0" fill="hold" nodeType="withEffect">
                                  <p:stCondLst>
                                    <p:cond delay="0"/>
                                  </p:stCondLst>
                                  <p:childTnLst>
                                    <p:set>
                                      <p:cBhvr>
                                        <p:cTn id="42" dur="1" fill="hold">
                                          <p:stCondLst>
                                            <p:cond delay="0"/>
                                          </p:stCondLst>
                                        </p:cTn>
                                        <p:tgtEl>
                                          <p:spTgt spid="16400"/>
                                        </p:tgtEl>
                                        <p:attrNameLst>
                                          <p:attrName>style.visibility</p:attrName>
                                        </p:attrNameLst>
                                      </p:cBhvr>
                                      <p:to>
                                        <p:strVal val="visible"/>
                                      </p:to>
                                    </p:set>
                                    <p:anim calcmode="lin" valueType="num">
                                      <p:cBhvr>
                                        <p:cTn id="43" dur="1000" fill="hold"/>
                                        <p:tgtEl>
                                          <p:spTgt spid="16400"/>
                                        </p:tgtEl>
                                        <p:attrNameLst>
                                          <p:attrName>ppt_w</p:attrName>
                                        </p:attrNameLst>
                                      </p:cBhvr>
                                      <p:tavLst>
                                        <p:tav tm="0">
                                          <p:val>
                                            <p:strVal val="#ppt_w*0.70"/>
                                          </p:val>
                                        </p:tav>
                                        <p:tav tm="100000">
                                          <p:val>
                                            <p:strVal val="#ppt_w"/>
                                          </p:val>
                                        </p:tav>
                                      </p:tavLst>
                                    </p:anim>
                                    <p:anim calcmode="lin" valueType="num">
                                      <p:cBhvr>
                                        <p:cTn id="44" dur="1000" fill="hold"/>
                                        <p:tgtEl>
                                          <p:spTgt spid="16400"/>
                                        </p:tgtEl>
                                        <p:attrNameLst>
                                          <p:attrName>ppt_h</p:attrName>
                                        </p:attrNameLst>
                                      </p:cBhvr>
                                      <p:tavLst>
                                        <p:tav tm="0">
                                          <p:val>
                                            <p:strVal val="#ppt_h"/>
                                          </p:val>
                                        </p:tav>
                                        <p:tav tm="100000">
                                          <p:val>
                                            <p:strVal val="#ppt_h"/>
                                          </p:val>
                                        </p:tav>
                                      </p:tavLst>
                                    </p:anim>
                                    <p:animEffect transition="in" filter="fade">
                                      <p:cBhvr>
                                        <p:cTn id="45" dur="1000"/>
                                        <p:tgtEl>
                                          <p:spTgt spid="16400"/>
                                        </p:tgtEl>
                                      </p:cBhvr>
                                    </p:animEffect>
                                  </p:childTnLst>
                                </p:cTn>
                              </p:par>
                            </p:childTnLst>
                          </p:cTn>
                        </p:par>
                      </p:childTnLst>
                    </p:cTn>
                  </p:par>
                  <p:par>
                    <p:cTn id="46" fill="hold">
                      <p:stCondLst>
                        <p:cond delay="indefinite"/>
                      </p:stCondLst>
                      <p:childTnLst>
                        <p:par>
                          <p:cTn id="47" fill="hold">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1000" fill="hold"/>
                                        <p:tgtEl>
                                          <p:spTgt spid="12"/>
                                        </p:tgtEl>
                                        <p:attrNameLst>
                                          <p:attrName>ppt_w</p:attrName>
                                        </p:attrNameLst>
                                      </p:cBhvr>
                                      <p:tavLst>
                                        <p:tav tm="0">
                                          <p:val>
                                            <p:strVal val="#ppt_w*0.70"/>
                                          </p:val>
                                        </p:tav>
                                        <p:tav tm="100000">
                                          <p:val>
                                            <p:strVal val="#ppt_w"/>
                                          </p:val>
                                        </p:tav>
                                      </p:tavLst>
                                    </p:anim>
                                    <p:anim calcmode="lin" valueType="num">
                                      <p:cBhvr>
                                        <p:cTn id="51" dur="1000" fill="hold"/>
                                        <p:tgtEl>
                                          <p:spTgt spid="12"/>
                                        </p:tgtEl>
                                        <p:attrNameLst>
                                          <p:attrName>ppt_h</p:attrName>
                                        </p:attrNameLst>
                                      </p:cBhvr>
                                      <p:tavLst>
                                        <p:tav tm="0">
                                          <p:val>
                                            <p:strVal val="#ppt_h"/>
                                          </p:val>
                                        </p:tav>
                                        <p:tav tm="100000">
                                          <p:val>
                                            <p:strVal val="#ppt_h"/>
                                          </p:val>
                                        </p:tav>
                                      </p:tavLst>
                                    </p:anim>
                                    <p:animEffect transition="in" filter="fade">
                                      <p:cBhvr>
                                        <p:cTn id="52" dur="1000"/>
                                        <p:tgtEl>
                                          <p:spTgt spid="12"/>
                                        </p:tgtEl>
                                      </p:cBhvr>
                                    </p:animEffect>
                                  </p:childTnLst>
                                </p:cTn>
                              </p:par>
                              <p:par>
                                <p:cTn id="53" presetID="55" presetClass="entr" presetSubtype="0" fill="hold" nodeType="withEffect">
                                  <p:stCondLst>
                                    <p:cond delay="0"/>
                                  </p:stCondLst>
                                  <p:childTnLst>
                                    <p:set>
                                      <p:cBhvr>
                                        <p:cTn id="54" dur="1" fill="hold">
                                          <p:stCondLst>
                                            <p:cond delay="0"/>
                                          </p:stCondLst>
                                        </p:cTn>
                                        <p:tgtEl>
                                          <p:spTgt spid="16398"/>
                                        </p:tgtEl>
                                        <p:attrNameLst>
                                          <p:attrName>style.visibility</p:attrName>
                                        </p:attrNameLst>
                                      </p:cBhvr>
                                      <p:to>
                                        <p:strVal val="visible"/>
                                      </p:to>
                                    </p:set>
                                    <p:anim calcmode="lin" valueType="num">
                                      <p:cBhvr>
                                        <p:cTn id="55" dur="1000" fill="hold"/>
                                        <p:tgtEl>
                                          <p:spTgt spid="16398"/>
                                        </p:tgtEl>
                                        <p:attrNameLst>
                                          <p:attrName>ppt_w</p:attrName>
                                        </p:attrNameLst>
                                      </p:cBhvr>
                                      <p:tavLst>
                                        <p:tav tm="0">
                                          <p:val>
                                            <p:strVal val="#ppt_w*0.70"/>
                                          </p:val>
                                        </p:tav>
                                        <p:tav tm="100000">
                                          <p:val>
                                            <p:strVal val="#ppt_w"/>
                                          </p:val>
                                        </p:tav>
                                      </p:tavLst>
                                    </p:anim>
                                    <p:anim calcmode="lin" valueType="num">
                                      <p:cBhvr>
                                        <p:cTn id="56" dur="1000" fill="hold"/>
                                        <p:tgtEl>
                                          <p:spTgt spid="16398"/>
                                        </p:tgtEl>
                                        <p:attrNameLst>
                                          <p:attrName>ppt_h</p:attrName>
                                        </p:attrNameLst>
                                      </p:cBhvr>
                                      <p:tavLst>
                                        <p:tav tm="0">
                                          <p:val>
                                            <p:strVal val="#ppt_h"/>
                                          </p:val>
                                        </p:tav>
                                        <p:tav tm="100000">
                                          <p:val>
                                            <p:strVal val="#ppt_h"/>
                                          </p:val>
                                        </p:tav>
                                      </p:tavLst>
                                    </p:anim>
                                    <p:animEffect transition="in" filter="fade">
                                      <p:cBhvr>
                                        <p:cTn id="57" dur="1000"/>
                                        <p:tgtEl>
                                          <p:spTgt spid="16398"/>
                                        </p:tgtEl>
                                      </p:cBhvr>
                                    </p:animEffect>
                                  </p:childTnLst>
                                </p:cTn>
                              </p:par>
                            </p:childTnLst>
                          </p:cTn>
                        </p:par>
                      </p:childTnLst>
                    </p:cTn>
                  </p:par>
                  <p:par>
                    <p:cTn id="58" fill="hold">
                      <p:stCondLst>
                        <p:cond delay="indefinite"/>
                      </p:stCondLst>
                      <p:childTnLst>
                        <p:par>
                          <p:cTn id="59" fill="hold">
                            <p:stCondLst>
                              <p:cond delay="0"/>
                            </p:stCondLst>
                            <p:childTnLst>
                              <p:par>
                                <p:cTn id="60" presetID="55"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1000" fill="hold"/>
                                        <p:tgtEl>
                                          <p:spTgt spid="14"/>
                                        </p:tgtEl>
                                        <p:attrNameLst>
                                          <p:attrName>ppt_w</p:attrName>
                                        </p:attrNameLst>
                                      </p:cBhvr>
                                      <p:tavLst>
                                        <p:tav tm="0">
                                          <p:val>
                                            <p:strVal val="#ppt_w*0.70"/>
                                          </p:val>
                                        </p:tav>
                                        <p:tav tm="100000">
                                          <p:val>
                                            <p:strVal val="#ppt_w"/>
                                          </p:val>
                                        </p:tav>
                                      </p:tavLst>
                                    </p:anim>
                                    <p:anim calcmode="lin" valueType="num">
                                      <p:cBhvr>
                                        <p:cTn id="63" dur="1000" fill="hold"/>
                                        <p:tgtEl>
                                          <p:spTgt spid="14"/>
                                        </p:tgtEl>
                                        <p:attrNameLst>
                                          <p:attrName>ppt_h</p:attrName>
                                        </p:attrNameLst>
                                      </p:cBhvr>
                                      <p:tavLst>
                                        <p:tav tm="0">
                                          <p:val>
                                            <p:strVal val="#ppt_h"/>
                                          </p:val>
                                        </p:tav>
                                        <p:tav tm="100000">
                                          <p:val>
                                            <p:strVal val="#ppt_h"/>
                                          </p:val>
                                        </p:tav>
                                      </p:tavLst>
                                    </p:anim>
                                    <p:animEffect transition="in" filter="fade">
                                      <p:cBhvr>
                                        <p:cTn id="64" dur="1000"/>
                                        <p:tgtEl>
                                          <p:spTgt spid="14"/>
                                        </p:tgtEl>
                                      </p:cBhvr>
                                    </p:animEffect>
                                  </p:childTnLst>
                                </p:cTn>
                              </p:par>
                              <p:par>
                                <p:cTn id="65" presetID="55" presetClass="entr" presetSubtype="0" fill="hold" nodeType="withEffect">
                                  <p:stCondLst>
                                    <p:cond delay="0"/>
                                  </p:stCondLst>
                                  <p:childTnLst>
                                    <p:set>
                                      <p:cBhvr>
                                        <p:cTn id="66" dur="1" fill="hold">
                                          <p:stCondLst>
                                            <p:cond delay="0"/>
                                          </p:stCondLst>
                                        </p:cTn>
                                        <p:tgtEl>
                                          <p:spTgt spid="16406"/>
                                        </p:tgtEl>
                                        <p:attrNameLst>
                                          <p:attrName>style.visibility</p:attrName>
                                        </p:attrNameLst>
                                      </p:cBhvr>
                                      <p:to>
                                        <p:strVal val="visible"/>
                                      </p:to>
                                    </p:set>
                                    <p:anim calcmode="lin" valueType="num">
                                      <p:cBhvr>
                                        <p:cTn id="67" dur="1000" fill="hold"/>
                                        <p:tgtEl>
                                          <p:spTgt spid="16406"/>
                                        </p:tgtEl>
                                        <p:attrNameLst>
                                          <p:attrName>ppt_w</p:attrName>
                                        </p:attrNameLst>
                                      </p:cBhvr>
                                      <p:tavLst>
                                        <p:tav tm="0">
                                          <p:val>
                                            <p:strVal val="#ppt_w*0.70"/>
                                          </p:val>
                                        </p:tav>
                                        <p:tav tm="100000">
                                          <p:val>
                                            <p:strVal val="#ppt_w"/>
                                          </p:val>
                                        </p:tav>
                                      </p:tavLst>
                                    </p:anim>
                                    <p:anim calcmode="lin" valueType="num">
                                      <p:cBhvr>
                                        <p:cTn id="68" dur="1000" fill="hold"/>
                                        <p:tgtEl>
                                          <p:spTgt spid="16406"/>
                                        </p:tgtEl>
                                        <p:attrNameLst>
                                          <p:attrName>ppt_h</p:attrName>
                                        </p:attrNameLst>
                                      </p:cBhvr>
                                      <p:tavLst>
                                        <p:tav tm="0">
                                          <p:val>
                                            <p:strVal val="#ppt_h"/>
                                          </p:val>
                                        </p:tav>
                                        <p:tav tm="100000">
                                          <p:val>
                                            <p:strVal val="#ppt_h"/>
                                          </p:val>
                                        </p:tav>
                                      </p:tavLst>
                                    </p:anim>
                                    <p:animEffect transition="in" filter="fade">
                                      <p:cBhvr>
                                        <p:cTn id="69" dur="1000"/>
                                        <p:tgtEl>
                                          <p:spTgt spid="16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1"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a:xfrm>
            <a:off x="0" y="642918"/>
            <a:ext cx="9144000" cy="1143000"/>
          </a:xfrm>
        </p:spPr>
        <p:txBody>
          <a:bodyPr>
            <a:noAutofit/>
          </a:bodyPr>
          <a:lstStyle/>
          <a:p>
            <a:r>
              <a:rPr lang="en-US" sz="3600" b="1" dirty="0" smtClean="0">
                <a:solidFill>
                  <a:srgbClr val="26B8E6"/>
                </a:solidFill>
                <a:latin typeface="Bell MT" pitchFamily="18" charset="0"/>
              </a:rPr>
              <a:t>PROPOSED MODEL FOR DIGITAL CERTIFICATE</a:t>
            </a:r>
            <a:endParaRPr lang="en-US" sz="3600" dirty="0">
              <a:solidFill>
                <a:srgbClr val="26B8E6"/>
              </a:solidFill>
              <a:latin typeface="Bell MT" pitchFamily="18" charset="0"/>
            </a:endParaRPr>
          </a:p>
        </p:txBody>
      </p:sp>
      <p:sp>
        <p:nvSpPr>
          <p:cNvPr id="16388" name="AutoShape 4" descr="http://cdn.onlinewebfonts.com/svg/img_331459.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http://cdn.onlinewebfonts.com/svg/img_331459.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USER\Pictures\Screenshots\Screenshot (163).png"/>
          <p:cNvPicPr>
            <a:picLocks noChangeAspect="1" noChangeArrowheads="1"/>
          </p:cNvPicPr>
          <p:nvPr/>
        </p:nvPicPr>
        <p:blipFill>
          <a:blip r:embed="rId3"/>
          <a:srcRect l="14970" t="25325" r="14202" b="19011"/>
          <a:stretch>
            <a:fillRect/>
          </a:stretch>
        </p:blipFill>
        <p:spPr bwMode="auto">
          <a:xfrm>
            <a:off x="714348" y="2786058"/>
            <a:ext cx="7760414" cy="3429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027"/>
                                        </p:tgtEl>
                                        <p:attrNameLst>
                                          <p:attrName>style.visibility</p:attrName>
                                        </p:attrNameLst>
                                      </p:cBhvr>
                                      <p:to>
                                        <p:strVal val="visible"/>
                                      </p:to>
                                    </p:set>
                                    <p:anim calcmode="lin" valueType="num">
                                      <p:cBhvr>
                                        <p:cTn id="14" dur="500" fill="hold"/>
                                        <p:tgtEl>
                                          <p:spTgt spid="1027"/>
                                        </p:tgtEl>
                                        <p:attrNameLst>
                                          <p:attrName>ppt_w</p:attrName>
                                        </p:attrNameLst>
                                      </p:cBhvr>
                                      <p:tavLst>
                                        <p:tav tm="0">
                                          <p:val>
                                            <p:fltVal val="0"/>
                                          </p:val>
                                        </p:tav>
                                        <p:tav tm="100000">
                                          <p:val>
                                            <p:strVal val="#ppt_w"/>
                                          </p:val>
                                        </p:tav>
                                      </p:tavLst>
                                    </p:anim>
                                    <p:anim calcmode="lin" valueType="num">
                                      <p:cBhvr>
                                        <p:cTn id="15" dur="500" fill="hold"/>
                                        <p:tgtEl>
                                          <p:spTgt spid="1027"/>
                                        </p:tgtEl>
                                        <p:attrNameLst>
                                          <p:attrName>ppt_h</p:attrName>
                                        </p:attrNameLst>
                                      </p:cBhvr>
                                      <p:tavLst>
                                        <p:tav tm="0">
                                          <p:val>
                                            <p:fltVal val="0"/>
                                          </p:val>
                                        </p:tav>
                                        <p:tav tm="100000">
                                          <p:val>
                                            <p:strVal val="#ppt_h"/>
                                          </p:val>
                                        </p:tav>
                                      </p:tavLst>
                                    </p:anim>
                                    <p:animEffect transition="in" filter="fade">
                                      <p:cBhvr>
                                        <p:cTn id="16"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tse3.explicit.bing.net/th?id=OIP.zt_Tvjvfamifhq7v0CmuygHaEK&amp;pid=Api&amp;P=0&amp;h=1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tse3.explicit.bing.net/th?id=OIP.zt_Tvjvfamifhq7v0CmuygHaEK&amp;pid=Api&amp;P=0&amp;h=18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itle 3"/>
          <p:cNvSpPr>
            <a:spLocks noGrp="1"/>
          </p:cNvSpPr>
          <p:nvPr>
            <p:ph type="title"/>
          </p:nvPr>
        </p:nvSpPr>
        <p:spPr>
          <a:xfrm>
            <a:off x="428596" y="357166"/>
            <a:ext cx="4357718" cy="1143000"/>
          </a:xfrm>
        </p:spPr>
        <p:txBody>
          <a:bodyPr>
            <a:noAutofit/>
          </a:bodyPr>
          <a:lstStyle/>
          <a:p>
            <a:pPr algn="l"/>
            <a:r>
              <a:rPr lang="en-US" sz="3600" b="1" dirty="0">
                <a:solidFill>
                  <a:schemeClr val="accent5">
                    <a:lumMod val="60000"/>
                    <a:lumOff val="40000"/>
                  </a:schemeClr>
                </a:solidFill>
                <a:latin typeface="Sitka Text" pitchFamily="2" charset="0"/>
              </a:rPr>
              <a:t>HOW IT WORKS ?</a:t>
            </a:r>
            <a:endParaRPr lang="en-US" sz="3600" dirty="0">
              <a:solidFill>
                <a:schemeClr val="accent5">
                  <a:lumMod val="60000"/>
                  <a:lumOff val="40000"/>
                </a:schemeClr>
              </a:solidFill>
            </a:endParaRPr>
          </a:p>
        </p:txBody>
      </p:sp>
      <p:sp>
        <p:nvSpPr>
          <p:cNvPr id="5" name="Oval 4"/>
          <p:cNvSpPr/>
          <p:nvPr/>
        </p:nvSpPr>
        <p:spPr>
          <a:xfrm>
            <a:off x="6500826" y="571480"/>
            <a:ext cx="857256" cy="857256"/>
          </a:xfrm>
          <a:prstGeom prst="ellipse">
            <a:avLst/>
          </a:prstGeom>
          <a:blipFill>
            <a:blip r:embed="rId3"/>
            <a:stretch>
              <a:fillRect/>
            </a:stretch>
          </a:blipFill>
          <a:effectLst>
            <a:glow rad="1397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Rounded MT Bold" pitchFamily="34" charset="0"/>
              </a:rPr>
              <a:t>1</a:t>
            </a:r>
          </a:p>
        </p:txBody>
      </p:sp>
      <p:cxnSp>
        <p:nvCxnSpPr>
          <p:cNvPr id="21" name="Straight Arrow Connector 20"/>
          <p:cNvCxnSpPr>
            <a:stCxn id="5" idx="3"/>
          </p:cNvCxnSpPr>
          <p:nvPr/>
        </p:nvCxnSpPr>
        <p:spPr>
          <a:xfrm rot="5400000">
            <a:off x="5536425" y="1124587"/>
            <a:ext cx="911336" cy="1268550"/>
          </a:xfrm>
          <a:prstGeom prst="straightConnector1">
            <a:avLst/>
          </a:prstGeom>
          <a:ln w="5715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3214678" y="2714620"/>
            <a:ext cx="1500198" cy="1143008"/>
          </a:xfrm>
          <a:prstGeom prst="straightConnector1">
            <a:avLst/>
          </a:prstGeom>
          <a:ln w="5715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V="1">
            <a:off x="1214414" y="4214818"/>
            <a:ext cx="1500198" cy="1143008"/>
          </a:xfrm>
          <a:prstGeom prst="straightConnector1">
            <a:avLst/>
          </a:prstGeom>
          <a:ln w="5715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428860" y="3643314"/>
            <a:ext cx="857256" cy="857256"/>
          </a:xfrm>
          <a:prstGeom prst="ellipse">
            <a:avLst/>
          </a:prstGeom>
          <a:blipFill>
            <a:blip r:embed="rId3"/>
            <a:stretch>
              <a:fillRect/>
            </a:stretch>
          </a:blipFill>
          <a:effectLst>
            <a:glow rad="1016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Rounded MT Bold" pitchFamily="34" charset="0"/>
              </a:rPr>
              <a:t>3</a:t>
            </a:r>
          </a:p>
        </p:txBody>
      </p:sp>
      <p:sp>
        <p:nvSpPr>
          <p:cNvPr id="35" name="Oval 34"/>
          <p:cNvSpPr/>
          <p:nvPr/>
        </p:nvSpPr>
        <p:spPr>
          <a:xfrm>
            <a:off x="428596" y="5143512"/>
            <a:ext cx="857256" cy="857256"/>
          </a:xfrm>
          <a:prstGeom prst="ellipse">
            <a:avLst/>
          </a:prstGeom>
          <a:blipFill>
            <a:blip r:embed="rId3"/>
            <a:stretch>
              <a:fillRect/>
            </a:stretch>
          </a:blipFill>
          <a:effectLst>
            <a:glow rad="1016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Rounded MT Bold" pitchFamily="34" charset="0"/>
              </a:rPr>
              <a:t>4</a:t>
            </a:r>
          </a:p>
        </p:txBody>
      </p:sp>
      <p:sp>
        <p:nvSpPr>
          <p:cNvPr id="36" name="Oval 35"/>
          <p:cNvSpPr/>
          <p:nvPr/>
        </p:nvSpPr>
        <p:spPr>
          <a:xfrm>
            <a:off x="4572000" y="2000240"/>
            <a:ext cx="857256" cy="857256"/>
          </a:xfrm>
          <a:prstGeom prst="ellipse">
            <a:avLst/>
          </a:prstGeom>
          <a:blipFill>
            <a:blip r:embed="rId3"/>
            <a:stretch>
              <a:fillRect/>
            </a:stretch>
          </a:blipFill>
          <a:effectLst>
            <a:glow rad="1397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Rounded MT Bold" pitchFamily="34" charset="0"/>
              </a:rPr>
              <a:t>2</a:t>
            </a:r>
          </a:p>
        </p:txBody>
      </p:sp>
      <p:sp>
        <p:nvSpPr>
          <p:cNvPr id="39" name="TextBox 38"/>
          <p:cNvSpPr txBox="1"/>
          <p:nvPr/>
        </p:nvSpPr>
        <p:spPr>
          <a:xfrm>
            <a:off x="7429520" y="857232"/>
            <a:ext cx="1714480" cy="954107"/>
          </a:xfrm>
          <a:prstGeom prst="rect">
            <a:avLst/>
          </a:prstGeom>
          <a:noFill/>
        </p:spPr>
        <p:txBody>
          <a:bodyPr wrap="square" rtlCol="0">
            <a:spAutoFit/>
          </a:bodyPr>
          <a:lstStyle/>
          <a:p>
            <a:r>
              <a:rPr lang="en-US" sz="2800" b="1" dirty="0">
                <a:solidFill>
                  <a:schemeClr val="accent5">
                    <a:lumMod val="60000"/>
                    <a:lumOff val="40000"/>
                  </a:schemeClr>
                </a:solidFill>
                <a:latin typeface="Agency FB" pitchFamily="34" charset="0"/>
              </a:rPr>
              <a:t>Generating Certificate</a:t>
            </a:r>
            <a:endParaRPr lang="en-US" sz="2000" b="1" dirty="0">
              <a:solidFill>
                <a:schemeClr val="accent5">
                  <a:lumMod val="60000"/>
                  <a:lumOff val="40000"/>
                </a:schemeClr>
              </a:solidFill>
              <a:latin typeface="Agency FB" pitchFamily="34" charset="0"/>
            </a:endParaRPr>
          </a:p>
        </p:txBody>
      </p:sp>
      <p:sp>
        <p:nvSpPr>
          <p:cNvPr id="40" name="TextBox 39"/>
          <p:cNvSpPr txBox="1"/>
          <p:nvPr/>
        </p:nvSpPr>
        <p:spPr>
          <a:xfrm>
            <a:off x="5572132" y="2357430"/>
            <a:ext cx="2071702" cy="523220"/>
          </a:xfrm>
          <a:prstGeom prst="rect">
            <a:avLst/>
          </a:prstGeom>
          <a:noFill/>
        </p:spPr>
        <p:txBody>
          <a:bodyPr wrap="square" rtlCol="0">
            <a:spAutoFit/>
          </a:bodyPr>
          <a:lstStyle/>
          <a:p>
            <a:r>
              <a:rPr lang="en-US" sz="2800" b="1" dirty="0">
                <a:solidFill>
                  <a:schemeClr val="accent5">
                    <a:lumMod val="60000"/>
                    <a:lumOff val="40000"/>
                  </a:schemeClr>
                </a:solidFill>
                <a:latin typeface="Agency FB" pitchFamily="34" charset="0"/>
              </a:rPr>
              <a:t>Hashing</a:t>
            </a:r>
            <a:endParaRPr lang="en-US" sz="2000" b="1" dirty="0">
              <a:solidFill>
                <a:schemeClr val="accent5">
                  <a:lumMod val="60000"/>
                  <a:lumOff val="40000"/>
                </a:schemeClr>
              </a:solidFill>
              <a:latin typeface="Agency FB" pitchFamily="34" charset="0"/>
            </a:endParaRPr>
          </a:p>
        </p:txBody>
      </p:sp>
      <p:sp>
        <p:nvSpPr>
          <p:cNvPr id="41" name="TextBox 40"/>
          <p:cNvSpPr txBox="1"/>
          <p:nvPr/>
        </p:nvSpPr>
        <p:spPr>
          <a:xfrm>
            <a:off x="3428992" y="3929066"/>
            <a:ext cx="2143140" cy="954107"/>
          </a:xfrm>
          <a:prstGeom prst="rect">
            <a:avLst/>
          </a:prstGeom>
          <a:noFill/>
        </p:spPr>
        <p:txBody>
          <a:bodyPr wrap="square" rtlCol="0">
            <a:spAutoFit/>
          </a:bodyPr>
          <a:lstStyle/>
          <a:p>
            <a:r>
              <a:rPr lang="en-US" sz="2800" b="1" dirty="0">
                <a:solidFill>
                  <a:schemeClr val="accent5">
                    <a:lumMod val="60000"/>
                    <a:lumOff val="40000"/>
                  </a:schemeClr>
                </a:solidFill>
                <a:latin typeface="Agency FB" pitchFamily="34" charset="0"/>
              </a:rPr>
              <a:t>Blockchain </a:t>
            </a:r>
          </a:p>
          <a:p>
            <a:r>
              <a:rPr lang="en-US" sz="2800" b="1" dirty="0">
                <a:solidFill>
                  <a:schemeClr val="accent5">
                    <a:lumMod val="60000"/>
                    <a:lumOff val="40000"/>
                  </a:schemeClr>
                </a:solidFill>
                <a:latin typeface="Agency FB" pitchFamily="34" charset="0"/>
              </a:rPr>
              <a:t>Verification</a:t>
            </a:r>
            <a:endParaRPr lang="en-US" sz="2000" b="1" dirty="0">
              <a:solidFill>
                <a:schemeClr val="accent5">
                  <a:lumMod val="60000"/>
                  <a:lumOff val="40000"/>
                </a:schemeClr>
              </a:solidFill>
              <a:latin typeface="Agency FB" pitchFamily="34" charset="0"/>
            </a:endParaRPr>
          </a:p>
        </p:txBody>
      </p:sp>
      <p:sp>
        <p:nvSpPr>
          <p:cNvPr id="42" name="TextBox 41"/>
          <p:cNvSpPr txBox="1"/>
          <p:nvPr/>
        </p:nvSpPr>
        <p:spPr>
          <a:xfrm>
            <a:off x="1428728" y="5429264"/>
            <a:ext cx="2214578" cy="954107"/>
          </a:xfrm>
          <a:prstGeom prst="rect">
            <a:avLst/>
          </a:prstGeom>
          <a:noFill/>
        </p:spPr>
        <p:txBody>
          <a:bodyPr wrap="square" rtlCol="0">
            <a:spAutoFit/>
          </a:bodyPr>
          <a:lstStyle/>
          <a:p>
            <a:r>
              <a:rPr lang="en-US" sz="2800" b="1" dirty="0">
                <a:solidFill>
                  <a:schemeClr val="accent5">
                    <a:lumMod val="60000"/>
                    <a:lumOff val="40000"/>
                  </a:schemeClr>
                </a:solidFill>
                <a:latin typeface="Agency FB" pitchFamily="34" charset="0"/>
              </a:rPr>
              <a:t>Certificate </a:t>
            </a:r>
          </a:p>
          <a:p>
            <a:r>
              <a:rPr lang="en-US" sz="2800" b="1" dirty="0">
                <a:solidFill>
                  <a:schemeClr val="accent5">
                    <a:lumMod val="60000"/>
                    <a:lumOff val="40000"/>
                  </a:schemeClr>
                </a:solidFill>
                <a:latin typeface="Agency FB" pitchFamily="34" charset="0"/>
              </a:rPr>
              <a:t>Verification</a:t>
            </a:r>
            <a:endParaRPr lang="en-US" sz="2000" b="1" dirty="0">
              <a:solidFill>
                <a:schemeClr val="accent5">
                  <a:lumMod val="60000"/>
                  <a:lumOff val="40000"/>
                </a:schemeClr>
              </a:solidFill>
              <a:latin typeface="Agency FB"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1000" fill="hold"/>
                                        <p:tgtEl>
                                          <p:spTgt spid="39"/>
                                        </p:tgtEl>
                                        <p:attrNameLst>
                                          <p:attrName>ppt_w</p:attrName>
                                        </p:attrNameLst>
                                      </p:cBhvr>
                                      <p:tavLst>
                                        <p:tav tm="0">
                                          <p:val>
                                            <p:strVal val="#ppt_w*0.70"/>
                                          </p:val>
                                        </p:tav>
                                        <p:tav tm="100000">
                                          <p:val>
                                            <p:strVal val="#ppt_w"/>
                                          </p:val>
                                        </p:tav>
                                      </p:tavLst>
                                    </p:anim>
                                    <p:anim calcmode="lin" valueType="num">
                                      <p:cBhvr>
                                        <p:cTn id="20" dur="1000" fill="hold"/>
                                        <p:tgtEl>
                                          <p:spTgt spid="39"/>
                                        </p:tgtEl>
                                        <p:attrNameLst>
                                          <p:attrName>ppt_h</p:attrName>
                                        </p:attrNameLst>
                                      </p:cBhvr>
                                      <p:tavLst>
                                        <p:tav tm="0">
                                          <p:val>
                                            <p:strVal val="#ppt_h"/>
                                          </p:val>
                                        </p:tav>
                                        <p:tav tm="100000">
                                          <p:val>
                                            <p:strVal val="#ppt_h"/>
                                          </p:val>
                                        </p:tav>
                                      </p:tavLst>
                                    </p:anim>
                                    <p:animEffect transition="in" filter="fade">
                                      <p:cBhvr>
                                        <p:cTn id="21" dur="10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ox(in)">
                                      <p:cBhvr>
                                        <p:cTn id="26" dur="500"/>
                                        <p:tgtEl>
                                          <p:spTgt spid="21"/>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1000" fill="hold"/>
                                        <p:tgtEl>
                                          <p:spTgt spid="36"/>
                                        </p:tgtEl>
                                        <p:attrNameLst>
                                          <p:attrName>ppt_w</p:attrName>
                                        </p:attrNameLst>
                                      </p:cBhvr>
                                      <p:tavLst>
                                        <p:tav tm="0">
                                          <p:val>
                                            <p:strVal val="#ppt_w*0.70"/>
                                          </p:val>
                                        </p:tav>
                                        <p:tav tm="100000">
                                          <p:val>
                                            <p:strVal val="#ppt_w"/>
                                          </p:val>
                                        </p:tav>
                                      </p:tavLst>
                                    </p:anim>
                                    <p:anim calcmode="lin" valueType="num">
                                      <p:cBhvr>
                                        <p:cTn id="30" dur="1000" fill="hold"/>
                                        <p:tgtEl>
                                          <p:spTgt spid="36"/>
                                        </p:tgtEl>
                                        <p:attrNameLst>
                                          <p:attrName>ppt_h</p:attrName>
                                        </p:attrNameLst>
                                      </p:cBhvr>
                                      <p:tavLst>
                                        <p:tav tm="0">
                                          <p:val>
                                            <p:strVal val="#ppt_h"/>
                                          </p:val>
                                        </p:tav>
                                        <p:tav tm="100000">
                                          <p:val>
                                            <p:strVal val="#ppt_h"/>
                                          </p:val>
                                        </p:tav>
                                      </p:tavLst>
                                    </p:anim>
                                    <p:animEffect transition="in" filter="fade">
                                      <p:cBhvr>
                                        <p:cTn id="31" dur="1000"/>
                                        <p:tgtEl>
                                          <p:spTgt spid="36"/>
                                        </p:tgtEl>
                                      </p:cBhvr>
                                    </p:animEffect>
                                  </p:childTnLst>
                                </p:cTn>
                              </p:par>
                              <p:par>
                                <p:cTn id="32" presetID="55"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 calcmode="lin" valueType="num">
                                      <p:cBhvr>
                                        <p:cTn id="34" dur="1000" fill="hold"/>
                                        <p:tgtEl>
                                          <p:spTgt spid="40"/>
                                        </p:tgtEl>
                                        <p:attrNameLst>
                                          <p:attrName>ppt_w</p:attrName>
                                        </p:attrNameLst>
                                      </p:cBhvr>
                                      <p:tavLst>
                                        <p:tav tm="0">
                                          <p:val>
                                            <p:strVal val="#ppt_w*0.70"/>
                                          </p:val>
                                        </p:tav>
                                        <p:tav tm="100000">
                                          <p:val>
                                            <p:strVal val="#ppt_w"/>
                                          </p:val>
                                        </p:tav>
                                      </p:tavLst>
                                    </p:anim>
                                    <p:anim calcmode="lin" valueType="num">
                                      <p:cBhvr>
                                        <p:cTn id="35" dur="1000" fill="hold"/>
                                        <p:tgtEl>
                                          <p:spTgt spid="40"/>
                                        </p:tgtEl>
                                        <p:attrNameLst>
                                          <p:attrName>ppt_h</p:attrName>
                                        </p:attrNameLst>
                                      </p:cBhvr>
                                      <p:tavLst>
                                        <p:tav tm="0">
                                          <p:val>
                                            <p:strVal val="#ppt_h"/>
                                          </p:val>
                                        </p:tav>
                                        <p:tav tm="100000">
                                          <p:val>
                                            <p:strVal val="#ppt_h"/>
                                          </p:val>
                                        </p:tav>
                                      </p:tavLst>
                                    </p:anim>
                                    <p:animEffect transition="in" filter="fade">
                                      <p:cBhvr>
                                        <p:cTn id="36" dur="1000"/>
                                        <p:tgtEl>
                                          <p:spTgt spid="40"/>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ox(in)">
                                      <p:cBhvr>
                                        <p:cTn id="41" dur="500"/>
                                        <p:tgtEl>
                                          <p:spTgt spid="23"/>
                                        </p:tgtEl>
                                      </p:cBhvr>
                                    </p:animEffect>
                                  </p:childTnLst>
                                </p:cTn>
                              </p:par>
                              <p:par>
                                <p:cTn id="42" presetID="55"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p:cTn id="44" dur="1000" fill="hold"/>
                                        <p:tgtEl>
                                          <p:spTgt spid="34"/>
                                        </p:tgtEl>
                                        <p:attrNameLst>
                                          <p:attrName>ppt_w</p:attrName>
                                        </p:attrNameLst>
                                      </p:cBhvr>
                                      <p:tavLst>
                                        <p:tav tm="0">
                                          <p:val>
                                            <p:strVal val="#ppt_w*0.70"/>
                                          </p:val>
                                        </p:tav>
                                        <p:tav tm="100000">
                                          <p:val>
                                            <p:strVal val="#ppt_w"/>
                                          </p:val>
                                        </p:tav>
                                      </p:tavLst>
                                    </p:anim>
                                    <p:anim calcmode="lin" valueType="num">
                                      <p:cBhvr>
                                        <p:cTn id="45" dur="1000" fill="hold"/>
                                        <p:tgtEl>
                                          <p:spTgt spid="34"/>
                                        </p:tgtEl>
                                        <p:attrNameLst>
                                          <p:attrName>ppt_h</p:attrName>
                                        </p:attrNameLst>
                                      </p:cBhvr>
                                      <p:tavLst>
                                        <p:tav tm="0">
                                          <p:val>
                                            <p:strVal val="#ppt_h"/>
                                          </p:val>
                                        </p:tav>
                                        <p:tav tm="100000">
                                          <p:val>
                                            <p:strVal val="#ppt_h"/>
                                          </p:val>
                                        </p:tav>
                                      </p:tavLst>
                                    </p:anim>
                                    <p:animEffect transition="in" filter="fade">
                                      <p:cBhvr>
                                        <p:cTn id="46" dur="1000"/>
                                        <p:tgtEl>
                                          <p:spTgt spid="34"/>
                                        </p:tgtEl>
                                      </p:cBhvr>
                                    </p:animEffect>
                                  </p:childTnLst>
                                </p:cTn>
                              </p:par>
                              <p:par>
                                <p:cTn id="47" presetID="55"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p:cTn id="49" dur="1000" fill="hold"/>
                                        <p:tgtEl>
                                          <p:spTgt spid="41"/>
                                        </p:tgtEl>
                                        <p:attrNameLst>
                                          <p:attrName>ppt_w</p:attrName>
                                        </p:attrNameLst>
                                      </p:cBhvr>
                                      <p:tavLst>
                                        <p:tav tm="0">
                                          <p:val>
                                            <p:strVal val="#ppt_w*0.70"/>
                                          </p:val>
                                        </p:tav>
                                        <p:tav tm="100000">
                                          <p:val>
                                            <p:strVal val="#ppt_w"/>
                                          </p:val>
                                        </p:tav>
                                      </p:tavLst>
                                    </p:anim>
                                    <p:anim calcmode="lin" valueType="num">
                                      <p:cBhvr>
                                        <p:cTn id="50" dur="1000" fill="hold"/>
                                        <p:tgtEl>
                                          <p:spTgt spid="41"/>
                                        </p:tgtEl>
                                        <p:attrNameLst>
                                          <p:attrName>ppt_h</p:attrName>
                                        </p:attrNameLst>
                                      </p:cBhvr>
                                      <p:tavLst>
                                        <p:tav tm="0">
                                          <p:val>
                                            <p:strVal val="#ppt_h"/>
                                          </p:val>
                                        </p:tav>
                                        <p:tav tm="100000">
                                          <p:val>
                                            <p:strVal val="#ppt_h"/>
                                          </p:val>
                                        </p:tav>
                                      </p:tavLst>
                                    </p:anim>
                                    <p:animEffect transition="in" filter="fade">
                                      <p:cBhvr>
                                        <p:cTn id="51" dur="10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box(in)">
                                      <p:cBhvr>
                                        <p:cTn id="56" dur="500"/>
                                        <p:tgtEl>
                                          <p:spTgt spid="30"/>
                                        </p:tgtEl>
                                      </p:cBhvr>
                                    </p:animEffect>
                                  </p:childTnLst>
                                </p:cTn>
                              </p:par>
                              <p:par>
                                <p:cTn id="57" presetID="55"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1000" fill="hold"/>
                                        <p:tgtEl>
                                          <p:spTgt spid="35"/>
                                        </p:tgtEl>
                                        <p:attrNameLst>
                                          <p:attrName>ppt_w</p:attrName>
                                        </p:attrNameLst>
                                      </p:cBhvr>
                                      <p:tavLst>
                                        <p:tav tm="0">
                                          <p:val>
                                            <p:strVal val="#ppt_w*0.70"/>
                                          </p:val>
                                        </p:tav>
                                        <p:tav tm="100000">
                                          <p:val>
                                            <p:strVal val="#ppt_w"/>
                                          </p:val>
                                        </p:tav>
                                      </p:tavLst>
                                    </p:anim>
                                    <p:anim calcmode="lin" valueType="num">
                                      <p:cBhvr>
                                        <p:cTn id="60" dur="1000" fill="hold"/>
                                        <p:tgtEl>
                                          <p:spTgt spid="35"/>
                                        </p:tgtEl>
                                        <p:attrNameLst>
                                          <p:attrName>ppt_h</p:attrName>
                                        </p:attrNameLst>
                                      </p:cBhvr>
                                      <p:tavLst>
                                        <p:tav tm="0">
                                          <p:val>
                                            <p:strVal val="#ppt_h"/>
                                          </p:val>
                                        </p:tav>
                                        <p:tav tm="100000">
                                          <p:val>
                                            <p:strVal val="#ppt_h"/>
                                          </p:val>
                                        </p:tav>
                                      </p:tavLst>
                                    </p:anim>
                                    <p:animEffect transition="in" filter="fade">
                                      <p:cBhvr>
                                        <p:cTn id="61" dur="1000"/>
                                        <p:tgtEl>
                                          <p:spTgt spid="35"/>
                                        </p:tgtEl>
                                      </p:cBhvr>
                                    </p:animEffect>
                                  </p:childTnLst>
                                </p:cTn>
                              </p:par>
                              <p:par>
                                <p:cTn id="62" presetID="55"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p:cTn id="64" dur="1000" fill="hold"/>
                                        <p:tgtEl>
                                          <p:spTgt spid="42"/>
                                        </p:tgtEl>
                                        <p:attrNameLst>
                                          <p:attrName>ppt_w</p:attrName>
                                        </p:attrNameLst>
                                      </p:cBhvr>
                                      <p:tavLst>
                                        <p:tav tm="0">
                                          <p:val>
                                            <p:strVal val="#ppt_w*0.70"/>
                                          </p:val>
                                        </p:tav>
                                        <p:tav tm="100000">
                                          <p:val>
                                            <p:strVal val="#ppt_w"/>
                                          </p:val>
                                        </p:tav>
                                      </p:tavLst>
                                    </p:anim>
                                    <p:anim calcmode="lin" valueType="num">
                                      <p:cBhvr>
                                        <p:cTn id="65" dur="1000" fill="hold"/>
                                        <p:tgtEl>
                                          <p:spTgt spid="42"/>
                                        </p:tgtEl>
                                        <p:attrNameLst>
                                          <p:attrName>ppt_h</p:attrName>
                                        </p:attrNameLst>
                                      </p:cBhvr>
                                      <p:tavLst>
                                        <p:tav tm="0">
                                          <p:val>
                                            <p:strVal val="#ppt_h"/>
                                          </p:val>
                                        </p:tav>
                                        <p:tav tm="100000">
                                          <p:val>
                                            <p:strVal val="#ppt_h"/>
                                          </p:val>
                                        </p:tav>
                                      </p:tavLst>
                                    </p:anim>
                                    <p:animEffect transition="in" filter="fade">
                                      <p:cBhvr>
                                        <p:cTn id="66"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34" grpId="0" animBg="1"/>
      <p:bldP spid="35" grpId="0" animBg="1"/>
      <p:bldP spid="36" grpId="0" animBg="1"/>
      <p:bldP spid="39" grpId="0"/>
      <p:bldP spid="4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2236</TotalTime>
  <Words>872</Words>
  <Application>Microsoft Office PowerPoint</Application>
  <PresentationFormat>On-screen Show (4:3)</PresentationFormat>
  <Paragraphs>163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CONTENTS</vt:lpstr>
      <vt:lpstr>INTRODUCTION</vt:lpstr>
      <vt:lpstr>LITERATURE REVIEW</vt:lpstr>
      <vt:lpstr>LITERATURE REVIEW</vt:lpstr>
      <vt:lpstr>CHALLENGES IN  TRADITIONAL  AUTHENTICATION</vt:lpstr>
      <vt:lpstr>WHY  BLOCKCHAIN  FOR AUTHENTICATION</vt:lpstr>
      <vt:lpstr>PROPOSED MODEL FOR DIGITAL CERTIFICATE</vt:lpstr>
      <vt:lpstr>HOW IT WORKS ?</vt:lpstr>
      <vt:lpstr>STEP 1 :   Generating Certificate</vt:lpstr>
      <vt:lpstr>STEP 1 :   Generating Certificate</vt:lpstr>
      <vt:lpstr>STEP 2 :   Hashing</vt:lpstr>
      <vt:lpstr>STEP 2 :   Hashing</vt:lpstr>
      <vt:lpstr>STEP 2 :   Hashing</vt:lpstr>
      <vt:lpstr>STEP 3 :  Blockchain Verification</vt:lpstr>
      <vt:lpstr>STEP 4 :  Certificate Verification</vt:lpstr>
      <vt:lpstr>STEP 4 :  Certificate Verification</vt:lpstr>
      <vt:lpstr>EXAMPLE : Academic Certificate Verification</vt:lpstr>
      <vt:lpstr>APPLICATIONS</vt:lpstr>
      <vt:lpstr>APPLICATIONS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196</cp:revision>
  <dcterms:created xsi:type="dcterms:W3CDTF">2024-03-12T17:33:28Z</dcterms:created>
  <dcterms:modified xsi:type="dcterms:W3CDTF">2024-04-25T02:35:21Z</dcterms:modified>
</cp:coreProperties>
</file>