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2" r:id="rId9"/>
    <p:sldId id="263" r:id="rId10"/>
    <p:sldId id="264" r:id="rId11"/>
    <p:sldId id="265" r:id="rId12"/>
    <p:sldId id="269" r:id="rId13"/>
    <p:sldId id="270" r:id="rId14"/>
    <p:sldId id="266" r:id="rId15"/>
    <p:sldId id="267" r:id="rId16"/>
    <p:sldId id="268"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87517C-6E11-45E2-BB4F-FF3743B90F3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7517C-6E11-45E2-BB4F-FF3743B90F3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7517C-6E11-45E2-BB4F-FF3743B90F3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7517C-6E11-45E2-BB4F-FF3743B90F3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7517C-6E11-45E2-BB4F-FF3743B90F3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87517C-6E11-45E2-BB4F-FF3743B90F3E}"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87517C-6E11-45E2-BB4F-FF3743B90F3E}"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87517C-6E11-45E2-BB4F-FF3743B90F3E}"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7517C-6E11-45E2-BB4F-FF3743B90F3E}"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7517C-6E11-45E2-BB4F-FF3743B90F3E}"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7517C-6E11-45E2-BB4F-FF3743B90F3E}"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445F7-CC3A-4AF2-9161-8619012A8A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7517C-6E11-45E2-BB4F-FF3743B90F3E}" type="datetimeFigureOut">
              <a:rPr lang="en-US" smtClean="0"/>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445F7-CC3A-4AF2-9161-8619012A8AE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inc-powerpoint.officeapps.live.com/pods/GetClipboardImage.ashx?Id=785faf75-15dc-4db8-b994-fa12f1f7dc22&amp;DC=IN4&amp;pkey=e85b0812-456b-47d9-ab8b-a53eff9f202e&amp;wdwaccluster=IN4"/>
          <p:cNvSpPr>
            <a:spLocks noChangeAspect="1" noChangeArrowheads="1"/>
          </p:cNvSpPr>
          <p:nvPr/>
        </p:nvSpPr>
        <p:spPr bwMode="auto">
          <a:xfrm>
            <a:off x="2190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inc-powerpoint.officeapps.live.com/pods/GetClipboardImage.ashx?Id=785faf75-15dc-4db8-b994-fa12f1f7dc22&amp;DC=IN4&amp;pkey=e85b0812-456b-47d9-ab8b-a53eff9f202e&amp;wdwaccluster=IN4"/>
          <p:cNvSpPr>
            <a:spLocks noChangeAspect="1" noChangeArrowheads="1"/>
          </p:cNvSpPr>
          <p:nvPr/>
        </p:nvSpPr>
        <p:spPr bwMode="auto">
          <a:xfrm>
            <a:off x="2190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85720" y="2143116"/>
            <a:ext cx="4286280" cy="2123658"/>
          </a:xfrm>
          <a:prstGeom prst="rect">
            <a:avLst/>
          </a:prstGeom>
        </p:spPr>
        <p:txBody>
          <a:bodyPr wrap="square">
            <a:spAutoFit/>
          </a:bodyPr>
          <a:lstStyle/>
          <a:p>
            <a:r>
              <a:rPr lang="en-US" sz="4400" b="1" dirty="0" smtClean="0">
                <a:solidFill>
                  <a:schemeClr val="tx2"/>
                </a:solidFill>
                <a:latin typeface="Algerian" pitchFamily="82" charset="0"/>
              </a:rPr>
              <a:t>DATA SCIENCE FOR EDUCATION</a:t>
            </a:r>
            <a:endParaRPr lang="en-US" sz="4400" dirty="0">
              <a:solidFill>
                <a:schemeClr val="tx2"/>
              </a:solidFill>
              <a:latin typeface="Algerian" pitchFamily="82" charset="0"/>
            </a:endParaRPr>
          </a:p>
        </p:txBody>
      </p:sp>
      <p:sp>
        <p:nvSpPr>
          <p:cNvPr id="9" name="Rectangle 8"/>
          <p:cNvSpPr/>
          <p:nvPr/>
        </p:nvSpPr>
        <p:spPr>
          <a:xfrm>
            <a:off x="285720" y="4143380"/>
            <a:ext cx="4286280" cy="646331"/>
          </a:xfrm>
          <a:prstGeom prst="rect">
            <a:avLst/>
          </a:prstGeom>
        </p:spPr>
        <p:txBody>
          <a:bodyPr wrap="square">
            <a:spAutoFit/>
          </a:bodyPr>
          <a:lstStyle/>
          <a:p>
            <a:r>
              <a:rPr lang="en-US" dirty="0"/>
              <a:t>Exploring the Impact and Potential of Data Science in Education</a:t>
            </a:r>
          </a:p>
        </p:txBody>
      </p:sp>
      <p:pic>
        <p:nvPicPr>
          <p:cNvPr id="1032" name="Picture 8" descr="https://cdn8.dissolve.com/p/D430_35_422/D430_35_422_1200.jpg"/>
          <p:cNvPicPr>
            <a:picLocks noChangeAspect="1" noChangeArrowheads="1"/>
          </p:cNvPicPr>
          <p:nvPr/>
        </p:nvPicPr>
        <p:blipFill>
          <a:blip r:embed="rId2"/>
          <a:srcRect l="16031"/>
          <a:stretch>
            <a:fillRect/>
          </a:stretch>
        </p:blipFill>
        <p:spPr bwMode="auto">
          <a:xfrm>
            <a:off x="4429124" y="0"/>
            <a:ext cx="4714876"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428604"/>
            <a:ext cx="8229600" cy="6000792"/>
          </a:xfrm>
        </p:spPr>
        <p:txBody>
          <a:bodyPr>
            <a:normAutofit fontScale="92500" lnSpcReduction="10000"/>
          </a:bodyPr>
          <a:lstStyle/>
          <a:p>
            <a:r>
              <a:rPr lang="en-US" sz="3900" b="1" u="sng" dirty="0">
                <a:solidFill>
                  <a:schemeClr val="tx2"/>
                </a:solidFill>
                <a:latin typeface="Agency FB" pitchFamily="34" charset="0"/>
              </a:rPr>
              <a:t>Data Collection: </a:t>
            </a:r>
            <a:endParaRPr lang="en-US" sz="3900" b="1" u="sng" dirty="0" smtClean="0">
              <a:solidFill>
                <a:schemeClr val="tx2"/>
              </a:solidFill>
              <a:latin typeface="Agency FB" pitchFamily="34" charset="0"/>
            </a:endParaRPr>
          </a:p>
          <a:p>
            <a:pPr algn="just">
              <a:buNone/>
            </a:pPr>
            <a:r>
              <a:rPr lang="en-US" sz="3900" b="1" dirty="0">
                <a:solidFill>
                  <a:schemeClr val="tx2"/>
                </a:solidFill>
                <a:latin typeface="Agency FB" pitchFamily="34" charset="0"/>
              </a:rPr>
              <a:t> </a:t>
            </a:r>
            <a:r>
              <a:rPr lang="en-US" sz="3900" b="1" dirty="0" smtClean="0">
                <a:solidFill>
                  <a:schemeClr val="tx2"/>
                </a:solidFill>
                <a:latin typeface="Agency FB" pitchFamily="34" charset="0"/>
              </a:rPr>
              <a:t>   </a:t>
            </a:r>
            <a:r>
              <a:rPr lang="en-US" sz="2600" dirty="0" smtClean="0">
                <a:latin typeface="Times New Roman" pitchFamily="18" charset="0"/>
                <a:cs typeface="Times New Roman" pitchFamily="18" charset="0"/>
              </a:rPr>
              <a:t>MCPS </a:t>
            </a:r>
            <a:r>
              <a:rPr lang="en-US" sz="2600" dirty="0">
                <a:latin typeface="Times New Roman" pitchFamily="18" charset="0"/>
                <a:cs typeface="Times New Roman" pitchFamily="18" charset="0"/>
              </a:rPr>
              <a:t>utilized its comprehensive student information system to collect data on student demographics, academic achievement, attendance, and behavior. Additionally, the district partnered with external organizations to gather community data and socioeconomic indicators to better understand student needs</a:t>
            </a:r>
            <a:r>
              <a:rPr lang="en-US" sz="2600" dirty="0" smtClean="0">
                <a:latin typeface="Times New Roman" pitchFamily="18" charset="0"/>
                <a:cs typeface="Times New Roman" pitchFamily="18" charset="0"/>
              </a:rPr>
              <a:t>.</a:t>
            </a:r>
          </a:p>
          <a:p>
            <a:pPr algn="just">
              <a:buNone/>
            </a:pPr>
            <a:endParaRPr lang="en-US" sz="2600" dirty="0">
              <a:latin typeface="Times New Roman" pitchFamily="18" charset="0"/>
              <a:cs typeface="Times New Roman" pitchFamily="18" charset="0"/>
            </a:endParaRPr>
          </a:p>
          <a:p>
            <a:r>
              <a:rPr lang="en-US" sz="3900" b="1" u="sng" dirty="0">
                <a:solidFill>
                  <a:schemeClr val="tx2"/>
                </a:solidFill>
                <a:latin typeface="Agency FB" pitchFamily="34" charset="0"/>
              </a:rPr>
              <a:t>Data Analysis: </a:t>
            </a:r>
            <a:endParaRPr lang="en-US" sz="3900" b="1" u="sng" dirty="0" smtClean="0">
              <a:solidFill>
                <a:schemeClr val="tx2"/>
              </a:solidFill>
              <a:latin typeface="Agency FB" pitchFamily="34" charset="0"/>
            </a:endParaRPr>
          </a:p>
          <a:p>
            <a:pPr algn="just">
              <a:buNone/>
            </a:pPr>
            <a:r>
              <a:rPr lang="en-US" dirty="0"/>
              <a:t> </a:t>
            </a:r>
            <a:r>
              <a:rPr lang="en-US" dirty="0" smtClean="0"/>
              <a:t>   </a:t>
            </a:r>
            <a:r>
              <a:rPr lang="en-US" sz="2600" dirty="0" smtClean="0">
                <a:latin typeface="Times New Roman" pitchFamily="18" charset="0"/>
                <a:cs typeface="Times New Roman" pitchFamily="18" charset="0"/>
              </a:rPr>
              <a:t>Data </a:t>
            </a:r>
            <a:r>
              <a:rPr lang="en-US" sz="2600" dirty="0">
                <a:latin typeface="Times New Roman" pitchFamily="18" charset="0"/>
                <a:cs typeface="Times New Roman" pitchFamily="18" charset="0"/>
              </a:rPr>
              <a:t>scientists at MCPS employed advanced analytics techniques, such as predictive modeling and clustering analysis, to identify patterns and trends in student data. By analyzing factors contributing to student success and failure, MCPS gained valuable insights into effective interventions and support strategies.</a:t>
            </a:r>
            <a:endParaRPr lang="en-US"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14356"/>
            <a:ext cx="4643470" cy="5357850"/>
          </a:xfrm>
        </p:spPr>
        <p:txBody>
          <a:bodyPr>
            <a:normAutofit fontScale="92500"/>
          </a:bodyPr>
          <a:lstStyle/>
          <a:p>
            <a:pPr>
              <a:buNone/>
            </a:pPr>
            <a:r>
              <a:rPr lang="en-US" sz="3900" b="1" u="sng" dirty="0">
                <a:solidFill>
                  <a:schemeClr val="tx2"/>
                </a:solidFill>
                <a:latin typeface="Agency FB" pitchFamily="34" charset="0"/>
              </a:rPr>
              <a:t>Case Study Implementation</a:t>
            </a:r>
            <a:r>
              <a:rPr lang="en-US" sz="3900" u="sng" dirty="0">
                <a:solidFill>
                  <a:schemeClr val="tx2"/>
                </a:solidFill>
                <a:latin typeface="Agency FB" pitchFamily="34" charset="0"/>
              </a:rPr>
              <a:t>: </a:t>
            </a:r>
            <a:endParaRPr lang="en-US" sz="3900" u="sng" dirty="0" smtClean="0">
              <a:solidFill>
                <a:schemeClr val="tx2"/>
              </a:solidFill>
              <a:latin typeface="Agency FB" pitchFamily="34" charset="0"/>
            </a:endParaRPr>
          </a:p>
          <a:p>
            <a:pPr algn="just">
              <a:buNone/>
            </a:pPr>
            <a:r>
              <a:rPr lang="en-US" sz="2800" dirty="0">
                <a:solidFill>
                  <a:schemeClr val="tx2"/>
                </a:solidFill>
                <a:latin typeface="Times New Roman" pitchFamily="18" charset="0"/>
                <a:cs typeface="Times New Roman" pitchFamily="18" charset="0"/>
              </a:rPr>
              <a:t> </a:t>
            </a:r>
            <a:r>
              <a:rPr lang="en-US" sz="2800" dirty="0" smtClean="0">
                <a:solidFill>
                  <a:schemeClr val="tx2"/>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MCPS </a:t>
            </a:r>
            <a:r>
              <a:rPr lang="en-US" sz="2400" dirty="0">
                <a:latin typeface="Times New Roman" pitchFamily="18" charset="0"/>
                <a:cs typeface="Times New Roman" pitchFamily="18" charset="0"/>
              </a:rPr>
              <a:t>implemented a variety of data-driven initiatives to support student success, including personalized learning plans, early warning systems for at-risk students, and targeted intervention programs. For example, the district developed individualized learning pathways for students based on their academic strengths and weaknesses, allowing for differentiated instruction and support</a:t>
            </a:r>
            <a:r>
              <a:rPr lang="en-US" sz="2400" dirty="0" smtClean="0">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p:txBody>
      </p:sp>
      <p:pic>
        <p:nvPicPr>
          <p:cNvPr id="17410" name="Picture 2" descr="https://www.moseleyarchitects.com/wp-content/uploads/2019/04/2013-Montgomery-Co-MD-Herbert-Hoover-MS2.jpg"/>
          <p:cNvPicPr>
            <a:picLocks noChangeAspect="1" noChangeArrowheads="1"/>
          </p:cNvPicPr>
          <p:nvPr/>
        </p:nvPicPr>
        <p:blipFill>
          <a:blip r:embed="rId2" cstate="print"/>
          <a:srcRect l="7207"/>
          <a:stretch>
            <a:fillRect/>
          </a:stretch>
        </p:blipFill>
        <p:spPr bwMode="auto">
          <a:xfrm>
            <a:off x="4857752" y="1428736"/>
            <a:ext cx="4071966" cy="375065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333137"/>
            <a:ext cx="8501122" cy="6524863"/>
          </a:xfrm>
          <a:prstGeom prst="rect">
            <a:avLst/>
          </a:prstGeom>
        </p:spPr>
        <p:txBody>
          <a:bodyPr wrap="square">
            <a:spAutoFit/>
          </a:bodyPr>
          <a:lstStyle/>
          <a:p>
            <a:pPr algn="just">
              <a:buFont typeface="Arial" pitchFamily="34" charset="0"/>
              <a:buChar char="•"/>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Identification of Intervention Areas:</a:t>
            </a:r>
          </a:p>
          <a:p>
            <a:pPr algn="just"/>
            <a:r>
              <a:rPr lang="en-US" sz="2200" dirty="0" smtClean="0">
                <a:latin typeface="Times New Roman" pitchFamily="18" charset="0"/>
                <a:cs typeface="Times New Roman" pitchFamily="18" charset="0"/>
              </a:rPr>
              <a:t>Based on the data analysis, MCPS identified intervention areas such as personalized learning, early warning systems, and targeted interventions to address specific student needs.</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Development of Personalized Learning Plans:</a:t>
            </a:r>
          </a:p>
          <a:p>
            <a:pPr algn="just"/>
            <a:r>
              <a:rPr lang="en-US" sz="2200" dirty="0" smtClean="0">
                <a:latin typeface="Times New Roman" pitchFamily="18" charset="0"/>
                <a:cs typeface="Times New Roman" pitchFamily="18" charset="0"/>
              </a:rPr>
              <a:t>MCPS developed individualized learning pathways for students based on their academic strengths and weaknesses, allowing for tailored instruction and support.</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b="1" dirty="0" smtClean="0">
                <a:latin typeface="Times New Roman" pitchFamily="18" charset="0"/>
                <a:cs typeface="Times New Roman" pitchFamily="18" charset="0"/>
              </a:rPr>
              <a:t>   Implementation of Early Warning Systems:</a:t>
            </a:r>
          </a:p>
          <a:p>
            <a:pPr algn="just"/>
            <a:r>
              <a:rPr lang="en-US" sz="2200" dirty="0" smtClean="0">
                <a:latin typeface="Times New Roman" pitchFamily="18" charset="0"/>
                <a:cs typeface="Times New Roman" pitchFamily="18" charset="0"/>
              </a:rPr>
              <a:t>MCPS implemented early warning systems to identify at-risk students based on factors such as attendance, behavior, and academic performance, enabling timely interventions to prevent academic disengagement.</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Design and Delivery of Targeted Intervention Programs:</a:t>
            </a:r>
          </a:p>
          <a:p>
            <a:pPr algn="just"/>
            <a:r>
              <a:rPr lang="en-US" sz="2200" dirty="0" smtClean="0">
                <a:latin typeface="Times New Roman" pitchFamily="18" charset="0"/>
                <a:cs typeface="Times New Roman" pitchFamily="18" charset="0"/>
              </a:rPr>
              <a:t>MCPS designed and delivered targeted intervention programs aimed at providing additional support and resources to students identified as at-risk through the early warning systems.</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14291"/>
            <a:ext cx="8286808" cy="7848302"/>
          </a:xfrm>
          <a:prstGeom prst="rect">
            <a:avLst/>
          </a:prstGeom>
        </p:spPr>
        <p:txBody>
          <a:bodyPr wrap="square">
            <a:spAutoFit/>
          </a:bodyPr>
          <a:lstStyle/>
          <a:p>
            <a:pPr algn="just">
              <a:buFont typeface="Arial" pitchFamily="34" charset="0"/>
              <a:buChar char="•"/>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Differentiated Instruction and Support:</a:t>
            </a:r>
          </a:p>
          <a:p>
            <a:pPr algn="just"/>
            <a:r>
              <a:rPr lang="en-US" sz="2200" dirty="0" smtClean="0">
                <a:latin typeface="Times New Roman" pitchFamily="18" charset="0"/>
                <a:cs typeface="Times New Roman" pitchFamily="18" charset="0"/>
              </a:rPr>
              <a:t>MCPS implemented differentiated instruction and support strategies within classrooms to accommodate diverse learning needs, ensuring that each student receives personalized attention and assistance.</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b="1" dirty="0" smtClean="0">
                <a:latin typeface="Times New Roman" pitchFamily="18" charset="0"/>
                <a:cs typeface="Times New Roman" pitchFamily="18" charset="0"/>
              </a:rPr>
              <a:t>    Monitoring and Evaluation:</a:t>
            </a:r>
          </a:p>
          <a:p>
            <a:pPr algn="just"/>
            <a:r>
              <a:rPr lang="en-US" sz="2200" dirty="0" smtClean="0">
                <a:latin typeface="Times New Roman" pitchFamily="18" charset="0"/>
                <a:cs typeface="Times New Roman" pitchFamily="18" charset="0"/>
              </a:rPr>
              <a:t>MCPS continuously monitored the effectiveness of its data-driven initiatives through ongoing data collection and analysis, making adjustments as needed to optimize outcomes.</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   Continuous Improvement:</a:t>
            </a:r>
          </a:p>
          <a:p>
            <a:pPr algn="just"/>
            <a:r>
              <a:rPr lang="en-US" sz="2200" dirty="0" smtClean="0">
                <a:latin typeface="Times New Roman" pitchFamily="18" charset="0"/>
                <a:cs typeface="Times New Roman" pitchFamily="18" charset="0"/>
              </a:rPr>
              <a:t>MCPS fostered a culture of continuous improvement by regularly reviewing and refining its data-driven strategies based on feedback, research findings, and emerging best practices in education.</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By following these steps, MCPS successfully implemented data-driven initiatives to support student success and enhance educational outcomes across the district.</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928670"/>
            <a:ext cx="4572032" cy="5357850"/>
          </a:xfrm>
        </p:spPr>
        <p:txBody>
          <a:bodyPr>
            <a:normAutofit fontScale="92500"/>
          </a:bodyPr>
          <a:lstStyle/>
          <a:p>
            <a:pPr>
              <a:buNone/>
            </a:pPr>
            <a:r>
              <a:rPr lang="en-US" sz="4400" b="1" u="sng" dirty="0" smtClean="0">
                <a:solidFill>
                  <a:schemeClr val="tx2"/>
                </a:solidFill>
                <a:latin typeface="Agency FB" pitchFamily="34" charset="0"/>
              </a:rPr>
              <a:t>Results</a:t>
            </a:r>
          </a:p>
          <a:p>
            <a:pPr algn="just">
              <a:buNone/>
            </a:pPr>
            <a:r>
              <a:rPr lang="en-US" dirty="0"/>
              <a:t> </a:t>
            </a:r>
            <a:r>
              <a:rPr lang="en-US" dirty="0" smtClean="0"/>
              <a:t>   </a:t>
            </a:r>
            <a:r>
              <a:rPr lang="en-US" sz="2400" dirty="0" smtClean="0">
                <a:latin typeface="Times New Roman" pitchFamily="18" charset="0"/>
                <a:cs typeface="Times New Roman" pitchFamily="18" charset="0"/>
              </a:rPr>
              <a:t>Through </a:t>
            </a:r>
            <a:r>
              <a:rPr lang="en-US" sz="2400" dirty="0">
                <a:latin typeface="Times New Roman" pitchFamily="18" charset="0"/>
                <a:cs typeface="Times New Roman" pitchFamily="18" charset="0"/>
              </a:rPr>
              <a:t>its data-driven approaches, MCPS achieved significant improvements in student outcomes, including higher graduation rates, increased academic achievement, and reduced achievement gaps among student subgroups. By strategically allocating resources and interventions based on data analysis, MCPS was able to better meet the diverse needs of its student population.</a:t>
            </a:r>
            <a:endParaRPr lang="en-US" dirty="0">
              <a:latin typeface="Times New Roman" pitchFamily="18" charset="0"/>
              <a:cs typeface="Times New Roman" pitchFamily="18" charset="0"/>
            </a:endParaRPr>
          </a:p>
        </p:txBody>
      </p:sp>
      <p:pic>
        <p:nvPicPr>
          <p:cNvPr id="16386" name="Picture 2" descr="https://media.licdn.com/dms/image/D5612AQEpA0dmQ2-nTQ/article-cover_image-shrink_720_1280/0/1675852198336?e=2147483647&amp;v=beta&amp;t=arpzIG808az1hUODlYs_lEh0q-apn4JJN9qKSLHFGKE"/>
          <p:cNvPicPr>
            <a:picLocks noChangeAspect="1" noChangeArrowheads="1"/>
          </p:cNvPicPr>
          <p:nvPr/>
        </p:nvPicPr>
        <p:blipFill>
          <a:blip r:embed="rId2"/>
          <a:srcRect l="15820" t="25001" r="15624" b="3124"/>
          <a:stretch>
            <a:fillRect/>
          </a:stretch>
        </p:blipFill>
        <p:spPr bwMode="auto">
          <a:xfrm>
            <a:off x="4929190" y="2143116"/>
            <a:ext cx="3857652" cy="321471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85000" lnSpcReduction="10000"/>
          </a:bodyPr>
          <a:lstStyle/>
          <a:p>
            <a:pPr>
              <a:buNone/>
            </a:pPr>
            <a:r>
              <a:rPr lang="en-US" sz="4100" b="1" u="sng" dirty="0">
                <a:solidFill>
                  <a:schemeClr val="tx2"/>
                </a:solidFill>
                <a:latin typeface="Agency FB" pitchFamily="34" charset="0"/>
                <a:cs typeface="Times New Roman" pitchFamily="18" charset="0"/>
              </a:rPr>
              <a:t>Challenges and Solutions</a:t>
            </a:r>
            <a:r>
              <a:rPr lang="en-US" sz="4100" u="sng" dirty="0">
                <a:solidFill>
                  <a:schemeClr val="tx2"/>
                </a:solidFill>
                <a:latin typeface="Agency FB" pitchFamily="34" charset="0"/>
                <a:cs typeface="Times New Roman" pitchFamily="18" charset="0"/>
              </a:rPr>
              <a:t>: </a:t>
            </a:r>
            <a:endParaRPr lang="en-US" sz="4100" u="sng" dirty="0" smtClean="0">
              <a:solidFill>
                <a:schemeClr val="tx2"/>
              </a:solidFill>
              <a:latin typeface="Agency FB" pitchFamily="34" charset="0"/>
              <a:cs typeface="Times New Roman" pitchFamily="18" charset="0"/>
            </a:endParaRPr>
          </a:p>
          <a:p>
            <a:pPr algn="just">
              <a:buNone/>
            </a:pP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MCPS </a:t>
            </a:r>
            <a:r>
              <a:rPr lang="en-US" sz="3100" dirty="0">
                <a:latin typeface="Times New Roman" pitchFamily="18" charset="0"/>
                <a:cs typeface="Times New Roman" pitchFamily="18" charset="0"/>
              </a:rPr>
              <a:t>encountered challenges related to data privacy, data quality, and staff training in data literacy. To address these challenges, the district invested in professional development for staff, implemented robust data governance policies, and prioritized transparency and accountability in data use</a:t>
            </a:r>
            <a:r>
              <a:rPr lang="en-US" sz="3100" dirty="0" smtClean="0">
                <a:latin typeface="Times New Roman" pitchFamily="18" charset="0"/>
                <a:cs typeface="Times New Roman" pitchFamily="18" charset="0"/>
              </a:rPr>
              <a:t>.</a:t>
            </a:r>
          </a:p>
          <a:p>
            <a:pPr algn="just">
              <a:buNone/>
            </a:pPr>
            <a:endParaRPr lang="en-US" sz="3100" dirty="0">
              <a:latin typeface="Times New Roman" pitchFamily="18" charset="0"/>
              <a:cs typeface="Times New Roman" pitchFamily="18" charset="0"/>
            </a:endParaRPr>
          </a:p>
          <a:p>
            <a:pPr>
              <a:buNone/>
            </a:pPr>
            <a:r>
              <a:rPr lang="en-US" sz="4100" b="1" u="sng" dirty="0">
                <a:solidFill>
                  <a:schemeClr val="tx2"/>
                </a:solidFill>
                <a:latin typeface="Agency FB" pitchFamily="34" charset="0"/>
              </a:rPr>
              <a:t>Lessons Learned</a:t>
            </a:r>
            <a:r>
              <a:rPr lang="en-US" sz="4100" u="sng" dirty="0">
                <a:solidFill>
                  <a:schemeClr val="tx2"/>
                </a:solidFill>
                <a:latin typeface="Agency FB" pitchFamily="34" charset="0"/>
              </a:rPr>
              <a:t>: </a:t>
            </a:r>
            <a:endParaRPr lang="en-US" sz="4100" u="sng" dirty="0" smtClean="0">
              <a:solidFill>
                <a:schemeClr val="tx2"/>
              </a:solidFill>
              <a:latin typeface="Agency FB" pitchFamily="34" charset="0"/>
            </a:endParaRPr>
          </a:p>
          <a:p>
            <a:pPr algn="just">
              <a:buNone/>
            </a:pPr>
            <a:r>
              <a:rPr lang="en-US" dirty="0"/>
              <a:t> </a:t>
            </a:r>
            <a:r>
              <a:rPr lang="en-US" dirty="0" smtClean="0"/>
              <a:t>    </a:t>
            </a:r>
            <a:r>
              <a:rPr lang="en-US" sz="3100" dirty="0" smtClean="0">
                <a:latin typeface="Times New Roman" pitchFamily="18" charset="0"/>
                <a:cs typeface="Times New Roman" pitchFamily="18" charset="0"/>
              </a:rPr>
              <a:t>MCPS </a:t>
            </a:r>
            <a:r>
              <a:rPr lang="en-US" sz="3100" dirty="0">
                <a:latin typeface="Times New Roman" pitchFamily="18" charset="0"/>
                <a:cs typeface="Times New Roman" pitchFamily="18" charset="0"/>
              </a:rPr>
              <a:t>learned the importance of building a culture of data-informed decision-making, fostering collaboration between stakeholders, and continuously evaluating and refining data-driven strategies to ensure effectiveness.</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7901014" cy="5840435"/>
          </a:xfrm>
        </p:spPr>
        <p:txBody>
          <a:bodyPr>
            <a:normAutofit/>
          </a:bodyPr>
          <a:lstStyle/>
          <a:p>
            <a:pPr algn="ctr">
              <a:buNone/>
            </a:pPr>
            <a:r>
              <a:rPr lang="en-US" sz="5200" b="1" u="sng" dirty="0">
                <a:solidFill>
                  <a:schemeClr val="tx2"/>
                </a:solidFill>
                <a:latin typeface="Agency FB" pitchFamily="34" charset="0"/>
              </a:rPr>
              <a:t>Conclusion</a:t>
            </a:r>
            <a:r>
              <a:rPr lang="en-US" sz="5200" u="sng" dirty="0">
                <a:solidFill>
                  <a:schemeClr val="tx2"/>
                </a:solidFill>
                <a:latin typeface="Agency FB" pitchFamily="34" charset="0"/>
              </a:rPr>
              <a:t>: </a:t>
            </a:r>
            <a:endParaRPr lang="en-US" sz="5200" u="sng" dirty="0" smtClean="0">
              <a:solidFill>
                <a:schemeClr val="tx2"/>
              </a:solidFill>
              <a:latin typeface="Agency FB" pitchFamily="34" charset="0"/>
            </a:endParaRPr>
          </a:p>
          <a:p>
            <a:pPr algn="ctr">
              <a:buNone/>
            </a:pPr>
            <a:endParaRPr lang="en-US" sz="2000" u="sng" dirty="0" smtClean="0">
              <a:solidFill>
                <a:schemeClr val="tx2"/>
              </a:solidFill>
              <a:latin typeface="Agency FB" pitchFamily="34" charset="0"/>
            </a:endParaRPr>
          </a:p>
          <a:p>
            <a:pPr algn="just">
              <a:buNone/>
            </a:pPr>
            <a:r>
              <a:rPr lang="en-US" dirty="0"/>
              <a:t> </a:t>
            </a:r>
            <a:r>
              <a:rPr lang="en-US" dirty="0" smtClean="0"/>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success of MCPS in improving student outcomes through data-driven strategies demonstrates the transformative potential of data science in education. By leveraging data to inform decision-making and drive continuous improvement, MCPS has created a more equitable and responsive educational environment for its </a:t>
            </a:r>
            <a:r>
              <a:rPr lang="en-US" sz="2400" dirty="0" smtClean="0">
                <a:latin typeface="Times New Roman" pitchFamily="18" charset="0"/>
                <a:cs typeface="Times New Roman" pitchFamily="18" charset="0"/>
              </a:rPr>
              <a:t>students. Based </a:t>
            </a:r>
            <a:r>
              <a:rPr lang="en-US" sz="2400" dirty="0">
                <a:latin typeface="Times New Roman" pitchFamily="18" charset="0"/>
                <a:cs typeface="Times New Roman" pitchFamily="18" charset="0"/>
              </a:rPr>
              <a:t>on its experiences, MCPS recommends that other school districts prioritize data literacy training for staff, invest in robust data infrastructure, and cultivate partnerships with external data experts to maximize the impact of data-driven initiatives.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0306"/>
            <a:ext cx="9144000" cy="1500190"/>
          </a:xfrm>
        </p:spPr>
        <p:txBody>
          <a:bodyPr>
            <a:normAutofit/>
          </a:bodyPr>
          <a:lstStyle/>
          <a:p>
            <a:r>
              <a:rPr lang="en-US" sz="6600" b="1" dirty="0" smtClean="0">
                <a:latin typeface="Brush Script MT" pitchFamily="66" charset="0"/>
                <a:cs typeface="Times New Roman" pitchFamily="18" charset="0"/>
              </a:rPr>
              <a:t>Thank You</a:t>
            </a:r>
            <a:endParaRPr lang="en-US" sz="6600" b="1" dirty="0">
              <a:latin typeface="Brush Script MT" pitchFamily="66"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2918"/>
            <a:ext cx="9144000" cy="868346"/>
          </a:xfrm>
        </p:spPr>
        <p:txBody>
          <a:bodyPr>
            <a:normAutofit/>
          </a:bodyPr>
          <a:lstStyle/>
          <a:p>
            <a:r>
              <a:rPr lang="en-US" sz="4800" b="1" u="sng" dirty="0" smtClean="0">
                <a:solidFill>
                  <a:schemeClr val="tx2"/>
                </a:solidFill>
                <a:latin typeface="Agency FB" pitchFamily="34" charset="0"/>
              </a:rPr>
              <a:t>What is Data Science</a:t>
            </a:r>
            <a:endParaRPr lang="en-US" sz="4800" b="1" u="sng" dirty="0">
              <a:solidFill>
                <a:schemeClr val="tx2"/>
              </a:solidFill>
              <a:latin typeface="Agency FB" pitchFamily="34" charset="0"/>
            </a:endParaRPr>
          </a:p>
        </p:txBody>
      </p:sp>
      <p:sp>
        <p:nvSpPr>
          <p:cNvPr id="3" name="Content Placeholder 2"/>
          <p:cNvSpPr>
            <a:spLocks noGrp="1"/>
          </p:cNvSpPr>
          <p:nvPr>
            <p:ph idx="1"/>
          </p:nvPr>
        </p:nvSpPr>
        <p:spPr>
          <a:xfrm>
            <a:off x="357158" y="2143116"/>
            <a:ext cx="4500594" cy="2714644"/>
          </a:xfrm>
        </p:spPr>
        <p:txBody>
          <a:bodyPr>
            <a:normAutofit fontScale="77500" lnSpcReduction="20000"/>
          </a:bodyPr>
          <a:lstStyle/>
          <a:p>
            <a:pPr algn="just">
              <a:buNone/>
            </a:pPr>
            <a:r>
              <a:rPr lang="en-US" dirty="0" smtClean="0">
                <a:latin typeface="Times New Roman" pitchFamily="18" charset="0"/>
                <a:cs typeface="Times New Roman" pitchFamily="18" charset="0"/>
              </a:rPr>
              <a:t>    </a:t>
            </a:r>
            <a:r>
              <a:rPr lang="en-US" sz="3300" dirty="0" smtClean="0">
                <a:latin typeface="Times New Roman" pitchFamily="18" charset="0"/>
                <a:cs typeface="Times New Roman" pitchFamily="18" charset="0"/>
              </a:rPr>
              <a:t>Data </a:t>
            </a:r>
            <a:r>
              <a:rPr lang="en-US" sz="3300" dirty="0">
                <a:latin typeface="Times New Roman" pitchFamily="18" charset="0"/>
                <a:cs typeface="Times New Roman" pitchFamily="18" charset="0"/>
              </a:rPr>
              <a:t>science involves extracting insights and knowledge from data using statistical and computational techniques, aiding decision-making across various domains through data-driven approaches.</a:t>
            </a:r>
            <a:endParaRPr lang="en-US" sz="2800" dirty="0">
              <a:latin typeface="Times New Roman" pitchFamily="18" charset="0"/>
              <a:cs typeface="Times New Roman" pitchFamily="18" charset="0"/>
            </a:endParaRPr>
          </a:p>
        </p:txBody>
      </p:sp>
      <p:pic>
        <p:nvPicPr>
          <p:cNvPr id="25602" name="Picture 2" descr="https://thumbs.dreamstime.com/z/data-science-logo-icon-design-vector-100675205.jpg"/>
          <p:cNvPicPr>
            <a:picLocks noChangeAspect="1" noChangeArrowheads="1"/>
          </p:cNvPicPr>
          <p:nvPr/>
        </p:nvPicPr>
        <p:blipFill>
          <a:blip r:embed="rId2"/>
          <a:srcRect b="10787"/>
          <a:stretch>
            <a:fillRect/>
          </a:stretch>
        </p:blipFill>
        <p:spPr bwMode="auto">
          <a:xfrm>
            <a:off x="4786315" y="1357298"/>
            <a:ext cx="4156524" cy="37147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2"/>
                </a:solidFill>
                <a:latin typeface="Agency FB" pitchFamily="34" charset="0"/>
              </a:rPr>
              <a:t>Data Science in Education</a:t>
            </a:r>
            <a:endParaRPr lang="en-US" b="1" u="sng" dirty="0">
              <a:solidFill>
                <a:schemeClr val="tx2"/>
              </a:solidFill>
              <a:latin typeface="Agency FB" pitchFamily="34" charset="0"/>
            </a:endParaRPr>
          </a:p>
        </p:txBody>
      </p:sp>
      <p:sp>
        <p:nvSpPr>
          <p:cNvPr id="3" name="Content Placeholder 2"/>
          <p:cNvSpPr>
            <a:spLocks noGrp="1"/>
          </p:cNvSpPr>
          <p:nvPr>
            <p:ph idx="1"/>
          </p:nvPr>
        </p:nvSpPr>
        <p:spPr>
          <a:xfrm>
            <a:off x="285720" y="1500174"/>
            <a:ext cx="4572032" cy="4525963"/>
          </a:xfrm>
        </p:spPr>
        <p:txBody>
          <a:bodyPr>
            <a:noAutofit/>
          </a:bodyPr>
          <a:lstStyle/>
          <a:p>
            <a:pPr marL="514350" indent="-514350" algn="just">
              <a:buNone/>
            </a:pPr>
            <a:r>
              <a:rPr lang="en-US" sz="2400" dirty="0" smtClean="0"/>
              <a:t>       </a:t>
            </a:r>
            <a:r>
              <a:rPr lang="en-US" sz="2600" dirty="0" smtClean="0">
                <a:latin typeface="Times New Roman" pitchFamily="18" charset="0"/>
                <a:cs typeface="Times New Roman" pitchFamily="18" charset="0"/>
              </a:rPr>
              <a:t>Data </a:t>
            </a:r>
            <a:r>
              <a:rPr lang="en-US" sz="2600" dirty="0">
                <a:latin typeface="Times New Roman" pitchFamily="18" charset="0"/>
                <a:cs typeface="Times New Roman" pitchFamily="18" charset="0"/>
              </a:rPr>
              <a:t>science in education harnesses advanced analytics to leverage educational data, empowering educators to personalize learning, identify trends, and optimize educational outcomes for students through evidence-based decision-making.</a:t>
            </a:r>
          </a:p>
        </p:txBody>
      </p:sp>
      <p:pic>
        <p:nvPicPr>
          <p:cNvPr id="28674" name="Picture 2" descr="https://www.simplilearn.com/ice9/free_resources_article_thumb/Tracking_the_Effects_of_Data_Science_in_Education.jpg"/>
          <p:cNvPicPr>
            <a:picLocks noChangeAspect="1" noChangeArrowheads="1"/>
          </p:cNvPicPr>
          <p:nvPr/>
        </p:nvPicPr>
        <p:blipFill>
          <a:blip r:embed="rId2"/>
          <a:srcRect/>
          <a:stretch>
            <a:fillRect/>
          </a:stretch>
        </p:blipFill>
        <p:spPr bwMode="auto">
          <a:xfrm>
            <a:off x="5000628" y="1643050"/>
            <a:ext cx="3428992" cy="352902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2"/>
                </a:solidFill>
                <a:latin typeface="Agency FB" pitchFamily="34" charset="0"/>
              </a:rPr>
              <a:t>Data Science in Education</a:t>
            </a:r>
            <a:endParaRPr lang="en-US" b="1" u="sng" dirty="0">
              <a:solidFill>
                <a:schemeClr val="tx2"/>
              </a:solidFill>
              <a:latin typeface="Agency FB" pitchFamily="34" charset="0"/>
            </a:endParaRPr>
          </a:p>
        </p:txBody>
      </p:sp>
      <p:sp>
        <p:nvSpPr>
          <p:cNvPr id="3" name="Content Placeholder 2"/>
          <p:cNvSpPr>
            <a:spLocks noGrp="1"/>
          </p:cNvSpPr>
          <p:nvPr>
            <p:ph idx="1"/>
          </p:nvPr>
        </p:nvSpPr>
        <p:spPr>
          <a:xfrm>
            <a:off x="428596" y="1500174"/>
            <a:ext cx="8229600" cy="4525963"/>
          </a:xfrm>
        </p:spPr>
        <p:txBody>
          <a:bodyPr>
            <a:noAutofit/>
          </a:bodyPr>
          <a:lstStyle/>
          <a:p>
            <a:pPr marL="514350" indent="-514350" algn="just">
              <a:buFont typeface="+mj-lt"/>
              <a:buAutoNum type="arabicPeriod"/>
            </a:pPr>
            <a:r>
              <a:rPr lang="en-US" sz="2400" dirty="0" smtClean="0">
                <a:latin typeface="Times New Roman" pitchFamily="18" charset="0"/>
                <a:cs typeface="Times New Roman" pitchFamily="18" charset="0"/>
              </a:rPr>
              <a:t>Educational data science will assist and train 'educators' or 'teachers' in order for them to improve their teaching style and have a better understanding of numerous strategies that engage students more.</a:t>
            </a:r>
          </a:p>
          <a:p>
            <a:pPr marL="514350" indent="-514350" algn="just">
              <a:buFont typeface="+mj-lt"/>
              <a:buAutoNum type="arabicPeriod"/>
            </a:pPr>
            <a:r>
              <a:rPr lang="en-US" sz="2400" dirty="0" smtClean="0">
                <a:latin typeface="Times New Roman" pitchFamily="18" charset="0"/>
                <a:cs typeface="Times New Roman" pitchFamily="18" charset="0"/>
              </a:rPr>
              <a:t>Educators will be encouraged to incorporate data </a:t>
            </a:r>
            <a:r>
              <a:rPr lang="en-US" sz="2400" dirty="0" err="1" smtClean="0">
                <a:latin typeface="Times New Roman" pitchFamily="18" charset="0"/>
                <a:cs typeface="Times New Roman" pitchFamily="18" charset="0"/>
              </a:rPr>
              <a:t>visualisation</a:t>
            </a:r>
            <a:r>
              <a:rPr lang="en-US" sz="2400" dirty="0" smtClean="0">
                <a:latin typeface="Times New Roman" pitchFamily="18" charset="0"/>
                <a:cs typeface="Times New Roman" pitchFamily="18" charset="0"/>
              </a:rPr>
              <a:t>, data reduction and description, and prediction challenges into their curricula.</a:t>
            </a:r>
          </a:p>
          <a:p>
            <a:pPr marL="514350" indent="-514350" algn="just">
              <a:buFont typeface="+mj-lt"/>
              <a:buAutoNum type="arabicPeriod"/>
            </a:pPr>
            <a:r>
              <a:rPr lang="en-US" sz="2400" dirty="0" smtClean="0">
                <a:latin typeface="Times New Roman" pitchFamily="18" charset="0"/>
                <a:cs typeface="Times New Roman" pitchFamily="18" charset="0"/>
              </a:rPr>
              <a:t>Data minimization will streamline the grading and assignment processes for students.</a:t>
            </a:r>
          </a:p>
          <a:p>
            <a:pPr marL="514350" indent="-514350" algn="just">
              <a:buFont typeface="+mj-lt"/>
              <a:buAutoNum type="arabicPeriod"/>
            </a:pPr>
            <a:r>
              <a:rPr lang="en-US" sz="2400" dirty="0" smtClean="0">
                <a:latin typeface="Times New Roman" pitchFamily="18" charset="0"/>
                <a:cs typeface="Times New Roman" pitchFamily="18" charset="0"/>
              </a:rPr>
              <a:t>The data </a:t>
            </a:r>
            <a:r>
              <a:rPr lang="en-US" sz="2400" dirty="0" err="1" smtClean="0">
                <a:latin typeface="Times New Roman" pitchFamily="18" charset="0"/>
                <a:cs typeface="Times New Roman" pitchFamily="18" charset="0"/>
              </a:rPr>
              <a:t>visualisation</a:t>
            </a:r>
            <a:r>
              <a:rPr lang="en-US" sz="2400" dirty="0" smtClean="0">
                <a:latin typeface="Times New Roman" pitchFamily="18" charset="0"/>
                <a:cs typeface="Times New Roman" pitchFamily="18" charset="0"/>
              </a:rPr>
              <a:t> technique will assist students in absorbing complex data in a more simple manner and will be taught through a narrative approach.</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tx2"/>
                </a:solidFill>
                <a:latin typeface="Agency FB" pitchFamily="34" charset="0"/>
              </a:rPr>
              <a:t>Application of Data Science in Education </a:t>
            </a:r>
            <a:endParaRPr lang="en-US" sz="4000" b="1" u="sng" dirty="0">
              <a:solidFill>
                <a:schemeClr val="tx2"/>
              </a:solidFill>
              <a:latin typeface="Agency FB" pitchFamily="34" charset="0"/>
            </a:endParaRPr>
          </a:p>
        </p:txBody>
      </p:sp>
      <p:sp>
        <p:nvSpPr>
          <p:cNvPr id="3" name="Content Placeholder 2"/>
          <p:cNvSpPr>
            <a:spLocks noGrp="1"/>
          </p:cNvSpPr>
          <p:nvPr>
            <p:ph idx="1"/>
          </p:nvPr>
        </p:nvSpPr>
        <p:spPr>
          <a:xfrm>
            <a:off x="214282" y="1643050"/>
            <a:ext cx="4929222" cy="4525963"/>
          </a:xfrm>
        </p:spPr>
        <p:txBody>
          <a:bodyPr>
            <a:normAutofit lnSpcReduction="10000"/>
          </a:bodyPr>
          <a:lstStyle/>
          <a:p>
            <a:pPr algn="just"/>
            <a:r>
              <a:rPr lang="en-US" sz="2400" b="1" dirty="0" smtClean="0">
                <a:latin typeface="Times New Roman" pitchFamily="18" charset="0"/>
                <a:cs typeface="Times New Roman" pitchFamily="18" charset="0"/>
              </a:rPr>
              <a:t>Personalized Learning</a:t>
            </a:r>
            <a:r>
              <a:rPr lang="en-US" sz="2400" dirty="0" smtClean="0">
                <a:latin typeface="Times New Roman" pitchFamily="18" charset="0"/>
                <a:cs typeface="Times New Roman" pitchFamily="18" charset="0"/>
              </a:rPr>
              <a:t>: Data science enables the analysis of student performance data to tailor educational content and strategies to individual learning styles, preferences, and needs.</a:t>
            </a:r>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Predictive Analytics</a:t>
            </a:r>
            <a:r>
              <a:rPr lang="en-US" sz="2400" dirty="0" smtClean="0">
                <a:latin typeface="Times New Roman" pitchFamily="18" charset="0"/>
                <a:cs typeface="Times New Roman" pitchFamily="18" charset="0"/>
              </a:rPr>
              <a:t>: Utilizing predictive modeling techniques, data science can forecast student outcomes, identifying at-risk students early and enabling timely intervention strategies to improve retention and academic success.</a:t>
            </a:r>
          </a:p>
          <a:p>
            <a:pPr>
              <a:buNone/>
            </a:pPr>
            <a:endParaRPr lang="en-US" dirty="0"/>
          </a:p>
        </p:txBody>
      </p:sp>
      <p:pic>
        <p:nvPicPr>
          <p:cNvPr id="23554" name="Picture 2" descr="https://www.aicloudit.com/wp-content/uploads/2020/03/AI-in-Schools.jpg"/>
          <p:cNvPicPr>
            <a:picLocks noChangeAspect="1" noChangeArrowheads="1"/>
          </p:cNvPicPr>
          <p:nvPr/>
        </p:nvPicPr>
        <p:blipFill>
          <a:blip r:embed="rId2" cstate="print"/>
          <a:srcRect/>
          <a:stretch>
            <a:fillRect/>
          </a:stretch>
        </p:blipFill>
        <p:spPr bwMode="auto">
          <a:xfrm>
            <a:off x="5286380" y="1857364"/>
            <a:ext cx="3500462" cy="400052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US" sz="4000" b="1" u="sng" dirty="0" smtClean="0">
                <a:solidFill>
                  <a:schemeClr val="tx2"/>
                </a:solidFill>
                <a:latin typeface="Agency FB" pitchFamily="34" charset="0"/>
              </a:rPr>
              <a:t>Application of Data Science in Education </a:t>
            </a:r>
            <a:endParaRPr lang="en-US" sz="4000" b="1" u="sng" dirty="0">
              <a:solidFill>
                <a:schemeClr val="tx2"/>
              </a:solidFill>
              <a:latin typeface="Agency FB" pitchFamily="34" charset="0"/>
            </a:endParaRPr>
          </a:p>
        </p:txBody>
      </p:sp>
      <p:sp>
        <p:nvSpPr>
          <p:cNvPr id="3" name="Content Placeholder 2"/>
          <p:cNvSpPr>
            <a:spLocks noGrp="1"/>
          </p:cNvSpPr>
          <p:nvPr>
            <p:ph idx="1"/>
          </p:nvPr>
        </p:nvSpPr>
        <p:spPr>
          <a:xfrm>
            <a:off x="457200" y="1214422"/>
            <a:ext cx="8258204" cy="4911741"/>
          </a:xfrm>
        </p:spPr>
        <p:txBody>
          <a:bodyPr>
            <a:noAutofit/>
          </a:bodyPr>
          <a:lstStyle/>
          <a:p>
            <a:pPr algn="just"/>
            <a:r>
              <a:rPr lang="en-US" sz="2400" b="1" dirty="0" smtClean="0">
                <a:latin typeface="Times New Roman" pitchFamily="18" charset="0"/>
                <a:cs typeface="Times New Roman" pitchFamily="18" charset="0"/>
              </a:rPr>
              <a:t>Adaptive </a:t>
            </a:r>
            <a:r>
              <a:rPr lang="en-US" sz="2400" b="1" dirty="0">
                <a:latin typeface="Times New Roman" pitchFamily="18" charset="0"/>
                <a:cs typeface="Times New Roman" pitchFamily="18" charset="0"/>
              </a:rPr>
              <a:t>Learning Platforms</a:t>
            </a:r>
            <a:r>
              <a:rPr lang="en-US" sz="2400" dirty="0">
                <a:latin typeface="Times New Roman" pitchFamily="18" charset="0"/>
                <a:cs typeface="Times New Roman" pitchFamily="18" charset="0"/>
              </a:rPr>
              <a:t>: Data-driven adaptive learning systems adjust instructional content and pacing in real-time based on students' performance and interactions, enhancing engagement and facilitating mastery of concepts.</a:t>
            </a:r>
          </a:p>
          <a:p>
            <a:pPr algn="just"/>
            <a:r>
              <a:rPr lang="en-US" sz="2400" b="1" dirty="0">
                <a:latin typeface="Times New Roman" pitchFamily="18" charset="0"/>
                <a:cs typeface="Times New Roman" pitchFamily="18" charset="0"/>
              </a:rPr>
              <a:t>Learning Analytics</a:t>
            </a:r>
            <a:r>
              <a:rPr lang="en-US" sz="2400" dirty="0">
                <a:latin typeface="Times New Roman" pitchFamily="18" charset="0"/>
                <a:cs typeface="Times New Roman" pitchFamily="18" charset="0"/>
              </a:rPr>
              <a:t>: Data science enables the analysis of large-scale educational data to uncover patterns and trends in student behavior, engagement, and performance, informing instructional design, curriculum development, and policy decisions.</a:t>
            </a:r>
          </a:p>
          <a:p>
            <a:pPr algn="just"/>
            <a:r>
              <a:rPr lang="en-US" sz="2400" b="1" dirty="0">
                <a:latin typeface="Times New Roman" pitchFamily="18" charset="0"/>
                <a:cs typeface="Times New Roman" pitchFamily="18" charset="0"/>
              </a:rPr>
              <a:t>Student Success Initiatives</a:t>
            </a:r>
            <a:r>
              <a:rPr lang="en-US" sz="2400" dirty="0">
                <a:latin typeface="Times New Roman" pitchFamily="18" charset="0"/>
                <a:cs typeface="Times New Roman" pitchFamily="18" charset="0"/>
              </a:rPr>
              <a:t>: By leveraging data science techniques, educational institutions can develop targeted interventions and support services to enhance student satisfaction, progression, and overall academic achievement, fostering a conducive learning environment.</a:t>
            </a:r>
          </a:p>
          <a:p>
            <a:pPr>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229600" cy="1143000"/>
          </a:xfrm>
        </p:spPr>
        <p:txBody>
          <a:bodyPr>
            <a:noAutofit/>
          </a:bodyPr>
          <a:lstStyle/>
          <a:p>
            <a:r>
              <a:rPr lang="en-US" sz="3200" b="1" dirty="0">
                <a:solidFill>
                  <a:schemeClr val="tx2"/>
                </a:solidFill>
                <a:latin typeface="Agency FB" pitchFamily="34" charset="0"/>
              </a:rPr>
              <a:t>Enhancing Student Success at Montgomery County Public Schools (MCPS) Through Data-Driven Strategies</a:t>
            </a:r>
            <a:endParaRPr lang="en-US" sz="3200" dirty="0">
              <a:solidFill>
                <a:schemeClr val="tx2"/>
              </a:solidFill>
              <a:latin typeface="Agency FB" pitchFamily="34" charset="0"/>
            </a:endParaRPr>
          </a:p>
        </p:txBody>
      </p:sp>
      <p:sp>
        <p:nvSpPr>
          <p:cNvPr id="3" name="Content Placeholder 2"/>
          <p:cNvSpPr>
            <a:spLocks noGrp="1"/>
          </p:cNvSpPr>
          <p:nvPr>
            <p:ph idx="1"/>
          </p:nvPr>
        </p:nvSpPr>
        <p:spPr>
          <a:xfrm>
            <a:off x="457200" y="2285992"/>
            <a:ext cx="4257676" cy="3840171"/>
          </a:xfrm>
        </p:spPr>
        <p:txBody>
          <a:bodyPr>
            <a:normAutofit lnSpcReduction="10000"/>
          </a:bodyPr>
          <a:lstStyle/>
          <a:p>
            <a:pPr algn="just">
              <a:buNone/>
            </a:pPr>
            <a:r>
              <a:rPr lang="en-US" dirty="0" smtClean="0"/>
              <a:t>   </a:t>
            </a:r>
            <a:r>
              <a:rPr lang="en-US" sz="2400" dirty="0" smtClean="0">
                <a:latin typeface="Times New Roman" pitchFamily="18" charset="0"/>
                <a:cs typeface="Times New Roman" pitchFamily="18" charset="0"/>
              </a:rPr>
              <a:t>Montgomery </a:t>
            </a:r>
            <a:r>
              <a:rPr lang="en-US" sz="2400" dirty="0">
                <a:latin typeface="Times New Roman" pitchFamily="18" charset="0"/>
                <a:cs typeface="Times New Roman" pitchFamily="18" charset="0"/>
              </a:rPr>
              <a:t>County Public Schools (MCPS) is a large public school district serving over 160,000 students in Montgomery County, Maryland. Committed to providing equitable and high-quality education, MCPS has implemented data-driven approaches to improve student outcomes.</a:t>
            </a:r>
            <a:endParaRPr lang="en-US" dirty="0">
              <a:latin typeface="Times New Roman" pitchFamily="18" charset="0"/>
              <a:cs typeface="Times New Roman" pitchFamily="18" charset="0"/>
            </a:endParaRPr>
          </a:p>
        </p:txBody>
      </p:sp>
      <p:sp>
        <p:nvSpPr>
          <p:cNvPr id="4" name="Title 1"/>
          <p:cNvSpPr txBox="1">
            <a:spLocks/>
          </p:cNvSpPr>
          <p:nvPr/>
        </p:nvSpPr>
        <p:spPr>
          <a:xfrm>
            <a:off x="0" y="0"/>
            <a:ext cx="9144000" cy="8683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b="1" u="sng" dirty="0" smtClean="0">
                <a:solidFill>
                  <a:schemeClr val="accent6">
                    <a:lumMod val="50000"/>
                  </a:schemeClr>
                </a:solidFill>
                <a:latin typeface="Agency FB" pitchFamily="34" charset="0"/>
                <a:ea typeface="+mj-ea"/>
                <a:cs typeface="+mj-cs"/>
              </a:rPr>
              <a:t>Case Study</a:t>
            </a:r>
            <a:endParaRPr kumimoji="0" lang="en-US" sz="4800" b="1" i="0" u="sng" strike="noStrike" kern="1200" cap="none" spc="0" normalizeH="0" baseline="0" noProof="0" dirty="0" smtClean="0">
              <a:ln>
                <a:noFill/>
              </a:ln>
              <a:solidFill>
                <a:schemeClr val="accent6">
                  <a:lumMod val="50000"/>
                </a:schemeClr>
              </a:solidFill>
              <a:effectLst/>
              <a:uLnTx/>
              <a:uFillTx/>
              <a:latin typeface="Agency FB" pitchFamily="34" charset="0"/>
              <a:ea typeface="+mj-ea"/>
              <a:cs typeface="+mj-cs"/>
            </a:endParaRPr>
          </a:p>
        </p:txBody>
      </p:sp>
      <p:pic>
        <p:nvPicPr>
          <p:cNvPr id="21506" name="Picture 2" descr="https://schooldistrictcalendar.com/wp-content/uploads/2021/06/Montgomery-County-Public-Schools.jpeg"/>
          <p:cNvPicPr>
            <a:picLocks noChangeAspect="1" noChangeArrowheads="1"/>
          </p:cNvPicPr>
          <p:nvPr/>
        </p:nvPicPr>
        <p:blipFill>
          <a:blip r:embed="rId2"/>
          <a:srcRect/>
          <a:stretch>
            <a:fillRect/>
          </a:stretch>
        </p:blipFill>
        <p:spPr bwMode="auto">
          <a:xfrm>
            <a:off x="4857752" y="2357430"/>
            <a:ext cx="3857652" cy="342902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4614866" cy="5768997"/>
          </a:xfrm>
        </p:spPr>
        <p:txBody>
          <a:bodyPr>
            <a:normAutofit/>
          </a:bodyPr>
          <a:lstStyle/>
          <a:p>
            <a:pPr>
              <a:buNone/>
            </a:pPr>
            <a:r>
              <a:rPr lang="en-US" sz="4000" b="1" u="sng" dirty="0" smtClean="0">
                <a:solidFill>
                  <a:schemeClr val="tx2"/>
                </a:solidFill>
                <a:latin typeface="Agency FB" pitchFamily="34" charset="0"/>
              </a:rPr>
              <a:t>Background : </a:t>
            </a:r>
          </a:p>
          <a:p>
            <a:pPr algn="just">
              <a:buNone/>
            </a:pPr>
            <a:r>
              <a:rPr lang="en-US" b="1" dirty="0" smtClean="0">
                <a:solidFill>
                  <a:schemeClr val="tx2"/>
                </a:solidFill>
                <a:latin typeface="Agency FB" pitchFamily="34" charset="0"/>
              </a:rPr>
              <a:t>    </a:t>
            </a:r>
            <a:r>
              <a:rPr lang="en-US" sz="2400" dirty="0" smtClean="0">
                <a:latin typeface="Times New Roman" pitchFamily="18" charset="0"/>
                <a:cs typeface="Times New Roman" pitchFamily="18" charset="0"/>
              </a:rPr>
              <a:t>MCPS </a:t>
            </a:r>
            <a:r>
              <a:rPr lang="en-US" sz="2400" dirty="0">
                <a:latin typeface="Times New Roman" pitchFamily="18" charset="0"/>
                <a:cs typeface="Times New Roman" pitchFamily="18" charset="0"/>
              </a:rPr>
              <a:t>faces challenges typical of many urban school districts, including achievement gaps, student retention, and resource allocation disparities. To address these challenges, MCPS has embraced data science as a powerful tool for informing decision-making and driving positive change.</a:t>
            </a:r>
          </a:p>
        </p:txBody>
      </p:sp>
      <p:pic>
        <p:nvPicPr>
          <p:cNvPr id="20482" name="Picture 2" descr="https://cnsmaryland.org/wp-content/uploads/2017/11/Montgomery-County-Public-Schools-e1510849751356.jpg"/>
          <p:cNvPicPr>
            <a:picLocks noChangeAspect="1" noChangeArrowheads="1"/>
          </p:cNvPicPr>
          <p:nvPr/>
        </p:nvPicPr>
        <p:blipFill>
          <a:blip r:embed="rId2"/>
          <a:srcRect/>
          <a:stretch>
            <a:fillRect/>
          </a:stretch>
        </p:blipFill>
        <p:spPr bwMode="auto">
          <a:xfrm>
            <a:off x="5072066" y="1500174"/>
            <a:ext cx="3714776" cy="385762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7972452" cy="5483245"/>
          </a:xfrm>
        </p:spPr>
        <p:txBody>
          <a:bodyPr>
            <a:normAutofit fontScale="92500" lnSpcReduction="10000"/>
          </a:bodyPr>
          <a:lstStyle/>
          <a:p>
            <a:pPr algn="just"/>
            <a:r>
              <a:rPr lang="en-US" sz="3900" b="1" u="sng" dirty="0">
                <a:solidFill>
                  <a:schemeClr val="tx2"/>
                </a:solidFill>
                <a:latin typeface="Agency FB" pitchFamily="34" charset="0"/>
              </a:rPr>
              <a:t>Objective: </a:t>
            </a:r>
            <a:endParaRPr lang="en-US" sz="3900" b="1" u="sng" dirty="0" smtClean="0">
              <a:solidFill>
                <a:schemeClr val="tx2"/>
              </a:solidFill>
              <a:latin typeface="Agency FB" pitchFamily="34" charset="0"/>
            </a:endParaRPr>
          </a:p>
          <a:p>
            <a:pPr algn="just">
              <a:buNone/>
            </a:pPr>
            <a:r>
              <a:rPr lang="en-US" sz="3900" b="1" dirty="0">
                <a:solidFill>
                  <a:schemeClr val="tx2"/>
                </a:solidFill>
                <a:latin typeface="Agency FB" pitchFamily="34" charset="0"/>
                <a:cs typeface="Times New Roman" pitchFamily="18" charset="0"/>
              </a:rPr>
              <a:t> </a:t>
            </a:r>
            <a:r>
              <a:rPr lang="en-US" sz="3900" b="1" dirty="0" smtClean="0">
                <a:solidFill>
                  <a:schemeClr val="tx2"/>
                </a:solidFill>
                <a:latin typeface="Agency FB" pitchFamily="34" charset="0"/>
                <a:cs typeface="Times New Roman" pitchFamily="18" charset="0"/>
              </a:rPr>
              <a:t>   </a:t>
            </a:r>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case study aims to showcase how MCPS leveraged data science to enhance student success and address educational challenges within the district</a:t>
            </a:r>
            <a:r>
              <a:rPr lang="en-US" sz="2600" dirty="0" smtClean="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a:p>
            <a:r>
              <a:rPr lang="en-US" sz="3900" b="1" u="sng" dirty="0">
                <a:solidFill>
                  <a:schemeClr val="tx2"/>
                </a:solidFill>
                <a:latin typeface="Agency FB" pitchFamily="34" charset="0"/>
              </a:rPr>
              <a:t>Methodology: </a:t>
            </a:r>
            <a:endParaRPr lang="en-US" sz="3900" b="1" u="sng" dirty="0" smtClean="0">
              <a:solidFill>
                <a:schemeClr val="tx2"/>
              </a:solidFill>
              <a:latin typeface="Agency FB" pitchFamily="34" charset="0"/>
            </a:endParaRPr>
          </a:p>
          <a:p>
            <a:pPr algn="just">
              <a:buNone/>
            </a:pPr>
            <a:r>
              <a:rPr lang="en-US" dirty="0"/>
              <a:t> </a:t>
            </a:r>
            <a:r>
              <a:rPr lang="en-US" dirty="0" smtClean="0"/>
              <a:t>   </a:t>
            </a:r>
            <a:r>
              <a:rPr lang="en-US" sz="2600" dirty="0" smtClean="0">
                <a:latin typeface="Times New Roman" pitchFamily="18" charset="0"/>
                <a:cs typeface="Times New Roman" pitchFamily="18" charset="0"/>
              </a:rPr>
              <a:t>MCPS </a:t>
            </a:r>
            <a:r>
              <a:rPr lang="en-US" sz="2600" dirty="0">
                <a:latin typeface="Times New Roman" pitchFamily="18" charset="0"/>
                <a:cs typeface="Times New Roman" pitchFamily="18" charset="0"/>
              </a:rPr>
              <a:t>partnered with data analytics firms and educational researchers to develop and implement data-driven strategies. This involved collecting, analyzing, and interpreting various types of educational data, including student performance metrics, attendance records, demographic information, and teacher effectiveness data.</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1169</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What is Data Science</vt:lpstr>
      <vt:lpstr>Data Science in Education</vt:lpstr>
      <vt:lpstr>Data Science in Education</vt:lpstr>
      <vt:lpstr>Application of Data Science in Education </vt:lpstr>
      <vt:lpstr>Application of Data Science in Education </vt:lpstr>
      <vt:lpstr>Enhancing Student Success at Montgomery County Public Schools (MCPS) Through Data-Driven Strategies</vt:lpstr>
      <vt:lpstr>Slide 8</vt:lpstr>
      <vt:lpstr>Slide 9</vt:lpstr>
      <vt:lpstr>Slide 10</vt:lpstr>
      <vt:lpstr>Slide 11</vt:lpstr>
      <vt:lpstr>Slide 12</vt:lpstr>
      <vt:lpstr>Slide 13</vt:lpstr>
      <vt:lpstr>Slide 14</vt:lpstr>
      <vt:lpstr>Slide 15</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16</cp:revision>
  <dcterms:created xsi:type="dcterms:W3CDTF">2024-04-15T07:17:33Z</dcterms:created>
  <dcterms:modified xsi:type="dcterms:W3CDTF">2024-04-15T08:54:09Z</dcterms:modified>
</cp:coreProperties>
</file>