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7" r:id="rId2"/>
    <p:sldId id="258" r:id="rId3"/>
    <p:sldId id="260" r:id="rId4"/>
    <p:sldId id="273" r:id="rId5"/>
    <p:sldId id="290" r:id="rId6"/>
    <p:sldId id="291" r:id="rId7"/>
    <p:sldId id="292" r:id="rId8"/>
    <p:sldId id="261" r:id="rId9"/>
    <p:sldId id="293" r:id="rId10"/>
    <p:sldId id="289" r:id="rId11"/>
    <p:sldId id="285" r:id="rId12"/>
    <p:sldId id="297" r:id="rId13"/>
    <p:sldId id="284" r:id="rId14"/>
    <p:sldId id="287" r:id="rId15"/>
    <p:sldId id="283" r:id="rId16"/>
    <p:sldId id="288" r:id="rId17"/>
    <p:sldId id="281" r:id="rId18"/>
    <p:sldId id="271" r:id="rId19"/>
    <p:sldId id="294" r:id="rId20"/>
    <p:sldId id="295" r:id="rId21"/>
    <p:sldId id="296" r:id="rId22"/>
    <p:sldId id="275"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29"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pPr/>
              <a:t>4/29/2024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pPr/>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pPr/>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pPr/>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pPr/>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4/29/2024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4/29/2024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pPr/>
              <a:t>4/29/2024</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pPr/>
              <a:t>4/29/2024</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pPr/>
              <a:t>4/29/2024</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4/29/2024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pPr/>
              <a:t>4/29/2024</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pPr/>
              <a:t>4/29/2024</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pPr/>
              <a:t>4/29/2024</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4/29/2024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4/29/2024</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A8BABA-32C8-933E-ED12-43DA79FA4748}"/>
              </a:ext>
            </a:extLst>
          </p:cNvPr>
          <p:cNvSpPr txBox="1"/>
          <p:nvPr/>
        </p:nvSpPr>
        <p:spPr>
          <a:xfrm>
            <a:off x="-4439" y="3028890"/>
            <a:ext cx="6516209" cy="400110"/>
          </a:xfrm>
          <a:prstGeom prst="rect">
            <a:avLst/>
          </a:prstGeom>
          <a:noFill/>
        </p:spPr>
        <p:txBody>
          <a:bodyPr wrap="square" rtlCol="0">
            <a:spAutoFit/>
          </a:bodyPr>
          <a:lstStyle/>
          <a:p>
            <a:pPr algn="ctr"/>
            <a:r>
              <a:rPr lang="en-US" sz="2000" dirty="0">
                <a:solidFill>
                  <a:schemeClr val="tx2"/>
                </a:solidFill>
                <a:latin typeface="Times New Roman" panose="02020603050405020304" pitchFamily="18" charset="0"/>
                <a:cs typeface="Times New Roman" panose="02020603050405020304" pitchFamily="18" charset="0"/>
              </a:rPr>
              <a:t>MAIN PROJECT</a:t>
            </a:r>
            <a:endParaRPr lang="en-IN" sz="2000"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430BE0-0A66-B0D4-3891-8E5C35DDE26C}"/>
              </a:ext>
            </a:extLst>
          </p:cNvPr>
          <p:cNvSpPr txBox="1"/>
          <p:nvPr/>
        </p:nvSpPr>
        <p:spPr>
          <a:xfrm>
            <a:off x="206406" y="260688"/>
            <a:ext cx="6094520" cy="677108"/>
          </a:xfrm>
          <a:prstGeom prst="rect">
            <a:avLst/>
          </a:prstGeom>
          <a:noFill/>
        </p:spPr>
        <p:txBody>
          <a:bodyPr wrap="square">
            <a:spAutoFit/>
          </a:bodyPr>
          <a:lstStyle/>
          <a:p>
            <a:pPr algn="ctr"/>
            <a:r>
              <a:rPr lang="en-US" sz="2000" b="1" dirty="0">
                <a:solidFill>
                  <a:schemeClr val="tx2"/>
                </a:solidFill>
                <a:latin typeface="Times New Roman" panose="02020603050405020304" pitchFamily="18" charset="0"/>
                <a:cs typeface="Times New Roman" panose="02020603050405020304" pitchFamily="18" charset="0"/>
              </a:rPr>
              <a:t>MALNAD COLLEGE OF ENGINEERING,HASSAN</a:t>
            </a:r>
            <a:br>
              <a:rPr lang="en-US" b="1" dirty="0">
                <a:solidFill>
                  <a:schemeClr val="tx2"/>
                </a:solidFill>
                <a:latin typeface="Times New Roman" panose="02020603050405020304" pitchFamily="18" charset="0"/>
                <a:cs typeface="Times New Roman" panose="02020603050405020304" pitchFamily="18" charset="0"/>
              </a:rPr>
            </a:br>
            <a:r>
              <a:rPr lang="en-US" sz="1800" b="1" dirty="0">
                <a:solidFill>
                  <a:schemeClr val="tx2"/>
                </a:solidFill>
                <a:latin typeface="Times New Roman" panose="02020603050405020304" pitchFamily="18" charset="0"/>
                <a:cs typeface="Times New Roman" panose="02020603050405020304" pitchFamily="18" charset="0"/>
              </a:rPr>
              <a:t>An autonomous institution under VTU, Belagavi</a:t>
            </a:r>
            <a:endParaRPr lang="en-IN" sz="1800" b="1" dirty="0">
              <a:solidFill>
                <a:schemeClr val="tx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6D08E64-D83A-EB17-95A7-8F0A16D78EA2}"/>
              </a:ext>
            </a:extLst>
          </p:cNvPr>
          <p:cNvSpPr txBox="1"/>
          <p:nvPr/>
        </p:nvSpPr>
        <p:spPr>
          <a:xfrm>
            <a:off x="427795" y="1164887"/>
            <a:ext cx="6094520" cy="369332"/>
          </a:xfrm>
          <a:prstGeom prst="rect">
            <a:avLst/>
          </a:prstGeom>
          <a:noFill/>
        </p:spPr>
        <p:txBody>
          <a:bodyPr wrap="square">
            <a:spAutoFit/>
          </a:bodyPr>
          <a:lstStyle/>
          <a:p>
            <a:pPr algn="ctr"/>
            <a:r>
              <a:rPr lang="en-US" sz="1800" b="1" dirty="0">
                <a:solidFill>
                  <a:schemeClr val="tx2"/>
                </a:solidFill>
                <a:latin typeface="Times New Roman" panose="02020603050405020304" pitchFamily="18" charset="0"/>
                <a:cs typeface="Times New Roman" panose="02020603050405020304" pitchFamily="18" charset="0"/>
              </a:rPr>
              <a:t>INFORMATION SCIENCE AND ENGINEERING </a:t>
            </a:r>
            <a:endParaRPr lang="en-IN" sz="1800" b="1" dirty="0">
              <a:solidFill>
                <a:schemeClr val="tx2"/>
              </a:solidFill>
              <a:latin typeface="Times New Roman" panose="02020603050405020304" pitchFamily="18" charset="0"/>
              <a:cs typeface="Times New Roman" panose="02020603050405020304" pitchFamily="18" charset="0"/>
            </a:endParaRPr>
          </a:p>
        </p:txBody>
      </p:sp>
      <p:pic>
        <p:nvPicPr>
          <p:cNvPr id="7" name="Content Placeholder 4" descr="Diagram&#10;&#10;Description automatically generated">
            <a:extLst>
              <a:ext uri="{FF2B5EF4-FFF2-40B4-BE49-F238E27FC236}">
                <a16:creationId xmlns:a16="http://schemas.microsoft.com/office/drawing/2014/main" id="{C95B933C-C542-E9AB-675D-D04927407486}"/>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2679777" y="1847299"/>
            <a:ext cx="1147778" cy="1085688"/>
          </a:xfrm>
          <a:prstGeom prst="rect">
            <a:avLst/>
          </a:prstGeom>
        </p:spPr>
      </p:pic>
      <p:sp>
        <p:nvSpPr>
          <p:cNvPr id="10" name="TextBox 9">
            <a:extLst>
              <a:ext uri="{FF2B5EF4-FFF2-40B4-BE49-F238E27FC236}">
                <a16:creationId xmlns:a16="http://schemas.microsoft.com/office/drawing/2014/main" id="{DD95AD95-834B-A2AE-ED6A-C00243D1206F}"/>
              </a:ext>
            </a:extLst>
          </p:cNvPr>
          <p:cNvSpPr txBox="1"/>
          <p:nvPr/>
        </p:nvSpPr>
        <p:spPr>
          <a:xfrm>
            <a:off x="539455" y="3476784"/>
            <a:ext cx="5074961" cy="954107"/>
          </a:xfrm>
          <a:prstGeom prst="rect">
            <a:avLst/>
          </a:prstGeom>
          <a:noFill/>
        </p:spPr>
        <p:txBody>
          <a:bodyPr wrap="square">
            <a:spAutoFit/>
          </a:bodyPr>
          <a:lstStyle/>
          <a:p>
            <a:pPr algn="ctr"/>
            <a:r>
              <a:rPr lang="en-US" sz="2800" b="1" dirty="0">
                <a:solidFill>
                  <a:schemeClr val="tx2"/>
                </a:solidFill>
                <a:latin typeface="Times New Roman" panose="02020603050405020304" pitchFamily="18" charset="0"/>
                <a:cs typeface="Times New Roman" panose="02020603050405020304" pitchFamily="18" charset="0"/>
              </a:rPr>
              <a:t>Dehazing Foggy Images  Using  Dark Channel Prior Method</a:t>
            </a:r>
          </a:p>
        </p:txBody>
      </p:sp>
      <p:sp>
        <p:nvSpPr>
          <p:cNvPr id="14" name="TextBox 13">
            <a:extLst>
              <a:ext uri="{FF2B5EF4-FFF2-40B4-BE49-F238E27FC236}">
                <a16:creationId xmlns:a16="http://schemas.microsoft.com/office/drawing/2014/main" id="{7A9C05AE-4AC5-5ABB-41A3-AA0434597EEC}"/>
              </a:ext>
            </a:extLst>
          </p:cNvPr>
          <p:cNvSpPr txBox="1"/>
          <p:nvPr/>
        </p:nvSpPr>
        <p:spPr>
          <a:xfrm>
            <a:off x="-3551682" y="4686792"/>
            <a:ext cx="12462917" cy="2446824"/>
          </a:xfrm>
          <a:prstGeom prst="rect">
            <a:avLst/>
          </a:prstGeom>
          <a:noFill/>
        </p:spPr>
        <p:txBody>
          <a:bodyPr wrap="square">
            <a:spAutoFit/>
          </a:bodyPr>
          <a:lstStyle/>
          <a:p>
            <a:pPr algn="just"/>
            <a:r>
              <a:rPr lang="en-US" sz="1800" b="1" dirty="0">
                <a:solidFill>
                  <a:schemeClr val="tx2"/>
                </a:solidFill>
                <a:latin typeface="Times New Roman" panose="02020603050405020304" pitchFamily="18" charset="0"/>
                <a:cs typeface="Times New Roman" panose="02020603050405020304" pitchFamily="18" charset="0"/>
              </a:rPr>
              <a:t>					</a:t>
            </a:r>
            <a:r>
              <a:rPr lang="en-US" b="1" dirty="0">
                <a:solidFill>
                  <a:schemeClr val="tx2"/>
                </a:solidFill>
                <a:latin typeface="Times New Roman" panose="02020603050405020304" pitchFamily="18" charset="0"/>
                <a:cs typeface="Times New Roman" panose="02020603050405020304" pitchFamily="18" charset="0"/>
              </a:rPr>
              <a:t>                        </a:t>
            </a:r>
            <a:r>
              <a:rPr lang="en-US" sz="1800" b="1" dirty="0">
                <a:solidFill>
                  <a:schemeClr val="tx2"/>
                </a:solidFill>
                <a:latin typeface="Times New Roman" panose="02020603050405020304" pitchFamily="18" charset="0"/>
                <a:cs typeface="Times New Roman" panose="02020603050405020304" pitchFamily="18" charset="0"/>
              </a:rPr>
              <a:t>		</a:t>
            </a:r>
            <a:r>
              <a:rPr lang="en-US" sz="1600" b="1" dirty="0">
                <a:solidFill>
                  <a:schemeClr val="tx2"/>
                </a:solidFill>
                <a:latin typeface="Times New Roman" panose="02020603050405020304" pitchFamily="18" charset="0"/>
                <a:cs typeface="Times New Roman" panose="02020603050405020304" pitchFamily="18" charset="0"/>
              </a:rPr>
              <a:t> PRESENTED BY :</a:t>
            </a:r>
          </a:p>
          <a:p>
            <a:pPr algn="just">
              <a:lnSpc>
                <a:spcPct val="150000"/>
              </a:lnSpc>
            </a:pPr>
            <a:r>
              <a:rPr lang="en-US" sz="1600" dirty="0">
                <a:solidFill>
                  <a:schemeClr val="tx2"/>
                </a:solidFill>
                <a:latin typeface="Times New Roman" panose="02020603050405020304" pitchFamily="18" charset="0"/>
                <a:cs typeface="Times New Roman" panose="02020603050405020304" pitchFamily="18" charset="0"/>
              </a:rPr>
              <a:t>                                                                                                                                              A NADA FAZAL - 4MC20IS001</a:t>
            </a:r>
          </a:p>
          <a:p>
            <a:pPr algn="just">
              <a:lnSpc>
                <a:spcPct val="150000"/>
              </a:lnSpc>
            </a:pPr>
            <a:r>
              <a:rPr lang="en-US" sz="1600" dirty="0">
                <a:solidFill>
                  <a:schemeClr val="tx2"/>
                </a:solidFill>
                <a:latin typeface="Times New Roman" panose="02020603050405020304" pitchFamily="18" charset="0"/>
                <a:cs typeface="Times New Roman" panose="02020603050405020304" pitchFamily="18" charset="0"/>
              </a:rPr>
              <a:t>                                                                                                                                              DEEPIKA B.V - 4MC20IS012</a:t>
            </a:r>
          </a:p>
          <a:p>
            <a:pPr algn="just">
              <a:lnSpc>
                <a:spcPct val="150000"/>
              </a:lnSpc>
            </a:pPr>
            <a:r>
              <a:rPr lang="en-US" sz="1600" dirty="0">
                <a:solidFill>
                  <a:schemeClr val="tx2"/>
                </a:solidFill>
                <a:latin typeface="Times New Roman" panose="02020603050405020304" pitchFamily="18" charset="0"/>
                <a:cs typeface="Times New Roman" panose="02020603050405020304" pitchFamily="18" charset="0"/>
              </a:rPr>
              <a:t>                                                                                                                                              NAMITHA D - 4MC20IS029</a:t>
            </a:r>
          </a:p>
          <a:p>
            <a:pPr algn="just">
              <a:lnSpc>
                <a:spcPct val="150000"/>
              </a:lnSpc>
            </a:pPr>
            <a:r>
              <a:rPr lang="en-US" sz="1600" dirty="0">
                <a:solidFill>
                  <a:schemeClr val="tx2"/>
                </a:solidFill>
                <a:latin typeface="Times New Roman" panose="02020603050405020304" pitchFamily="18" charset="0"/>
                <a:cs typeface="Times New Roman" panose="02020603050405020304" pitchFamily="18" charset="0"/>
              </a:rPr>
              <a:t>                                                                                                                                              THEJASWINI B S -4MC20IS057</a:t>
            </a:r>
            <a:r>
              <a:rPr lang="en-US" sz="1800"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                                                                                           </a:t>
            </a:r>
          </a:p>
          <a:p>
            <a:pPr algn="just"/>
            <a:r>
              <a:rPr lang="en-US" dirty="0">
                <a:solidFill>
                  <a:schemeClr val="tx2"/>
                </a:solidFill>
                <a:latin typeface="Times New Roman" panose="02020603050405020304" pitchFamily="18" charset="0"/>
                <a:cs typeface="Times New Roman" panose="02020603050405020304" pitchFamily="18" charset="0"/>
              </a:rPr>
              <a:t>                                                                                                                                                               </a:t>
            </a:r>
          </a:p>
          <a:p>
            <a:pPr algn="just"/>
            <a:r>
              <a:rPr lang="en-US" dirty="0">
                <a:solidFill>
                  <a:schemeClr val="tx2"/>
                </a:solidFill>
                <a:latin typeface="Times New Roman" panose="02020603050405020304" pitchFamily="18" charset="0"/>
                <a:cs typeface="Times New Roman" panose="02020603050405020304" pitchFamily="18" charset="0"/>
              </a:rPr>
              <a:t>                                                                                                                                                       </a:t>
            </a:r>
            <a:endParaRPr lang="en-IN" dirty="0"/>
          </a:p>
        </p:txBody>
      </p:sp>
      <p:pic>
        <p:nvPicPr>
          <p:cNvPr id="23" name="Picture Placeholder 22">
            <a:extLst>
              <a:ext uri="{FF2B5EF4-FFF2-40B4-BE49-F238E27FC236}">
                <a16:creationId xmlns:a16="http://schemas.microsoft.com/office/drawing/2014/main" id="{651F452E-5ACF-79C7-3423-2090369514C8}"/>
              </a:ext>
            </a:extLst>
          </p:cNvPr>
          <p:cNvPicPr>
            <a:picLocks noGrp="1" noChangeAspect="1"/>
          </p:cNvPicPr>
          <p:nvPr>
            <p:ph type="pic" sz="quarter" idx="10"/>
          </p:nvPr>
        </p:nvPicPr>
        <p:blipFill>
          <a:blip r:embed="rId4"/>
          <a:srcRect l="10278" r="10278"/>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277C-16FC-EC6F-187B-E30950549C56}"/>
              </a:ext>
            </a:extLst>
          </p:cNvPr>
          <p:cNvSpPr>
            <a:spLocks noGrp="1"/>
          </p:cNvSpPr>
          <p:nvPr>
            <p:ph type="title"/>
          </p:nvPr>
        </p:nvSpPr>
        <p:spPr/>
        <p:txBody>
          <a:bodyPr/>
          <a:lstStyle/>
          <a:p>
            <a:r>
              <a:rPr lang="en-IN" b="1" i="0" u="sng" dirty="0">
                <a:effectLst/>
                <a:latin typeface="+mn-lt"/>
                <a:cs typeface="Times New Roman" panose="02020603050405020304" pitchFamily="18" charset="0"/>
              </a:rPr>
              <a:t>REQUIREMENTS SPECIFICATION </a:t>
            </a:r>
            <a:endParaRPr lang="en-IN" dirty="0">
              <a:latin typeface="+mn-lt"/>
              <a:cs typeface="Times New Roman" panose="02020603050405020304" pitchFamily="18" charset="0"/>
            </a:endParaRPr>
          </a:p>
        </p:txBody>
      </p:sp>
      <p:sp>
        <p:nvSpPr>
          <p:cNvPr id="4" name="TextBox 3">
            <a:extLst>
              <a:ext uri="{FF2B5EF4-FFF2-40B4-BE49-F238E27FC236}">
                <a16:creationId xmlns:a16="http://schemas.microsoft.com/office/drawing/2014/main" id="{A0B495D7-CA44-5709-7109-AE731CAF1843}"/>
              </a:ext>
            </a:extLst>
          </p:cNvPr>
          <p:cNvSpPr txBox="1"/>
          <p:nvPr/>
        </p:nvSpPr>
        <p:spPr>
          <a:xfrm>
            <a:off x="622916" y="2230840"/>
            <a:ext cx="10946167" cy="2223942"/>
          </a:xfrm>
          <a:prstGeom prst="rect">
            <a:avLst/>
          </a:prstGeom>
          <a:noFill/>
        </p:spPr>
        <p:txBody>
          <a:bodyPr wrap="square">
            <a:spAutoFit/>
          </a:bodyPr>
          <a:lstStyle/>
          <a:p>
            <a:pPr algn="l">
              <a:lnSpc>
                <a:spcPct val="150000"/>
              </a:lnSpc>
            </a:pPr>
            <a:r>
              <a:rPr lang="en-IN" sz="2400" b="1" i="0" dirty="0">
                <a:solidFill>
                  <a:schemeClr val="tx2"/>
                </a:solidFill>
                <a:effectLst/>
                <a:latin typeface="Times New Roman" panose="02020603050405020304" pitchFamily="18" charset="0"/>
                <a:cs typeface="Times New Roman" panose="02020603050405020304" pitchFamily="18" charset="0"/>
              </a:rPr>
              <a:t>Functional Requirement :</a:t>
            </a:r>
            <a:endParaRPr lang="en-US" sz="2400" i="0" dirty="0">
              <a:solidFill>
                <a:schemeClr val="tx2"/>
              </a:solidFill>
              <a:effectLst/>
              <a:latin typeface="Times New Roman" panose="02020603050405020304" pitchFamily="18" charset="0"/>
              <a:cs typeface="Times New Roman" panose="02020603050405020304" pitchFamily="18" charset="0"/>
            </a:endParaRPr>
          </a:p>
          <a:p>
            <a:pPr marL="285750" indent="-285750" algn="l">
              <a:lnSpc>
                <a:spcPct val="200000"/>
              </a:lnSpc>
              <a:buFont typeface="Arial" panose="020B0604020202020204" pitchFamily="34" charset="0"/>
              <a:buChar char="•"/>
            </a:pPr>
            <a:r>
              <a:rPr lang="en-US" i="0" dirty="0">
                <a:solidFill>
                  <a:schemeClr val="tx2"/>
                </a:solidFill>
                <a:effectLst/>
                <a:latin typeface="Times New Roman" panose="02020603050405020304" pitchFamily="18" charset="0"/>
                <a:cs typeface="Times New Roman" panose="02020603050405020304" pitchFamily="18" charset="0"/>
              </a:rPr>
              <a:t>Haze Model</a:t>
            </a:r>
          </a:p>
          <a:p>
            <a:pPr marL="285750" indent="-285750" algn="l">
              <a:lnSpc>
                <a:spcPct val="200000"/>
              </a:lnSpc>
              <a:buFont typeface="Arial" panose="020B0604020202020204" pitchFamily="34" charset="0"/>
              <a:buChar char="•"/>
            </a:pPr>
            <a:r>
              <a:rPr lang="en-US" i="0" dirty="0">
                <a:solidFill>
                  <a:schemeClr val="tx2"/>
                </a:solidFill>
                <a:effectLst/>
                <a:latin typeface="Times New Roman" panose="02020603050405020304" pitchFamily="18" charset="0"/>
                <a:cs typeface="Times New Roman" panose="02020603050405020304" pitchFamily="18" charset="0"/>
              </a:rPr>
              <a:t>Transmission Estimation</a:t>
            </a:r>
          </a:p>
          <a:p>
            <a:pPr marL="285750" indent="-285750" algn="l">
              <a:lnSpc>
                <a:spcPct val="200000"/>
              </a:lnSpc>
              <a:buFont typeface="Arial" panose="020B0604020202020204" pitchFamily="34" charset="0"/>
              <a:buChar char="•"/>
            </a:pPr>
            <a:r>
              <a:rPr lang="en-US" i="0" dirty="0">
                <a:solidFill>
                  <a:schemeClr val="tx2"/>
                </a:solidFill>
                <a:effectLst/>
                <a:latin typeface="Times New Roman" panose="02020603050405020304" pitchFamily="18" charset="0"/>
                <a:cs typeface="Times New Roman" panose="02020603050405020304" pitchFamily="18" charset="0"/>
              </a:rPr>
              <a:t>Scene Reconstruction</a:t>
            </a:r>
          </a:p>
        </p:txBody>
      </p:sp>
    </p:spTree>
    <p:extLst>
      <p:ext uri="{BB962C8B-B14F-4D97-AF65-F5344CB8AC3E}">
        <p14:creationId xmlns:p14="http://schemas.microsoft.com/office/powerpoint/2010/main" val="103180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effectLst/>
                <a:latin typeface="+mn-lt"/>
                <a:cs typeface="Times New Roman" panose="02020603050405020304" pitchFamily="18" charset="0"/>
              </a:rPr>
              <a:t>REQUIREMENTS SPECIFICATION </a:t>
            </a:r>
            <a:endParaRPr lang="en-US" u="sng" dirty="0"/>
          </a:p>
        </p:txBody>
      </p:sp>
      <p:sp>
        <p:nvSpPr>
          <p:cNvPr id="3" name="Content Placeholder 2"/>
          <p:cNvSpPr>
            <a:spLocks noGrp="1"/>
          </p:cNvSpPr>
          <p:nvPr>
            <p:ph idx="1"/>
          </p:nvPr>
        </p:nvSpPr>
        <p:spPr>
          <a:xfrm>
            <a:off x="976544" y="1828800"/>
            <a:ext cx="9920056" cy="4774066"/>
          </a:xfrm>
        </p:spPr>
        <p:txBody>
          <a:bodyPr>
            <a:normAutofit/>
          </a:bodyPr>
          <a:lstStyle/>
          <a:p>
            <a:pPr>
              <a:buNone/>
            </a:pPr>
            <a:r>
              <a:rPr lang="en-IN" b="1" dirty="0">
                <a:solidFill>
                  <a:schemeClr val="tx2"/>
                </a:solidFill>
                <a:latin typeface="Times New Roman" panose="02020603050405020304" pitchFamily="18" charset="0"/>
                <a:cs typeface="Times New Roman" panose="02020603050405020304" pitchFamily="18" charset="0"/>
              </a:rPr>
              <a:t>Non F</a:t>
            </a:r>
            <a:r>
              <a:rPr lang="en-IN" b="1" i="0" dirty="0">
                <a:solidFill>
                  <a:schemeClr val="tx2"/>
                </a:solidFill>
                <a:effectLst/>
                <a:latin typeface="Times New Roman" panose="02020603050405020304" pitchFamily="18" charset="0"/>
                <a:cs typeface="Times New Roman" panose="02020603050405020304" pitchFamily="18" charset="0"/>
              </a:rPr>
              <a:t>unctional Requirement :</a:t>
            </a:r>
            <a:endParaRPr lang="en-US" b="1" dirty="0">
              <a:solidFill>
                <a:schemeClr val="bg2">
                  <a:lumMod val="10000"/>
                </a:schemeClr>
              </a:solidFill>
              <a:latin typeface="Times New Roman" pitchFamily="18" charset="0"/>
              <a:cs typeface="Times New Roman" pitchFamily="18" charset="0"/>
            </a:endParaRPr>
          </a:p>
          <a:p>
            <a:pPr lvl="1" algn="just">
              <a:lnSpc>
                <a:spcPct val="150000"/>
              </a:lnSpc>
              <a:buNone/>
            </a:pPr>
            <a:r>
              <a:rPr lang="en-US" sz="1800" b="1" dirty="0">
                <a:solidFill>
                  <a:schemeClr val="bg2">
                    <a:lumMod val="10000"/>
                  </a:schemeClr>
                </a:solidFill>
                <a:latin typeface="Times New Roman" pitchFamily="18" charset="0"/>
                <a:cs typeface="Times New Roman" pitchFamily="18" charset="0"/>
              </a:rPr>
              <a:t>Hardware  Requirements:</a:t>
            </a:r>
          </a:p>
          <a:p>
            <a:pPr lvl="1" algn="just">
              <a:lnSpc>
                <a:spcPct val="150000"/>
              </a:lnSpc>
            </a:pPr>
            <a:r>
              <a:rPr lang="en-US" sz="1800" dirty="0">
                <a:solidFill>
                  <a:schemeClr val="bg2">
                    <a:lumMod val="10000"/>
                  </a:schemeClr>
                </a:solidFill>
                <a:latin typeface="Times New Roman" pitchFamily="18" charset="0"/>
                <a:cs typeface="Times New Roman" pitchFamily="18" charset="0"/>
              </a:rPr>
              <a:t>Processor : i5 and above</a:t>
            </a:r>
          </a:p>
          <a:p>
            <a:pPr lvl="1" algn="just">
              <a:lnSpc>
                <a:spcPct val="150000"/>
              </a:lnSpc>
            </a:pPr>
            <a:r>
              <a:rPr lang="en-US" sz="1800" dirty="0">
                <a:solidFill>
                  <a:schemeClr val="bg2">
                    <a:lumMod val="10000"/>
                  </a:schemeClr>
                </a:solidFill>
                <a:latin typeface="Times New Roman" pitchFamily="18" charset="0"/>
                <a:cs typeface="Times New Roman" pitchFamily="18" charset="0"/>
              </a:rPr>
              <a:t>RAM : 8GB and above</a:t>
            </a:r>
          </a:p>
          <a:p>
            <a:pPr lvl="1" algn="just">
              <a:lnSpc>
                <a:spcPct val="150000"/>
              </a:lnSpc>
            </a:pPr>
            <a:r>
              <a:rPr lang="en-US" sz="1800" dirty="0">
                <a:solidFill>
                  <a:schemeClr val="bg2">
                    <a:lumMod val="10000"/>
                  </a:schemeClr>
                </a:solidFill>
                <a:latin typeface="Times New Roman" pitchFamily="18" charset="0"/>
                <a:cs typeface="Times New Roman" pitchFamily="18" charset="0"/>
              </a:rPr>
              <a:t>Hard Disk : 500GB and above</a:t>
            </a:r>
          </a:p>
          <a:p>
            <a:pPr lvl="1" algn="just">
              <a:lnSpc>
                <a:spcPct val="150000"/>
              </a:lnSpc>
              <a:buNone/>
            </a:pPr>
            <a:r>
              <a:rPr lang="en-US" sz="1800" b="1" dirty="0">
                <a:solidFill>
                  <a:schemeClr val="bg2">
                    <a:lumMod val="10000"/>
                  </a:schemeClr>
                </a:solidFill>
                <a:latin typeface="Times New Roman" pitchFamily="18" charset="0"/>
                <a:cs typeface="Times New Roman" pitchFamily="18" charset="0"/>
              </a:rPr>
              <a:t>Software  Requirements:</a:t>
            </a:r>
          </a:p>
          <a:p>
            <a:pPr lvl="1" algn="just">
              <a:lnSpc>
                <a:spcPct val="150000"/>
              </a:lnSpc>
            </a:pPr>
            <a:r>
              <a:rPr lang="en-US" sz="1800" dirty="0">
                <a:solidFill>
                  <a:schemeClr val="bg2">
                    <a:lumMod val="10000"/>
                  </a:schemeClr>
                </a:solidFill>
                <a:latin typeface="Times New Roman" pitchFamily="18" charset="0"/>
                <a:cs typeface="Times New Roman" pitchFamily="18" charset="0"/>
              </a:rPr>
              <a:t>Operating System: Windows 10 &amp; onwards</a:t>
            </a:r>
          </a:p>
          <a:p>
            <a:pPr lvl="1" algn="just">
              <a:lnSpc>
                <a:spcPct val="150000"/>
              </a:lnSpc>
            </a:pPr>
            <a:r>
              <a:rPr lang="en-US" sz="1800" dirty="0">
                <a:solidFill>
                  <a:schemeClr val="bg2">
                    <a:lumMod val="10000"/>
                  </a:schemeClr>
                </a:solidFill>
                <a:latin typeface="Times New Roman" pitchFamily="18" charset="0"/>
                <a:cs typeface="Times New Roman" pitchFamily="18" charset="0"/>
              </a:rPr>
              <a:t>Language: Python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683F-63A4-2C8E-8689-9C44A797192C}"/>
              </a:ext>
            </a:extLst>
          </p:cNvPr>
          <p:cNvSpPr>
            <a:spLocks noGrp="1"/>
          </p:cNvSpPr>
          <p:nvPr>
            <p:ph type="title"/>
          </p:nvPr>
        </p:nvSpPr>
        <p:spPr/>
        <p:txBody>
          <a:bodyPr/>
          <a:lstStyle/>
          <a:p>
            <a:r>
              <a:rPr lang="en-US" dirty="0"/>
              <a:t>SYSTEM DESIGN</a:t>
            </a:r>
            <a:endParaRPr lang="en-IN" dirty="0"/>
          </a:p>
        </p:txBody>
      </p:sp>
      <p:pic>
        <p:nvPicPr>
          <p:cNvPr id="5" name="Content Placeholder 4">
            <a:extLst>
              <a:ext uri="{FF2B5EF4-FFF2-40B4-BE49-F238E27FC236}">
                <a16:creationId xmlns:a16="http://schemas.microsoft.com/office/drawing/2014/main" id="{598B4825-0677-2C35-A4CD-6CA032A82F8C}"/>
              </a:ext>
            </a:extLst>
          </p:cNvPr>
          <p:cNvPicPr>
            <a:picLocks noGrp="1" noChangeAspect="1"/>
          </p:cNvPicPr>
          <p:nvPr>
            <p:ph idx="1"/>
          </p:nvPr>
        </p:nvPicPr>
        <p:blipFill>
          <a:blip r:embed="rId2"/>
          <a:stretch>
            <a:fillRect/>
          </a:stretch>
        </p:blipFill>
        <p:spPr>
          <a:xfrm>
            <a:off x="4025606" y="1602610"/>
            <a:ext cx="5216048" cy="1278064"/>
          </a:xfrm>
        </p:spPr>
      </p:pic>
      <p:pic>
        <p:nvPicPr>
          <p:cNvPr id="7" name="Picture 6">
            <a:extLst>
              <a:ext uri="{FF2B5EF4-FFF2-40B4-BE49-F238E27FC236}">
                <a16:creationId xmlns:a16="http://schemas.microsoft.com/office/drawing/2014/main" id="{6B3931C4-A077-DB09-0C1F-2CA4AB504EDC}"/>
              </a:ext>
            </a:extLst>
          </p:cNvPr>
          <p:cNvPicPr>
            <a:picLocks noChangeAspect="1"/>
          </p:cNvPicPr>
          <p:nvPr/>
        </p:nvPicPr>
        <p:blipFill>
          <a:blip r:embed="rId3"/>
          <a:stretch>
            <a:fillRect/>
          </a:stretch>
        </p:blipFill>
        <p:spPr>
          <a:xfrm>
            <a:off x="3994536" y="2880674"/>
            <a:ext cx="5247118" cy="3792089"/>
          </a:xfrm>
          <a:prstGeom prst="rect">
            <a:avLst/>
          </a:prstGeom>
        </p:spPr>
      </p:pic>
      <p:sp>
        <p:nvSpPr>
          <p:cNvPr id="8" name="TextBox 7">
            <a:extLst>
              <a:ext uri="{FF2B5EF4-FFF2-40B4-BE49-F238E27FC236}">
                <a16:creationId xmlns:a16="http://schemas.microsoft.com/office/drawing/2014/main" id="{B506E4A8-51EC-802E-F61F-A0DE971F3AE6}"/>
              </a:ext>
            </a:extLst>
          </p:cNvPr>
          <p:cNvSpPr txBox="1"/>
          <p:nvPr/>
        </p:nvSpPr>
        <p:spPr>
          <a:xfrm>
            <a:off x="731667" y="2556107"/>
            <a:ext cx="2659603" cy="400110"/>
          </a:xfrm>
          <a:prstGeom prst="rect">
            <a:avLst/>
          </a:prstGeom>
          <a:noFill/>
        </p:spPr>
        <p:txBody>
          <a:bodyPr wrap="square" rtlCol="0">
            <a:spAutoFit/>
          </a:bodyPr>
          <a:lstStyle/>
          <a:p>
            <a:r>
              <a:rPr lang="en-US" sz="2000" b="1" dirty="0">
                <a:solidFill>
                  <a:schemeClr val="tx2"/>
                </a:solidFill>
                <a:effectLst/>
                <a:latin typeface="Times New Roman" panose="02020603050405020304" pitchFamily="18" charset="0"/>
                <a:ea typeface="Times New Roman" panose="02020603050405020304" pitchFamily="18" charset="0"/>
              </a:rPr>
              <a:t>Data Flow Diagram</a:t>
            </a:r>
            <a:endParaRPr lang="en-IN" sz="2000" b="1" dirty="0">
              <a:solidFill>
                <a:schemeClr val="tx2"/>
              </a:solidFill>
            </a:endParaRPr>
          </a:p>
        </p:txBody>
      </p:sp>
    </p:spTree>
    <p:extLst>
      <p:ext uri="{BB962C8B-B14F-4D97-AF65-F5344CB8AC3E}">
        <p14:creationId xmlns:p14="http://schemas.microsoft.com/office/powerpoint/2010/main" val="6436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IMPLEMENTATION</a:t>
            </a:r>
          </a:p>
        </p:txBody>
      </p:sp>
      <p:sp>
        <p:nvSpPr>
          <p:cNvPr id="3" name="Content Placeholder 2"/>
          <p:cNvSpPr>
            <a:spLocks noGrp="1"/>
          </p:cNvSpPr>
          <p:nvPr>
            <p:ph idx="1"/>
          </p:nvPr>
        </p:nvSpPr>
        <p:spPr>
          <a:xfrm>
            <a:off x="1367972" y="2191657"/>
            <a:ext cx="9601200" cy="1640114"/>
          </a:xfrm>
        </p:spPr>
        <p:txBody>
          <a:bodyPr>
            <a:normAutofit/>
          </a:bodyPr>
          <a:lstStyle/>
          <a:p>
            <a:pPr marL="0" indent="0">
              <a:buNone/>
            </a:pPr>
            <a:r>
              <a:rPr lang="en-US" b="1" dirty="0">
                <a:solidFill>
                  <a:schemeClr val="tx2">
                    <a:lumMod val="85000"/>
                    <a:lumOff val="15000"/>
                  </a:schemeClr>
                </a:solidFill>
                <a:latin typeface="Times New Roman" pitchFamily="18" charset="0"/>
                <a:cs typeface="Times New Roman" pitchFamily="18" charset="0"/>
              </a:rPr>
              <a:t>Dark Channel Prior Method </a:t>
            </a:r>
          </a:p>
          <a:p>
            <a:pPr marL="0" indent="0">
              <a:lnSpc>
                <a:spcPct val="150000"/>
              </a:lnSpc>
              <a:buNone/>
            </a:pPr>
            <a:r>
              <a:rPr lang="en-US" sz="1800" dirty="0">
                <a:solidFill>
                  <a:schemeClr val="tx2"/>
                </a:solidFill>
                <a:latin typeface="Times New Roman" panose="02020603050405020304" pitchFamily="18" charset="0"/>
                <a:cs typeface="Times New Roman" panose="02020603050405020304" pitchFamily="18" charset="0"/>
              </a:rPr>
              <a:t>Dark channel prior </a:t>
            </a:r>
            <a:r>
              <a:rPr lang="en-US" sz="1800" b="0" i="0" dirty="0">
                <a:solidFill>
                  <a:schemeClr val="tx2"/>
                </a:solidFill>
                <a:effectLst/>
                <a:latin typeface="Times New Roman" panose="02020603050405020304" pitchFamily="18" charset="0"/>
                <a:cs typeface="Times New Roman" panose="02020603050405020304" pitchFamily="18" charset="0"/>
              </a:rPr>
              <a:t>leverages the statistical pattern that clear outdoor images commonly feature pixels with extremely low intensity values in at least one color channel. </a:t>
            </a:r>
            <a:endParaRPr lang="en-US" sz="1800" b="1" dirty="0">
              <a:solidFill>
                <a:schemeClr val="tx2"/>
              </a:solidFill>
              <a:latin typeface="Times New Roman" pitchFamily="18" charset="0"/>
              <a:cs typeface="Times New Roman" pitchFamily="18" charset="0"/>
            </a:endParaRPr>
          </a:p>
          <a:p>
            <a:pPr>
              <a:buNone/>
            </a:pPr>
            <a:endParaRPr lang="en-US" sz="2000" b="1" dirty="0">
              <a:solidFill>
                <a:schemeClr val="tx2">
                  <a:lumMod val="85000"/>
                  <a:lumOff val="15000"/>
                </a:schemeClr>
              </a:solidFill>
              <a:latin typeface="Times New Roman" pitchFamily="18" charset="0"/>
              <a:cs typeface="Times New Roman" pitchFamily="18" charset="0"/>
            </a:endParaRPr>
          </a:p>
        </p:txBody>
      </p:sp>
      <p:sp>
        <p:nvSpPr>
          <p:cNvPr id="7172" name="AutoShape 4" descr="https://www.researchgate.net/publication/331004754/figure/download/fig3/AS:917987687141380@1595876728996/CNN-model-for-haze-from-removal.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4" name="AutoShape 2" descr="https://www.researchgate.net/publication/336805909/figure/fig1/AS:817888827023360@1572011300751/Schematic-diagram-of-a-basic-convolutional-neural-network-CNN-architecture-26.pp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https://www.researchgate.net/publication/336805909/figure/fig1/AS:817888827023360@1572011300751/Schematic-diagram-of-a-basic-convolutional-neural-network-CNN-architecture-26.pp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https://www.researchgate.net/publication/336805909/figure/fig1/AS:817888827023360@1572011300751/Schematic-diagram-of-a-basic-convolutional-neural-network-CNN-architecture-26.pp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0" name="AutoShape 8" descr="https://www.researchgate.net/publication/336805909/figure/fig1/AS:817888827023360@1572011300751/Schematic-diagram-of-a-basic-convolutional-neural-network-CNN-architecture-26.pp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2" name="AutoShape 10" descr="https://www.researchgate.net/publication/336805909/figure/fig1/AS:817888827023360@1572011300751/Schematic-diagram-of-a-basic-convolutional-neural-network-CNN-architecture-26.pp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4" name="AutoShape 12" descr="https://www.researchgate.net/publication/336805909/figure/fig1/AS:817888827023360@1572011300751/Schematic-diagram-of-a-basic-convolutional-neural-network-CNN-architecture-26.pp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8E5A-FBA8-6AF5-C270-395F13BC700F}"/>
              </a:ext>
            </a:extLst>
          </p:cNvPr>
          <p:cNvSpPr>
            <a:spLocks noGrp="1"/>
          </p:cNvSpPr>
          <p:nvPr>
            <p:ph type="title"/>
          </p:nvPr>
        </p:nvSpPr>
        <p:spPr/>
        <p:txBody>
          <a:bodyPr/>
          <a:lstStyle/>
          <a:p>
            <a:r>
              <a:rPr lang="en-US" dirty="0"/>
              <a:t>Formation of Haze:</a:t>
            </a:r>
            <a:endParaRPr lang="en-IN" dirty="0"/>
          </a:p>
        </p:txBody>
      </p:sp>
      <p:pic>
        <p:nvPicPr>
          <p:cNvPr id="4" name="Picture 3">
            <a:extLst>
              <a:ext uri="{FF2B5EF4-FFF2-40B4-BE49-F238E27FC236}">
                <a16:creationId xmlns:a16="http://schemas.microsoft.com/office/drawing/2014/main" id="{644B7CB4-234F-00BA-9EF1-7ED33E42964E}"/>
              </a:ext>
            </a:extLst>
          </p:cNvPr>
          <p:cNvPicPr>
            <a:picLocks noChangeAspect="1"/>
          </p:cNvPicPr>
          <p:nvPr/>
        </p:nvPicPr>
        <p:blipFill>
          <a:blip r:embed="rId2"/>
          <a:stretch>
            <a:fillRect/>
          </a:stretch>
        </p:blipFill>
        <p:spPr>
          <a:xfrm>
            <a:off x="1106935" y="2362108"/>
            <a:ext cx="5995201" cy="3181350"/>
          </a:xfrm>
          <a:prstGeom prst="rect">
            <a:avLst/>
          </a:prstGeom>
        </p:spPr>
      </p:pic>
      <p:sp>
        <p:nvSpPr>
          <p:cNvPr id="5" name="TextBox 4">
            <a:extLst>
              <a:ext uri="{FF2B5EF4-FFF2-40B4-BE49-F238E27FC236}">
                <a16:creationId xmlns:a16="http://schemas.microsoft.com/office/drawing/2014/main" id="{6B59D538-68E6-5F67-FFC8-5A9116C9658C}"/>
              </a:ext>
            </a:extLst>
          </p:cNvPr>
          <p:cNvSpPr txBox="1"/>
          <p:nvPr/>
        </p:nvSpPr>
        <p:spPr>
          <a:xfrm>
            <a:off x="7679183" y="2362108"/>
            <a:ext cx="3622089" cy="4524315"/>
          </a:xfrm>
          <a:prstGeom prst="rect">
            <a:avLst/>
          </a:prstGeom>
          <a:noFill/>
        </p:spPr>
        <p:txBody>
          <a:bodyPr wrap="square" rtlCol="0">
            <a:spAutoFit/>
          </a:bodyPr>
          <a:lstStyle/>
          <a:p>
            <a:pPr algn="just"/>
            <a:r>
              <a:rPr lang="en-US" dirty="0">
                <a:solidFill>
                  <a:schemeClr val="tx2"/>
                </a:solidFill>
                <a:latin typeface="Times New Roman" panose="02020603050405020304" pitchFamily="18" charset="0"/>
                <a:cs typeface="Times New Roman" panose="02020603050405020304" pitchFamily="18" charset="0"/>
              </a:rPr>
              <a:t>Haze = </a:t>
            </a:r>
            <a:r>
              <a:rPr lang="en-US" dirty="0" err="1">
                <a:solidFill>
                  <a:schemeClr val="tx2"/>
                </a:solidFill>
                <a:latin typeface="Times New Roman" panose="02020603050405020304" pitchFamily="18" charset="0"/>
                <a:cs typeface="Times New Roman" panose="02020603050405020304" pitchFamily="18" charset="0"/>
              </a:rPr>
              <a:t>Airlight</a:t>
            </a:r>
            <a:r>
              <a:rPr lang="en-US" dirty="0">
                <a:solidFill>
                  <a:schemeClr val="tx2"/>
                </a:solidFill>
                <a:latin typeface="Times New Roman" panose="02020603050405020304" pitchFamily="18" charset="0"/>
                <a:cs typeface="Times New Roman" panose="02020603050405020304" pitchFamily="18" charset="0"/>
              </a:rPr>
              <a:t> + Attenuation</a:t>
            </a:r>
          </a:p>
          <a:p>
            <a:pPr algn="just"/>
            <a:endParaRPr lang="en-US" dirty="0">
              <a:solidFill>
                <a:schemeClr val="tx2"/>
              </a:solidFill>
              <a:latin typeface="Times New Roman" panose="02020603050405020304" pitchFamily="18" charset="0"/>
              <a:cs typeface="Times New Roman" panose="02020603050405020304" pitchFamily="18" charset="0"/>
            </a:endParaRPr>
          </a:p>
          <a:p>
            <a:pPr algn="just"/>
            <a:r>
              <a:rPr lang="en-US" dirty="0">
                <a:solidFill>
                  <a:schemeClr val="tx2"/>
                </a:solidFill>
                <a:latin typeface="Times New Roman" panose="02020603050405020304" pitchFamily="18" charset="0"/>
                <a:cs typeface="Times New Roman" panose="02020603050405020304" pitchFamily="18" charset="0"/>
              </a:rPr>
              <a:t>I(x) = J(x)t(x) + A(1 - t(x))</a:t>
            </a:r>
          </a:p>
          <a:p>
            <a:pPr algn="just"/>
            <a:endParaRPr lang="en-US" dirty="0">
              <a:solidFill>
                <a:schemeClr val="tx2"/>
              </a:solidFill>
              <a:latin typeface="Times New Roman" panose="02020603050405020304" pitchFamily="18" charset="0"/>
              <a:cs typeface="Times New Roman" panose="02020603050405020304" pitchFamily="18" charset="0"/>
            </a:endParaRPr>
          </a:p>
          <a:p>
            <a:pPr algn="just"/>
            <a:r>
              <a:rPr lang="en-US" dirty="0">
                <a:solidFill>
                  <a:schemeClr val="tx2"/>
                </a:solidFill>
                <a:latin typeface="Times New Roman" panose="02020603050405020304" pitchFamily="18" charset="0"/>
                <a:cs typeface="Times New Roman" panose="02020603050405020304" pitchFamily="18" charset="0"/>
              </a:rPr>
              <a:t>Where,</a:t>
            </a:r>
          </a:p>
          <a:p>
            <a:pPr algn="just"/>
            <a:r>
              <a:rPr lang="en-US" dirty="0">
                <a:solidFill>
                  <a:schemeClr val="tx2"/>
                </a:solidFill>
                <a:latin typeface="Times New Roman" panose="02020603050405020304" pitchFamily="18" charset="0"/>
                <a:cs typeface="Times New Roman" panose="02020603050405020304" pitchFamily="18" charset="0"/>
              </a:rPr>
              <a:t>     I(x) – Input Hazy Image</a:t>
            </a:r>
          </a:p>
          <a:p>
            <a:pPr algn="just"/>
            <a:r>
              <a:rPr lang="en-US" dirty="0">
                <a:solidFill>
                  <a:schemeClr val="tx2"/>
                </a:solidFill>
                <a:latin typeface="Times New Roman" panose="02020603050405020304" pitchFamily="18" charset="0"/>
                <a:cs typeface="Times New Roman" panose="02020603050405020304" pitchFamily="18" charset="0"/>
              </a:rPr>
              <a:t>     J(x) – Haze free image</a:t>
            </a:r>
          </a:p>
          <a:p>
            <a:pPr algn="just"/>
            <a:r>
              <a:rPr lang="en-US" dirty="0">
                <a:solidFill>
                  <a:schemeClr val="tx2"/>
                </a:solidFill>
                <a:latin typeface="Times New Roman" panose="02020603050405020304" pitchFamily="18" charset="0"/>
                <a:cs typeface="Times New Roman" panose="02020603050405020304" pitchFamily="18" charset="0"/>
              </a:rPr>
              <a:t>     t(x) – Transmission value</a:t>
            </a:r>
          </a:p>
          <a:p>
            <a:pPr algn="just"/>
            <a:r>
              <a:rPr lang="en-US" dirty="0">
                <a:solidFill>
                  <a:schemeClr val="tx2"/>
                </a:solidFill>
                <a:latin typeface="Times New Roman" panose="02020603050405020304" pitchFamily="18" charset="0"/>
                <a:cs typeface="Times New Roman" panose="02020603050405020304" pitchFamily="18" charset="0"/>
              </a:rPr>
              <a:t>     A – Atmospheric light</a:t>
            </a:r>
          </a:p>
          <a:p>
            <a:pPr algn="just"/>
            <a:r>
              <a:rPr lang="en-US" dirty="0">
                <a:solidFill>
                  <a:schemeClr val="tx2"/>
                </a:solidFill>
                <a:latin typeface="Times New Roman" panose="02020603050405020304" pitchFamily="18" charset="0"/>
                <a:cs typeface="Times New Roman" panose="02020603050405020304" pitchFamily="18" charset="0"/>
              </a:rPr>
              <a:t>     J(x)t(x) - Attenuation model</a:t>
            </a:r>
          </a:p>
          <a:p>
            <a:pPr algn="just"/>
            <a:r>
              <a:rPr lang="en-US" dirty="0">
                <a:solidFill>
                  <a:schemeClr val="tx2"/>
                </a:solidFill>
                <a:latin typeface="Times New Roman" panose="02020603050405020304" pitchFamily="18" charset="0"/>
                <a:cs typeface="Times New Roman" panose="02020603050405020304" pitchFamily="18" charset="0"/>
              </a:rPr>
              <a:t>     A(1 - t(x)) – Degradation model</a:t>
            </a:r>
          </a:p>
          <a:p>
            <a:pPr algn="just"/>
            <a:endParaRPr lang="en-US" dirty="0">
              <a:solidFill>
                <a:schemeClr val="tx2"/>
              </a:solidFill>
              <a:latin typeface="Times New Roman" panose="02020603050405020304" pitchFamily="18" charset="0"/>
              <a:cs typeface="Times New Roman" panose="02020603050405020304" pitchFamily="18" charset="0"/>
            </a:endParaRPr>
          </a:p>
          <a:p>
            <a:endParaRPr lang="en-US" dirty="0">
              <a:solidFill>
                <a:schemeClr val="tx2"/>
              </a:solidFill>
              <a:latin typeface="Times New Roman" panose="02020603050405020304" pitchFamily="18" charset="0"/>
              <a:cs typeface="Times New Roman" panose="02020603050405020304" pitchFamily="18" charset="0"/>
            </a:endParaRPr>
          </a:p>
          <a:p>
            <a:endParaRPr lang="en-US" dirty="0">
              <a:solidFill>
                <a:schemeClr val="tx2"/>
              </a:solidFill>
              <a:latin typeface="Times New Roman" panose="02020603050405020304" pitchFamily="18" charset="0"/>
              <a:cs typeface="Times New Roman" panose="02020603050405020304" pitchFamily="18" charset="0"/>
            </a:endParaRPr>
          </a:p>
          <a:p>
            <a:endParaRPr lang="en-US"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21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BLOCK  DIAGRAM OF SYSTEM DESIGN</a:t>
            </a:r>
          </a:p>
        </p:txBody>
      </p:sp>
      <p:pic>
        <p:nvPicPr>
          <p:cNvPr id="34818" name="Picture 2"/>
          <p:cNvPicPr>
            <a:picLocks noChangeAspect="1" noChangeArrowheads="1"/>
          </p:cNvPicPr>
          <p:nvPr/>
        </p:nvPicPr>
        <p:blipFill>
          <a:blip r:embed="rId2"/>
          <a:srcRect t="15733" r="8260"/>
          <a:stretch>
            <a:fillRect/>
          </a:stretch>
        </p:blipFill>
        <p:spPr bwMode="auto">
          <a:xfrm>
            <a:off x="2177143" y="1741714"/>
            <a:ext cx="7623433" cy="4710951"/>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0261-B619-7749-7E69-DC242C255097}"/>
              </a:ext>
            </a:extLst>
          </p:cNvPr>
          <p:cNvSpPr>
            <a:spLocks noGrp="1"/>
          </p:cNvSpPr>
          <p:nvPr>
            <p:ph type="title"/>
          </p:nvPr>
        </p:nvSpPr>
        <p:spPr/>
        <p:txBody>
          <a:bodyPr/>
          <a:lstStyle/>
          <a:p>
            <a:r>
              <a:rPr lang="en-US" dirty="0"/>
              <a:t>STEPS:</a:t>
            </a:r>
            <a:endParaRPr lang="en-IN" dirty="0"/>
          </a:p>
        </p:txBody>
      </p:sp>
      <p:sp>
        <p:nvSpPr>
          <p:cNvPr id="3" name="Content Placeholder 2">
            <a:extLst>
              <a:ext uri="{FF2B5EF4-FFF2-40B4-BE49-F238E27FC236}">
                <a16:creationId xmlns:a16="http://schemas.microsoft.com/office/drawing/2014/main" id="{72F04EC6-61C3-4AE7-7E64-BDB4ED1C8082}"/>
              </a:ext>
            </a:extLst>
          </p:cNvPr>
          <p:cNvSpPr>
            <a:spLocks noGrp="1"/>
          </p:cNvSpPr>
          <p:nvPr>
            <p:ph idx="1"/>
          </p:nvPr>
        </p:nvSpPr>
        <p:spPr/>
        <p:txBody>
          <a:bodyPr>
            <a:normAutofit fontScale="92500" lnSpcReduction="10000"/>
          </a:bodyPr>
          <a:lstStyle/>
          <a:p>
            <a:pPr algn="just"/>
            <a:r>
              <a:rPr lang="en-IN" sz="2000" b="1" i="0" dirty="0">
                <a:solidFill>
                  <a:schemeClr val="tx2"/>
                </a:solidFill>
                <a:effectLst/>
                <a:latin typeface="Times New Roman" panose="02020603050405020304" pitchFamily="18" charset="0"/>
                <a:cs typeface="Times New Roman" panose="02020603050405020304" pitchFamily="18" charset="0"/>
              </a:rPr>
              <a:t>Dark Channel Identification:</a:t>
            </a:r>
          </a:p>
          <a:p>
            <a:pPr marL="274320" lvl="1" indent="0" algn="just">
              <a:lnSpc>
                <a:spcPct val="100000"/>
              </a:lnSpc>
              <a:buNone/>
            </a:pPr>
            <a:r>
              <a:rPr lang="en-US" sz="1600" b="0" i="0" dirty="0">
                <a:solidFill>
                  <a:schemeClr val="tx2"/>
                </a:solidFill>
                <a:effectLst/>
                <a:latin typeface="Times New Roman" panose="02020603050405020304" pitchFamily="18" charset="0"/>
                <a:cs typeface="Times New Roman" panose="02020603050405020304" pitchFamily="18" charset="0"/>
              </a:rPr>
              <a:t> </a:t>
            </a:r>
            <a:r>
              <a:rPr lang="en-US" sz="1700" b="0" i="0" dirty="0">
                <a:solidFill>
                  <a:schemeClr val="tx2"/>
                </a:solidFill>
                <a:effectLst/>
                <a:latin typeface="Times New Roman" panose="02020603050405020304" pitchFamily="18" charset="0"/>
                <a:cs typeface="Times New Roman" panose="02020603050405020304" pitchFamily="18" charset="0"/>
              </a:rPr>
              <a:t>The dark channel of an image is essentially the minimum intensity value across all color  channels for each pixel</a:t>
            </a:r>
            <a:endParaRPr lang="en-IN" sz="1700" b="1" dirty="0">
              <a:solidFill>
                <a:schemeClr val="tx2"/>
              </a:solidFill>
              <a:latin typeface="Times New Roman" panose="02020603050405020304" pitchFamily="18" charset="0"/>
              <a:cs typeface="Times New Roman" panose="02020603050405020304" pitchFamily="18" charset="0"/>
            </a:endParaRPr>
          </a:p>
          <a:p>
            <a:pPr algn="just"/>
            <a:r>
              <a:rPr lang="en-US" sz="1800" b="0" i="0" dirty="0">
                <a:solidFill>
                  <a:schemeClr val="tx2"/>
                </a:solidFill>
                <a:effectLst/>
                <a:latin typeface="Times New Roman" panose="02020603050405020304" pitchFamily="18" charset="0"/>
                <a:cs typeface="Times New Roman" panose="02020603050405020304" pitchFamily="18" charset="0"/>
              </a:rPr>
              <a:t> </a:t>
            </a:r>
            <a:r>
              <a:rPr lang="en-IN" sz="2000" b="1" i="0" dirty="0">
                <a:solidFill>
                  <a:schemeClr val="tx2"/>
                </a:solidFill>
                <a:effectLst/>
                <a:latin typeface="Times New Roman" panose="02020603050405020304" pitchFamily="18" charset="0"/>
                <a:cs typeface="Times New Roman" panose="02020603050405020304" pitchFamily="18" charset="0"/>
              </a:rPr>
              <a:t>Atmospheric Light Estimation:</a:t>
            </a:r>
          </a:p>
          <a:p>
            <a:pPr marL="274320" lvl="1" indent="0" algn="just">
              <a:buNone/>
            </a:pPr>
            <a:r>
              <a:rPr lang="en-US" sz="1700" b="0" i="0" dirty="0">
                <a:solidFill>
                  <a:schemeClr val="tx2"/>
                </a:solidFill>
                <a:effectLst/>
                <a:latin typeface="Times New Roman" panose="02020603050405020304" pitchFamily="18" charset="0"/>
                <a:cs typeface="Times New Roman" panose="02020603050405020304" pitchFamily="18" charset="0"/>
              </a:rPr>
              <a:t>The atmospheric light </a:t>
            </a:r>
            <a:r>
              <a:rPr lang="en-US" sz="1700" b="0" i="1" dirty="0">
                <a:solidFill>
                  <a:schemeClr val="tx2"/>
                </a:solidFill>
                <a:effectLst/>
                <a:latin typeface="Times New Roman" panose="02020603050405020304" pitchFamily="18" charset="0"/>
                <a:cs typeface="Times New Roman" panose="02020603050405020304" pitchFamily="18" charset="0"/>
              </a:rPr>
              <a:t>A</a:t>
            </a:r>
            <a:r>
              <a:rPr lang="en-US" sz="1700" b="0" i="0" dirty="0">
                <a:solidFill>
                  <a:schemeClr val="tx2"/>
                </a:solidFill>
                <a:effectLst/>
                <a:latin typeface="Times New Roman" panose="02020603050405020304" pitchFamily="18" charset="0"/>
                <a:cs typeface="Times New Roman" panose="02020603050405020304" pitchFamily="18" charset="0"/>
              </a:rPr>
              <a:t> represents the maximum intensity values in the dark channel and is an estimation of the light  scattered by the atmosphere</a:t>
            </a:r>
            <a:endParaRPr lang="en-IN" sz="1700" b="1" dirty="0">
              <a:solidFill>
                <a:schemeClr val="tx2"/>
              </a:solidFill>
              <a:latin typeface="Times New Roman" panose="02020603050405020304" pitchFamily="18" charset="0"/>
              <a:cs typeface="Times New Roman" panose="02020603050405020304" pitchFamily="18" charset="0"/>
            </a:endParaRPr>
          </a:p>
          <a:p>
            <a:pPr algn="just"/>
            <a:r>
              <a:rPr lang="en-IN" sz="2000" b="1" i="0" dirty="0">
                <a:solidFill>
                  <a:schemeClr val="tx2"/>
                </a:solidFill>
                <a:effectLst/>
                <a:latin typeface="Times New Roman" panose="02020603050405020304" pitchFamily="18" charset="0"/>
                <a:cs typeface="Times New Roman" panose="02020603050405020304" pitchFamily="18" charset="0"/>
              </a:rPr>
              <a:t>Transmission Map Calculation:</a:t>
            </a:r>
          </a:p>
          <a:p>
            <a:pPr marL="274320" lvl="1" indent="0" algn="just">
              <a:buNone/>
            </a:pPr>
            <a:r>
              <a:rPr lang="en-US" sz="1700" b="0" i="0" dirty="0">
                <a:solidFill>
                  <a:schemeClr val="tx2"/>
                </a:solidFill>
                <a:effectLst/>
                <a:latin typeface="Times New Roman" panose="02020603050405020304" pitchFamily="18" charset="0"/>
                <a:cs typeface="Times New Roman" panose="02020603050405020304" pitchFamily="18" charset="0"/>
              </a:rPr>
              <a:t>The transmission map </a:t>
            </a:r>
            <a:r>
              <a:rPr lang="en-US" sz="1700" b="0" i="1" dirty="0">
                <a:solidFill>
                  <a:schemeClr val="tx2"/>
                </a:solidFill>
                <a:effectLst/>
                <a:latin typeface="Times New Roman" panose="02020603050405020304" pitchFamily="18" charset="0"/>
                <a:cs typeface="Times New Roman" panose="02020603050405020304" pitchFamily="18" charset="0"/>
              </a:rPr>
              <a:t>t</a:t>
            </a:r>
            <a:r>
              <a:rPr lang="en-US" sz="1700" b="0" i="0" dirty="0">
                <a:solidFill>
                  <a:schemeClr val="tx2"/>
                </a:solidFill>
                <a:effectLst/>
                <a:latin typeface="Times New Roman" panose="02020603050405020304" pitchFamily="18" charset="0"/>
                <a:cs typeface="Times New Roman" panose="02020603050405020304" pitchFamily="18" charset="0"/>
              </a:rPr>
              <a:t>(</a:t>
            </a:r>
            <a:r>
              <a:rPr lang="en-US" sz="1700" b="0" i="1" dirty="0">
                <a:solidFill>
                  <a:schemeClr val="tx2"/>
                </a:solidFill>
                <a:effectLst/>
                <a:latin typeface="Times New Roman" panose="02020603050405020304" pitchFamily="18" charset="0"/>
                <a:cs typeface="Times New Roman" panose="02020603050405020304" pitchFamily="18" charset="0"/>
              </a:rPr>
              <a:t>x</a:t>
            </a:r>
            <a:r>
              <a:rPr lang="en-US" sz="1700" b="0" i="0" dirty="0">
                <a:solidFill>
                  <a:schemeClr val="tx2"/>
                </a:solidFill>
                <a:effectLst/>
                <a:latin typeface="Times New Roman" panose="02020603050405020304" pitchFamily="18" charset="0"/>
                <a:cs typeface="Times New Roman" panose="02020603050405020304" pitchFamily="18" charset="0"/>
              </a:rPr>
              <a:t>) represents the fraction of light that is not scattered or absorbed by the atmosphere.</a:t>
            </a:r>
          </a:p>
          <a:p>
            <a:pPr marL="285750" indent="-285750" algn="just"/>
            <a:r>
              <a:rPr lang="en-US" sz="1900" b="1" i="0" dirty="0">
                <a:solidFill>
                  <a:schemeClr val="tx2"/>
                </a:solidFill>
                <a:effectLst/>
                <a:latin typeface="Times New Roman" panose="02020603050405020304" pitchFamily="18" charset="0"/>
                <a:cs typeface="Times New Roman" panose="02020603050405020304" pitchFamily="18" charset="0"/>
              </a:rPr>
              <a:t>Transmission Map Refinement:</a:t>
            </a:r>
          </a:p>
          <a:p>
            <a:pPr marL="274320" lvl="1" indent="0" algn="just">
              <a:buNone/>
            </a:pPr>
            <a:r>
              <a:rPr lang="en-US" sz="1700" i="0" dirty="0">
                <a:solidFill>
                  <a:schemeClr val="tx2"/>
                </a:solidFill>
                <a:effectLst/>
                <a:latin typeface="Times New Roman" panose="02020603050405020304" pitchFamily="18" charset="0"/>
                <a:cs typeface="Times New Roman" panose="02020603050405020304" pitchFamily="18" charset="0"/>
              </a:rPr>
              <a:t>Quality of the dehazed image depends upon how much accurate the transmission map, so refinement of t(x) is most important. There a are some filters which have been used for refinement.</a:t>
            </a:r>
          </a:p>
          <a:p>
            <a:pPr marL="274320" lvl="1" indent="0" algn="just">
              <a:buNone/>
            </a:pPr>
            <a:r>
              <a:rPr lang="en-US" sz="1700" i="0" dirty="0">
                <a:solidFill>
                  <a:schemeClr val="tx2"/>
                </a:solidFill>
                <a:effectLst/>
                <a:latin typeface="Times New Roman" panose="02020603050405020304" pitchFamily="18" charset="0"/>
                <a:cs typeface="Times New Roman" panose="02020603050405020304" pitchFamily="18" charset="0"/>
              </a:rPr>
              <a:t> Guided filter - </a:t>
            </a:r>
            <a:r>
              <a:rPr lang="en-US" sz="1700" b="0" i="0" dirty="0">
                <a:solidFill>
                  <a:schemeClr val="tx2"/>
                </a:solidFill>
                <a:effectLst/>
                <a:latin typeface="Times New Roman" panose="02020603050405020304" pitchFamily="18" charset="0"/>
                <a:cs typeface="Times New Roman" panose="02020603050405020304" pitchFamily="18" charset="0"/>
              </a:rPr>
              <a:t> Designed to take a guidance image (which can be the same or different from the input image) and use it to filter another image.</a:t>
            </a:r>
            <a:endParaRPr lang="en-IN" sz="1700" i="0" dirty="0">
              <a:solidFill>
                <a:schemeClr val="tx2"/>
              </a:solidFill>
              <a:effectLst/>
              <a:latin typeface="Times New Roman" panose="02020603050405020304" pitchFamily="18" charset="0"/>
              <a:cs typeface="Times New Roman" panose="02020603050405020304" pitchFamily="18" charset="0"/>
            </a:endParaRPr>
          </a:p>
          <a:p>
            <a:pPr algn="just"/>
            <a:endParaRPr lang="en-IN" dirty="0">
              <a:solidFill>
                <a:schemeClr val="tx2"/>
              </a:solidFill>
            </a:endParaRPr>
          </a:p>
        </p:txBody>
      </p:sp>
    </p:spTree>
    <p:extLst>
      <p:ext uri="{BB962C8B-B14F-4D97-AF65-F5344CB8AC3E}">
        <p14:creationId xmlns:p14="http://schemas.microsoft.com/office/powerpoint/2010/main" val="366927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Tools Used</a:t>
            </a:r>
          </a:p>
        </p:txBody>
      </p:sp>
      <p:sp>
        <p:nvSpPr>
          <p:cNvPr id="3" name="Content Placeholder 2"/>
          <p:cNvSpPr>
            <a:spLocks noGrp="1"/>
          </p:cNvSpPr>
          <p:nvPr>
            <p:ph idx="1"/>
          </p:nvPr>
        </p:nvSpPr>
        <p:spPr>
          <a:xfrm>
            <a:off x="1364343" y="1785258"/>
            <a:ext cx="9898742" cy="4383314"/>
          </a:xfrm>
        </p:spPr>
        <p:txBody>
          <a:bodyPr>
            <a:noAutofit/>
          </a:bodyPr>
          <a:lstStyle/>
          <a:p>
            <a:pPr marL="0" indent="0">
              <a:lnSpc>
                <a:spcPct val="100000"/>
              </a:lnSpc>
              <a:buNone/>
            </a:pPr>
            <a:endParaRPr lang="en-US" sz="16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endParaRPr lang="en-US" sz="1600" dirty="0">
              <a:solidFill>
                <a:schemeClr val="tx2"/>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600" dirty="0">
              <a:solidFill>
                <a:schemeClr val="tx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AD26D47-4E63-8F9C-327E-5AC984231C6C}"/>
              </a:ext>
            </a:extLst>
          </p:cNvPr>
          <p:cNvSpPr txBox="1"/>
          <p:nvPr/>
        </p:nvSpPr>
        <p:spPr>
          <a:xfrm>
            <a:off x="1661886" y="1926454"/>
            <a:ext cx="9601199" cy="346441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Python: Python's concise syntax and vast library ecosystem, make it ideal for implementing algorithms efficiently and flexibly.</a:t>
            </a:r>
          </a:p>
          <a:p>
            <a:pPr marL="285750" indent="-285750">
              <a:lnSpc>
                <a:spcPct val="200000"/>
              </a:lnSpc>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OpenCV : Utilized for image loading, display, resizing, and saving.</a:t>
            </a:r>
          </a:p>
          <a:p>
            <a:pPr marL="285750" indent="-285750">
              <a:lnSpc>
                <a:spcPct val="200000"/>
              </a:lnSpc>
              <a:buFont typeface="Arial" panose="020B0604020202020204" pitchFamily="34" charset="0"/>
              <a:buChar char="•"/>
            </a:pPr>
            <a:r>
              <a:rPr lang="en-US" sz="1600" dirty="0" err="1">
                <a:solidFill>
                  <a:schemeClr val="tx2"/>
                </a:solidFill>
                <a:latin typeface="Times New Roman" panose="02020603050405020304" pitchFamily="18" charset="0"/>
                <a:cs typeface="Times New Roman" panose="02020603050405020304" pitchFamily="18" charset="0"/>
              </a:rPr>
              <a:t>Tkinter</a:t>
            </a:r>
            <a:r>
              <a:rPr lang="en-US" sz="1600" dirty="0">
                <a:solidFill>
                  <a:schemeClr val="tx2"/>
                </a:solidFill>
                <a:latin typeface="Times New Roman" panose="02020603050405020304" pitchFamily="18" charset="0"/>
                <a:cs typeface="Times New Roman" panose="02020603050405020304" pitchFamily="18" charset="0"/>
              </a:rPr>
              <a:t> : Employed for creating the graphical user interface (GUI) of the haze removal application, including buttons and file dialogs.</a:t>
            </a:r>
          </a:p>
          <a:p>
            <a:pPr marL="285750" indent="-285750">
              <a:lnSpc>
                <a:spcPct val="200000"/>
              </a:lnSpc>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NumPy: Utilized for numerical computations, array manipulation, and calculating the Peak Signal-to-Noise Ratio (PSNR) in the haze removal process.</a:t>
            </a:r>
            <a:endParaRPr lang="en-IN" sz="16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B008-F45D-A6C3-0D0B-7ECF04EB81ED}"/>
              </a:ext>
            </a:extLst>
          </p:cNvPr>
          <p:cNvSpPr>
            <a:spLocks noGrp="1"/>
          </p:cNvSpPr>
          <p:nvPr>
            <p:ph type="title"/>
          </p:nvPr>
        </p:nvSpPr>
        <p:spPr>
          <a:xfrm>
            <a:off x="1295400" y="228501"/>
            <a:ext cx="9601200" cy="1036850"/>
          </a:xfrm>
        </p:spPr>
        <p:txBody>
          <a:bodyPr/>
          <a:lstStyle/>
          <a:p>
            <a:r>
              <a:rPr lang="en-US" u="sng" dirty="0"/>
              <a:t>SNAPSHOTS</a:t>
            </a:r>
            <a:endParaRPr lang="en-IN" u="sng" dirty="0"/>
          </a:p>
        </p:txBody>
      </p:sp>
      <p:pic>
        <p:nvPicPr>
          <p:cNvPr id="6" name="Content Placeholder 5">
            <a:extLst>
              <a:ext uri="{FF2B5EF4-FFF2-40B4-BE49-F238E27FC236}">
                <a16:creationId xmlns:a16="http://schemas.microsoft.com/office/drawing/2014/main" id="{F45E40F4-D86A-DB14-5D1A-98944461942E}"/>
              </a:ext>
            </a:extLst>
          </p:cNvPr>
          <p:cNvPicPr>
            <a:picLocks noGrp="1" noChangeAspect="1"/>
          </p:cNvPicPr>
          <p:nvPr>
            <p:ph idx="1"/>
          </p:nvPr>
        </p:nvPicPr>
        <p:blipFill>
          <a:blip r:embed="rId2"/>
          <a:stretch>
            <a:fillRect/>
          </a:stretch>
        </p:blipFill>
        <p:spPr>
          <a:xfrm>
            <a:off x="5433596" y="1873789"/>
            <a:ext cx="5124450" cy="3933825"/>
          </a:xfrm>
        </p:spPr>
      </p:pic>
      <p:sp>
        <p:nvSpPr>
          <p:cNvPr id="7" name="TextBox 6">
            <a:extLst>
              <a:ext uri="{FF2B5EF4-FFF2-40B4-BE49-F238E27FC236}">
                <a16:creationId xmlns:a16="http://schemas.microsoft.com/office/drawing/2014/main" id="{68F0A203-3D5C-46A8-5110-3AB8DC404B26}"/>
              </a:ext>
            </a:extLst>
          </p:cNvPr>
          <p:cNvSpPr txBox="1"/>
          <p:nvPr/>
        </p:nvSpPr>
        <p:spPr>
          <a:xfrm>
            <a:off x="1713391" y="2778711"/>
            <a:ext cx="1909497" cy="523220"/>
          </a:xfrm>
          <a:prstGeom prst="rect">
            <a:avLst/>
          </a:prstGeom>
          <a:noFill/>
        </p:spPr>
        <p:txBody>
          <a:bodyPr wrap="non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Home page</a:t>
            </a:r>
            <a:endParaRPr lang="en-IN" sz="28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82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B008-F45D-A6C3-0D0B-7ECF04EB81ED}"/>
              </a:ext>
            </a:extLst>
          </p:cNvPr>
          <p:cNvSpPr>
            <a:spLocks noGrp="1"/>
          </p:cNvSpPr>
          <p:nvPr>
            <p:ph type="title"/>
          </p:nvPr>
        </p:nvSpPr>
        <p:spPr>
          <a:xfrm>
            <a:off x="1295400" y="228501"/>
            <a:ext cx="9601200" cy="1036850"/>
          </a:xfrm>
        </p:spPr>
        <p:txBody>
          <a:bodyPr/>
          <a:lstStyle/>
          <a:p>
            <a:r>
              <a:rPr lang="en-US" u="sng" dirty="0"/>
              <a:t>SNAPSHOTS</a:t>
            </a:r>
            <a:endParaRPr lang="en-IN" u="sng" dirty="0"/>
          </a:p>
        </p:txBody>
      </p:sp>
      <p:sp>
        <p:nvSpPr>
          <p:cNvPr id="7" name="TextBox 6">
            <a:extLst>
              <a:ext uri="{FF2B5EF4-FFF2-40B4-BE49-F238E27FC236}">
                <a16:creationId xmlns:a16="http://schemas.microsoft.com/office/drawing/2014/main" id="{68F0A203-3D5C-46A8-5110-3AB8DC404B26}"/>
              </a:ext>
            </a:extLst>
          </p:cNvPr>
          <p:cNvSpPr txBox="1"/>
          <p:nvPr/>
        </p:nvSpPr>
        <p:spPr>
          <a:xfrm>
            <a:off x="1713391" y="2778711"/>
            <a:ext cx="2978701" cy="523220"/>
          </a:xfrm>
          <a:prstGeom prst="rect">
            <a:avLst/>
          </a:prstGeom>
          <a:noFill/>
        </p:spPr>
        <p:txBody>
          <a:bodyPr wrap="non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Input Hazy Image</a:t>
            </a:r>
            <a:endParaRPr lang="en-IN" sz="2800" b="1" dirty="0">
              <a:solidFill>
                <a:schemeClr val="tx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A4F0D97-A716-5823-D5B4-3C3AC1C00752}"/>
              </a:ext>
            </a:extLst>
          </p:cNvPr>
          <p:cNvPicPr>
            <a:picLocks noChangeAspect="1"/>
          </p:cNvPicPr>
          <p:nvPr/>
        </p:nvPicPr>
        <p:blipFill>
          <a:blip r:embed="rId2"/>
          <a:stretch>
            <a:fillRect/>
          </a:stretch>
        </p:blipFill>
        <p:spPr>
          <a:xfrm>
            <a:off x="5929589" y="1828800"/>
            <a:ext cx="4324119" cy="3957013"/>
          </a:xfrm>
          <a:prstGeom prst="rect">
            <a:avLst/>
          </a:prstGeom>
        </p:spPr>
      </p:pic>
    </p:spTree>
    <p:extLst>
      <p:ext uri="{BB962C8B-B14F-4D97-AF65-F5344CB8AC3E}">
        <p14:creationId xmlns:p14="http://schemas.microsoft.com/office/powerpoint/2010/main" val="189589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u="sng" dirty="0"/>
              <a:t>CONTENTS</a:t>
            </a:r>
            <a:endParaRPr lang="en-US" dirty="0"/>
          </a:p>
        </p:txBody>
      </p:sp>
      <p:sp>
        <p:nvSpPr>
          <p:cNvPr id="3" name="Content Placeholder 2"/>
          <p:cNvSpPr>
            <a:spLocks noGrp="1"/>
          </p:cNvSpPr>
          <p:nvPr>
            <p:ph idx="1"/>
          </p:nvPr>
        </p:nvSpPr>
        <p:spPr/>
        <p:txBody>
          <a:bodyPr>
            <a:normAutofit fontScale="85000" lnSpcReduction="20000"/>
          </a:bodyPr>
          <a:lstStyle/>
          <a:p>
            <a:r>
              <a:rPr lang="en-IN" sz="1800" dirty="0">
                <a:solidFill>
                  <a:schemeClr val="tx2"/>
                </a:solidFill>
                <a:latin typeface="Times New Roman" panose="02020603050405020304" pitchFamily="18" charset="0"/>
                <a:cs typeface="Times New Roman" panose="02020603050405020304" pitchFamily="18" charset="0"/>
              </a:rPr>
              <a:t>Introduction</a:t>
            </a:r>
          </a:p>
          <a:p>
            <a:r>
              <a:rPr lang="en-IN" sz="1800" dirty="0">
                <a:solidFill>
                  <a:schemeClr val="tx2"/>
                </a:solidFill>
                <a:latin typeface="Times New Roman" panose="02020603050405020304" pitchFamily="18" charset="0"/>
                <a:cs typeface="Times New Roman" panose="02020603050405020304" pitchFamily="18" charset="0"/>
              </a:rPr>
              <a:t>Existing system</a:t>
            </a:r>
          </a:p>
          <a:p>
            <a:r>
              <a:rPr lang="en-IN" sz="1800" dirty="0">
                <a:solidFill>
                  <a:schemeClr val="tx2"/>
                </a:solidFill>
                <a:latin typeface="Times New Roman" panose="02020603050405020304" pitchFamily="18" charset="0"/>
                <a:cs typeface="Times New Roman" panose="02020603050405020304" pitchFamily="18" charset="0"/>
              </a:rPr>
              <a:t>Literature survey</a:t>
            </a:r>
          </a:p>
          <a:p>
            <a:r>
              <a:rPr lang="en-IN" sz="1800" dirty="0">
                <a:solidFill>
                  <a:schemeClr val="tx2"/>
                </a:solidFill>
                <a:latin typeface="Times New Roman" panose="02020603050405020304" pitchFamily="18" charset="0"/>
                <a:cs typeface="Times New Roman" panose="02020603050405020304" pitchFamily="18" charset="0"/>
              </a:rPr>
              <a:t>Problem statement</a:t>
            </a:r>
          </a:p>
          <a:p>
            <a:r>
              <a:rPr lang="en-IN" sz="1800" dirty="0">
                <a:solidFill>
                  <a:schemeClr val="tx2"/>
                </a:solidFill>
                <a:latin typeface="Times New Roman" panose="02020603050405020304" pitchFamily="18" charset="0"/>
                <a:cs typeface="Times New Roman" panose="02020603050405020304" pitchFamily="18" charset="0"/>
              </a:rPr>
              <a:t>Proposed system</a:t>
            </a:r>
          </a:p>
          <a:p>
            <a:r>
              <a:rPr lang="en-IN" sz="1800" dirty="0">
                <a:solidFill>
                  <a:schemeClr val="tx2"/>
                </a:solidFill>
                <a:latin typeface="Times New Roman" panose="02020603050405020304" pitchFamily="18" charset="0"/>
                <a:cs typeface="Times New Roman" panose="02020603050405020304" pitchFamily="18" charset="0"/>
              </a:rPr>
              <a:t>Requirements</a:t>
            </a:r>
          </a:p>
          <a:p>
            <a:r>
              <a:rPr lang="en-IN" sz="1800" dirty="0">
                <a:solidFill>
                  <a:schemeClr val="tx2"/>
                </a:solidFill>
                <a:latin typeface="Times New Roman" panose="02020603050405020304" pitchFamily="18" charset="0"/>
                <a:cs typeface="Times New Roman" panose="02020603050405020304" pitchFamily="18" charset="0"/>
              </a:rPr>
              <a:t>System design</a:t>
            </a:r>
          </a:p>
          <a:p>
            <a:r>
              <a:rPr lang="en-IN" sz="1800" dirty="0">
                <a:solidFill>
                  <a:schemeClr val="tx2"/>
                </a:solidFill>
                <a:latin typeface="Times New Roman" panose="02020603050405020304" pitchFamily="18" charset="0"/>
                <a:cs typeface="Times New Roman" panose="02020603050405020304" pitchFamily="18" charset="0"/>
              </a:rPr>
              <a:t>Implementation</a:t>
            </a:r>
          </a:p>
          <a:p>
            <a:r>
              <a:rPr lang="en-IN" sz="1800" dirty="0">
                <a:solidFill>
                  <a:schemeClr val="tx2"/>
                </a:solidFill>
                <a:latin typeface="Times New Roman" panose="02020603050405020304" pitchFamily="18" charset="0"/>
                <a:cs typeface="Times New Roman" panose="02020603050405020304" pitchFamily="18" charset="0"/>
              </a:rPr>
              <a:t>Tools used</a:t>
            </a:r>
          </a:p>
          <a:p>
            <a:r>
              <a:rPr lang="en-IN" sz="1800" dirty="0">
                <a:solidFill>
                  <a:schemeClr val="tx2"/>
                </a:solidFill>
                <a:latin typeface="Times New Roman" panose="02020603050405020304" pitchFamily="18" charset="0"/>
                <a:cs typeface="Times New Roman" panose="02020603050405020304" pitchFamily="18" charset="0"/>
              </a:rPr>
              <a:t>Snapshots</a:t>
            </a:r>
          </a:p>
          <a:p>
            <a:r>
              <a:rPr lang="en-US" sz="1800" dirty="0">
                <a:solidFill>
                  <a:schemeClr val="tx2"/>
                </a:solidFill>
                <a:effectLst/>
                <a:latin typeface="Times New Roman" panose="02020603050405020304" pitchFamily="18" charset="0"/>
                <a:cs typeface="Times New Roman" panose="02020603050405020304" pitchFamily="18" charset="0"/>
              </a:rPr>
              <a:t>Conclusion</a:t>
            </a:r>
            <a:endParaRPr lang="en-US" sz="1800"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B008-F45D-A6C3-0D0B-7ECF04EB81ED}"/>
              </a:ext>
            </a:extLst>
          </p:cNvPr>
          <p:cNvSpPr>
            <a:spLocks noGrp="1"/>
          </p:cNvSpPr>
          <p:nvPr>
            <p:ph type="title"/>
          </p:nvPr>
        </p:nvSpPr>
        <p:spPr>
          <a:xfrm>
            <a:off x="1295400" y="228501"/>
            <a:ext cx="9601200" cy="1036850"/>
          </a:xfrm>
        </p:spPr>
        <p:txBody>
          <a:bodyPr/>
          <a:lstStyle/>
          <a:p>
            <a:r>
              <a:rPr lang="en-US" u="sng" dirty="0"/>
              <a:t>SNAPSHOTS</a:t>
            </a:r>
            <a:endParaRPr lang="en-IN" u="sng" dirty="0"/>
          </a:p>
        </p:txBody>
      </p:sp>
      <p:sp>
        <p:nvSpPr>
          <p:cNvPr id="7" name="TextBox 6">
            <a:extLst>
              <a:ext uri="{FF2B5EF4-FFF2-40B4-BE49-F238E27FC236}">
                <a16:creationId xmlns:a16="http://schemas.microsoft.com/office/drawing/2014/main" id="{68F0A203-3D5C-46A8-5110-3AB8DC404B26}"/>
              </a:ext>
            </a:extLst>
          </p:cNvPr>
          <p:cNvSpPr txBox="1"/>
          <p:nvPr/>
        </p:nvSpPr>
        <p:spPr>
          <a:xfrm>
            <a:off x="1713391" y="2778711"/>
            <a:ext cx="1768433" cy="523220"/>
          </a:xfrm>
          <a:prstGeom prst="rect">
            <a:avLst/>
          </a:prstGeom>
          <a:noFill/>
        </p:spPr>
        <p:txBody>
          <a:bodyPr wrap="non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Haze Map</a:t>
            </a:r>
            <a:endParaRPr lang="en-IN" sz="2800" b="1"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6D8A5C-BB21-0541-C49F-F0EBCC168F03}"/>
              </a:ext>
            </a:extLst>
          </p:cNvPr>
          <p:cNvPicPr>
            <a:picLocks noChangeAspect="1"/>
          </p:cNvPicPr>
          <p:nvPr/>
        </p:nvPicPr>
        <p:blipFill>
          <a:blip r:embed="rId2"/>
          <a:stretch>
            <a:fillRect/>
          </a:stretch>
        </p:blipFill>
        <p:spPr>
          <a:xfrm>
            <a:off x="6196614" y="1997476"/>
            <a:ext cx="4200965" cy="3994951"/>
          </a:xfrm>
          <a:prstGeom prst="rect">
            <a:avLst/>
          </a:prstGeom>
        </p:spPr>
      </p:pic>
    </p:spTree>
    <p:extLst>
      <p:ext uri="{BB962C8B-B14F-4D97-AF65-F5344CB8AC3E}">
        <p14:creationId xmlns:p14="http://schemas.microsoft.com/office/powerpoint/2010/main" val="267288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B008-F45D-A6C3-0D0B-7ECF04EB81ED}"/>
              </a:ext>
            </a:extLst>
          </p:cNvPr>
          <p:cNvSpPr>
            <a:spLocks noGrp="1"/>
          </p:cNvSpPr>
          <p:nvPr>
            <p:ph type="title"/>
          </p:nvPr>
        </p:nvSpPr>
        <p:spPr>
          <a:xfrm>
            <a:off x="1295400" y="228501"/>
            <a:ext cx="9601200" cy="1036850"/>
          </a:xfrm>
        </p:spPr>
        <p:txBody>
          <a:bodyPr/>
          <a:lstStyle/>
          <a:p>
            <a:r>
              <a:rPr lang="en-US" u="sng" dirty="0"/>
              <a:t>SNAPSHOTS</a:t>
            </a:r>
            <a:endParaRPr lang="en-IN" u="sng" dirty="0"/>
          </a:p>
        </p:txBody>
      </p:sp>
      <p:sp>
        <p:nvSpPr>
          <p:cNvPr id="7" name="TextBox 6">
            <a:extLst>
              <a:ext uri="{FF2B5EF4-FFF2-40B4-BE49-F238E27FC236}">
                <a16:creationId xmlns:a16="http://schemas.microsoft.com/office/drawing/2014/main" id="{68F0A203-3D5C-46A8-5110-3AB8DC404B26}"/>
              </a:ext>
            </a:extLst>
          </p:cNvPr>
          <p:cNvSpPr txBox="1"/>
          <p:nvPr/>
        </p:nvSpPr>
        <p:spPr>
          <a:xfrm>
            <a:off x="1171853" y="2796467"/>
            <a:ext cx="3757760" cy="523220"/>
          </a:xfrm>
          <a:prstGeom prst="rect">
            <a:avLst/>
          </a:prstGeom>
          <a:noFill/>
        </p:spPr>
        <p:txBody>
          <a:bodyPr wrap="non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Output Dehazed Image</a:t>
            </a:r>
            <a:endParaRPr lang="en-IN" sz="2800" b="1" dirty="0">
              <a:solidFill>
                <a:schemeClr val="tx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3F3320-E181-5859-9618-4E3318BBB455}"/>
              </a:ext>
            </a:extLst>
          </p:cNvPr>
          <p:cNvPicPr>
            <a:picLocks noChangeAspect="1"/>
          </p:cNvPicPr>
          <p:nvPr/>
        </p:nvPicPr>
        <p:blipFill>
          <a:blip r:embed="rId2"/>
          <a:stretch>
            <a:fillRect/>
          </a:stretch>
        </p:blipFill>
        <p:spPr>
          <a:xfrm>
            <a:off x="5953864" y="1926454"/>
            <a:ext cx="4486275" cy="4515867"/>
          </a:xfrm>
          <a:prstGeom prst="rect">
            <a:avLst/>
          </a:prstGeom>
        </p:spPr>
      </p:pic>
    </p:spTree>
    <p:extLst>
      <p:ext uri="{BB962C8B-B14F-4D97-AF65-F5344CB8AC3E}">
        <p14:creationId xmlns:p14="http://schemas.microsoft.com/office/powerpoint/2010/main" val="423069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8138-0254-307A-16F7-A121A1C4BE36}"/>
              </a:ext>
            </a:extLst>
          </p:cNvPr>
          <p:cNvSpPr>
            <a:spLocks noGrp="1"/>
          </p:cNvSpPr>
          <p:nvPr>
            <p:ph type="title"/>
          </p:nvPr>
        </p:nvSpPr>
        <p:spPr/>
        <p:txBody>
          <a:bodyPr/>
          <a:lstStyle/>
          <a:p>
            <a:r>
              <a:rPr lang="en-IN" b="1" i="0" u="sng" dirty="0">
                <a:effectLst/>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A6C928-C011-519D-1FC7-63E8C0AB257F}"/>
              </a:ext>
            </a:extLst>
          </p:cNvPr>
          <p:cNvSpPr>
            <a:spLocks noGrp="1"/>
          </p:cNvSpPr>
          <p:nvPr>
            <p:ph idx="1"/>
          </p:nvPr>
        </p:nvSpPr>
        <p:spPr>
          <a:xfrm>
            <a:off x="1188868" y="2381435"/>
            <a:ext cx="9601200" cy="2095130"/>
          </a:xfrm>
        </p:spPr>
        <p:txBody>
          <a:bodyPr>
            <a:normAutofit/>
          </a:bodyPr>
          <a:lstStyle/>
          <a:p>
            <a:pPr>
              <a:lnSpc>
                <a:spcPct val="150000"/>
              </a:lnSpc>
            </a:pPr>
            <a:r>
              <a:rPr lang="en-US" sz="1800" dirty="0">
                <a:solidFill>
                  <a:schemeClr val="tx2"/>
                </a:solidFill>
                <a:latin typeface="Times New Roman" panose="02020603050405020304" pitchFamily="18" charset="0"/>
                <a:cs typeface="Times New Roman" panose="02020603050405020304" pitchFamily="18" charset="0"/>
              </a:rPr>
              <a:t>The image of quality  may reduce due the noise present in the atmosphere, which may suppress the  details of  the images.</a:t>
            </a:r>
          </a:p>
          <a:p>
            <a:pPr>
              <a:lnSpc>
                <a:spcPct val="150000"/>
              </a:lnSpc>
            </a:pPr>
            <a:r>
              <a:rPr lang="en-US" sz="1800" dirty="0">
                <a:solidFill>
                  <a:schemeClr val="tx2"/>
                </a:solidFill>
                <a:latin typeface="Times New Roman" panose="02020603050405020304" pitchFamily="18" charset="0"/>
                <a:cs typeface="Times New Roman" panose="02020603050405020304" pitchFamily="18" charset="0"/>
              </a:rPr>
              <a:t>The proposed methodology could be used to remove the  noise, improve the quality and enhance the details of an image.</a:t>
            </a:r>
          </a:p>
          <a:p>
            <a:endParaRPr lang="en-US" sz="1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27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160" y="299426"/>
            <a:ext cx="6400800" cy="3693839"/>
          </a:xfrm>
        </p:spPr>
        <p:txBody>
          <a:bodyPr/>
          <a:lstStyle/>
          <a:p>
            <a:pPr algn="ctr"/>
            <a:r>
              <a:rPr lang="en-US" dirty="0">
                <a:solidFill>
                  <a:schemeClr val="tx2"/>
                </a:solidFill>
              </a:rPr>
              <a:t>THANK YOU</a:t>
            </a: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a:t>INTRODUCTION</a:t>
            </a:r>
            <a:endParaRPr lang="en-US" dirty="0"/>
          </a:p>
        </p:txBody>
      </p:sp>
      <p:sp>
        <p:nvSpPr>
          <p:cNvPr id="3" name="Content Placeholder 2"/>
          <p:cNvSpPr>
            <a:spLocks noGrp="1"/>
          </p:cNvSpPr>
          <p:nvPr>
            <p:ph sz="half" idx="1"/>
          </p:nvPr>
        </p:nvSpPr>
        <p:spPr>
          <a:xfrm>
            <a:off x="355108" y="1899820"/>
            <a:ext cx="11327906" cy="4225771"/>
          </a:xfrm>
        </p:spPr>
        <p:txBody>
          <a:bodyPr>
            <a:normAutofit/>
          </a:bodyPr>
          <a:lstStyle/>
          <a:p>
            <a:pPr algn="just">
              <a:lnSpc>
                <a:spcPct val="100000"/>
              </a:lnSpc>
            </a:pPr>
            <a:r>
              <a:rPr lang="en-US" sz="1800" dirty="0">
                <a:solidFill>
                  <a:schemeClr val="tx2"/>
                </a:solidFill>
                <a:latin typeface="Times New Roman" panose="02020603050405020304" pitchFamily="18" charset="0"/>
                <a:cs typeface="Times New Roman" panose="02020603050405020304" pitchFamily="18" charset="0"/>
              </a:rPr>
              <a:t>The quality of image  may degrade due to bad weather condition and presence of </a:t>
            </a:r>
            <a:r>
              <a:rPr lang="en-US" sz="1800" dirty="0" err="1">
                <a:solidFill>
                  <a:schemeClr val="tx2"/>
                </a:solidFill>
                <a:latin typeface="Times New Roman" panose="02020603050405020304" pitchFamily="18" charset="0"/>
                <a:cs typeface="Times New Roman" panose="02020603050405020304" pitchFamily="18" charset="0"/>
              </a:rPr>
              <a:t>suspened</a:t>
            </a:r>
            <a:r>
              <a:rPr lang="en-US" sz="1800" dirty="0">
                <a:solidFill>
                  <a:schemeClr val="tx2"/>
                </a:solidFill>
                <a:latin typeface="Times New Roman" panose="02020603050405020304" pitchFamily="18" charset="0"/>
                <a:cs typeface="Times New Roman" panose="02020603050405020304" pitchFamily="18" charset="0"/>
              </a:rPr>
              <a:t> particles like fog , dust, mist and haze etc. in the atmosphere.</a:t>
            </a:r>
          </a:p>
          <a:p>
            <a:pPr algn="just">
              <a:lnSpc>
                <a:spcPct val="100000"/>
              </a:lnSpc>
            </a:pPr>
            <a:r>
              <a:rPr lang="en-US" sz="1800" dirty="0">
                <a:solidFill>
                  <a:schemeClr val="tx2"/>
                </a:solidFill>
                <a:latin typeface="Times New Roman" panose="02020603050405020304" pitchFamily="18" charset="0"/>
                <a:cs typeface="Times New Roman" panose="02020603050405020304" pitchFamily="18" charset="0"/>
              </a:rPr>
              <a:t>Therefore, the dehazing of the image needed to overcome the impact of this unwanted weather factors.</a:t>
            </a:r>
          </a:p>
          <a:p>
            <a:pPr algn="just">
              <a:lnSpc>
                <a:spcPct val="100000"/>
              </a:lnSpc>
            </a:pPr>
            <a:r>
              <a:rPr lang="en-US" sz="1800" dirty="0">
                <a:solidFill>
                  <a:schemeClr val="tx2"/>
                </a:solidFill>
                <a:latin typeface="Times New Roman" panose="02020603050405020304" pitchFamily="18" charset="0"/>
                <a:cs typeface="Times New Roman" panose="02020603050405020304" pitchFamily="18" charset="0"/>
              </a:rPr>
              <a:t>Dehazing is the procedure to extract the haze effect from the degraded image and reconstruct the original </a:t>
            </a:r>
            <a:r>
              <a:rPr lang="en-US" sz="1800" dirty="0" err="1">
                <a:solidFill>
                  <a:schemeClr val="tx2"/>
                </a:solidFill>
                <a:latin typeface="Times New Roman" panose="02020603050405020304" pitchFamily="18" charset="0"/>
                <a:cs typeface="Times New Roman" panose="02020603050405020304" pitchFamily="18" charset="0"/>
              </a:rPr>
              <a:t>colours</a:t>
            </a:r>
            <a:r>
              <a:rPr lang="en-US" sz="1800" dirty="0">
                <a:solidFill>
                  <a:schemeClr val="tx2"/>
                </a:solidFill>
                <a:latin typeface="Times New Roman" panose="02020603050405020304" pitchFamily="18" charset="0"/>
                <a:cs typeface="Times New Roman" panose="02020603050405020304" pitchFamily="18" charset="0"/>
              </a:rPr>
              <a:t> of the degraded image.</a:t>
            </a:r>
          </a:p>
          <a:p>
            <a:pPr algn="just">
              <a:lnSpc>
                <a:spcPct val="100000"/>
              </a:lnSpc>
            </a:pPr>
            <a:endParaRPr lang="en-US" sz="1800" dirty="0">
              <a:solidFill>
                <a:schemeClr val="tx2"/>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7364033-299E-3B50-387F-C40AB72AE1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56" r="21962"/>
          <a:stretch/>
        </p:blipFill>
        <p:spPr bwMode="auto">
          <a:xfrm>
            <a:off x="2986268" y="3807579"/>
            <a:ext cx="5023413" cy="279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35E6-727B-A8F6-C933-04887EF1607D}"/>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S</a:t>
            </a:r>
            <a:r>
              <a:rPr lang="en-IN" u="sng" dirty="0">
                <a:latin typeface="Times New Roman" panose="02020603050405020304" pitchFamily="18" charset="0"/>
                <a:cs typeface="Times New Roman" panose="02020603050405020304" pitchFamily="18" charset="0"/>
              </a:rPr>
              <a:t>YSTEM ANALYSIS</a:t>
            </a:r>
          </a:p>
        </p:txBody>
      </p:sp>
      <p:sp>
        <p:nvSpPr>
          <p:cNvPr id="4" name="Rectangle 1">
            <a:extLst>
              <a:ext uri="{FF2B5EF4-FFF2-40B4-BE49-F238E27FC236}">
                <a16:creationId xmlns:a16="http://schemas.microsoft.com/office/drawing/2014/main" id="{A4A8B45C-19EC-ED68-42CE-7B161B3E3960}"/>
              </a:ext>
            </a:extLst>
          </p:cNvPr>
          <p:cNvSpPr>
            <a:spLocks noGrp="1" noChangeArrowheads="1"/>
          </p:cNvSpPr>
          <p:nvPr>
            <p:ph idx="1"/>
          </p:nvPr>
        </p:nvSpPr>
        <p:spPr bwMode="auto">
          <a:xfrm>
            <a:off x="328287" y="2470979"/>
            <a:ext cx="7404717" cy="3623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en-US" sz="2000" dirty="0">
                <a:solidFill>
                  <a:srgbClr val="000000"/>
                </a:solidFill>
                <a:latin typeface="Times New Roman" panose="02020603050405020304" pitchFamily="18" charset="0"/>
                <a:cs typeface="Times New Roman" panose="02020603050405020304" pitchFamily="18" charset="0"/>
              </a:rPr>
              <a:t>The Hazy image will degrade the quality and suppress the details  in the applications like :</a:t>
            </a:r>
          </a:p>
          <a:p>
            <a:pPr lvl="1">
              <a:lnSpc>
                <a:spcPct val="150000"/>
              </a:lnSpc>
            </a:pP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Surveillance</a:t>
            </a:r>
            <a:endParaRPr lang="en-US" altLang="en-US" sz="14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altLang="en-US" sz="1400" dirty="0">
                <a:solidFill>
                  <a:srgbClr val="000000"/>
                </a:solidFill>
                <a:latin typeface="Times New Roman" panose="02020603050405020304" pitchFamily="18" charset="0"/>
                <a:cs typeface="Times New Roman" panose="02020603050405020304" pitchFamily="18" charset="0"/>
              </a:rPr>
              <a:t>Airlines</a:t>
            </a:r>
          </a:p>
          <a:p>
            <a:pPr lvl="1">
              <a:lnSpc>
                <a:spcPct val="150000"/>
              </a:lnSpc>
            </a:pP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Travelling</a:t>
            </a:r>
            <a:r>
              <a:rPr lang="en-US" altLang="en-US" sz="1400" dirty="0">
                <a:solidFill>
                  <a:srgbClr val="000000"/>
                </a:solidFill>
                <a:latin typeface="Times New Roman" panose="02020603050405020304" pitchFamily="18" charset="0"/>
                <a:cs typeface="Times New Roman" panose="02020603050405020304" pitchFamily="18" charset="0"/>
              </a:rPr>
              <a:t> etc.</a:t>
            </a:r>
          </a:p>
          <a:p>
            <a:pPr>
              <a:lnSpc>
                <a:spcPct val="150000"/>
              </a:lnSpc>
            </a:pPr>
            <a:r>
              <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May not be possible for any observations in the hazy image .</a:t>
            </a:r>
          </a:p>
          <a:p>
            <a:pPr>
              <a:lnSpc>
                <a:spcPct val="150000"/>
              </a:lnSpc>
            </a:pPr>
            <a:r>
              <a:rPr lang="en-US" altLang="en-US" sz="2000" dirty="0">
                <a:solidFill>
                  <a:srgbClr val="000000"/>
                </a:solidFill>
                <a:latin typeface="Times New Roman" panose="02020603050405020304" pitchFamily="18" charset="0"/>
                <a:cs typeface="Times New Roman" panose="02020603050405020304" pitchFamily="18" charset="0"/>
              </a:rPr>
              <a:t>So the haze should be removed  and the quality of the image need to improved. </a:t>
            </a:r>
            <a:endPar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3C0C9579-A46F-E057-8731-C71B27219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23"/>
          <a:stretch/>
        </p:blipFill>
        <p:spPr bwMode="auto">
          <a:xfrm>
            <a:off x="8137002" y="1567438"/>
            <a:ext cx="3773347" cy="17521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4BDE54E-E74E-104D-E6B8-6D627131D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7002" y="3319595"/>
            <a:ext cx="3773347" cy="19258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9C33D1D-63D7-1E33-884B-5A975BA92B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3249"/>
          <a:stretch/>
        </p:blipFill>
        <p:spPr bwMode="auto">
          <a:xfrm>
            <a:off x="8137002" y="4945251"/>
            <a:ext cx="3726711" cy="1657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DB2A07-04DB-B5EC-45C9-EE85BA159EB2}"/>
              </a:ext>
            </a:extLst>
          </p:cNvPr>
          <p:cNvSpPr txBox="1"/>
          <p:nvPr/>
        </p:nvSpPr>
        <p:spPr>
          <a:xfrm>
            <a:off x="674701" y="1920296"/>
            <a:ext cx="3169329" cy="523220"/>
          </a:xfrm>
          <a:prstGeom prst="rect">
            <a:avLst/>
          </a:prstGeom>
          <a:noFill/>
        </p:spPr>
        <p:txBody>
          <a:bodyPr wrap="square" rtlCol="0">
            <a:spAutoFit/>
          </a:bodyPr>
          <a:lstStyle/>
          <a:p>
            <a:r>
              <a:rPr lang="en-US" sz="2800" b="1" dirty="0">
                <a:solidFill>
                  <a:schemeClr val="tx2"/>
                </a:solidFill>
              </a:rPr>
              <a:t>Existing System</a:t>
            </a:r>
            <a:endParaRPr lang="en-IN" sz="2800" b="1" dirty="0">
              <a:solidFill>
                <a:schemeClr val="tx2"/>
              </a:solidFill>
            </a:endParaRPr>
          </a:p>
        </p:txBody>
      </p:sp>
    </p:spTree>
    <p:extLst>
      <p:ext uri="{BB962C8B-B14F-4D97-AF65-F5344CB8AC3E}">
        <p14:creationId xmlns:p14="http://schemas.microsoft.com/office/powerpoint/2010/main" val="90313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370A-A801-1ED2-8C80-7923D8141482}"/>
              </a:ext>
            </a:extLst>
          </p:cNvPr>
          <p:cNvSpPr>
            <a:spLocks noGrp="1"/>
          </p:cNvSpPr>
          <p:nvPr>
            <p:ph type="title"/>
          </p:nvPr>
        </p:nvSpPr>
        <p:spPr/>
        <p:txBody>
          <a:bodyPr/>
          <a:lstStyle/>
          <a:p>
            <a:r>
              <a:rPr lang="en-US" u="sng" dirty="0"/>
              <a:t>LITERATURE  REVIEW</a:t>
            </a:r>
            <a:endParaRPr lang="en-IN" dirty="0"/>
          </a:p>
        </p:txBody>
      </p:sp>
      <p:pic>
        <p:nvPicPr>
          <p:cNvPr id="4" name="table">
            <a:extLst>
              <a:ext uri="{FF2B5EF4-FFF2-40B4-BE49-F238E27FC236}">
                <a16:creationId xmlns:a16="http://schemas.microsoft.com/office/drawing/2014/main" id="{19F354F8-8A94-71DF-5D54-75EE6AA3A949}"/>
              </a:ext>
            </a:extLst>
          </p:cNvPr>
          <p:cNvPicPr>
            <a:picLocks noGrp="1" noChangeAspect="1"/>
          </p:cNvPicPr>
          <p:nvPr>
            <p:ph idx="1"/>
          </p:nvPr>
        </p:nvPicPr>
        <p:blipFill>
          <a:blip r:embed="rId2"/>
          <a:stretch>
            <a:fillRect/>
          </a:stretch>
        </p:blipFill>
        <p:spPr>
          <a:xfrm>
            <a:off x="1366421" y="1894164"/>
            <a:ext cx="9601200" cy="4283693"/>
          </a:xfrm>
          <a:prstGeom prst="rect">
            <a:avLst/>
          </a:prstGeom>
        </p:spPr>
      </p:pic>
    </p:spTree>
    <p:extLst>
      <p:ext uri="{BB962C8B-B14F-4D97-AF65-F5344CB8AC3E}">
        <p14:creationId xmlns:p14="http://schemas.microsoft.com/office/powerpoint/2010/main" val="305899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005B-CF36-A30E-7875-FFCCFB838A39}"/>
              </a:ext>
            </a:extLst>
          </p:cNvPr>
          <p:cNvSpPr>
            <a:spLocks noGrp="1"/>
          </p:cNvSpPr>
          <p:nvPr>
            <p:ph type="title"/>
          </p:nvPr>
        </p:nvSpPr>
        <p:spPr/>
        <p:txBody>
          <a:bodyPr/>
          <a:lstStyle/>
          <a:p>
            <a:r>
              <a:rPr lang="en-US" u="sng" dirty="0"/>
              <a:t>LITERATURE  REVIEW (Continued)</a:t>
            </a:r>
            <a:endParaRPr lang="en-IN" dirty="0"/>
          </a:p>
        </p:txBody>
      </p:sp>
      <p:pic>
        <p:nvPicPr>
          <p:cNvPr id="4" name="table">
            <a:extLst>
              <a:ext uri="{FF2B5EF4-FFF2-40B4-BE49-F238E27FC236}">
                <a16:creationId xmlns:a16="http://schemas.microsoft.com/office/drawing/2014/main" id="{FC4E37E6-AA97-CCC4-85F6-B85085CD7EB2}"/>
              </a:ext>
            </a:extLst>
          </p:cNvPr>
          <p:cNvPicPr>
            <a:picLocks noGrp="1" noChangeAspect="1"/>
          </p:cNvPicPr>
          <p:nvPr>
            <p:ph idx="1"/>
          </p:nvPr>
        </p:nvPicPr>
        <p:blipFill>
          <a:blip r:embed="rId2"/>
          <a:stretch>
            <a:fillRect/>
          </a:stretch>
        </p:blipFill>
        <p:spPr>
          <a:xfrm>
            <a:off x="1295400" y="1874325"/>
            <a:ext cx="9601200" cy="4287862"/>
          </a:xfrm>
          <a:prstGeom prst="rect">
            <a:avLst/>
          </a:prstGeom>
        </p:spPr>
      </p:pic>
    </p:spTree>
    <p:extLst>
      <p:ext uri="{BB962C8B-B14F-4D97-AF65-F5344CB8AC3E}">
        <p14:creationId xmlns:p14="http://schemas.microsoft.com/office/powerpoint/2010/main" val="138666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5A8D-625F-5C52-5A85-148F018A94D7}"/>
              </a:ext>
            </a:extLst>
          </p:cNvPr>
          <p:cNvSpPr>
            <a:spLocks noGrp="1"/>
          </p:cNvSpPr>
          <p:nvPr>
            <p:ph type="title"/>
          </p:nvPr>
        </p:nvSpPr>
        <p:spPr/>
        <p:txBody>
          <a:bodyPr/>
          <a:lstStyle/>
          <a:p>
            <a:r>
              <a:rPr lang="en-US" u="sng" dirty="0"/>
              <a:t>LITERATURE  REVIEW (Continued)</a:t>
            </a:r>
            <a:endParaRPr lang="en-IN" dirty="0"/>
          </a:p>
        </p:txBody>
      </p:sp>
      <p:pic>
        <p:nvPicPr>
          <p:cNvPr id="4" name="table">
            <a:extLst>
              <a:ext uri="{FF2B5EF4-FFF2-40B4-BE49-F238E27FC236}">
                <a16:creationId xmlns:a16="http://schemas.microsoft.com/office/drawing/2014/main" id="{0B1C3DCB-AF16-AC35-36B7-F96BEB883FB2}"/>
              </a:ext>
            </a:extLst>
          </p:cNvPr>
          <p:cNvPicPr>
            <a:picLocks noGrp="1" noChangeAspect="1"/>
          </p:cNvPicPr>
          <p:nvPr>
            <p:ph idx="1"/>
          </p:nvPr>
        </p:nvPicPr>
        <p:blipFill>
          <a:blip r:embed="rId2"/>
          <a:stretch>
            <a:fillRect/>
          </a:stretch>
        </p:blipFill>
        <p:spPr>
          <a:xfrm>
            <a:off x="1418691" y="1828800"/>
            <a:ext cx="9354617" cy="4343400"/>
          </a:xfrm>
          <a:prstGeom prst="rect">
            <a:avLst/>
          </a:prstGeom>
        </p:spPr>
      </p:pic>
    </p:spTree>
    <p:extLst>
      <p:ext uri="{BB962C8B-B14F-4D97-AF65-F5344CB8AC3E}">
        <p14:creationId xmlns:p14="http://schemas.microsoft.com/office/powerpoint/2010/main" val="300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PROBLEM STATEMENT</a:t>
            </a:r>
          </a:p>
        </p:txBody>
      </p:sp>
      <p:sp>
        <p:nvSpPr>
          <p:cNvPr id="4" name="Content Placeholder 3">
            <a:extLst>
              <a:ext uri="{FF2B5EF4-FFF2-40B4-BE49-F238E27FC236}">
                <a16:creationId xmlns:a16="http://schemas.microsoft.com/office/drawing/2014/main" id="{7B7C38E0-7BC7-361A-F1F6-31B38D83C8EC}"/>
              </a:ext>
            </a:extLst>
          </p:cNvPr>
          <p:cNvSpPr>
            <a:spLocks noGrp="1"/>
          </p:cNvSpPr>
          <p:nvPr>
            <p:ph idx="1"/>
          </p:nvPr>
        </p:nvSpPr>
        <p:spPr>
          <a:xfrm>
            <a:off x="855215" y="1671221"/>
            <a:ext cx="9601200" cy="1757779"/>
          </a:xfrm>
        </p:spPr>
        <p:txBody>
          <a:bodyPr>
            <a:normAutofit fontScale="92500"/>
          </a:bodyPr>
          <a:lstStyle/>
          <a:p>
            <a:pPr marL="0" indent="0" algn="just">
              <a:lnSpc>
                <a:spcPct val="150000"/>
              </a:lnSpc>
              <a:buNone/>
            </a:pPr>
            <a:r>
              <a:rPr lang="en-US" sz="2000" dirty="0">
                <a:solidFill>
                  <a:schemeClr val="tx2"/>
                </a:solidFill>
                <a:latin typeface="Times New Roman" panose="02020603050405020304" pitchFamily="18" charset="0"/>
                <a:cs typeface="Times New Roman" panose="02020603050405020304" pitchFamily="18" charset="0"/>
              </a:rPr>
              <a:t>The problem addressed in this project is the development of an efficient method for dehazing foggy images to improve visibility and enhance image quality. The main  goal of this project is to get the better quality of outdoor scene images in adverse weather due to fog and haze. </a:t>
            </a:r>
          </a:p>
          <a:p>
            <a:pPr algn="just">
              <a:lnSpc>
                <a:spcPct val="150000"/>
              </a:lnSpc>
            </a:pPr>
            <a:endParaRPr lang="en-US" sz="2000" dirty="0">
              <a:solidFill>
                <a:schemeClr val="tx2"/>
              </a:solidFill>
              <a:latin typeface="Times New Roman" panose="02020603050405020304" pitchFamily="18" charset="0"/>
              <a:cs typeface="Times New Roman" panose="02020603050405020304" pitchFamily="18" charset="0"/>
            </a:endParaRPr>
          </a:p>
          <a:p>
            <a:endParaRPr lang="en-IN" sz="2000" dirty="0">
              <a:solidFill>
                <a:schemeClr val="tx2"/>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503E0C70-DB7B-4C1B-931E-BCE24F00B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470" y="3888419"/>
            <a:ext cx="8478174" cy="227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4CB8-0B9D-AE9B-7E91-AD04D3FE3914}"/>
              </a:ext>
            </a:extLst>
          </p:cNvPr>
          <p:cNvSpPr>
            <a:spLocks noGrp="1"/>
          </p:cNvSpPr>
          <p:nvPr>
            <p:ph type="title"/>
          </p:nvPr>
        </p:nvSpPr>
        <p:spPr/>
        <p:txBody>
          <a:bodyPr/>
          <a:lstStyle/>
          <a:p>
            <a:r>
              <a:rPr lang="en-IN" u="sng" dirty="0"/>
              <a:t>PROPOSED SYSTEM</a:t>
            </a:r>
          </a:p>
        </p:txBody>
      </p:sp>
      <p:sp>
        <p:nvSpPr>
          <p:cNvPr id="3" name="Content Placeholder 2">
            <a:extLst>
              <a:ext uri="{FF2B5EF4-FFF2-40B4-BE49-F238E27FC236}">
                <a16:creationId xmlns:a16="http://schemas.microsoft.com/office/drawing/2014/main" id="{F4A3199D-4CD6-BF2E-CC2C-B942C15B435A}"/>
              </a:ext>
            </a:extLst>
          </p:cNvPr>
          <p:cNvSpPr>
            <a:spLocks noGrp="1"/>
          </p:cNvSpPr>
          <p:nvPr>
            <p:ph idx="1"/>
          </p:nvPr>
        </p:nvSpPr>
        <p:spPr>
          <a:xfrm>
            <a:off x="789373" y="2235335"/>
            <a:ext cx="9925975" cy="1349406"/>
          </a:xfrm>
        </p:spPr>
        <p:txBody>
          <a:bodyPr>
            <a:normAutofit/>
          </a:bodyPr>
          <a:lstStyle/>
          <a:p>
            <a:pPr marL="0" indent="0" algn="just">
              <a:lnSpc>
                <a:spcPct val="150000"/>
              </a:lnSpc>
              <a:buNone/>
            </a:pPr>
            <a:r>
              <a:rPr lang="en-IN" sz="1900" dirty="0">
                <a:solidFill>
                  <a:schemeClr val="tx2"/>
                </a:solidFill>
                <a:latin typeface="Times New Roman" panose="02020603050405020304" pitchFamily="18" charset="0"/>
                <a:cs typeface="Times New Roman" panose="02020603050405020304" pitchFamily="18" charset="0"/>
              </a:rPr>
              <a:t>Our proposed system comprises preprocessing for image enhancement, Dark Channel Prior for haze removal via transmission map estimation, and post-processing to refine dehazed images, ensuring optimal clarity and visual accuracy.</a:t>
            </a:r>
          </a:p>
        </p:txBody>
      </p:sp>
    </p:spTree>
    <p:extLst>
      <p:ext uri="{BB962C8B-B14F-4D97-AF65-F5344CB8AC3E}">
        <p14:creationId xmlns:p14="http://schemas.microsoft.com/office/powerpoint/2010/main" val="177614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1427</TotalTime>
  <Words>818</Words>
  <Application>Microsoft Office PowerPoint</Application>
  <PresentationFormat>Widescreen</PresentationFormat>
  <Paragraphs>107</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Book Antiqua</vt:lpstr>
      <vt:lpstr>Times New Roman</vt:lpstr>
      <vt:lpstr>Sales Direction 16X9</vt:lpstr>
      <vt:lpstr>PowerPoint Presentation</vt:lpstr>
      <vt:lpstr>CONTENTS</vt:lpstr>
      <vt:lpstr>INTRODUCTION</vt:lpstr>
      <vt:lpstr>SYSTEM ANALYSIS</vt:lpstr>
      <vt:lpstr>LITERATURE  REVIEW</vt:lpstr>
      <vt:lpstr>LITERATURE  REVIEW (Continued)</vt:lpstr>
      <vt:lpstr>LITERATURE  REVIEW (Continued)</vt:lpstr>
      <vt:lpstr>PROBLEM STATEMENT</vt:lpstr>
      <vt:lpstr>PROPOSED SYSTEM</vt:lpstr>
      <vt:lpstr>REQUIREMENTS SPECIFICATION </vt:lpstr>
      <vt:lpstr>REQUIREMENTS SPECIFICATION </vt:lpstr>
      <vt:lpstr>SYSTEM DESIGN</vt:lpstr>
      <vt:lpstr>IMPLEMENTATION</vt:lpstr>
      <vt:lpstr>Formation of Haze:</vt:lpstr>
      <vt:lpstr>BLOCK  DIAGRAM OF SYSTEM DESIGN</vt:lpstr>
      <vt:lpstr>STEPS:</vt:lpstr>
      <vt:lpstr>Tools Used</vt:lpstr>
      <vt:lpstr>SNAPSHOTS</vt:lpstr>
      <vt:lpstr>SNAPSHOTS</vt:lpstr>
      <vt:lpstr>SNAPSHOTS</vt:lpstr>
      <vt:lpstr>SNAPSHOTS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Namitha D</dc:creator>
  <cp:lastModifiedBy>Namitha D</cp:lastModifiedBy>
  <cp:revision>63</cp:revision>
  <dcterms:created xsi:type="dcterms:W3CDTF">2023-09-16T09:43:08Z</dcterms:created>
  <dcterms:modified xsi:type="dcterms:W3CDTF">2024-04-29T19:21:38Z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