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0" r:id="rId7"/>
    <p:sldId id="274" r:id="rId8"/>
    <p:sldId id="276" r:id="rId9"/>
    <p:sldId id="277" r:id="rId10"/>
    <p:sldId id="272" r:id="rId11"/>
    <p:sldId id="273" r:id="rId12"/>
    <p:sldId id="278" r:id="rId13"/>
    <p:sldId id="281" r:id="rId14"/>
    <p:sldId id="279"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45CEB5-43C3-437E-8320-94513401377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5CEB5-43C3-437E-8320-94513401377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5CEB5-43C3-437E-8320-94513401377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5CEB5-43C3-437E-8320-94513401377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5CEB5-43C3-437E-8320-94513401377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5CEB5-43C3-437E-8320-94513401377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45CEB5-43C3-437E-8320-945134013774}"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5CEB5-43C3-437E-8320-945134013774}"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5CEB5-43C3-437E-8320-945134013774}"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5CEB5-43C3-437E-8320-94513401377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5CEB5-43C3-437E-8320-94513401377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7BDE-BEFE-4778-A6A8-FB43C429FD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5CEB5-43C3-437E-8320-945134013774}" type="datetimeFigureOut">
              <a:rPr lang="en-US" smtClean="0"/>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7BDE-BEFE-4778-A6A8-FB43C429FD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ctrTitle"/>
          </p:nvPr>
        </p:nvSpPr>
        <p:spPr>
          <a:xfrm>
            <a:off x="1071538" y="1857364"/>
            <a:ext cx="6929486" cy="2243152"/>
          </a:xfrm>
        </p:spPr>
        <p:txBody>
          <a:bodyPr>
            <a:noAutofit/>
          </a:bodyPr>
          <a:lstStyle/>
          <a:p>
            <a:r>
              <a:rPr lang="en-IN" sz="6000" b="1" dirty="0" smtClean="0">
                <a:latin typeface="Algerian" pitchFamily="82" charset="0"/>
              </a:rPr>
              <a:t>Driver    Drowsiness Monitoring    System</a:t>
            </a:r>
            <a:endParaRPr lang="en-US" sz="6000" b="1" dirty="0">
              <a:latin typeface="Algerian" pitchFamily="82" charset="0"/>
            </a:endParaRPr>
          </a:p>
        </p:txBody>
      </p:sp>
      <p:sp>
        <p:nvSpPr>
          <p:cNvPr id="5" name="Subtitle 4"/>
          <p:cNvSpPr>
            <a:spLocks noGrp="1"/>
          </p:cNvSpPr>
          <p:nvPr>
            <p:ph type="subTitle" idx="1"/>
          </p:nvPr>
        </p:nvSpPr>
        <p:spPr>
          <a:xfrm>
            <a:off x="785786" y="5000636"/>
            <a:ext cx="5072098" cy="1143008"/>
          </a:xfrm>
        </p:spPr>
        <p:txBody>
          <a:bodyPr>
            <a:normAutofit/>
          </a:bodyPr>
          <a:lstStyle/>
          <a:p>
            <a:pPr algn="l"/>
            <a:r>
              <a:rPr lang="en-IN" sz="2800" b="1" dirty="0" smtClean="0">
                <a:solidFill>
                  <a:schemeClr val="tx1"/>
                </a:solidFill>
                <a:latin typeface="Algerian" pitchFamily="82" charset="0"/>
              </a:rPr>
              <a:t>By:</a:t>
            </a:r>
          </a:p>
          <a:p>
            <a:pPr algn="l"/>
            <a:r>
              <a:rPr lang="en-IN" sz="2800" b="1" dirty="0" smtClean="0">
                <a:solidFill>
                  <a:schemeClr val="tx1"/>
                </a:solidFill>
                <a:latin typeface="Algerian" pitchFamily="82" charset="0"/>
              </a:rPr>
              <a:t>Thejaswini B S</a:t>
            </a:r>
            <a:endParaRPr lang="en-US" sz="2800" b="1"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p:txBody>
          <a:bodyPr/>
          <a:lstStyle/>
          <a:p>
            <a:r>
              <a:rPr lang="en-IN" b="1" u="sng" dirty="0" err="1" smtClean="0">
                <a:latin typeface="Algerian" pitchFamily="82" charset="0"/>
              </a:rPr>
              <a:t>UNIQUEness</a:t>
            </a:r>
            <a:endParaRPr lang="en-US" b="1" u="sng" dirty="0">
              <a:latin typeface="Algerian" pitchFamily="82" charset="0"/>
            </a:endParaRPr>
          </a:p>
        </p:txBody>
      </p:sp>
      <p:sp>
        <p:nvSpPr>
          <p:cNvPr id="5" name="Content Placeholder 4"/>
          <p:cNvSpPr>
            <a:spLocks noGrp="1"/>
          </p:cNvSpPr>
          <p:nvPr>
            <p:ph idx="1"/>
          </p:nvPr>
        </p:nvSpPr>
        <p:spPr>
          <a:xfrm>
            <a:off x="457200" y="1600200"/>
            <a:ext cx="6829444" cy="4525963"/>
          </a:xfrm>
        </p:spPr>
        <p:txBody>
          <a:bodyPr/>
          <a:lstStyle/>
          <a:p>
            <a:pPr algn="just">
              <a:buNone/>
            </a:pPr>
            <a:r>
              <a:rPr lang="en-US" sz="2800" dirty="0" smtClean="0">
                <a:latin typeface="Times New Roman" pitchFamily="18" charset="0"/>
                <a:cs typeface="Times New Roman" pitchFamily="18" charset="0"/>
              </a:rPr>
              <a:t>    Our approach uniquely combines real-time video processing with facial landmark detection using open-source tools to create a cost-effective and flexible driver drowsiness monitoring system. By utilizing a web-based interface, the solution ensures accessibility and ease of use across various devices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a:xfrm>
            <a:off x="457200" y="274638"/>
            <a:ext cx="8229600" cy="1011222"/>
          </a:xfrm>
        </p:spPr>
        <p:txBody>
          <a:bodyPr/>
          <a:lstStyle/>
          <a:p>
            <a:r>
              <a:rPr lang="en-IN" b="1" u="sng" dirty="0" smtClean="0">
                <a:latin typeface="Algerian" pitchFamily="82" charset="0"/>
              </a:rPr>
              <a:t>OUTPUT</a:t>
            </a:r>
            <a:endParaRPr lang="en-US" b="1" u="sng" dirty="0">
              <a:latin typeface="Algerian" pitchFamily="82" charset="0"/>
            </a:endParaRPr>
          </a:p>
        </p:txBody>
      </p:sp>
      <p:sp>
        <p:nvSpPr>
          <p:cNvPr id="5" name="Content Placeholder 4"/>
          <p:cNvSpPr>
            <a:spLocks noGrp="1"/>
          </p:cNvSpPr>
          <p:nvPr>
            <p:ph idx="1"/>
          </p:nvPr>
        </p:nvSpPr>
        <p:spPr>
          <a:xfrm>
            <a:off x="457200" y="1428736"/>
            <a:ext cx="8043890" cy="4697427"/>
          </a:xfrm>
        </p:spPr>
        <p:txBody>
          <a:bodyPr/>
          <a:lstStyle/>
          <a:p>
            <a:pPr algn="just">
              <a:buNone/>
            </a:pPr>
            <a:r>
              <a:rPr lang="en-US" dirty="0" smtClean="0"/>
              <a:t>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eye region is marked by 6 coordinates. These coordinates can be used to find whether the eye is open or closed if the value of EAR is checked with a certain threshold value.</a:t>
            </a:r>
          </a:p>
        </p:txBody>
      </p:sp>
      <p:pic>
        <p:nvPicPr>
          <p:cNvPr id="12290" name="Picture 2" descr="https://private-user-images.githubusercontent.com/115609807/344472008-4eb5400c-cde8-4643-807b-149aa2dbfd69.png?jwt=eyJhbGciOiJIUzI1NiIsInR5cCI6IkpXVCJ9.eyJpc3MiOiJnaXRodWIuY29tIiwiYXVkIjoicmF3LmdpdGh1YnVzZXJjb250ZW50LmNvbSIsImtleSI6ImtleTUiLCJleHAiOjE3MTk3NjIxNDMsIm5iZiI6MTcxOTc2MTg0MywicGF0aCI6Ii8xMTU2MDk4MDcvMzQ0NDcyMDA4LTRlYjU0MDBjLWNkZTgtNDY0My04MDdiLTE0OWFhMmRiZmQ2OS5wbmc_WC1BbXotQWxnb3JpdGhtPUFXUzQtSE1BQy1TSEEyNTYmWC1BbXotQ3JlZGVudGlhbD1BS0lBVkNPRFlMU0E1M1BRSzRaQSUyRjIwMjQwNjMwJTJGdXMtZWFzdC0xJTJGczMlMkZhd3M0X3JlcXVlc3QmWC1BbXotRGF0ZT0yMDI0MDYzMFQxNTM3MjNaJlgtQW16LUV4cGlyZXM9MzAwJlgtQW16LVNpZ25hdHVyZT1iNTljM2Y1MTE3MWZhNzEwZTM1NGYxOTcwMWU0YTdlZjY1MzYwMmJlOWRjNGU1OGIwZWY5ZDllMjgxYzM5NTczJlgtQW16LVNpZ25lZEhlYWRlcnM9aG9zdCZhY3Rvcl9pZD0wJmtleV9pZD0wJnJlcG9faWQ9MCJ9.kA1Q7TM5E4tMMkfRP45AnDz8v307tbEcK9_H3M712YY"/>
          <p:cNvPicPr>
            <a:picLocks noChangeAspect="1" noChangeArrowheads="1"/>
          </p:cNvPicPr>
          <p:nvPr/>
        </p:nvPicPr>
        <p:blipFill>
          <a:blip r:embed="rId3"/>
          <a:srcRect/>
          <a:stretch>
            <a:fillRect/>
          </a:stretch>
        </p:blipFill>
        <p:spPr bwMode="auto">
          <a:xfrm>
            <a:off x="571472" y="2786058"/>
            <a:ext cx="8072494" cy="387191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5" name="Content Placeholder 4"/>
          <p:cNvSpPr>
            <a:spLocks noGrp="1"/>
          </p:cNvSpPr>
          <p:nvPr>
            <p:ph idx="1"/>
          </p:nvPr>
        </p:nvSpPr>
        <p:spPr>
          <a:xfrm>
            <a:off x="457200" y="571480"/>
            <a:ext cx="8229600" cy="5554683"/>
          </a:xfrm>
        </p:spPr>
        <p:txBody>
          <a:bodyPr/>
          <a:lstStyle/>
          <a:p>
            <a:pPr algn="just">
              <a:buNone/>
            </a:pPr>
            <a:r>
              <a:rPr lang="en-US" dirty="0" smtClean="0"/>
              <a:t>   </a:t>
            </a:r>
            <a:r>
              <a:rPr lang="en-US" dirty="0" smtClean="0">
                <a:latin typeface="Times New Roman" pitchFamily="18" charset="0"/>
                <a:cs typeface="Times New Roman" pitchFamily="18" charset="0"/>
              </a:rPr>
              <a:t>I </a:t>
            </a:r>
            <a:r>
              <a:rPr lang="en-US" dirty="0">
                <a:latin typeface="Times New Roman" pitchFamily="18" charset="0"/>
                <a:cs typeface="Times New Roman" pitchFamily="18" charset="0"/>
              </a:rPr>
              <a:t>have tried plotting the MAR and EAR graph Vs. Time in order to make the working clearer to the audience. The graph looks like:</a:t>
            </a:r>
          </a:p>
        </p:txBody>
      </p:sp>
      <p:pic>
        <p:nvPicPr>
          <p:cNvPr id="8194" name="Picture 2" descr="https://private-user-images.githubusercontent.com/115609807/344472236-c424aa79-5489-4931-893b-852409ed81f9.png?jwt=eyJhbGciOiJIUzI1NiIsInR5cCI6IkpXVCJ9.eyJpc3MiOiJnaXRodWIuY29tIiwiYXVkIjoicmF3LmdpdGh1YnVzZXJjb250ZW50LmNvbSIsImtleSI6ImtleTUiLCJleHAiOjE3MTk3NjIxNDMsIm5iZiI6MTcxOTc2MTg0MywicGF0aCI6Ii8xMTU2MDk4MDcvMzQ0NDcyMjM2LWM0MjRhYTc5LTU0ODktNDkzMS04OTNiLTg1MjQwOWVkODFmOS5wbmc_WC1BbXotQWxnb3JpdGhtPUFXUzQtSE1BQy1TSEEyNTYmWC1BbXotQ3JlZGVudGlhbD1BS0lBVkNPRFlMU0E1M1BRSzRaQSUyRjIwMjQwNjMwJTJGdXMtZWFzdC0xJTJGczMlMkZhd3M0X3JlcXVlc3QmWC1BbXotRGF0ZT0yMDI0MDYzMFQxNTM3MjNaJlgtQW16LUV4cGlyZXM9MzAwJlgtQW16LVNpZ25hdHVyZT0xZjAyMDE4NGExODg4YTE1NWU0MDFmODQ1OWFjMDNjNzE3NDI2YjZkNTM1ODdkYWQ0N2E3MDM5NDk0MjA4MWViJlgtQW16LVNpZ25lZEhlYWRlcnM9aG9zdCZhY3Rvcl9pZD0wJmtleV9pZD0wJnJlcG9faWQ9MCJ9.VTzkvo6iIhHIjixy8EJX4Hw7wFIpC-SUO6PrI3eGQ8U"/>
          <p:cNvPicPr>
            <a:picLocks noChangeAspect="1" noChangeArrowheads="1"/>
          </p:cNvPicPr>
          <p:nvPr/>
        </p:nvPicPr>
        <p:blipFill>
          <a:blip r:embed="rId3"/>
          <a:srcRect b="21666"/>
          <a:stretch>
            <a:fillRect/>
          </a:stretch>
        </p:blipFill>
        <p:spPr bwMode="auto">
          <a:xfrm>
            <a:off x="357158" y="2357430"/>
            <a:ext cx="8429684" cy="428628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6" name="Picture 5" descr="https://i.pinimg.com/originals/54/3c/37/543c3719f1921c92c699eb5ff6fc1f9a.png"/>
          <p:cNvPicPr>
            <a:picLocks noChangeAspect="1" noChangeArrowheads="1"/>
          </p:cNvPicPr>
          <p:nvPr/>
        </p:nvPicPr>
        <p:blipFill>
          <a:blip r:embed="rId2"/>
          <a:srcRect r="48461"/>
          <a:stretch>
            <a:fillRect/>
          </a:stretch>
        </p:blipFill>
        <p:spPr bwMode="auto">
          <a:xfrm>
            <a:off x="4500562" y="2214554"/>
            <a:ext cx="4643438" cy="4643446"/>
          </a:xfrm>
          <a:prstGeom prst="rect">
            <a:avLst/>
          </a:prstGeom>
          <a:noFill/>
        </p:spPr>
      </p:pic>
      <p:sp>
        <p:nvSpPr>
          <p:cNvPr id="10" name="Title 9"/>
          <p:cNvSpPr>
            <a:spLocks noGrp="1"/>
          </p:cNvSpPr>
          <p:nvPr>
            <p:ph type="title"/>
          </p:nvPr>
        </p:nvSpPr>
        <p:spPr/>
        <p:txBody>
          <a:bodyPr>
            <a:normAutofit/>
          </a:bodyPr>
          <a:lstStyle/>
          <a:p>
            <a:r>
              <a:rPr lang="en-IN" b="1" u="sng" dirty="0" smtClean="0">
                <a:latin typeface="Algerian" pitchFamily="82" charset="0"/>
                <a:cs typeface="Times New Roman" pitchFamily="18" charset="0"/>
              </a:rPr>
              <a:t>User  interface</a:t>
            </a:r>
            <a:endParaRPr lang="en-US" b="1" u="sng" dirty="0">
              <a:latin typeface="Algerian" pitchFamily="82" charset="0"/>
              <a:cs typeface="Times New Roman" pitchFamily="18" charset="0"/>
            </a:endParaRPr>
          </a:p>
        </p:txBody>
      </p:sp>
      <p:pic>
        <p:nvPicPr>
          <p:cNvPr id="29698" name="Picture 2" descr="https://private-user-images.githubusercontent.com/115609807/344472145-a1904e6e-cbc6-4890-b031-4dad76304983.png?jwt=eyJhbGciOiJIUzI1NiIsInR5cCI6IkpXVCJ9.eyJpc3MiOiJnaXRodWIuY29tIiwiYXVkIjoicmF3LmdpdGh1YnVzZXJjb250ZW50LmNvbSIsImtleSI6ImtleTUiLCJleHAiOjE3MTk3NjIxNDMsIm5iZiI6MTcxOTc2MTg0MywicGF0aCI6Ii8xMTU2MDk4MDcvMzQ0NDcyMTQ1LWExOTA0ZTZlLWNiYzYtNDg5MC1iMDMxLTRkYWQ3NjMwNDk4My5wbmc_WC1BbXotQWxnb3JpdGhtPUFXUzQtSE1BQy1TSEEyNTYmWC1BbXotQ3JlZGVudGlhbD1BS0lBVkNPRFlMU0E1M1BRSzRaQSUyRjIwMjQwNjMwJTJGdXMtZWFzdC0xJTJGczMlMkZhd3M0X3JlcXVlc3QmWC1BbXotRGF0ZT0yMDI0MDYzMFQxNTM3MjNaJlgtQW16LUV4cGlyZXM9MzAwJlgtQW16LVNpZ25hdHVyZT1iNmU3ZGY4OTI2NTNlYTA0NGFhZmZkYzlhMGQ0Yjk0MmIwMTkyMWE4Mzc1NGFmNjE4MTNiMGNjZWFmZTBmNzdiJlgtQW16LVNpZ25lZEhlYWRlcnM9aG9zdCZhY3Rvcl9pZD0wJmtleV9pZD0wJnJlcG9faWQ9MCJ9.QKgORDN53bpO7alNa0fbQBvRDA0UaOhC6J97QtT5zyA"/>
          <p:cNvPicPr>
            <a:picLocks noChangeAspect="1" noChangeArrowheads="1"/>
          </p:cNvPicPr>
          <p:nvPr/>
        </p:nvPicPr>
        <p:blipFill>
          <a:blip r:embed="rId3"/>
          <a:srcRect/>
          <a:stretch>
            <a:fillRect/>
          </a:stretch>
        </p:blipFill>
        <p:spPr bwMode="auto">
          <a:xfrm>
            <a:off x="1857356" y="1357298"/>
            <a:ext cx="5366824" cy="490461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p:txBody>
          <a:bodyPr/>
          <a:lstStyle/>
          <a:p>
            <a:r>
              <a:rPr lang="en-IN" b="1" u="sng" dirty="0" smtClean="0">
                <a:latin typeface="Algerian" pitchFamily="82" charset="0"/>
              </a:rPr>
              <a:t>CONCLUSION</a:t>
            </a:r>
            <a:endParaRPr lang="en-US" b="1" u="sng" dirty="0">
              <a:latin typeface="Algerian" pitchFamily="82" charset="0"/>
            </a:endParaRPr>
          </a:p>
        </p:txBody>
      </p:sp>
      <p:sp>
        <p:nvSpPr>
          <p:cNvPr id="5" name="Content Placeholder 4"/>
          <p:cNvSpPr>
            <a:spLocks noGrp="1"/>
          </p:cNvSpPr>
          <p:nvPr>
            <p:ph idx="1"/>
          </p:nvPr>
        </p:nvSpPr>
        <p:spPr/>
        <p:txBody>
          <a:bodyPr/>
          <a:lstStyle/>
          <a:p>
            <a:pPr algn="just">
              <a:buNone/>
            </a:pPr>
            <a:r>
              <a:rPr lang="en-US" dirty="0" smtClean="0"/>
              <a:t>    </a:t>
            </a:r>
            <a:r>
              <a:rPr lang="en-US" dirty="0" smtClean="0">
                <a:latin typeface="Times New Roman" pitchFamily="18" charset="0"/>
                <a:cs typeface="Times New Roman" pitchFamily="18" charset="0"/>
              </a:rPr>
              <a:t>In conclusion, the Driver Drowsiness Monitoring System provides a real-time, cost-effective solution to enhance road safety by detecting driver fatigue using accessible, open-source tools. Its flexibility and ease of use make it a valuable addition to modern vehicular safety systems.</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4" name="Title 3"/>
          <p:cNvSpPr>
            <a:spLocks noGrp="1"/>
          </p:cNvSpPr>
          <p:nvPr>
            <p:ph type="title"/>
          </p:nvPr>
        </p:nvSpPr>
        <p:spPr>
          <a:xfrm>
            <a:off x="0" y="1857364"/>
            <a:ext cx="8229600" cy="1143000"/>
          </a:xfrm>
        </p:spPr>
        <p:txBody>
          <a:bodyPr>
            <a:noAutofit/>
          </a:bodyPr>
          <a:lstStyle/>
          <a:p>
            <a:r>
              <a:rPr lang="en-IN" sz="11500" b="1" dirty="0" smtClean="0">
                <a:latin typeface="Brush Script MT" pitchFamily="66" charset="0"/>
              </a:rPr>
              <a:t>Thank  You</a:t>
            </a:r>
            <a:endParaRPr lang="en-US" sz="11500" b="1" dirty="0">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a:xfrm>
            <a:off x="428596" y="428604"/>
            <a:ext cx="8229600" cy="1143000"/>
          </a:xfrm>
        </p:spPr>
        <p:txBody>
          <a:bodyPr/>
          <a:lstStyle/>
          <a:p>
            <a:r>
              <a:rPr lang="en-IN" b="1" u="sng" dirty="0" smtClean="0">
                <a:latin typeface="Algerian" pitchFamily="82" charset="0"/>
              </a:rPr>
              <a:t>Introduction</a:t>
            </a:r>
            <a:endParaRPr lang="en-US" b="1" u="sng" dirty="0">
              <a:latin typeface="Algerian" pitchFamily="82" charset="0"/>
            </a:endParaRPr>
          </a:p>
        </p:txBody>
      </p:sp>
      <p:sp>
        <p:nvSpPr>
          <p:cNvPr id="5" name="Content Placeholder 4"/>
          <p:cNvSpPr>
            <a:spLocks noGrp="1"/>
          </p:cNvSpPr>
          <p:nvPr>
            <p:ph idx="1"/>
          </p:nvPr>
        </p:nvSpPr>
        <p:spPr>
          <a:xfrm>
            <a:off x="214282" y="1600201"/>
            <a:ext cx="8572560" cy="3400435"/>
          </a:xfrm>
        </p:spPr>
        <p:txBody>
          <a:bodyPr>
            <a:normAutofit/>
          </a:bodyPr>
          <a:lstStyle/>
          <a:p>
            <a:pPr algn="just">
              <a:buNone/>
            </a:pPr>
            <a:r>
              <a:rPr lang="en-US" sz="3000" dirty="0" smtClean="0">
                <a:latin typeface="Times New Roman" pitchFamily="18" charset="0"/>
                <a:cs typeface="Times New Roman" pitchFamily="18" charset="0"/>
              </a:rPr>
              <a:t>   A Driver Drowsiness Monitoring System uses real-time video feed and facial landmark detection to identify signs of driver fatigue and alert them, enhancing road safety. This system leverages computer vision and machine learning techniques to continuously monitor and analyze the driver's eye movements and blinking patterns.</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a:xfrm>
            <a:off x="914400" y="500042"/>
            <a:ext cx="7586690" cy="1143000"/>
          </a:xfrm>
        </p:spPr>
        <p:txBody>
          <a:bodyPr/>
          <a:lstStyle/>
          <a:p>
            <a:pPr algn="r"/>
            <a:r>
              <a:rPr lang="en-IN" b="1" u="sng" dirty="0" smtClean="0">
                <a:latin typeface="Algerian" pitchFamily="82" charset="0"/>
              </a:rPr>
              <a:t>Problem</a:t>
            </a:r>
            <a:r>
              <a:rPr lang="en-IN" b="1" dirty="0" smtClean="0">
                <a:latin typeface="Algerian" pitchFamily="82" charset="0"/>
              </a:rPr>
              <a:t> </a:t>
            </a:r>
            <a:r>
              <a:rPr lang="en-IN" b="1" u="sng" dirty="0" smtClean="0">
                <a:latin typeface="Algerian" pitchFamily="82" charset="0"/>
              </a:rPr>
              <a:t>Statement</a:t>
            </a:r>
            <a:endParaRPr lang="en-US" b="1" u="sng" dirty="0">
              <a:latin typeface="Algerian" pitchFamily="82" charset="0"/>
            </a:endParaRPr>
          </a:p>
        </p:txBody>
      </p:sp>
      <p:sp>
        <p:nvSpPr>
          <p:cNvPr id="5" name="Content Placeholder 4"/>
          <p:cNvSpPr>
            <a:spLocks noGrp="1"/>
          </p:cNvSpPr>
          <p:nvPr>
            <p:ph idx="1"/>
          </p:nvPr>
        </p:nvSpPr>
        <p:spPr>
          <a:xfrm>
            <a:off x="428596" y="1714488"/>
            <a:ext cx="6500858" cy="4525963"/>
          </a:xfrm>
        </p:spPr>
        <p:txBody>
          <a:bodyPr/>
          <a:lstStyle/>
          <a:p>
            <a:pPr algn="just">
              <a:buNone/>
            </a:pPr>
            <a:r>
              <a:rPr lang="en-US"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Driver drowsiness is a significant cause of road accidents, posing a severe risk to driver safety. A system is needed to detect signs of fatigue in real-time and alert the driver to prevent accidents caused by drowsiness.</a:t>
            </a:r>
            <a:endParaRPr lang="en-US" sz="3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a:xfrm>
            <a:off x="571472" y="642918"/>
            <a:ext cx="7286676" cy="1143000"/>
          </a:xfrm>
        </p:spPr>
        <p:txBody>
          <a:bodyPr/>
          <a:lstStyle/>
          <a:p>
            <a:pPr algn="r"/>
            <a:r>
              <a:rPr lang="en-US" b="1" u="sng" dirty="0" smtClean="0">
                <a:latin typeface="Algerian" pitchFamily="82" charset="0"/>
              </a:rPr>
              <a:t>Pre-Requisite</a:t>
            </a:r>
            <a:endParaRPr lang="en-US" b="1" u="sng" dirty="0">
              <a:latin typeface="Algerian" pitchFamily="82" charset="0"/>
            </a:endParaRPr>
          </a:p>
        </p:txBody>
      </p:sp>
      <p:sp>
        <p:nvSpPr>
          <p:cNvPr id="5" name="Content Placeholder 4"/>
          <p:cNvSpPr>
            <a:spLocks noGrp="1"/>
          </p:cNvSpPr>
          <p:nvPr>
            <p:ph idx="1"/>
          </p:nvPr>
        </p:nvSpPr>
        <p:spPr>
          <a:xfrm>
            <a:off x="428596" y="1714488"/>
            <a:ext cx="6000792" cy="4572032"/>
          </a:xfrm>
        </p:spPr>
        <p:txBody>
          <a:bodyPr>
            <a:normAutofit lnSpcReduction="10000"/>
          </a:bodyPr>
          <a:lstStyle/>
          <a:p>
            <a:pPr algn="just">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Before building a Driver Drowsiness Monitoring System, ensure you have a basic understanding of computer vision and machine learning, as well as experience with Python programming and web development using Flask. Additionally, install necessary libraries such as </a:t>
            </a:r>
            <a:r>
              <a:rPr lang="en-US" sz="2800" dirty="0" err="1" smtClean="0">
                <a:latin typeface="Times New Roman" pitchFamily="18" charset="0"/>
                <a:cs typeface="Times New Roman" pitchFamily="18" charset="0"/>
              </a:rPr>
              <a:t>OpenCV</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Dlib</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Scipy</a:t>
            </a:r>
            <a:r>
              <a:rPr lang="en-US" sz="2800" dirty="0" smtClean="0">
                <a:latin typeface="Times New Roman" pitchFamily="18" charset="0"/>
                <a:cs typeface="Times New Roman" pitchFamily="18" charset="0"/>
              </a:rPr>
              <a:t>, and Flask, and download the facial landmark predictor model from </a:t>
            </a:r>
            <a:r>
              <a:rPr lang="en-US" sz="2800" dirty="0" err="1" smtClean="0">
                <a:latin typeface="Times New Roman" pitchFamily="18" charset="0"/>
                <a:cs typeface="Times New Roman" pitchFamily="18" charset="0"/>
              </a:rPr>
              <a:t>Dlib's</a:t>
            </a:r>
            <a:r>
              <a:rPr lang="en-US" sz="2800" dirty="0" smtClean="0">
                <a:latin typeface="Times New Roman" pitchFamily="18" charset="0"/>
                <a:cs typeface="Times New Roman" pitchFamily="18" charset="0"/>
              </a:rPr>
              <a:t> model zoo.</a:t>
            </a:r>
            <a:endParaRPr lang="en-US" sz="3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2" descr="https://i.pinimg.com/originals/54/3c/37/543c3719f1921c92c699eb5ff6fc1f9a.png"/>
          <p:cNvPicPr>
            <a:picLocks noChangeAspect="1" noChangeArrowheads="1"/>
          </p:cNvPicPr>
          <p:nvPr/>
        </p:nvPicPr>
        <p:blipFill>
          <a:blip r:embed="rId2"/>
          <a:srcRect/>
          <a:stretch>
            <a:fillRect/>
          </a:stretch>
        </p:blipFill>
        <p:spPr bwMode="auto">
          <a:xfrm>
            <a:off x="1904981" y="1428736"/>
            <a:ext cx="7239019" cy="5429264"/>
          </a:xfrm>
          <a:prstGeom prst="rect">
            <a:avLst/>
          </a:prstGeom>
          <a:noFill/>
        </p:spPr>
      </p:pic>
      <p:sp>
        <p:nvSpPr>
          <p:cNvPr id="4" name="Title 3"/>
          <p:cNvSpPr>
            <a:spLocks noGrp="1"/>
          </p:cNvSpPr>
          <p:nvPr>
            <p:ph type="title"/>
          </p:nvPr>
        </p:nvSpPr>
        <p:spPr>
          <a:xfrm>
            <a:off x="1071538" y="274638"/>
            <a:ext cx="7615262" cy="1143000"/>
          </a:xfrm>
        </p:spPr>
        <p:txBody>
          <a:bodyPr/>
          <a:lstStyle/>
          <a:p>
            <a:pPr algn="l"/>
            <a:r>
              <a:rPr lang="en-US" b="1" u="sng" dirty="0" smtClean="0">
                <a:latin typeface="Algerian" pitchFamily="82" charset="0"/>
              </a:rPr>
              <a:t>Tools</a:t>
            </a:r>
            <a:endParaRPr lang="en-US" b="1" u="sng" dirty="0">
              <a:latin typeface="Algerian" pitchFamily="82" charset="0"/>
            </a:endParaRPr>
          </a:p>
        </p:txBody>
      </p:sp>
      <p:sp>
        <p:nvSpPr>
          <p:cNvPr id="5" name="Content Placeholder 4"/>
          <p:cNvSpPr>
            <a:spLocks noGrp="1"/>
          </p:cNvSpPr>
          <p:nvPr>
            <p:ph idx="1"/>
          </p:nvPr>
        </p:nvSpPr>
        <p:spPr>
          <a:xfrm>
            <a:off x="1214414" y="1714488"/>
            <a:ext cx="5429288" cy="4525963"/>
          </a:xfrm>
        </p:spPr>
        <p:txBody>
          <a:bodyPr>
            <a:normAutofit/>
          </a:bodyPr>
          <a:lstStyle/>
          <a:p>
            <a:pPr marL="514350" indent="-514350">
              <a:buAutoNum type="arabicPeriod"/>
            </a:pPr>
            <a:r>
              <a:rPr lang="en-US" sz="2800" b="1" dirty="0" smtClean="0">
                <a:latin typeface="Times New Roman" pitchFamily="18" charset="0"/>
                <a:cs typeface="Times New Roman" pitchFamily="18" charset="0"/>
              </a:rPr>
              <a:t>Python Libraries</a:t>
            </a:r>
            <a:r>
              <a:rPr lang="en-US" sz="2800" dirty="0" smtClean="0">
                <a:latin typeface="Times New Roman" pitchFamily="18" charset="0"/>
                <a:cs typeface="Times New Roman" pitchFamily="18" charset="0"/>
              </a:rPr>
              <a:t>: </a:t>
            </a:r>
          </a:p>
          <a:p>
            <a:pPr marL="514350" indent="-514350">
              <a:buAutoNum type="alphaLcPeriod"/>
            </a:pPr>
            <a:r>
              <a:rPr lang="en-US" sz="2800" dirty="0" err="1" smtClean="0">
                <a:latin typeface="Times New Roman" pitchFamily="18" charset="0"/>
                <a:cs typeface="Times New Roman" pitchFamily="18" charset="0"/>
              </a:rPr>
              <a:t>OpenCV</a:t>
            </a:r>
            <a:endParaRPr lang="en-US" sz="2800" dirty="0" smtClean="0">
              <a:latin typeface="Times New Roman" pitchFamily="18" charset="0"/>
              <a:cs typeface="Times New Roman" pitchFamily="18" charset="0"/>
            </a:endParaRPr>
          </a:p>
          <a:p>
            <a:pPr marL="514350" indent="-514350">
              <a:buAutoNum type="alphaLcPeriod"/>
            </a:pPr>
            <a:r>
              <a:rPr lang="en-US" sz="2800" dirty="0" err="1" smtClean="0">
                <a:latin typeface="Times New Roman" pitchFamily="18" charset="0"/>
                <a:cs typeface="Times New Roman" pitchFamily="18" charset="0"/>
              </a:rPr>
              <a:t>Dlib</a:t>
            </a:r>
            <a:r>
              <a:rPr lang="en-US" sz="2800" dirty="0" smtClean="0">
                <a:latin typeface="Times New Roman" pitchFamily="18" charset="0"/>
                <a:cs typeface="Times New Roman" pitchFamily="18" charset="0"/>
              </a:rPr>
              <a:t> </a:t>
            </a:r>
          </a:p>
          <a:p>
            <a:pPr marL="514350" indent="-514350">
              <a:buAutoNum type="alphaLcPeriod"/>
            </a:pPr>
            <a:r>
              <a:rPr lang="en-US" sz="2800" dirty="0" err="1" smtClean="0">
                <a:latin typeface="Times New Roman" pitchFamily="18" charset="0"/>
                <a:cs typeface="Times New Roman" pitchFamily="18" charset="0"/>
              </a:rPr>
              <a:t>Scipy</a:t>
            </a:r>
            <a:r>
              <a:rPr lang="en-US" sz="2800" dirty="0" smtClean="0">
                <a:latin typeface="Times New Roman" pitchFamily="18" charset="0"/>
                <a:cs typeface="Times New Roman" pitchFamily="18" charset="0"/>
              </a:rPr>
              <a:t> </a:t>
            </a:r>
          </a:p>
          <a:p>
            <a:pPr marL="514350" indent="-514350">
              <a:buAutoNum type="alphaLcPeriod"/>
            </a:pPr>
            <a:r>
              <a:rPr lang="en-US" sz="2800" dirty="0" smtClean="0">
                <a:latin typeface="Times New Roman" pitchFamily="18" charset="0"/>
                <a:cs typeface="Times New Roman" pitchFamily="18" charset="0"/>
              </a:rPr>
              <a:t>Flask</a:t>
            </a:r>
          </a:p>
          <a:p>
            <a:pPr marL="514350" indent="-514350">
              <a:buNone/>
            </a:pPr>
            <a:r>
              <a:rPr lang="en-US" sz="2800" b="1" dirty="0" smtClean="0">
                <a:latin typeface="Times New Roman" pitchFamily="18" charset="0"/>
                <a:cs typeface="Times New Roman" pitchFamily="18" charset="0"/>
              </a:rPr>
              <a:t>2.   HTML/CSS/JavaScript</a:t>
            </a:r>
            <a:r>
              <a:rPr lang="en-US" sz="2800" dirty="0" smtClean="0">
                <a:latin typeface="Times New Roman" pitchFamily="18" charset="0"/>
                <a:cs typeface="Times New Roman" pitchFamily="18" charset="0"/>
              </a:rPr>
              <a:t>: </a:t>
            </a:r>
          </a:p>
          <a:p>
            <a:pPr marL="514350" indent="-514350">
              <a:buNone/>
            </a:pPr>
            <a:r>
              <a:rPr lang="en-US" sz="2800" dirty="0" smtClean="0">
                <a:latin typeface="Times New Roman" pitchFamily="18" charset="0"/>
                <a:cs typeface="Times New Roman" pitchFamily="18" charset="0"/>
              </a:rPr>
              <a:t>For the web interface</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6" name="Picture 5" descr="https://i.pinimg.com/originals/54/3c/37/543c3719f1921c92c699eb5ff6fc1f9a.png"/>
          <p:cNvPicPr>
            <a:picLocks noChangeAspect="1" noChangeArrowheads="1"/>
          </p:cNvPicPr>
          <p:nvPr/>
        </p:nvPicPr>
        <p:blipFill>
          <a:blip r:embed="rId2"/>
          <a:srcRect r="48461"/>
          <a:stretch>
            <a:fillRect/>
          </a:stretch>
        </p:blipFill>
        <p:spPr bwMode="auto">
          <a:xfrm>
            <a:off x="4500562" y="2214554"/>
            <a:ext cx="4643438" cy="4643446"/>
          </a:xfrm>
          <a:prstGeom prst="rect">
            <a:avLst/>
          </a:prstGeom>
          <a:noFill/>
        </p:spPr>
      </p:pic>
      <p:sp>
        <p:nvSpPr>
          <p:cNvPr id="10" name="Title 9"/>
          <p:cNvSpPr>
            <a:spLocks noGrp="1"/>
          </p:cNvSpPr>
          <p:nvPr>
            <p:ph type="title"/>
          </p:nvPr>
        </p:nvSpPr>
        <p:spPr/>
        <p:txBody>
          <a:bodyPr>
            <a:normAutofit fontScale="90000"/>
          </a:bodyPr>
          <a:lstStyle/>
          <a:p>
            <a:r>
              <a:rPr lang="en-US" b="1" u="sng" dirty="0" smtClean="0">
                <a:latin typeface="Algerian" pitchFamily="82" charset="0"/>
                <a:cs typeface="Times New Roman" pitchFamily="18" charset="0"/>
              </a:rPr>
              <a:t>Advantages of the</a:t>
            </a:r>
            <a:br>
              <a:rPr lang="en-US" b="1" u="sng" dirty="0" smtClean="0">
                <a:latin typeface="Algerian" pitchFamily="82" charset="0"/>
                <a:cs typeface="Times New Roman" pitchFamily="18" charset="0"/>
              </a:rPr>
            </a:br>
            <a:r>
              <a:rPr lang="en-US" b="1" u="sng" dirty="0" smtClean="0">
                <a:latin typeface="Algerian" pitchFamily="82" charset="0"/>
                <a:cs typeface="Times New Roman" pitchFamily="18" charset="0"/>
              </a:rPr>
              <a:t> Proposed Solution</a:t>
            </a:r>
            <a:endParaRPr lang="en-US" b="1" u="sng" dirty="0">
              <a:latin typeface="Algerian" pitchFamily="82" charset="0"/>
              <a:cs typeface="Times New Roman" pitchFamily="18" charset="0"/>
            </a:endParaRPr>
          </a:p>
        </p:txBody>
      </p:sp>
      <p:sp>
        <p:nvSpPr>
          <p:cNvPr id="11" name="Content Placeholder 10"/>
          <p:cNvSpPr>
            <a:spLocks noGrp="1"/>
          </p:cNvSpPr>
          <p:nvPr>
            <p:ph idx="1"/>
          </p:nvPr>
        </p:nvSpPr>
        <p:spPr>
          <a:xfrm>
            <a:off x="457200" y="1857364"/>
            <a:ext cx="8229600" cy="4643470"/>
          </a:xfrm>
        </p:spPr>
        <p:txBody>
          <a:bodyPr>
            <a:normAutofit fontScale="92500" lnSpcReduction="10000"/>
          </a:bodyPr>
          <a:lstStyle/>
          <a:p>
            <a:pPr algn="just"/>
            <a:r>
              <a:rPr lang="en-US" sz="2800" b="1" dirty="0" smtClean="0">
                <a:latin typeface="Times New Roman" pitchFamily="18" charset="0"/>
                <a:cs typeface="Times New Roman" pitchFamily="18" charset="0"/>
              </a:rPr>
              <a:t>Real-Time Processing</a:t>
            </a:r>
            <a:r>
              <a:rPr lang="en-US" sz="2800" dirty="0" smtClean="0">
                <a:latin typeface="Times New Roman" pitchFamily="18" charset="0"/>
                <a:cs typeface="Times New Roman" pitchFamily="18" charset="0"/>
              </a:rPr>
              <a:t>: The solution leverages real-time video feed and processing, providing immediate feedback and alerts to the driver.</a:t>
            </a:r>
          </a:p>
          <a:p>
            <a:pPr algn="just"/>
            <a:r>
              <a:rPr lang="en-US" sz="2800" b="1" dirty="0" smtClean="0">
                <a:latin typeface="Times New Roman" pitchFamily="18" charset="0"/>
                <a:cs typeface="Times New Roman" pitchFamily="18" charset="0"/>
              </a:rPr>
              <a:t>Cost-Effective</a:t>
            </a:r>
            <a:r>
              <a:rPr lang="en-US" sz="2800" dirty="0" smtClean="0">
                <a:latin typeface="Times New Roman" pitchFamily="18" charset="0"/>
                <a:cs typeface="Times New Roman" pitchFamily="18" charset="0"/>
              </a:rPr>
              <a:t>: Utilizing open-source libraries and a standard webcam makes the system cost-effective compared to specialized hardware solutions.</a:t>
            </a:r>
          </a:p>
          <a:p>
            <a:pPr algn="just"/>
            <a:r>
              <a:rPr lang="en-US" sz="2800" b="1" dirty="0" smtClean="0">
                <a:latin typeface="Times New Roman" pitchFamily="18" charset="0"/>
                <a:cs typeface="Times New Roman" pitchFamily="18" charset="0"/>
              </a:rPr>
              <a:t>Flexibility</a:t>
            </a:r>
            <a:r>
              <a:rPr lang="en-US" sz="2800" dirty="0" smtClean="0">
                <a:latin typeface="Times New Roman" pitchFamily="18" charset="0"/>
                <a:cs typeface="Times New Roman" pitchFamily="18" charset="0"/>
              </a:rPr>
              <a:t>: The system can be easily customized and enhanced with additional features, such as audio alerts, logging, and integration with vehicle systems.</a:t>
            </a:r>
          </a:p>
          <a:p>
            <a:pPr algn="just"/>
            <a:r>
              <a:rPr lang="en-US" sz="2800" b="1" dirty="0" smtClean="0">
                <a:latin typeface="Times New Roman" pitchFamily="18" charset="0"/>
                <a:cs typeface="Times New Roman" pitchFamily="18" charset="0"/>
              </a:rPr>
              <a:t>Web Interface</a:t>
            </a:r>
            <a:r>
              <a:rPr lang="en-US" sz="2800" dirty="0" smtClean="0">
                <a:latin typeface="Times New Roman" pitchFamily="18" charset="0"/>
                <a:cs typeface="Times New Roman" pitchFamily="18" charset="0"/>
              </a:rPr>
              <a:t>: The use of Flask and a web interface allows for easy access and monitoring via any device with a web browser.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6" name="Picture 5" descr="https://i.pinimg.com/originals/54/3c/37/543c3719f1921c92c699eb5ff6fc1f9a.png"/>
          <p:cNvPicPr>
            <a:picLocks noChangeAspect="1" noChangeArrowheads="1"/>
          </p:cNvPicPr>
          <p:nvPr/>
        </p:nvPicPr>
        <p:blipFill>
          <a:blip r:embed="rId2"/>
          <a:srcRect r="48461"/>
          <a:stretch>
            <a:fillRect/>
          </a:stretch>
        </p:blipFill>
        <p:spPr bwMode="auto">
          <a:xfrm>
            <a:off x="4500562" y="2214554"/>
            <a:ext cx="4643438" cy="4643446"/>
          </a:xfrm>
          <a:prstGeom prst="rect">
            <a:avLst/>
          </a:prstGeom>
          <a:noFill/>
        </p:spPr>
      </p:pic>
      <p:sp>
        <p:nvSpPr>
          <p:cNvPr id="9" name="Title 8"/>
          <p:cNvSpPr>
            <a:spLocks noGrp="1"/>
          </p:cNvSpPr>
          <p:nvPr>
            <p:ph type="title"/>
          </p:nvPr>
        </p:nvSpPr>
        <p:spPr/>
        <p:txBody>
          <a:bodyPr>
            <a:normAutofit fontScale="90000"/>
          </a:bodyPr>
          <a:lstStyle/>
          <a:p>
            <a:r>
              <a:rPr lang="en-US" b="1" u="sng" dirty="0" smtClean="0">
                <a:latin typeface="Algerian" pitchFamily="82" charset="0"/>
              </a:rPr>
              <a:t>Comparison to Alternatives</a:t>
            </a:r>
            <a:endParaRPr lang="en-US" b="1" u="sng" dirty="0">
              <a:latin typeface="Algerian" pitchFamily="82" charset="0"/>
            </a:endParaRPr>
          </a:p>
        </p:txBody>
      </p:sp>
      <p:sp>
        <p:nvSpPr>
          <p:cNvPr id="12" name="Content Placeholder 11"/>
          <p:cNvSpPr>
            <a:spLocks noGrp="1"/>
          </p:cNvSpPr>
          <p:nvPr>
            <p:ph idx="1"/>
          </p:nvPr>
        </p:nvSpPr>
        <p:spPr>
          <a:xfrm>
            <a:off x="457200" y="1428736"/>
            <a:ext cx="8229600" cy="4929222"/>
          </a:xfrm>
        </p:spPr>
        <p:txBody>
          <a:bodyPr>
            <a:noAutofit/>
          </a:bodyPr>
          <a:lstStyle/>
          <a:p>
            <a:pPr algn="just"/>
            <a:r>
              <a:rPr lang="en-US" sz="2500" b="1" dirty="0" smtClean="0">
                <a:latin typeface="Times New Roman" pitchFamily="18" charset="0"/>
                <a:cs typeface="Times New Roman" pitchFamily="18" charset="0"/>
              </a:rPr>
              <a:t>Specialized Hardware Solutions</a:t>
            </a:r>
            <a:r>
              <a:rPr lang="en-US" sz="2500" dirty="0" smtClean="0">
                <a:latin typeface="Times New Roman" pitchFamily="18" charset="0"/>
                <a:cs typeface="Times New Roman" pitchFamily="18" charset="0"/>
              </a:rPr>
              <a:t>: While specialized hardware might offer higher accuracy, it is significantly more expensive and less accessible for general use. Our solution is more accessible and can be implemented with minimal investment.</a:t>
            </a:r>
          </a:p>
          <a:p>
            <a:pPr algn="just"/>
            <a:r>
              <a:rPr lang="en-US" sz="2500" b="1" dirty="0" smtClean="0">
                <a:latin typeface="Times New Roman" pitchFamily="18" charset="0"/>
                <a:cs typeface="Times New Roman" pitchFamily="18" charset="0"/>
              </a:rPr>
              <a:t>Non-Real-Time Solutions</a:t>
            </a:r>
            <a:r>
              <a:rPr lang="en-US" sz="2500" dirty="0" smtClean="0">
                <a:latin typeface="Times New Roman" pitchFamily="18" charset="0"/>
                <a:cs typeface="Times New Roman" pitchFamily="18" charset="0"/>
              </a:rPr>
              <a:t>: Some systems analyze data post-drive, which doesn’t help in preventing accidents. Our system works in real-time to alert drivers instantly.</a:t>
            </a:r>
          </a:p>
          <a:p>
            <a:pPr algn="just"/>
            <a:r>
              <a:rPr lang="en-US" sz="2500" b="1" dirty="0" smtClean="0">
                <a:latin typeface="Times New Roman" pitchFamily="18" charset="0"/>
                <a:cs typeface="Times New Roman" pitchFamily="18" charset="0"/>
              </a:rPr>
              <a:t>Single Feature Systems</a:t>
            </a:r>
            <a:r>
              <a:rPr lang="en-US" sz="2500" dirty="0" smtClean="0">
                <a:latin typeface="Times New Roman" pitchFamily="18" charset="0"/>
                <a:cs typeface="Times New Roman" pitchFamily="18" charset="0"/>
              </a:rPr>
              <a:t>: Some alternatives focus on only one aspect, such as head nodding or eye closure. Our system combines multiple indicators (e.g., blink rate, eye aspect ratio) for more accurate detection.</a:t>
            </a:r>
            <a:endParaRPr lang="en-US" sz="25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6" name="Picture 5" descr="https://i.pinimg.com/originals/54/3c/37/543c3719f1921c92c699eb5ff6fc1f9a.png"/>
          <p:cNvPicPr>
            <a:picLocks noChangeAspect="1" noChangeArrowheads="1"/>
          </p:cNvPicPr>
          <p:nvPr/>
        </p:nvPicPr>
        <p:blipFill>
          <a:blip r:embed="rId2"/>
          <a:srcRect r="48461"/>
          <a:stretch>
            <a:fillRect/>
          </a:stretch>
        </p:blipFill>
        <p:spPr bwMode="auto">
          <a:xfrm>
            <a:off x="4500562" y="2214554"/>
            <a:ext cx="4643438" cy="4643446"/>
          </a:xfrm>
          <a:prstGeom prst="rect">
            <a:avLst/>
          </a:prstGeom>
          <a:noFill/>
        </p:spPr>
      </p:pic>
      <p:sp>
        <p:nvSpPr>
          <p:cNvPr id="4" name="Title 3"/>
          <p:cNvSpPr>
            <a:spLocks noGrp="1"/>
          </p:cNvSpPr>
          <p:nvPr>
            <p:ph type="title"/>
          </p:nvPr>
        </p:nvSpPr>
        <p:spPr>
          <a:xfrm>
            <a:off x="428596" y="0"/>
            <a:ext cx="8229600" cy="1143000"/>
          </a:xfrm>
        </p:spPr>
        <p:txBody>
          <a:bodyPr>
            <a:noAutofit/>
          </a:bodyPr>
          <a:lstStyle/>
          <a:p>
            <a:r>
              <a:rPr lang="en-US" sz="3400" b="1" u="sng" dirty="0" smtClean="0">
                <a:latin typeface="Algerian" pitchFamily="82" charset="0"/>
              </a:rPr>
              <a:t>Adaptation and Improvement Plan</a:t>
            </a:r>
            <a:endParaRPr lang="en-US" sz="3400" b="1" u="sng" dirty="0">
              <a:latin typeface="Algerian" pitchFamily="82" charset="0"/>
            </a:endParaRPr>
          </a:p>
        </p:txBody>
      </p:sp>
      <p:sp>
        <p:nvSpPr>
          <p:cNvPr id="5" name="Content Placeholder 4"/>
          <p:cNvSpPr>
            <a:spLocks noGrp="1"/>
          </p:cNvSpPr>
          <p:nvPr>
            <p:ph idx="1"/>
          </p:nvPr>
        </p:nvSpPr>
        <p:spPr>
          <a:xfrm>
            <a:off x="214282" y="1142984"/>
            <a:ext cx="8643998" cy="5143536"/>
          </a:xfrm>
        </p:spPr>
        <p:txBody>
          <a:bodyPr>
            <a:noAutofit/>
          </a:bodyPr>
          <a:lstStyle/>
          <a:p>
            <a:pPr algn="just"/>
            <a:r>
              <a:rPr lang="en-US" sz="2400" b="1" dirty="0" smtClean="0">
                <a:latin typeface="Times New Roman" pitchFamily="18" charset="0"/>
                <a:cs typeface="Times New Roman" pitchFamily="18" charset="0"/>
              </a:rPr>
              <a:t>User Feedback</a:t>
            </a:r>
            <a:r>
              <a:rPr lang="en-US" sz="2400" dirty="0" smtClean="0">
                <a:latin typeface="Times New Roman" pitchFamily="18" charset="0"/>
                <a:cs typeface="Times New Roman" pitchFamily="18" charset="0"/>
              </a:rPr>
              <a:t>: Continuously collect feedback from users to identify areas for improvement and adapt the system to meet their needs more effectively.</a:t>
            </a:r>
          </a:p>
          <a:p>
            <a:pPr algn="just"/>
            <a:r>
              <a:rPr lang="en-US" sz="2400" b="1" dirty="0" smtClean="0">
                <a:latin typeface="Times New Roman" pitchFamily="18" charset="0"/>
                <a:cs typeface="Times New Roman" pitchFamily="18" charset="0"/>
              </a:rPr>
              <a:t>Machine Learning Enhancements</a:t>
            </a:r>
            <a:r>
              <a:rPr lang="en-US" sz="2400" dirty="0" smtClean="0">
                <a:latin typeface="Times New Roman" pitchFamily="18" charset="0"/>
                <a:cs typeface="Times New Roman" pitchFamily="18" charset="0"/>
              </a:rPr>
              <a:t>: Integrate machine learning models to improve accuracy over time by learning from more data.</a:t>
            </a:r>
          </a:p>
          <a:p>
            <a:pPr algn="just"/>
            <a:r>
              <a:rPr lang="en-US" sz="2400" b="1" dirty="0" smtClean="0">
                <a:latin typeface="Times New Roman" pitchFamily="18" charset="0"/>
                <a:cs typeface="Times New Roman" pitchFamily="18" charset="0"/>
              </a:rPr>
              <a:t>Scalability</a:t>
            </a:r>
            <a:r>
              <a:rPr lang="en-US" sz="2400" dirty="0" smtClean="0">
                <a:latin typeface="Times New Roman" pitchFamily="18" charset="0"/>
                <a:cs typeface="Times New Roman" pitchFamily="18" charset="0"/>
              </a:rPr>
              <a:t>: Enhance the system to handle multiple video feeds simultaneously for use in public transport or fleet management.</a:t>
            </a:r>
          </a:p>
          <a:p>
            <a:pPr algn="just"/>
            <a:r>
              <a:rPr lang="en-US" sz="2400" b="1" dirty="0" smtClean="0">
                <a:latin typeface="Times New Roman" pitchFamily="18" charset="0"/>
                <a:cs typeface="Times New Roman" pitchFamily="18" charset="0"/>
              </a:rPr>
              <a:t>Mobile Integration</a:t>
            </a:r>
            <a:r>
              <a:rPr lang="en-US" sz="2400" dirty="0" smtClean="0">
                <a:latin typeface="Times New Roman" pitchFamily="18" charset="0"/>
                <a:cs typeface="Times New Roman" pitchFamily="18" charset="0"/>
              </a:rPr>
              <a:t>: Develop a mobile app version to increase accessibility and provide alerts directly to the driver's phone.</a:t>
            </a:r>
          </a:p>
          <a:p>
            <a:pPr algn="just"/>
            <a:r>
              <a:rPr lang="en-US" sz="2400" b="1" dirty="0" smtClean="0">
                <a:latin typeface="Times New Roman" pitchFamily="18" charset="0"/>
                <a:cs typeface="Times New Roman" pitchFamily="18" charset="0"/>
              </a:rPr>
              <a:t>Additional Sensors</a:t>
            </a:r>
            <a:r>
              <a:rPr lang="en-US" sz="2400" dirty="0" smtClean="0">
                <a:latin typeface="Times New Roman" pitchFamily="18" charset="0"/>
                <a:cs typeface="Times New Roman" pitchFamily="18" charset="0"/>
              </a:rPr>
              <a:t>: Integrate with additional sensors like heart rate monitors or steering patterns to improve detection accuracy.</a:t>
            </a: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Compliance and Standards</a:t>
            </a:r>
            <a:r>
              <a:rPr lang="en-US" sz="2400" dirty="0" smtClean="0">
                <a:latin typeface="Times New Roman" pitchFamily="18" charset="0"/>
                <a:cs typeface="Times New Roman" pitchFamily="18" charset="0"/>
              </a:rPr>
              <a:t>: Ensure the system complies with industry standards and regulations for automotive safety systems.</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pinimg.com/originals/54/3c/37/543c3719f1921c92c699eb5ff6fc1f9a.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6" name="Picture 5" descr="https://i.pinimg.com/originals/54/3c/37/543c3719f1921c92c699eb5ff6fc1f9a.png"/>
          <p:cNvPicPr>
            <a:picLocks noChangeAspect="1" noChangeArrowheads="1"/>
          </p:cNvPicPr>
          <p:nvPr/>
        </p:nvPicPr>
        <p:blipFill>
          <a:blip r:embed="rId2"/>
          <a:srcRect r="48461"/>
          <a:stretch>
            <a:fillRect/>
          </a:stretch>
        </p:blipFill>
        <p:spPr bwMode="auto">
          <a:xfrm>
            <a:off x="4500562" y="2214554"/>
            <a:ext cx="4643438" cy="4643446"/>
          </a:xfrm>
          <a:prstGeom prst="rect">
            <a:avLst/>
          </a:prstGeom>
          <a:noFill/>
        </p:spPr>
      </p:pic>
      <p:sp>
        <p:nvSpPr>
          <p:cNvPr id="4" name="Title 3"/>
          <p:cNvSpPr>
            <a:spLocks noGrp="1"/>
          </p:cNvSpPr>
          <p:nvPr>
            <p:ph type="title"/>
          </p:nvPr>
        </p:nvSpPr>
        <p:spPr/>
        <p:txBody>
          <a:bodyPr/>
          <a:lstStyle/>
          <a:p>
            <a:r>
              <a:rPr lang="en-US" b="1" u="sng" dirty="0" smtClean="0">
                <a:latin typeface="Algerian" pitchFamily="82" charset="0"/>
              </a:rPr>
              <a:t>Building  Adaptation</a:t>
            </a:r>
            <a:endParaRPr lang="en-US" b="1" u="sng" dirty="0">
              <a:latin typeface="Algerian" pitchFamily="82" charset="0"/>
            </a:endParaRPr>
          </a:p>
        </p:txBody>
      </p:sp>
      <p:sp>
        <p:nvSpPr>
          <p:cNvPr id="5" name="Content Placeholder 4"/>
          <p:cNvSpPr>
            <a:spLocks noGrp="1"/>
          </p:cNvSpPr>
          <p:nvPr>
            <p:ph idx="1"/>
          </p:nvPr>
        </p:nvSpPr>
        <p:spPr/>
        <p:txBody>
          <a:bodyPr>
            <a:normAutofit fontScale="85000" lnSpcReduction="10000"/>
          </a:bodyPr>
          <a:lstStyle/>
          <a:p>
            <a:pPr algn="just"/>
            <a:r>
              <a:rPr lang="en-US" b="1" dirty="0" smtClean="0">
                <a:latin typeface="Times New Roman" pitchFamily="18" charset="0"/>
                <a:cs typeface="Times New Roman" pitchFamily="18" charset="0"/>
              </a:rPr>
              <a:t>Modular Design</a:t>
            </a:r>
            <a:r>
              <a:rPr lang="en-US" dirty="0" smtClean="0">
                <a:latin typeface="Times New Roman" pitchFamily="18" charset="0"/>
                <a:cs typeface="Times New Roman" pitchFamily="18" charset="0"/>
              </a:rPr>
              <a:t>: Structure the system with a modular design to allow easy integration of new features and updates.</a:t>
            </a:r>
          </a:p>
          <a:p>
            <a:pPr algn="just"/>
            <a:r>
              <a:rPr lang="en-US" b="1" dirty="0" smtClean="0">
                <a:latin typeface="Times New Roman" pitchFamily="18" charset="0"/>
                <a:cs typeface="Times New Roman" pitchFamily="18" charset="0"/>
              </a:rPr>
              <a:t>Extensive Testing</a:t>
            </a:r>
            <a:r>
              <a:rPr lang="en-US" dirty="0" smtClean="0">
                <a:latin typeface="Times New Roman" pitchFamily="18" charset="0"/>
                <a:cs typeface="Times New Roman" pitchFamily="18" charset="0"/>
              </a:rPr>
              <a:t>: Conduct extensive testing in various conditions to ensure robustness and reliability.</a:t>
            </a:r>
          </a:p>
          <a:p>
            <a:pPr algn="just"/>
            <a:r>
              <a:rPr lang="en-US" b="1" dirty="0" smtClean="0">
                <a:latin typeface="Times New Roman" pitchFamily="18" charset="0"/>
                <a:cs typeface="Times New Roman" pitchFamily="18" charset="0"/>
              </a:rPr>
              <a:t>Documentation and Tutorials</a:t>
            </a:r>
            <a:r>
              <a:rPr lang="en-US" dirty="0" smtClean="0">
                <a:latin typeface="Times New Roman" pitchFamily="18" charset="0"/>
                <a:cs typeface="Times New Roman" pitchFamily="18" charset="0"/>
              </a:rPr>
              <a:t>: Provide comprehensive documentation and tutorials to help users set up and customize the system.</a:t>
            </a:r>
          </a:p>
          <a:p>
            <a:pPr algn="just"/>
            <a:r>
              <a:rPr lang="en-US" b="1" dirty="0" smtClean="0">
                <a:latin typeface="Times New Roman" pitchFamily="18" charset="0"/>
                <a:cs typeface="Times New Roman" pitchFamily="18" charset="0"/>
              </a:rPr>
              <a:t>Community Involvement</a:t>
            </a:r>
            <a:r>
              <a:rPr lang="en-US" dirty="0" smtClean="0">
                <a:latin typeface="Times New Roman" pitchFamily="18" charset="0"/>
                <a:cs typeface="Times New Roman" pitchFamily="18" charset="0"/>
              </a:rPr>
              <a:t>: Foster a community around the project for collaborative improvement and support.</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742</Words>
  <Application>Microsoft Office PowerPoint</Application>
  <PresentationFormat>On-screen Show (4:3)</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Driver    Drowsiness Monitoring    System</vt:lpstr>
      <vt:lpstr>Introduction</vt:lpstr>
      <vt:lpstr>Problem Statement</vt:lpstr>
      <vt:lpstr>Pre-Requisite</vt:lpstr>
      <vt:lpstr>Tools</vt:lpstr>
      <vt:lpstr>Advantages of the  Proposed Solution</vt:lpstr>
      <vt:lpstr>Comparison to Alternatives</vt:lpstr>
      <vt:lpstr>Adaptation and Improvement Plan</vt:lpstr>
      <vt:lpstr>Building  Adaptation</vt:lpstr>
      <vt:lpstr>UNIQUEness</vt:lpstr>
      <vt:lpstr>OUTPUT</vt:lpstr>
      <vt:lpstr>Slide 12</vt:lpstr>
      <vt:lpstr>User  interface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Monitoring    System</dc:title>
  <dc:creator>USER</dc:creator>
  <cp:lastModifiedBy>USER</cp:lastModifiedBy>
  <cp:revision>15</cp:revision>
  <dcterms:created xsi:type="dcterms:W3CDTF">2024-06-30T14:30:25Z</dcterms:created>
  <dcterms:modified xsi:type="dcterms:W3CDTF">2024-06-30T15:52:25Z</dcterms:modified>
</cp:coreProperties>
</file>