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29" r:id="rId6"/>
    <p:sldId id="327" r:id="rId7"/>
    <p:sldId id="310" r:id="rId8"/>
    <p:sldId id="311" r:id="rId9"/>
    <p:sldId id="312" r:id="rId10"/>
    <p:sldId id="318" r:id="rId11"/>
    <p:sldId id="326" r:id="rId12"/>
    <p:sldId id="314" r:id="rId13"/>
    <p:sldId id="313" r:id="rId14"/>
    <p:sldId id="315" r:id="rId15"/>
    <p:sldId id="316" r:id="rId16"/>
    <p:sldId id="321" r:id="rId17"/>
    <p:sldId id="317" r:id="rId18"/>
    <p:sldId id="319" r:id="rId19"/>
    <p:sldId id="320" r:id="rId20"/>
    <p:sldId id="322" r:id="rId21"/>
    <p:sldId id="323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wini%20Lamani\OneDrive\Desktop\ivy_proff\ivy%20excel\final%20Project\Ecommerce%20Return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Data.xlsx]year wise sales!PivotTable51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Wise Total revenue</a:t>
            </a:r>
          </a:p>
          <a:p>
            <a:pPr>
              <a:defRPr/>
            </a:pPr>
            <a:endParaRPr lang="en-IN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9900"/>
          </a:solidFill>
          <a:ln w="28575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wise sales'!$B$3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 wise sales'!$A$4:$A$10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'year wise sales'!$B$4:$B$10</c:f>
              <c:numCache>
                <c:formatCode>General</c:formatCode>
                <c:ptCount val="6"/>
                <c:pt idx="0">
                  <c:v>2516835</c:v>
                </c:pt>
                <c:pt idx="1">
                  <c:v>2521628</c:v>
                </c:pt>
                <c:pt idx="2">
                  <c:v>2516046</c:v>
                </c:pt>
                <c:pt idx="3">
                  <c:v>2521557</c:v>
                </c:pt>
                <c:pt idx="4">
                  <c:v>2540186</c:v>
                </c:pt>
                <c:pt idx="5">
                  <c:v>3592234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3-4C2A-8BC7-72D789FB29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7064767"/>
        <c:axId val="1427061887"/>
      </c:barChart>
      <c:catAx>
        <c:axId val="14270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27061887"/>
        <c:crosses val="autoZero"/>
        <c:auto val="1"/>
        <c:lblAlgn val="ctr"/>
        <c:lblOffset val="100"/>
        <c:noMultiLvlLbl val="0"/>
      </c:catAx>
      <c:valAx>
        <c:axId val="1427061887"/>
        <c:scaling>
          <c:orientation val="minMax"/>
        </c:scaling>
        <c:delete val="1"/>
        <c:axPos val="l"/>
        <c:numFmt formatCode="0,&quot;K&quot;" sourceLinked="0"/>
        <c:majorTickMark val="none"/>
        <c:minorTickMark val="none"/>
        <c:tickLblPos val="nextTo"/>
        <c:crossAx val="14270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Data.xlsx]Sheet6!PivotTable52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Reasons</a:t>
            </a:r>
            <a:r>
              <a:rPr lang="en-US" sz="1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Return And their Frequesncies</a:t>
            </a:r>
            <a:endParaRPr 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Sheet6!$A$4:$A$9</c:f>
              <c:strCache>
                <c:ptCount val="5"/>
                <c:pt idx="0">
                  <c:v>Quality-Defective item</c:v>
                </c:pt>
                <c:pt idx="1">
                  <c:v>Product - Not fitting expectation</c:v>
                </c:pt>
                <c:pt idx="2">
                  <c:v>Onsite -Description mismatch</c:v>
                </c:pt>
                <c:pt idx="3">
                  <c:v>Delivey - Missing item/part</c:v>
                </c:pt>
                <c:pt idx="4">
                  <c:v>Delivery-Wrong item</c:v>
                </c:pt>
              </c:strCache>
            </c:strRef>
          </c:cat>
          <c:val>
            <c:numRef>
              <c:f>Sheet6!$B$4:$B$9</c:f>
              <c:numCache>
                <c:formatCode>General</c:formatCode>
                <c:ptCount val="5"/>
                <c:pt idx="0">
                  <c:v>6065</c:v>
                </c:pt>
                <c:pt idx="1">
                  <c:v>5872</c:v>
                </c:pt>
                <c:pt idx="2">
                  <c:v>5827</c:v>
                </c:pt>
                <c:pt idx="3">
                  <c:v>6013</c:v>
                </c:pt>
                <c:pt idx="4">
                  <c:v>5868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A-4A49-A2CB-9ED6D8CE3B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27060447"/>
        <c:axId val="1427061407"/>
      </c:barChart>
      <c:catAx>
        <c:axId val="1427060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27061407"/>
        <c:crosses val="autoZero"/>
        <c:auto val="1"/>
        <c:lblAlgn val="ctr"/>
        <c:lblOffset val="100"/>
        <c:noMultiLvlLbl val="0"/>
      </c:catAx>
      <c:valAx>
        <c:axId val="14270614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7060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Data.xlsx]monthly Sales!PivotTable61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US" sz="1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2700" cap="rnd">
            <a:solidFill>
              <a:srgbClr val="FF99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12700">
              <a:solidFill>
                <a:srgbClr val="FF99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 cap="rnd">
            <a:solidFill>
              <a:srgbClr val="FF99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12700">
              <a:solidFill>
                <a:srgbClr val="FF99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 cap="rnd">
            <a:solidFill>
              <a:srgbClr val="FF99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12700">
              <a:solidFill>
                <a:srgbClr val="FF99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941881502841906"/>
          <c:y val="0.16788458705763218"/>
          <c:w val="0.83502229545796147"/>
          <c:h val="0.70678802645698269"/>
        </c:manualLayout>
      </c:layout>
      <c:lineChart>
        <c:grouping val="standard"/>
        <c:varyColors val="0"/>
        <c:ser>
          <c:idx val="0"/>
          <c:order val="0"/>
          <c:tx>
            <c:strRef>
              <c:f>'monthly Sales'!$B$3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FF9900"/>
                </a:solidFill>
              </a:ln>
              <a:effectLst/>
            </c:spPr>
          </c:marker>
          <c:cat>
            <c:strRef>
              <c:f>'monthly Sales'!$A$4:$A$16</c:f>
              <c:strCache>
                <c:ptCount val="12"/>
                <c:pt idx="0">
                  <c:v>Dec</c:v>
                </c:pt>
                <c:pt idx="1">
                  <c:v>Nov</c:v>
                </c:pt>
                <c:pt idx="2">
                  <c:v>Oct</c:v>
                </c:pt>
                <c:pt idx="3">
                  <c:v>Sep</c:v>
                </c:pt>
                <c:pt idx="4">
                  <c:v>Aug</c:v>
                </c:pt>
                <c:pt idx="5">
                  <c:v>Jul</c:v>
                </c:pt>
                <c:pt idx="6">
                  <c:v>Jun</c:v>
                </c:pt>
                <c:pt idx="7">
                  <c:v>May</c:v>
                </c:pt>
                <c:pt idx="8">
                  <c:v>Apr</c:v>
                </c:pt>
                <c:pt idx="9">
                  <c:v>Mar</c:v>
                </c:pt>
                <c:pt idx="10">
                  <c:v>Feb</c:v>
                </c:pt>
                <c:pt idx="11">
                  <c:v>Jan</c:v>
                </c:pt>
              </c:strCache>
            </c:strRef>
          </c:cat>
          <c:val>
            <c:numRef>
              <c:f>'monthly Sales'!$B$4:$B$16</c:f>
              <c:numCache>
                <c:formatCode>General</c:formatCode>
                <c:ptCount val="12"/>
                <c:pt idx="0">
                  <c:v>1283166</c:v>
                </c:pt>
                <c:pt idx="1">
                  <c:v>1228393</c:v>
                </c:pt>
                <c:pt idx="2">
                  <c:v>1277783</c:v>
                </c:pt>
                <c:pt idx="3">
                  <c:v>1202597</c:v>
                </c:pt>
                <c:pt idx="4">
                  <c:v>1337061</c:v>
                </c:pt>
                <c:pt idx="5">
                  <c:v>1312956</c:v>
                </c:pt>
                <c:pt idx="6">
                  <c:v>1196316</c:v>
                </c:pt>
                <c:pt idx="7">
                  <c:v>1512197</c:v>
                </c:pt>
                <c:pt idx="8">
                  <c:v>1470266</c:v>
                </c:pt>
                <c:pt idx="9">
                  <c:v>1552589</c:v>
                </c:pt>
                <c:pt idx="10">
                  <c:v>1325777</c:v>
                </c:pt>
                <c:pt idx="11">
                  <c:v>1509385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D-41DB-8EAC-DC64C00BA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0460671"/>
        <c:axId val="1580472191"/>
      </c:lineChart>
      <c:catAx>
        <c:axId val="158046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0472191"/>
        <c:crosses val="autoZero"/>
        <c:auto val="1"/>
        <c:lblAlgn val="ctr"/>
        <c:lblOffset val="100"/>
        <c:noMultiLvlLbl val="0"/>
      </c:catAx>
      <c:valAx>
        <c:axId val="1580472191"/>
        <c:scaling>
          <c:orientation val="minMax"/>
        </c:scaling>
        <c:delete val="0"/>
        <c:axPos val="l"/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046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 w="12700" cap="flat" cmpd="sng" algn="ctr">
      <a:solidFill>
        <a:schemeClr val="tx1"/>
      </a:solidFill>
      <a:round/>
    </a:ln>
    <a:effectLst>
      <a:softEdge rad="127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Data.xlsx]Sheet2!PivotTable1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Revenue Based on Sub Category</a:t>
            </a: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Sheet2!$A$4:$A$9</c:f>
              <c:strCache>
                <c:ptCount val="5"/>
                <c:pt idx="0">
                  <c:v>Beauty and personal care</c:v>
                </c:pt>
                <c:pt idx="1">
                  <c:v>Medical supplies and Equipment</c:v>
                </c:pt>
                <c:pt idx="2">
                  <c:v>Men's fashion</c:v>
                </c:pt>
                <c:pt idx="3">
                  <c:v>Vitamins &amp; Dietary Supplements</c:v>
                </c:pt>
                <c:pt idx="4">
                  <c:v>Women's fashion</c:v>
                </c:pt>
              </c:strCache>
            </c:strRef>
          </c:cat>
          <c:val>
            <c:numRef>
              <c:f>Sheet2!$B$4:$B$9</c:f>
              <c:numCache>
                <c:formatCode>0</c:formatCode>
                <c:ptCount val="5"/>
                <c:pt idx="0">
                  <c:v>1258136</c:v>
                </c:pt>
                <c:pt idx="1">
                  <c:v>1517065</c:v>
                </c:pt>
                <c:pt idx="2">
                  <c:v>1504869</c:v>
                </c:pt>
                <c:pt idx="3">
                  <c:v>1842376</c:v>
                </c:pt>
                <c:pt idx="4">
                  <c:v>1227638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C-4167-9A63-487E846A7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75371248"/>
        <c:axId val="1975374128"/>
      </c:barChart>
      <c:catAx>
        <c:axId val="1975371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374128"/>
        <c:crosses val="autoZero"/>
        <c:auto val="1"/>
        <c:lblAlgn val="ctr"/>
        <c:lblOffset val="100"/>
        <c:noMultiLvlLbl val="0"/>
      </c:catAx>
      <c:valAx>
        <c:axId val="1975374128"/>
        <c:scaling>
          <c:orientation val="minMax"/>
        </c:scaling>
        <c:delete val="0"/>
        <c:axPos val="b"/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753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Data.xlsx]Order Age vs Gender!PivotTable54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Based on Age Group and Gender</a:t>
            </a:r>
            <a:endParaRPr 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/>
          </a:solidFill>
          <a:ln w="1905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0"/>
        <c:spPr>
          <a:solidFill>
            <a:schemeClr val="accent2"/>
          </a:solidFill>
          <a:ln w="1905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tx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Age vs Gender'!$B$3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6F4-4D3A-84FD-9439D6A63A2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6F4-4D3A-84FD-9439D6A63A2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6F4-4D3A-84FD-9439D6A63A2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4-4D3A-84FD-9439D6A63A2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4-4D3A-84FD-9439D6A63A2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F4-4D3A-84FD-9439D6A63A2A}"/>
              </c:ext>
            </c:extLst>
          </c:dPt>
          <c:cat>
            <c:multiLvlStrRef>
              <c:f>'Order Age vs Gender'!$A$4:$A$16</c:f>
              <c:multiLvlStrCache>
                <c:ptCount val="8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</c:lvl>
                <c:lvl>
                  <c:pt idx="0">
                    <c:v>Younger</c:v>
                  </c:pt>
                  <c:pt idx="2">
                    <c:v>Teenager</c:v>
                  </c:pt>
                  <c:pt idx="4">
                    <c:v>Senior</c:v>
                  </c:pt>
                  <c:pt idx="6">
                    <c:v>Adult</c:v>
                  </c:pt>
                </c:lvl>
              </c:multiLvlStrCache>
            </c:multiLvlStrRef>
          </c:cat>
          <c:val>
            <c:numRef>
              <c:f>'Order Age vs Gender'!$B$4:$B$16</c:f>
              <c:numCache>
                <c:formatCode>0.00%</c:formatCode>
                <c:ptCount val="8"/>
                <c:pt idx="0">
                  <c:v>0.13030865238657446</c:v>
                </c:pt>
                <c:pt idx="1">
                  <c:v>0.14292460785967279</c:v>
                </c:pt>
                <c:pt idx="2">
                  <c:v>1.8384213189407996E-2</c:v>
                </c:pt>
                <c:pt idx="3">
                  <c:v>2.7357058525889696E-2</c:v>
                </c:pt>
                <c:pt idx="4">
                  <c:v>6.203406982627762E-2</c:v>
                </c:pt>
                <c:pt idx="5">
                  <c:v>6.8848035081801318E-2</c:v>
                </c:pt>
                <c:pt idx="6">
                  <c:v>0.27222128520829819</c:v>
                </c:pt>
                <c:pt idx="7">
                  <c:v>0.2779220779220779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F4-4D3A-84FD-9439D6A63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42816"/>
        <c:axId val="2943296"/>
      </c:barChart>
      <c:catAx>
        <c:axId val="294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943296"/>
        <c:crosses val="autoZero"/>
        <c:auto val="1"/>
        <c:lblAlgn val="ctr"/>
        <c:lblOffset val="100"/>
        <c:noMultiLvlLbl val="0"/>
      </c:catAx>
      <c:valAx>
        <c:axId val="2943296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94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Data.xlsx]Sales Based On Location!PivotTable58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Based on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99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99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99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Based On Location'!$B$3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'Sales Based On Location'!$A$4:$A$8</c:f>
              <c:strCache>
                <c:ptCount val="5"/>
                <c:pt idx="0">
                  <c:v>Ashanti</c:v>
                </c:pt>
                <c:pt idx="1">
                  <c:v>Greater Accra</c:v>
                </c:pt>
                <c:pt idx="2">
                  <c:v>Upper West</c:v>
                </c:pt>
                <c:pt idx="3">
                  <c:v>Weija</c:v>
                </c:pt>
                <c:pt idx="4">
                  <c:v>Western</c:v>
                </c:pt>
              </c:strCache>
            </c:strRef>
          </c:cat>
          <c:val>
            <c:numRef>
              <c:f>'Sales Based On Location'!$B$4:$B$8</c:f>
              <c:numCache>
                <c:formatCode>General</c:formatCode>
                <c:ptCount val="5"/>
                <c:pt idx="0">
                  <c:v>3359120</c:v>
                </c:pt>
                <c:pt idx="1">
                  <c:v>3869718</c:v>
                </c:pt>
                <c:pt idx="2">
                  <c:v>842253</c:v>
                </c:pt>
                <c:pt idx="3">
                  <c:v>1902558</c:v>
                </c:pt>
                <c:pt idx="4">
                  <c:v>2563901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4-4831-B04C-A775F4398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451551"/>
        <c:axId val="1580458271"/>
      </c:barChart>
      <c:catAx>
        <c:axId val="158045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0458271"/>
        <c:crosses val="autoZero"/>
        <c:auto val="1"/>
        <c:lblAlgn val="ctr"/>
        <c:lblOffset val="100"/>
        <c:noMultiLvlLbl val="0"/>
      </c:catAx>
      <c:valAx>
        <c:axId val="1580458271"/>
        <c:scaling>
          <c:orientation val="minMax"/>
        </c:scaling>
        <c:delete val="0"/>
        <c:axPos val="l"/>
        <c:numFmt formatCode="0,,&quot;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045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Data.xlsx]sales based on product!PivotTable56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 Categories by Sales Volume</a:t>
            </a:r>
            <a:endParaRPr 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9900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based on product'!$B$3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based on product'!$A$4:$A$9</c:f>
              <c:strCache>
                <c:ptCount val="5"/>
                <c:pt idx="0">
                  <c:v>Electronics</c:v>
                </c:pt>
                <c:pt idx="1">
                  <c:v>Fashion</c:v>
                </c:pt>
                <c:pt idx="2">
                  <c:v>Health and beauty</c:v>
                </c:pt>
                <c:pt idx="3">
                  <c:v>Home and Office</c:v>
                </c:pt>
                <c:pt idx="4">
                  <c:v>Phones and Tablet</c:v>
                </c:pt>
              </c:strCache>
            </c:strRef>
          </c:cat>
          <c:val>
            <c:numRef>
              <c:f>'sales based on product'!$B$4:$B$9</c:f>
              <c:numCache>
                <c:formatCode>General</c:formatCode>
                <c:ptCount val="5"/>
                <c:pt idx="0">
                  <c:v>965391</c:v>
                </c:pt>
                <c:pt idx="1">
                  <c:v>4951068</c:v>
                </c:pt>
                <c:pt idx="2">
                  <c:v>5392729</c:v>
                </c:pt>
                <c:pt idx="3">
                  <c:v>2301086</c:v>
                </c:pt>
                <c:pt idx="4">
                  <c:v>2598212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6-42C7-85B8-2A1E69C2F5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0455871"/>
        <c:axId val="1580445311"/>
      </c:barChart>
      <c:catAx>
        <c:axId val="158045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0445311"/>
        <c:crosses val="autoZero"/>
        <c:auto val="1"/>
        <c:lblAlgn val="ctr"/>
        <c:lblOffset val="100"/>
        <c:noMultiLvlLbl val="0"/>
      </c:catAx>
      <c:valAx>
        <c:axId val="1580445311"/>
        <c:scaling>
          <c:orientation val="minMax"/>
        </c:scaling>
        <c:delete val="1"/>
        <c:axPos val="l"/>
        <c:numFmt formatCode="0,,&quot;M&quot;" sourceLinked="0"/>
        <c:majorTickMark val="none"/>
        <c:minorTickMark val="none"/>
        <c:tickLblPos val="nextTo"/>
        <c:crossAx val="1580455871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Data.xlsx]Sheet4!PivotTable1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Orders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Sheet4!$A$4:$A$16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2755</c:v>
                </c:pt>
                <c:pt idx="1">
                  <c:v>2464</c:v>
                </c:pt>
                <c:pt idx="2">
                  <c:v>2865</c:v>
                </c:pt>
                <c:pt idx="3">
                  <c:v>2650</c:v>
                </c:pt>
                <c:pt idx="4">
                  <c:v>2771</c:v>
                </c:pt>
                <c:pt idx="5">
                  <c:v>2229</c:v>
                </c:pt>
                <c:pt idx="6">
                  <c:v>2345</c:v>
                </c:pt>
                <c:pt idx="7">
                  <c:v>2395</c:v>
                </c:pt>
                <c:pt idx="8">
                  <c:v>2222</c:v>
                </c:pt>
                <c:pt idx="9">
                  <c:v>2346</c:v>
                </c:pt>
                <c:pt idx="10">
                  <c:v>2239</c:v>
                </c:pt>
                <c:pt idx="11">
                  <c:v>2364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9F-4174-A089-EE33744C9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3570575"/>
        <c:axId val="1223571535"/>
      </c:lineChart>
      <c:catAx>
        <c:axId val="122357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71535"/>
        <c:crosses val="autoZero"/>
        <c:auto val="1"/>
        <c:lblAlgn val="ctr"/>
        <c:lblOffset val="100"/>
        <c:noMultiLvlLbl val="0"/>
      </c:catAx>
      <c:valAx>
        <c:axId val="1223571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357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Return Data.xlsx]men vs female!PivotTable49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Return Based 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tx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tx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tx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female'!$B$3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54-47AF-A287-C62EA916CF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54-47AF-A287-C62EA916CFE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 vs female'!$A$4:$A$6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'men vs female'!$B$4:$B$6</c:f>
              <c:numCache>
                <c:formatCode>0.00%</c:formatCode>
                <c:ptCount val="2"/>
                <c:pt idx="0">
                  <c:v>0.48294179659200576</c:v>
                </c:pt>
                <c:pt idx="1">
                  <c:v>0.51705820340799424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54-47AF-A287-C62EA916CF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" y="374905"/>
            <a:ext cx="7194952" cy="3950208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Thejaswini K Lamani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Amazon ppt.pptx Amazon about the company | PPT">
            <a:extLst>
              <a:ext uri="{FF2B5EF4-FFF2-40B4-BE49-F238E27FC236}">
                <a16:creationId xmlns:a16="http://schemas.microsoft.com/office/drawing/2014/main" id="{04D3F128-85BD-9AFD-9903-A30402451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560" y="2197972"/>
            <a:ext cx="4641086" cy="2985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4DA35E-91B7-7102-BF6E-4D104E86DF3D}"/>
              </a:ext>
            </a:extLst>
          </p:cNvPr>
          <p:cNvSpPr txBox="1"/>
          <p:nvPr/>
        </p:nvSpPr>
        <p:spPr>
          <a:xfrm>
            <a:off x="1027573" y="2147717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Insights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C05122-57D8-53E7-C2A8-580CF59CF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706776"/>
              </p:ext>
            </p:extLst>
          </p:nvPr>
        </p:nvGraphicFramePr>
        <p:xfrm>
          <a:off x="6976872" y="2385652"/>
          <a:ext cx="4946904" cy="299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53AD9-4A2F-6A17-AD2B-DFC0EB6F9621}"/>
              </a:ext>
            </a:extLst>
          </p:cNvPr>
          <p:cNvSpPr txBox="1"/>
          <p:nvPr/>
        </p:nvSpPr>
        <p:spPr>
          <a:xfrm>
            <a:off x="987552" y="2827925"/>
            <a:ext cx="5989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monthly sales with fluctuations between 1.2 million and 1.6 million units, peaking in May and dipping in August.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 increases occur from July to August and October to November. Sales in January and December are consistent around 1.3 million units, indicating stable demand during these months.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ACCD7-2051-49EF-2AE4-9575257AD82F}"/>
              </a:ext>
            </a:extLst>
          </p:cNvPr>
          <p:cNvSpPr txBox="1"/>
          <p:nvPr/>
        </p:nvSpPr>
        <p:spPr>
          <a:xfrm>
            <a:off x="987552" y="125786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4476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9BEBF4-1D16-15FD-22B9-6052F5A68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492234"/>
              </p:ext>
            </p:extLst>
          </p:nvPr>
        </p:nvGraphicFramePr>
        <p:xfrm>
          <a:off x="7082028" y="2298888"/>
          <a:ext cx="5026397" cy="303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8185A8-4533-A8B6-C70D-0827529A694F}"/>
              </a:ext>
            </a:extLst>
          </p:cNvPr>
          <p:cNvSpPr txBox="1"/>
          <p:nvPr/>
        </p:nvSpPr>
        <p:spPr>
          <a:xfrm>
            <a:off x="900684" y="3429000"/>
            <a:ext cx="5838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Vitamins &amp; Dietary Supplements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 in revenue, surpassing 1.8 million, followed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Beauty and Personal Care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nearly 1.6 million, showing high consumer interest in health and grooming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Supplies and Equipment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Women's Fashion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Men's Fashion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generate over 1 million in revenue, highlighting strong markets in medical needs and apparel.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FDFAD-95B8-2B15-FA98-5BF0E1EE3D08}"/>
              </a:ext>
            </a:extLst>
          </p:cNvPr>
          <p:cNvSpPr txBox="1"/>
          <p:nvPr/>
        </p:nvSpPr>
        <p:spPr>
          <a:xfrm>
            <a:off x="987552" y="125786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25D81-3F09-E75C-55A6-5E67FFFA1EAA}"/>
              </a:ext>
            </a:extLst>
          </p:cNvPr>
          <p:cNvSpPr txBox="1"/>
          <p:nvPr/>
        </p:nvSpPr>
        <p:spPr>
          <a:xfrm>
            <a:off x="987552" y="2173500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Top Revenue Based on Sub Category</a:t>
            </a:r>
          </a:p>
        </p:txBody>
      </p:sp>
    </p:spTree>
    <p:extLst>
      <p:ext uri="{BB962C8B-B14F-4D97-AF65-F5344CB8AC3E}">
        <p14:creationId xmlns:p14="http://schemas.microsoft.com/office/powerpoint/2010/main" val="253028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7C8A7-DE07-AC4A-3753-E64F1553F92E}"/>
              </a:ext>
            </a:extLst>
          </p:cNvPr>
          <p:cNvSpPr txBox="1"/>
          <p:nvPr/>
        </p:nvSpPr>
        <p:spPr>
          <a:xfrm>
            <a:off x="1106424" y="3330342"/>
            <a:ext cx="6144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that adults have the highest return rates, with both genders returning over 25% of orders.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Teenagers have the lowest return rates, barely over 5%. Younger and senior age groups have moderate return rates, with males slightly higher among younger and females slightly higher among seniors.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825F6-F1C1-DCBD-2D1A-9DCCE3D88289}"/>
              </a:ext>
            </a:extLst>
          </p:cNvPr>
          <p:cNvSpPr txBox="1"/>
          <p:nvPr/>
        </p:nvSpPr>
        <p:spPr>
          <a:xfrm>
            <a:off x="987552" y="125786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492C0-4E1D-1B03-9A18-21B8E433EEA9}"/>
              </a:ext>
            </a:extLst>
          </p:cNvPr>
          <p:cNvSpPr txBox="1"/>
          <p:nvPr/>
        </p:nvSpPr>
        <p:spPr>
          <a:xfrm>
            <a:off x="987552" y="2305616"/>
            <a:ext cx="8870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About Return Orders Based on Age Group: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41BCA0-7109-401C-A197-4EE490688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463240"/>
              </p:ext>
            </p:extLst>
          </p:nvPr>
        </p:nvGraphicFramePr>
        <p:xfrm>
          <a:off x="7640173" y="3330342"/>
          <a:ext cx="4434839" cy="253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9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89592F-E110-40F6-B098-7EC2E69BB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681614"/>
              </p:ext>
            </p:extLst>
          </p:nvPr>
        </p:nvGraphicFramePr>
        <p:xfrm>
          <a:off x="7680961" y="3092152"/>
          <a:ext cx="4385478" cy="296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097E93-136F-4833-78A1-BD0C2F914BF3}"/>
              </a:ext>
            </a:extLst>
          </p:cNvPr>
          <p:cNvSpPr txBox="1"/>
          <p:nvPr/>
        </p:nvSpPr>
        <p:spPr>
          <a:xfrm>
            <a:off x="795528" y="120418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20373-D469-2E41-C950-DD0A4080067E}"/>
              </a:ext>
            </a:extLst>
          </p:cNvPr>
          <p:cNvSpPr txBox="1"/>
          <p:nvPr/>
        </p:nvSpPr>
        <p:spPr>
          <a:xfrm>
            <a:off x="795528" y="2181959"/>
            <a:ext cx="768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on  Total Sales Based on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69B2-F076-1670-4E88-613EEC548D7D}"/>
              </a:ext>
            </a:extLst>
          </p:cNvPr>
          <p:cNvSpPr txBox="1"/>
          <p:nvPr/>
        </p:nvSpPr>
        <p:spPr>
          <a:xfrm>
            <a:off x="795528" y="3036627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indicates that Greater Accra has the highest total sales among the locations, followed by Ashanti and Western regions.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Weija and Upper West have significantly lower sales, with Upper West having the least.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Greater Accra is a major sales hub, while Upper West lags behind in sales volume.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1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0BFD81-F7E0-7382-3125-42B25A76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313668"/>
              </p:ext>
            </p:extLst>
          </p:nvPr>
        </p:nvGraphicFramePr>
        <p:xfrm>
          <a:off x="6986016" y="3056467"/>
          <a:ext cx="5128577" cy="3170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49F75C-9790-CA6E-F1FE-BD4080936328}"/>
              </a:ext>
            </a:extLst>
          </p:cNvPr>
          <p:cNvSpPr txBox="1"/>
          <p:nvPr/>
        </p:nvSpPr>
        <p:spPr>
          <a:xfrm>
            <a:off x="795528" y="120418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9840060-A9EB-E70C-F136-9D359989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" y="2823940"/>
            <a:ext cx="65062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and Beauty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$5,392,729 in sales, leading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$4,951,068 in sales, showing strong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Phones and Tablets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$2,598,212 in sales, reflecting mobile technology's significance.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and Office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$2,301,086 in sales, driven by remote work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$965,391 in sales, notable despite being the lowest among the top five.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80289-68E0-E87C-2C91-DBBD2EE19C27}"/>
              </a:ext>
            </a:extLst>
          </p:cNvPr>
          <p:cNvSpPr txBox="1"/>
          <p:nvPr/>
        </p:nvSpPr>
        <p:spPr>
          <a:xfrm>
            <a:off x="795528" y="226156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Top 5 Product Category:</a:t>
            </a:r>
          </a:p>
        </p:txBody>
      </p:sp>
    </p:spTree>
    <p:extLst>
      <p:ext uri="{BB962C8B-B14F-4D97-AF65-F5344CB8AC3E}">
        <p14:creationId xmlns:p14="http://schemas.microsoft.com/office/powerpoint/2010/main" val="265769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00FED4-8177-A820-449B-F0B5B8700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34665"/>
              </p:ext>
            </p:extLst>
          </p:nvPr>
        </p:nvGraphicFramePr>
        <p:xfrm>
          <a:off x="6992874" y="3215673"/>
          <a:ext cx="5053584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292A04-2824-9144-5B65-0BDA67FE2C3E}"/>
              </a:ext>
            </a:extLst>
          </p:cNvPr>
          <p:cNvSpPr txBox="1"/>
          <p:nvPr/>
        </p:nvSpPr>
        <p:spPr>
          <a:xfrm>
            <a:off x="795528" y="3332414"/>
            <a:ext cx="58315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the distribution of orders by month over a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peaked in March and April, followed by a decline through June.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orders remained relatively stable from July to December, with a slight increase in December.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C893C-BE33-CB39-01E8-48D8E01530A2}"/>
              </a:ext>
            </a:extLst>
          </p:cNvPr>
          <p:cNvSpPr txBox="1"/>
          <p:nvPr/>
        </p:nvSpPr>
        <p:spPr>
          <a:xfrm>
            <a:off x="795528" y="120418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9C73B-B55D-36C8-A83E-D22CF6497BA1}"/>
              </a:ext>
            </a:extLst>
          </p:cNvPr>
          <p:cNvSpPr txBox="1"/>
          <p:nvPr/>
        </p:nvSpPr>
        <p:spPr>
          <a:xfrm>
            <a:off x="795528" y="2315137"/>
            <a:ext cx="7943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Distribution of Orders By Month:</a:t>
            </a:r>
          </a:p>
        </p:txBody>
      </p:sp>
    </p:spTree>
    <p:extLst>
      <p:ext uri="{BB962C8B-B14F-4D97-AF65-F5344CB8AC3E}">
        <p14:creationId xmlns:p14="http://schemas.microsoft.com/office/powerpoint/2010/main" val="79611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6E796E-60CB-42A3-BF46-F8E64BCB2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35738"/>
              </p:ext>
            </p:extLst>
          </p:nvPr>
        </p:nvGraphicFramePr>
        <p:xfrm>
          <a:off x="7516368" y="3364992"/>
          <a:ext cx="4456220" cy="280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F36046-3606-6618-2A80-41F41B48ACDC}"/>
              </a:ext>
            </a:extLst>
          </p:cNvPr>
          <p:cNvSpPr txBox="1"/>
          <p:nvPr/>
        </p:nvSpPr>
        <p:spPr>
          <a:xfrm>
            <a:off x="795528" y="120418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CFF9B-F449-FDC9-673D-86ADB4B8E866}"/>
              </a:ext>
            </a:extLst>
          </p:cNvPr>
          <p:cNvSpPr txBox="1"/>
          <p:nvPr/>
        </p:nvSpPr>
        <p:spPr>
          <a:xfrm>
            <a:off x="795528" y="2261566"/>
            <a:ext cx="8302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Products Returns Based On Gender: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E9E6-4405-5812-9F77-34BA83B12E00}"/>
              </a:ext>
            </a:extLst>
          </p:cNvPr>
          <p:cNvSpPr txBox="1"/>
          <p:nvPr/>
        </p:nvSpPr>
        <p:spPr>
          <a:xfrm>
            <a:off x="795528" y="3525012"/>
            <a:ext cx="580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shows that product returns are almost evenly distributed between genders, with females accounting for 48% and males 52% of the returns.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a relatively balanced return behavior across genders.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7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30AD-1168-1A4F-E71C-FADEFF64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And Answer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0FD1-609F-F8CF-5B31-1601B7FE1C52}"/>
              </a:ext>
            </a:extLst>
          </p:cNvPr>
          <p:cNvSpPr txBox="1"/>
          <p:nvPr/>
        </p:nvSpPr>
        <p:spPr>
          <a:xfrm>
            <a:off x="1218438" y="2229350"/>
            <a:ext cx="60944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What is the total sales revenue?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 Total Sales Revenue Is 16.2Millions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45712-6B86-CA69-997F-D1586E61F276}"/>
              </a:ext>
            </a:extLst>
          </p:cNvPr>
          <p:cNvSpPr txBox="1"/>
          <p:nvPr/>
        </p:nvSpPr>
        <p:spPr>
          <a:xfrm>
            <a:off x="1218438" y="3054878"/>
            <a:ext cx="60944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What is the average shipping fee?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 The average Shipping Fee is 11.492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04314-972E-6896-A1E3-6A0C69C1E94F}"/>
              </a:ext>
            </a:extLst>
          </p:cNvPr>
          <p:cNvSpPr txBox="1"/>
          <p:nvPr/>
        </p:nvSpPr>
        <p:spPr>
          <a:xfrm>
            <a:off x="1218438" y="3815280"/>
            <a:ext cx="60944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What is the average unit price of products?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Average unit price of Products is Rs.100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D2D55-5727-2CC6-19B9-7BA80CB8F72E}"/>
              </a:ext>
            </a:extLst>
          </p:cNvPr>
          <p:cNvSpPr txBox="1"/>
          <p:nvPr/>
        </p:nvSpPr>
        <p:spPr>
          <a:xfrm>
            <a:off x="1218438" y="4658976"/>
            <a:ext cx="10058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What is the distribution of customer gender?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The Distribution Of Customers are there are  14317 Female customers and  15328 Male Customers</a:t>
            </a:r>
          </a:p>
        </p:txBody>
      </p:sp>
    </p:spTree>
    <p:extLst>
      <p:ext uri="{BB962C8B-B14F-4D97-AF65-F5344CB8AC3E}">
        <p14:creationId xmlns:p14="http://schemas.microsoft.com/office/powerpoint/2010/main" val="202601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80875-A079-98D0-7E2A-9FB7F3AFE963}"/>
              </a:ext>
            </a:extLst>
          </p:cNvPr>
          <p:cNvSpPr txBox="1"/>
          <p:nvPr/>
        </p:nvSpPr>
        <p:spPr>
          <a:xfrm>
            <a:off x="1053846" y="1110996"/>
            <a:ext cx="99280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Which product category has the highest number of Sales</a:t>
            </a:r>
            <a:r>
              <a:rPr lang="en-US" dirty="0"/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Health and Beauty has Highest number of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9AC69-1137-8B47-985B-36A112B54785}"/>
              </a:ext>
            </a:extLst>
          </p:cNvPr>
          <p:cNvSpPr txBox="1"/>
          <p:nvPr/>
        </p:nvSpPr>
        <p:spPr>
          <a:xfrm>
            <a:off x="1087374" y="2034694"/>
            <a:ext cx="80932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Which product subcategory is the most popular?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Vitamins and diet Supplements are most Popular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78C80-A2E0-00D1-48B6-14FC41FFCDFF}"/>
              </a:ext>
            </a:extLst>
          </p:cNvPr>
          <p:cNvSpPr txBox="1"/>
          <p:nvPr/>
        </p:nvSpPr>
        <p:spPr>
          <a:xfrm>
            <a:off x="1087374" y="3065257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 What is the total quantity of products sold?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Total Products Sold 122650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8B220-8458-F03F-D000-58B2BE483977}"/>
              </a:ext>
            </a:extLst>
          </p:cNvPr>
          <p:cNvSpPr txBox="1"/>
          <p:nvPr/>
        </p:nvSpPr>
        <p:spPr>
          <a:xfrm>
            <a:off x="1087374" y="4019364"/>
            <a:ext cx="842238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 What is the most common delivery type?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Most Common Delivery Type is Shipped From Abroad with a count of 10822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F4545-2EA1-C2DE-85A2-E0300A4EFE76}"/>
              </a:ext>
            </a:extLst>
          </p:cNvPr>
          <p:cNvSpPr txBox="1"/>
          <p:nvPr/>
        </p:nvSpPr>
        <p:spPr>
          <a:xfrm>
            <a:off x="1087374" y="4943062"/>
            <a:ext cx="879729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What are the most common reasons for returns?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Most Common Reason For Returns Quality with Defective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1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FD7E1-110D-76CE-825A-66B3D62360AD}"/>
              </a:ext>
            </a:extLst>
          </p:cNvPr>
          <p:cNvSpPr txBox="1"/>
          <p:nvPr/>
        </p:nvSpPr>
        <p:spPr>
          <a:xfrm>
            <a:off x="1408176" y="2276856"/>
            <a:ext cx="93090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 Analyzing Product Returns Based on Age Group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Adults aged more than 30 return products more frequently compared to other age groups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ADA904-2796-028A-6700-515ACD4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76" y="3423999"/>
            <a:ext cx="1071719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Q11 What could be the potential reasons for the sudden increase in revenue in 2020?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Possible reasons could include a successful product launch, increased marketing efforts, expansion into new markets, or external factors like changes in consumer behavior due to the COVID-19 pandemic.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9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3A65E-A1C6-5D3D-582A-24A0F627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92A73-003F-1F6E-48C3-C6EFCB5C1182}"/>
              </a:ext>
            </a:extLst>
          </p:cNvPr>
          <p:cNvSpPr txBox="1"/>
          <p:nvPr/>
        </p:nvSpPr>
        <p:spPr>
          <a:xfrm>
            <a:off x="3429000" y="2705725"/>
            <a:ext cx="51369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55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1F275-0981-76A2-E5BA-6DDF7AC8BE31}"/>
              </a:ext>
            </a:extLst>
          </p:cNvPr>
          <p:cNvSpPr txBox="1"/>
          <p:nvPr/>
        </p:nvSpPr>
        <p:spPr>
          <a:xfrm>
            <a:off x="1053084" y="1220593"/>
            <a:ext cx="100858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</a:t>
            </a:r>
            <a:r>
              <a:rPr lang="en-IN" sz="4000" dirty="0"/>
              <a:t>conducting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Gathering: </a:t>
            </a:r>
            <a:r>
              <a:rPr lang="en-US" dirty="0"/>
              <a:t>Clearly outline the goals and what you aim to achieve with the data analysis.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remove duplicates, and correct errors to ensure data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Dashboards and Reports </a:t>
            </a:r>
            <a:r>
              <a:rPr lang="en-US" dirty="0"/>
              <a:t>: Identify key performance indicators and metrics that align with your objectives.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8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B929B-ECEF-3A82-1CB1-97F248C3B55F}"/>
              </a:ext>
            </a:extLst>
          </p:cNvPr>
          <p:cNvSpPr txBox="1"/>
          <p:nvPr/>
        </p:nvSpPr>
        <p:spPr>
          <a:xfrm>
            <a:off x="1026414" y="2312754"/>
            <a:ext cx="58864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provides a comprehensive analysis of Amazon's sales data, focusing on key metrics such as monthly sales, year-wise sales, reasons for product returns, revenue distribution by sub-category, and return orders based on gender. The purpose of this analysis is to uncover valuable insights that can inform strategic decisions and improve business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Amazon ppt.pptx Amazon about the company | PPT">
            <a:extLst>
              <a:ext uri="{FF2B5EF4-FFF2-40B4-BE49-F238E27FC236}">
                <a16:creationId xmlns:a16="http://schemas.microsoft.com/office/drawing/2014/main" id="{9448DEE3-F3E0-A231-666C-CD1D5039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54" y="2135125"/>
            <a:ext cx="4641086" cy="2985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91D19-BFA6-CA96-24BD-39355CF2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95" y="2595558"/>
            <a:ext cx="4379977" cy="244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B8E2F-8CD9-9FD2-DE0B-C051A6DABEDF}"/>
              </a:ext>
            </a:extLst>
          </p:cNvPr>
          <p:cNvSpPr txBox="1"/>
          <p:nvPr/>
        </p:nvSpPr>
        <p:spPr>
          <a:xfrm>
            <a:off x="954024" y="2230768"/>
            <a:ext cx="67817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analysis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sales trends and patterns on a monthly and yearly basis.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top reasons for product returns and their frequencies.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revenue distribution across different sub-categories.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return orders based on gender and identify any significant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actionable recommendations based on the insights derived from the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42F5E-0AB8-58D7-20BB-9C02192E49F8}"/>
              </a:ext>
            </a:extLst>
          </p:cNvPr>
          <p:cNvSpPr txBox="1"/>
          <p:nvPr/>
        </p:nvSpPr>
        <p:spPr>
          <a:xfrm>
            <a:off x="1184147" y="1134051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2823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67F8B-8DE4-1C2B-0837-66F414D937A7}"/>
              </a:ext>
            </a:extLst>
          </p:cNvPr>
          <p:cNvSpPr txBox="1"/>
          <p:nvPr/>
        </p:nvSpPr>
        <p:spPr>
          <a:xfrm>
            <a:off x="1117854" y="141553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And Statistics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60CDC9-0963-90BF-E3FA-F906A451BB2F}"/>
              </a:ext>
            </a:extLst>
          </p:cNvPr>
          <p:cNvSpPr/>
          <p:nvPr/>
        </p:nvSpPr>
        <p:spPr>
          <a:xfrm>
            <a:off x="1033272" y="2203704"/>
            <a:ext cx="2871216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16.2M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24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Revenue</a:t>
            </a:r>
            <a:b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F3E57-E7B4-3C34-4649-F567A4E3973D}"/>
              </a:ext>
            </a:extLst>
          </p:cNvPr>
          <p:cNvSpPr/>
          <p:nvPr/>
        </p:nvSpPr>
        <p:spPr>
          <a:xfrm>
            <a:off x="4495800" y="2203704"/>
            <a:ext cx="2871216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30K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24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br>
              <a:rPr lang="en-IN" sz="1800" dirty="0">
                <a:ln>
                  <a:solidFill>
                    <a:srgbClr val="FF9900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n>
                <a:solidFill>
                  <a:srgbClr val="FF9900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E060EF-47B1-3ED7-0F56-AFA0B1E3B2A8}"/>
              </a:ext>
            </a:extLst>
          </p:cNvPr>
          <p:cNvSpPr/>
          <p:nvPr/>
        </p:nvSpPr>
        <p:spPr>
          <a:xfrm>
            <a:off x="1033272" y="3860996"/>
            <a:ext cx="2871216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29.6K</a:t>
            </a:r>
            <a:b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24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Customers</a:t>
            </a:r>
            <a:b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B504C5-DAAD-59B0-6CA8-254CA8C775A0}"/>
              </a:ext>
            </a:extLst>
          </p:cNvPr>
          <p:cNvSpPr/>
          <p:nvPr/>
        </p:nvSpPr>
        <p:spPr>
          <a:xfrm>
            <a:off x="4495800" y="3860996"/>
            <a:ext cx="2871216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000" i="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000" i="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546.75</a:t>
            </a:r>
            <a:r>
              <a:rPr lang="en-IN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IN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</a:t>
            </a:r>
            <a:r>
              <a:rPr lang="en-IN" sz="2000" kern="12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 value</a:t>
            </a:r>
            <a:br>
              <a:rPr lang="en-IN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D0EC42-B5CB-431C-1925-8542E621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74" y="2333947"/>
            <a:ext cx="3785030" cy="2807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297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2DE78-5AB7-AC0F-540E-8B2205E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8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15578E-2475-4C21-866B-36319FD98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89507"/>
              </p:ext>
            </p:extLst>
          </p:nvPr>
        </p:nvGraphicFramePr>
        <p:xfrm>
          <a:off x="7223760" y="2479807"/>
          <a:ext cx="4709160" cy="274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B9F23F-462F-EDF6-8B23-4819F4C6D85E}"/>
              </a:ext>
            </a:extLst>
          </p:cNvPr>
          <p:cNvSpPr txBox="1"/>
          <p:nvPr/>
        </p:nvSpPr>
        <p:spPr>
          <a:xfrm>
            <a:off x="987552" y="125786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8E9BC-D13E-5D3A-496D-4D8A2BDF481F}"/>
              </a:ext>
            </a:extLst>
          </p:cNvPr>
          <p:cNvSpPr txBox="1"/>
          <p:nvPr/>
        </p:nvSpPr>
        <p:spPr>
          <a:xfrm>
            <a:off x="1027573" y="2147717"/>
            <a:ext cx="3070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Sales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DA942-FC44-FDAD-830D-35860EDD6FD7}"/>
              </a:ext>
            </a:extLst>
          </p:cNvPr>
          <p:cNvSpPr txBox="1"/>
          <p:nvPr/>
        </p:nvSpPr>
        <p:spPr>
          <a:xfrm>
            <a:off x="1058054" y="3063901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displays year-wise total revenue from 2015 to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remains relatively stable from 2015 to 2019, averaging around 2.5 million.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2020, there is a significant increase in total revenue, jumping to approximately 3.6 million, indicating a notable growth that year.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47B48E-2168-E9FA-D910-959D88A1C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918806"/>
              </p:ext>
            </p:extLst>
          </p:nvPr>
        </p:nvGraphicFramePr>
        <p:xfrm>
          <a:off x="6757416" y="2926049"/>
          <a:ext cx="5266944" cy="307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7416F1-54BE-CAF2-E99F-031C8C1A9170}"/>
              </a:ext>
            </a:extLst>
          </p:cNvPr>
          <p:cNvSpPr txBox="1"/>
          <p:nvPr/>
        </p:nvSpPr>
        <p:spPr>
          <a:xfrm>
            <a:off x="987552" y="3029198"/>
            <a:ext cx="52669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Issues are the Leading Cause of Returns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reason for product returns is related to quality, with "Quality-Defective item" being the highest at 6065 instances. This indicates that improving product quality could significantly reduce return rates.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 Issues are Common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"Delivery - Missing item/part" and "Delivery-Wrong item" are also prominent reasons for returns, with 6013 and 5868 instances respectively. Enhancing the accuracy and completeness of deliveries could mitigate these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8BBDD-7E43-95DD-87D2-C6C2DECE62E2}"/>
              </a:ext>
            </a:extLst>
          </p:cNvPr>
          <p:cNvSpPr txBox="1"/>
          <p:nvPr/>
        </p:nvSpPr>
        <p:spPr>
          <a:xfrm>
            <a:off x="987552" y="125786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FB4C8-C25A-2455-0DC5-B89AF64C2BD6}"/>
              </a:ext>
            </a:extLst>
          </p:cNvPr>
          <p:cNvSpPr txBox="1"/>
          <p:nvPr/>
        </p:nvSpPr>
        <p:spPr>
          <a:xfrm>
            <a:off x="987552" y="2071161"/>
            <a:ext cx="7201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on the Top Reasons for Returns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66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{DD01BDF9-AE71-484F-AF50-6F9DD51AA106}tf33845126_win32</Template>
  <TotalTime>298</TotalTime>
  <Words>1151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Amazon Sales Data Analysis</vt:lpstr>
      <vt:lpstr>PowerPoint Presentation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And Answer 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lamani</dc:creator>
  <cp:lastModifiedBy>Thejaswini lamani</cp:lastModifiedBy>
  <cp:revision>11</cp:revision>
  <dcterms:created xsi:type="dcterms:W3CDTF">2024-07-06T16:59:47Z</dcterms:created>
  <dcterms:modified xsi:type="dcterms:W3CDTF">2024-07-10T07:31:33Z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