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Semi-Bold" charset="1" panose="00000700000000000000"/>
      <p:regular r:id="rId19"/>
    </p:embeddedFont>
    <p:embeddedFont>
      <p:font typeface="Poppins" charset="1" panose="00000500000000000000"/>
      <p:regular r:id="rId20"/>
    </p:embeddedFont>
    <p:embeddedFont>
      <p:font typeface="Open Sans Light" charset="1" panose="020B0306030504020204"/>
      <p:regular r:id="rId21"/>
    </p:embeddedFont>
    <p:embeddedFont>
      <p:font typeface="DM Sans" charset="1" panose="00000000000000000000"/>
      <p:regular r:id="rId22"/>
    </p:embeddedFont>
    <p:embeddedFont>
      <p:font typeface="Poppins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Thejesh16/HomeMaker-e-commerce-website.git"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88524" y="4548686"/>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10563" y="2211342"/>
            <a:ext cx="13066873" cy="1651545"/>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HOMEMAKER</a:t>
            </a:r>
          </a:p>
        </p:txBody>
      </p:sp>
      <p:sp>
        <p:nvSpPr>
          <p:cNvPr name="TextBox 10" id="10"/>
          <p:cNvSpPr txBox="true"/>
          <p:nvPr/>
        </p:nvSpPr>
        <p:spPr>
          <a:xfrm rot="0">
            <a:off x="5571132" y="4661161"/>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a:t>
            </a:r>
          </a:p>
        </p:txBody>
      </p:sp>
      <p:sp>
        <p:nvSpPr>
          <p:cNvPr name="TextBox 11" id="11"/>
          <p:cNvSpPr txBox="true"/>
          <p:nvPr/>
        </p:nvSpPr>
        <p:spPr>
          <a:xfrm rot="0">
            <a:off x="6971589" y="5776485"/>
            <a:ext cx="4182269" cy="587376"/>
          </a:xfrm>
          <a:prstGeom prst="rect">
            <a:avLst/>
          </a:prstGeom>
        </p:spPr>
        <p:txBody>
          <a:bodyPr anchor="t" rtlCol="false" tIns="0" lIns="0" bIns="0" rIns="0">
            <a:spAutoFit/>
          </a:bodyPr>
          <a:lstStyle/>
          <a:p>
            <a:pPr algn="ctr">
              <a:lnSpc>
                <a:spcPts val="4899"/>
              </a:lnSpc>
              <a:spcBef>
                <a:spcPct val="0"/>
              </a:spcBef>
            </a:pPr>
            <a:r>
              <a:rPr lang="en-US" sz="3499">
                <a:solidFill>
                  <a:srgbClr val="1C2120"/>
                </a:solidFill>
                <a:latin typeface="Open Sans Light"/>
                <a:ea typeface="Open Sans Light"/>
                <a:cs typeface="Open Sans Light"/>
                <a:sym typeface="Open Sans Light"/>
              </a:rPr>
              <a:t>Thejesh  221701503 </a:t>
            </a:r>
          </a:p>
        </p:txBody>
      </p:sp>
      <p:sp>
        <p:nvSpPr>
          <p:cNvPr name="TextBox 12" id="12"/>
          <p:cNvSpPr txBox="true"/>
          <p:nvPr/>
        </p:nvSpPr>
        <p:spPr>
          <a:xfrm rot="0">
            <a:off x="6774180" y="6554361"/>
            <a:ext cx="4739640" cy="587376"/>
          </a:xfrm>
          <a:prstGeom prst="rect">
            <a:avLst/>
          </a:prstGeom>
        </p:spPr>
        <p:txBody>
          <a:bodyPr anchor="t" rtlCol="false" tIns="0" lIns="0" bIns="0" rIns="0">
            <a:spAutoFit/>
          </a:bodyPr>
          <a:lstStyle/>
          <a:p>
            <a:pPr algn="ctr">
              <a:lnSpc>
                <a:spcPts val="4899"/>
              </a:lnSpc>
              <a:spcBef>
                <a:spcPct val="0"/>
              </a:spcBef>
            </a:pPr>
            <a:r>
              <a:rPr lang="en-US" sz="3499">
                <a:solidFill>
                  <a:srgbClr val="1C2120"/>
                </a:solidFill>
                <a:latin typeface="Open Sans Light"/>
                <a:ea typeface="Open Sans Light"/>
                <a:cs typeface="Open Sans Light"/>
                <a:sym typeface="Open Sans Light"/>
              </a:rPr>
              <a:t>Naveen Raj  221701501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505093" y="2534302"/>
            <a:ext cx="13693977" cy="5751470"/>
          </a:xfrm>
          <a:custGeom>
            <a:avLst/>
            <a:gdLst/>
            <a:ahLst/>
            <a:cxnLst/>
            <a:rect r="r" b="b" t="t" l="l"/>
            <a:pathLst>
              <a:path h="5751470" w="13693977">
                <a:moveTo>
                  <a:pt x="0" y="0"/>
                </a:moveTo>
                <a:lnTo>
                  <a:pt x="13693977" y="0"/>
                </a:lnTo>
                <a:lnTo>
                  <a:pt x="13693977" y="5751471"/>
                </a:lnTo>
                <a:lnTo>
                  <a:pt x="0" y="5751471"/>
                </a:lnTo>
                <a:lnTo>
                  <a:pt x="0" y="0"/>
                </a:lnTo>
                <a:close/>
              </a:path>
            </a:pathLst>
          </a:custGeom>
          <a:blipFill>
            <a:blip r:embed="rId3"/>
            <a:stretch>
              <a:fillRect l="0" t="0" r="0" b="0"/>
            </a:stretch>
          </a:blipFill>
        </p:spPr>
      </p:sp>
      <p:sp>
        <p:nvSpPr>
          <p:cNvPr name="TextBox 7" id="7"/>
          <p:cNvSpPr txBox="true"/>
          <p:nvPr/>
        </p:nvSpPr>
        <p:spPr>
          <a:xfrm rot="0">
            <a:off x="6969965" y="698177"/>
            <a:ext cx="3870718" cy="911526"/>
          </a:xfrm>
          <a:prstGeom prst="rect">
            <a:avLst/>
          </a:prstGeom>
        </p:spPr>
        <p:txBody>
          <a:bodyPr anchor="t" rtlCol="false" tIns="0" lIns="0" bIns="0" rIns="0">
            <a:spAutoFit/>
          </a:bodyPr>
          <a:lstStyle/>
          <a:p>
            <a:pPr algn="l">
              <a:lnSpc>
                <a:spcPts val="6695"/>
              </a:lnSpc>
            </a:pPr>
            <a:r>
              <a:rPr lang="en-US" sz="5872" b="true">
                <a:solidFill>
                  <a:srgbClr val="1C2120"/>
                </a:solidFill>
                <a:latin typeface="Poppins Bold"/>
                <a:ea typeface="Poppins Bold"/>
                <a:cs typeface="Poppins Bold"/>
                <a:sym typeface="Poppins Bold"/>
              </a:rPr>
              <a:t>Cart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639858" y="2246090"/>
            <a:ext cx="13499509" cy="6327895"/>
          </a:xfrm>
          <a:custGeom>
            <a:avLst/>
            <a:gdLst/>
            <a:ahLst/>
            <a:cxnLst/>
            <a:rect r="r" b="b" t="t" l="l"/>
            <a:pathLst>
              <a:path h="6327895" w="13499509">
                <a:moveTo>
                  <a:pt x="0" y="0"/>
                </a:moveTo>
                <a:lnTo>
                  <a:pt x="13499509" y="0"/>
                </a:lnTo>
                <a:lnTo>
                  <a:pt x="13499509" y="6327895"/>
                </a:lnTo>
                <a:lnTo>
                  <a:pt x="0" y="6327895"/>
                </a:lnTo>
                <a:lnTo>
                  <a:pt x="0" y="0"/>
                </a:lnTo>
                <a:close/>
              </a:path>
            </a:pathLst>
          </a:custGeom>
          <a:blipFill>
            <a:blip r:embed="rId3"/>
            <a:stretch>
              <a:fillRect l="0" t="0" r="0" b="0"/>
            </a:stretch>
          </a:blipFill>
        </p:spPr>
      </p:sp>
      <p:sp>
        <p:nvSpPr>
          <p:cNvPr name="TextBox 7" id="7"/>
          <p:cNvSpPr txBox="true"/>
          <p:nvPr/>
        </p:nvSpPr>
        <p:spPr>
          <a:xfrm rot="0">
            <a:off x="6969965" y="698177"/>
            <a:ext cx="4477161" cy="911526"/>
          </a:xfrm>
          <a:prstGeom prst="rect">
            <a:avLst/>
          </a:prstGeom>
        </p:spPr>
        <p:txBody>
          <a:bodyPr anchor="t" rtlCol="false" tIns="0" lIns="0" bIns="0" rIns="0">
            <a:spAutoFit/>
          </a:bodyPr>
          <a:lstStyle/>
          <a:p>
            <a:pPr algn="l">
              <a:lnSpc>
                <a:spcPts val="6695"/>
              </a:lnSpc>
            </a:pPr>
            <a:r>
              <a:rPr lang="en-US" sz="5872" b="true">
                <a:solidFill>
                  <a:srgbClr val="1C2120"/>
                </a:solidFill>
                <a:latin typeface="Poppins Bold"/>
                <a:ea typeface="Poppins Bold"/>
                <a:cs typeface="Poppins Bold"/>
                <a:sym typeface="Poppins Bold"/>
              </a:rPr>
              <a:t>Order Page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225454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grpSp>
        <p:nvGrpSpPr>
          <p:cNvPr name="Group 3" id="3"/>
          <p:cNvGrpSpPr/>
          <p:nvPr/>
        </p:nvGrpSpPr>
        <p:grpSpPr>
          <a:xfrm rot="0">
            <a:off x="5652409" y="5417057"/>
            <a:ext cx="6983181" cy="669188"/>
            <a:chOff x="0" y="0"/>
            <a:chExt cx="1839192" cy="176247"/>
          </a:xfrm>
        </p:grpSpPr>
        <p:sp>
          <p:nvSpPr>
            <p:cNvPr name="Freeform 4" id="4"/>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16295" y="5529532"/>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a:t>
            </a:r>
          </a:p>
        </p:txBody>
      </p:sp>
      <p:sp>
        <p:nvSpPr>
          <p:cNvPr name="TextBox 7" id="7"/>
          <p:cNvSpPr txBox="true"/>
          <p:nvPr/>
        </p:nvSpPr>
        <p:spPr>
          <a:xfrm rot="0">
            <a:off x="7052866" y="6381521"/>
            <a:ext cx="4182269" cy="587376"/>
          </a:xfrm>
          <a:prstGeom prst="rect">
            <a:avLst/>
          </a:prstGeom>
        </p:spPr>
        <p:txBody>
          <a:bodyPr anchor="t" rtlCol="false" tIns="0" lIns="0" bIns="0" rIns="0">
            <a:spAutoFit/>
          </a:bodyPr>
          <a:lstStyle/>
          <a:p>
            <a:pPr algn="ctr">
              <a:lnSpc>
                <a:spcPts val="4899"/>
              </a:lnSpc>
              <a:spcBef>
                <a:spcPct val="0"/>
              </a:spcBef>
            </a:pPr>
            <a:r>
              <a:rPr lang="en-US" sz="3499">
                <a:solidFill>
                  <a:srgbClr val="1C2120"/>
                </a:solidFill>
                <a:latin typeface="Open Sans Light"/>
                <a:ea typeface="Open Sans Light"/>
                <a:cs typeface="Open Sans Light"/>
                <a:sym typeface="Open Sans Light"/>
              </a:rPr>
              <a:t>Thejesh  221701503 </a:t>
            </a:r>
          </a:p>
        </p:txBody>
      </p:sp>
      <p:sp>
        <p:nvSpPr>
          <p:cNvPr name="TextBox 8" id="8"/>
          <p:cNvSpPr txBox="true"/>
          <p:nvPr/>
        </p:nvSpPr>
        <p:spPr>
          <a:xfrm rot="0">
            <a:off x="6855457" y="7178447"/>
            <a:ext cx="4739640" cy="587376"/>
          </a:xfrm>
          <a:prstGeom prst="rect">
            <a:avLst/>
          </a:prstGeom>
        </p:spPr>
        <p:txBody>
          <a:bodyPr anchor="t" rtlCol="false" tIns="0" lIns="0" bIns="0" rIns="0">
            <a:spAutoFit/>
          </a:bodyPr>
          <a:lstStyle/>
          <a:p>
            <a:pPr algn="ctr">
              <a:lnSpc>
                <a:spcPts val="4899"/>
              </a:lnSpc>
              <a:spcBef>
                <a:spcPct val="0"/>
              </a:spcBef>
            </a:pPr>
            <a:r>
              <a:rPr lang="en-US" sz="3499">
                <a:solidFill>
                  <a:srgbClr val="1C2120"/>
                </a:solidFill>
                <a:latin typeface="Open Sans Light"/>
                <a:ea typeface="Open Sans Light"/>
                <a:cs typeface="Open Sans Light"/>
                <a:sym typeface="Open Sans Light"/>
              </a:rPr>
              <a:t>Naveen Raj  221701501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176321" y="1529228"/>
            <a:ext cx="1935359" cy="911526"/>
          </a:xfrm>
          <a:prstGeom prst="rect">
            <a:avLst/>
          </a:prstGeom>
        </p:spPr>
        <p:txBody>
          <a:bodyPr anchor="t" rtlCol="false" tIns="0" lIns="0" bIns="0" rIns="0">
            <a:spAutoFit/>
          </a:bodyPr>
          <a:lstStyle/>
          <a:p>
            <a:pPr algn="l">
              <a:lnSpc>
                <a:spcPts val="6695"/>
              </a:lnSpc>
            </a:pPr>
            <a:r>
              <a:rPr lang="en-US" sz="5872" b="true">
                <a:solidFill>
                  <a:srgbClr val="1C2120"/>
                </a:solidFill>
                <a:latin typeface="Poppins Bold"/>
                <a:ea typeface="Poppins Bold"/>
                <a:cs typeface="Poppins Bold"/>
                <a:sym typeface="Poppins Bold"/>
              </a:rPr>
              <a:t>Link</a:t>
            </a:r>
          </a:p>
        </p:txBody>
      </p:sp>
      <p:sp>
        <p:nvSpPr>
          <p:cNvPr name="TextBox 7" id="7"/>
          <p:cNvSpPr txBox="true"/>
          <p:nvPr/>
        </p:nvSpPr>
        <p:spPr>
          <a:xfrm rot="0">
            <a:off x="5023694" y="3894398"/>
            <a:ext cx="8369703" cy="1051836"/>
          </a:xfrm>
          <a:prstGeom prst="rect">
            <a:avLst/>
          </a:prstGeom>
        </p:spPr>
        <p:txBody>
          <a:bodyPr anchor="t" rtlCol="false" tIns="0" lIns="0" bIns="0" rIns="0">
            <a:spAutoFit/>
          </a:bodyPr>
          <a:lstStyle/>
          <a:p>
            <a:pPr algn="ctr">
              <a:lnSpc>
                <a:spcPts val="4277"/>
              </a:lnSpc>
              <a:spcBef>
                <a:spcPct val="0"/>
              </a:spcBef>
            </a:pPr>
            <a:r>
              <a:rPr lang="en-US" sz="3055" u="sng">
                <a:solidFill>
                  <a:srgbClr val="1C2120"/>
                </a:solidFill>
                <a:latin typeface="Open Sans Light"/>
                <a:ea typeface="Open Sans Light"/>
                <a:cs typeface="Open Sans Light"/>
                <a:sym typeface="Open Sans Light"/>
                <a:hlinkClick r:id="rId3" tooltip="https://github.com/Thejesh16/HomeMaker-e-commerce-website.git"/>
              </a:rPr>
              <a:t>https://github.com/Thejesh16/HomeMaker-e-commerce-website.git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532589" y="2520045"/>
            <a:ext cx="11883989" cy="5675210"/>
          </a:xfrm>
          <a:prstGeom prst="rect">
            <a:avLst/>
          </a:prstGeom>
        </p:spPr>
        <p:txBody>
          <a:bodyPr anchor="t" rtlCol="false" tIns="0" lIns="0" bIns="0" rIns="0">
            <a:spAutoFit/>
          </a:bodyPr>
          <a:lstStyle/>
          <a:p>
            <a:pPr algn="just">
              <a:lnSpc>
                <a:spcPts val="4553"/>
              </a:lnSpc>
            </a:pPr>
            <a:r>
              <a:rPr lang="en-US" sz="2845" spc="221">
                <a:solidFill>
                  <a:srgbClr val="000000"/>
                </a:solidFill>
                <a:latin typeface="DM Sans"/>
                <a:ea typeface="DM Sans"/>
                <a:cs typeface="DM Sans"/>
                <a:sym typeface="DM Sans"/>
              </a:rPr>
              <a:t>Homemaker is a simple platform that helps homemakers sell their homemade products like food, clothes, jewelry, and more. It gives women a space to showcase their skills and lets customers easily find and buy unique, handmade items. The website has features like profiles for sellers, product listings, reviews, secure payments, and delivery options using gig workers from services like Rapido, Zomato, and Swiggy. Homemaker makes the buying and selling process easy, builds trust, and supports local talent.</a:t>
            </a:r>
          </a:p>
          <a:p>
            <a:pPr algn="just">
              <a:lnSpc>
                <a:spcPts val="4553"/>
              </a:lnSpc>
            </a:pPr>
          </a:p>
        </p:txBody>
      </p:sp>
      <p:sp>
        <p:nvSpPr>
          <p:cNvPr name="TextBox 7" id="7"/>
          <p:cNvSpPr txBox="true"/>
          <p:nvPr/>
        </p:nvSpPr>
        <p:spPr>
          <a:xfrm rot="0">
            <a:off x="6410866" y="850060"/>
            <a:ext cx="4427602"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Abtract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032124" y="2748792"/>
            <a:ext cx="12223751" cy="5805362"/>
          </a:xfrm>
          <a:prstGeom prst="rect">
            <a:avLst/>
          </a:prstGeom>
        </p:spPr>
        <p:txBody>
          <a:bodyPr anchor="t" rtlCol="false" tIns="0" lIns="0" bIns="0" rIns="0">
            <a:spAutoFit/>
          </a:bodyPr>
          <a:lstStyle/>
          <a:p>
            <a:pPr algn="just">
              <a:lnSpc>
                <a:spcPts val="4191"/>
              </a:lnSpc>
            </a:pPr>
            <a:r>
              <a:rPr lang="en-US" sz="2619" spc="204">
                <a:solidFill>
                  <a:srgbClr val="000000"/>
                </a:solidFill>
                <a:latin typeface="DM Sans"/>
                <a:ea typeface="DM Sans"/>
                <a:cs typeface="DM Sans"/>
                <a:sym typeface="DM Sans"/>
              </a:rPr>
              <a:t>Homemade products are special and creative, but many homemakers struggle to find customers. Homemaker solves this problem by connecting homemakers with buyers, helping them turn their hobbies into income. Whether it’s custom cakes, handmade jewelry, or tailored clothing, the website makes it simple for customers to find and order these products.</a:t>
            </a:r>
          </a:p>
          <a:p>
            <a:pPr algn="just">
              <a:lnSpc>
                <a:spcPts val="4191"/>
              </a:lnSpc>
            </a:pPr>
            <a:r>
              <a:rPr lang="en-US" sz="2619" spc="204">
                <a:solidFill>
                  <a:srgbClr val="000000"/>
                </a:solidFill>
                <a:latin typeface="DM Sans"/>
                <a:ea typeface="DM Sans"/>
                <a:cs typeface="DM Sans"/>
                <a:sym typeface="DM Sans"/>
              </a:rPr>
              <a:t>Homemaker offers features like product customization, secure payments, and delivery through gig workers. It aims to create a supportive marketplace that helps small businesses and gives customers access to high-quality, handmade products.</a:t>
            </a:r>
          </a:p>
          <a:p>
            <a:pPr algn="just" marL="0" indent="0" lvl="0">
              <a:lnSpc>
                <a:spcPts val="4191"/>
              </a:lnSpc>
            </a:pPr>
          </a:p>
        </p:txBody>
      </p:sp>
      <p:sp>
        <p:nvSpPr>
          <p:cNvPr name="TextBox 7" id="7"/>
          <p:cNvSpPr txBox="true"/>
          <p:nvPr/>
        </p:nvSpPr>
        <p:spPr>
          <a:xfrm rot="0">
            <a:off x="4899329" y="1269455"/>
            <a:ext cx="8011990" cy="1148033"/>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185936" y="683325"/>
            <a:ext cx="5438775"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Objective</a:t>
            </a:r>
          </a:p>
        </p:txBody>
      </p:sp>
      <p:sp>
        <p:nvSpPr>
          <p:cNvPr name="TextBox 7" id="7"/>
          <p:cNvSpPr txBox="true"/>
          <p:nvPr/>
        </p:nvSpPr>
        <p:spPr>
          <a:xfrm rot="0">
            <a:off x="2676733" y="2835704"/>
            <a:ext cx="12934535" cy="4986743"/>
          </a:xfrm>
          <a:prstGeom prst="rect">
            <a:avLst/>
          </a:prstGeom>
        </p:spPr>
        <p:txBody>
          <a:bodyPr anchor="t" rtlCol="false" tIns="0" lIns="0" bIns="0" rIns="0">
            <a:spAutoFit/>
          </a:bodyPr>
          <a:lstStyle/>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Provide a digital marketplace for homemakers to sell their products.</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Empower women entrepreneurs by giving them a platform to grow their businesses.</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Offer a seamless experience for customers to sell and buy homemade goods.</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Integrate secure payment options for safe transactions.</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Partner with gig workers for fast and efficient delivery.</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Create a supportive community that values handmade products.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425968" y="348574"/>
            <a:ext cx="7436064"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Methodology</a:t>
            </a:r>
          </a:p>
        </p:txBody>
      </p:sp>
      <p:sp>
        <p:nvSpPr>
          <p:cNvPr name="TextBox 7" id="7"/>
          <p:cNvSpPr txBox="true"/>
          <p:nvPr/>
        </p:nvSpPr>
        <p:spPr>
          <a:xfrm rot="0">
            <a:off x="1578492" y="2678540"/>
            <a:ext cx="15680808" cy="1220788"/>
          </a:xfrm>
          <a:prstGeom prst="rect">
            <a:avLst/>
          </a:prstGeom>
        </p:spPr>
        <p:txBody>
          <a:bodyPr anchor="t" rtlCol="false" tIns="0" lIns="0" bIns="0" rIns="0">
            <a:spAutoFit/>
          </a:bodyPr>
          <a:lstStyle/>
          <a:p>
            <a:pPr algn="just">
              <a:lnSpc>
                <a:spcPts val="3262"/>
              </a:lnSpc>
            </a:pPr>
            <a:r>
              <a:rPr lang="en-US" sz="2416" spc="38">
                <a:solidFill>
                  <a:srgbClr val="1C2120"/>
                </a:solidFill>
                <a:latin typeface="DM Sans"/>
                <a:ea typeface="DM Sans"/>
                <a:cs typeface="DM Sans"/>
                <a:sym typeface="DM Sans"/>
              </a:rPr>
              <a:t>By merging elements of Swiggy, Zomato, and Etsy, Homemaker provides a specialized platform where homemakers can sell food, clothing, jewelry, and more while ensuring efficient delivery and secure transactions.</a:t>
            </a:r>
          </a:p>
        </p:txBody>
      </p:sp>
      <p:sp>
        <p:nvSpPr>
          <p:cNvPr name="TextBox 8" id="8"/>
          <p:cNvSpPr txBox="true"/>
          <p:nvPr/>
        </p:nvSpPr>
        <p:spPr>
          <a:xfrm rot="0">
            <a:off x="1578492" y="4865383"/>
            <a:ext cx="3153310" cy="735317"/>
          </a:xfrm>
          <a:prstGeom prst="rect">
            <a:avLst/>
          </a:prstGeom>
        </p:spPr>
        <p:txBody>
          <a:bodyPr anchor="t" rtlCol="false" tIns="0" lIns="0" bIns="0" rIns="0">
            <a:spAutoFit/>
          </a:bodyPr>
          <a:lstStyle/>
          <a:p>
            <a:pPr algn="just" marL="0" indent="0" lvl="0">
              <a:lnSpc>
                <a:spcPts val="5940"/>
              </a:lnSpc>
              <a:spcBef>
                <a:spcPct val="0"/>
              </a:spcBef>
            </a:pPr>
            <a:r>
              <a:rPr lang="en-US" sz="4400" spc="70">
                <a:solidFill>
                  <a:srgbClr val="1C2120"/>
                </a:solidFill>
                <a:latin typeface="DM Sans"/>
                <a:ea typeface="DM Sans"/>
                <a:cs typeface="DM Sans"/>
                <a:sym typeface="DM Sans"/>
              </a:rPr>
              <a:t>Using Tools:</a:t>
            </a:r>
          </a:p>
        </p:txBody>
      </p:sp>
      <p:sp>
        <p:nvSpPr>
          <p:cNvPr name="TextBox 9" id="9"/>
          <p:cNvSpPr txBox="true"/>
          <p:nvPr/>
        </p:nvSpPr>
        <p:spPr>
          <a:xfrm rot="0">
            <a:off x="1398846" y="5829138"/>
            <a:ext cx="8518599" cy="1220788"/>
          </a:xfrm>
          <a:prstGeom prst="rect">
            <a:avLst/>
          </a:prstGeom>
        </p:spPr>
        <p:txBody>
          <a:bodyPr anchor="t" rtlCol="false" tIns="0" lIns="0" bIns="0" rIns="0">
            <a:spAutoFit/>
          </a:bodyPr>
          <a:lstStyle/>
          <a:p>
            <a:pPr algn="just" marL="521751" indent="-260876" lvl="1">
              <a:lnSpc>
                <a:spcPts val="3262"/>
              </a:lnSpc>
              <a:buFont typeface="Arial"/>
              <a:buChar char="•"/>
            </a:pPr>
            <a:r>
              <a:rPr lang="en-US" sz="2416" spc="38">
                <a:solidFill>
                  <a:srgbClr val="1C2120"/>
                </a:solidFill>
                <a:latin typeface="DM Sans"/>
                <a:ea typeface="DM Sans"/>
                <a:cs typeface="DM Sans"/>
                <a:sym typeface="DM Sans"/>
              </a:rPr>
              <a:t>Mern Stack</a:t>
            </a:r>
          </a:p>
          <a:p>
            <a:pPr algn="just" marL="521751" indent="-260876" lvl="1">
              <a:lnSpc>
                <a:spcPts val="3262"/>
              </a:lnSpc>
              <a:buFont typeface="Arial"/>
              <a:buChar char="•"/>
            </a:pPr>
            <a:r>
              <a:rPr lang="en-US" sz="2416" spc="38">
                <a:solidFill>
                  <a:srgbClr val="1C2120"/>
                </a:solidFill>
                <a:latin typeface="DM Sans"/>
                <a:ea typeface="DM Sans"/>
                <a:cs typeface="DM Sans"/>
                <a:sym typeface="DM Sans"/>
              </a:rPr>
              <a:t>Mongo DB database</a:t>
            </a:r>
          </a:p>
          <a:p>
            <a:pPr algn="just" marL="521751" indent="-260876" lvl="1">
              <a:lnSpc>
                <a:spcPts val="3262"/>
              </a:lnSpc>
              <a:buFont typeface="Arial"/>
              <a:buChar char="•"/>
            </a:pPr>
            <a:r>
              <a:rPr lang="en-US" sz="2416" spc="38">
                <a:solidFill>
                  <a:srgbClr val="1C2120"/>
                </a:solidFill>
                <a:latin typeface="DM Sans"/>
                <a:ea typeface="DM Sans"/>
                <a:cs typeface="DM Sans"/>
                <a:sym typeface="DM Sans"/>
              </a:rPr>
              <a:t>Node JS Server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987213" y="625149"/>
            <a:ext cx="10009495"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Literature Survey</a:t>
            </a:r>
          </a:p>
        </p:txBody>
      </p:sp>
      <p:sp>
        <p:nvSpPr>
          <p:cNvPr name="TextBox 7" id="7"/>
          <p:cNvSpPr txBox="true"/>
          <p:nvPr/>
        </p:nvSpPr>
        <p:spPr>
          <a:xfrm rot="0">
            <a:off x="1424014" y="2942268"/>
            <a:ext cx="15680808" cy="6062771"/>
          </a:xfrm>
          <a:prstGeom prst="rect">
            <a:avLst/>
          </a:prstGeom>
        </p:spPr>
        <p:txBody>
          <a:bodyPr anchor="t" rtlCol="false" tIns="0" lIns="0" bIns="0" rIns="0">
            <a:spAutoFit/>
          </a:bodyPr>
          <a:lstStyle/>
          <a:p>
            <a:pPr algn="just" marL="521751" indent="-260876" lvl="1">
              <a:lnSpc>
                <a:spcPts val="4736"/>
              </a:lnSpc>
              <a:buFont typeface="Arial"/>
              <a:buChar char="•"/>
            </a:pPr>
            <a:r>
              <a:rPr lang="en-US" sz="2416">
                <a:solidFill>
                  <a:srgbClr val="1C2120"/>
                </a:solidFill>
                <a:latin typeface="DM Sans"/>
                <a:ea typeface="DM Sans"/>
                <a:cs typeface="DM Sans"/>
                <a:sym typeface="DM Sans"/>
              </a:rPr>
              <a:t>"Homely Store" (2023, India) – A college project that focused on homemade product sales with WhatsApp-based ordering.</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"CraftHub" (2022, USA) – A student-led project that built an e-commerce platform for handmade crafts.</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"MaaKaKhana" (2022, India) – A college project aimed at providing home-cooked meals with Swiggy API integration.</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"FreshPlate" (2021, UK) – A student startup connecting local chefs with customers.</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"SellItEasy" (2021, India) – A college project that helped small businesses sell through WhatsApp.</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"WomenMarket" (2020, USA) – A marketplace app specifically for women entrepreneurs.</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"CraftNearMe" (2020, Canada) – A project that focused on hyperlocal handmade goods.</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"LocalArtisans" (2019, Germany) – A student-built app for supporting local artisans.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594936" y="2484778"/>
            <a:ext cx="13765929" cy="5850520"/>
          </a:xfrm>
          <a:custGeom>
            <a:avLst/>
            <a:gdLst/>
            <a:ahLst/>
            <a:cxnLst/>
            <a:rect r="r" b="b" t="t" l="l"/>
            <a:pathLst>
              <a:path h="5850520" w="13765929">
                <a:moveTo>
                  <a:pt x="0" y="0"/>
                </a:moveTo>
                <a:lnTo>
                  <a:pt x="13765930" y="0"/>
                </a:lnTo>
                <a:lnTo>
                  <a:pt x="13765930" y="5850520"/>
                </a:lnTo>
                <a:lnTo>
                  <a:pt x="0" y="5850520"/>
                </a:lnTo>
                <a:lnTo>
                  <a:pt x="0" y="0"/>
                </a:lnTo>
                <a:close/>
              </a:path>
            </a:pathLst>
          </a:custGeom>
          <a:blipFill>
            <a:blip r:embed="rId3"/>
            <a:stretch>
              <a:fillRect l="0" t="0" r="0" b="0"/>
            </a:stretch>
          </a:blipFill>
        </p:spPr>
      </p:sp>
      <p:sp>
        <p:nvSpPr>
          <p:cNvPr name="TextBox 7" id="7"/>
          <p:cNvSpPr txBox="true"/>
          <p:nvPr/>
        </p:nvSpPr>
        <p:spPr>
          <a:xfrm rot="0">
            <a:off x="6829294" y="483021"/>
            <a:ext cx="5669502" cy="1072308"/>
          </a:xfrm>
          <a:prstGeom prst="rect">
            <a:avLst/>
          </a:prstGeom>
        </p:spPr>
        <p:txBody>
          <a:bodyPr anchor="t" rtlCol="false" tIns="0" lIns="0" bIns="0" rIns="0">
            <a:spAutoFit/>
          </a:bodyPr>
          <a:lstStyle/>
          <a:p>
            <a:pPr algn="l">
              <a:lnSpc>
                <a:spcPts val="7949"/>
              </a:lnSpc>
            </a:pPr>
            <a:r>
              <a:rPr lang="en-US" sz="6972" b="true">
                <a:solidFill>
                  <a:srgbClr val="1C2120"/>
                </a:solidFill>
                <a:latin typeface="Poppins Bold"/>
                <a:ea typeface="Poppins Bold"/>
                <a:cs typeface="Poppins Bold"/>
                <a:sym typeface="Poppins Bold"/>
              </a:rPr>
              <a:t>Home 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228820" y="3080749"/>
            <a:ext cx="14816527" cy="3759694"/>
          </a:xfrm>
          <a:custGeom>
            <a:avLst/>
            <a:gdLst/>
            <a:ahLst/>
            <a:cxnLst/>
            <a:rect r="r" b="b" t="t" l="l"/>
            <a:pathLst>
              <a:path h="3759694" w="14816527">
                <a:moveTo>
                  <a:pt x="0" y="0"/>
                </a:moveTo>
                <a:lnTo>
                  <a:pt x="14816527" y="0"/>
                </a:lnTo>
                <a:lnTo>
                  <a:pt x="14816527" y="3759694"/>
                </a:lnTo>
                <a:lnTo>
                  <a:pt x="0" y="3759694"/>
                </a:lnTo>
                <a:lnTo>
                  <a:pt x="0" y="0"/>
                </a:lnTo>
                <a:close/>
              </a:path>
            </a:pathLst>
          </a:custGeom>
          <a:blipFill>
            <a:blip r:embed="rId3"/>
            <a:stretch>
              <a:fillRect l="0" t="0" r="0" b="0"/>
            </a:stretch>
          </a:blipFill>
        </p:spPr>
      </p:sp>
      <p:sp>
        <p:nvSpPr>
          <p:cNvPr name="TextBox 7" id="7"/>
          <p:cNvSpPr txBox="true"/>
          <p:nvPr/>
        </p:nvSpPr>
        <p:spPr>
          <a:xfrm rot="0">
            <a:off x="4920121" y="488164"/>
            <a:ext cx="8969331" cy="1062021"/>
          </a:xfrm>
          <a:prstGeom prst="rect">
            <a:avLst/>
          </a:prstGeom>
        </p:spPr>
        <p:txBody>
          <a:bodyPr anchor="t" rtlCol="false" tIns="0" lIns="0" bIns="0" rIns="0">
            <a:spAutoFit/>
          </a:bodyPr>
          <a:lstStyle/>
          <a:p>
            <a:pPr algn="l">
              <a:lnSpc>
                <a:spcPts val="7835"/>
              </a:lnSpc>
            </a:pPr>
            <a:r>
              <a:rPr lang="en-US" sz="6872" b="true">
                <a:solidFill>
                  <a:srgbClr val="1C2120"/>
                </a:solidFill>
                <a:latin typeface="Poppins Bold"/>
                <a:ea typeface="Poppins Bold"/>
                <a:cs typeface="Poppins Bold"/>
                <a:sym typeface="Poppins Bold"/>
              </a:rPr>
              <a:t>Explore Menu page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05684" y="2303171"/>
            <a:ext cx="5318062" cy="5680658"/>
          </a:xfrm>
          <a:custGeom>
            <a:avLst/>
            <a:gdLst/>
            <a:ahLst/>
            <a:cxnLst/>
            <a:rect r="r" b="b" t="t" l="l"/>
            <a:pathLst>
              <a:path h="5680658" w="5318062">
                <a:moveTo>
                  <a:pt x="0" y="0"/>
                </a:moveTo>
                <a:lnTo>
                  <a:pt x="5318063" y="0"/>
                </a:lnTo>
                <a:lnTo>
                  <a:pt x="5318063" y="5680658"/>
                </a:lnTo>
                <a:lnTo>
                  <a:pt x="0" y="5680658"/>
                </a:lnTo>
                <a:lnTo>
                  <a:pt x="0" y="0"/>
                </a:lnTo>
                <a:close/>
              </a:path>
            </a:pathLst>
          </a:custGeom>
          <a:blipFill>
            <a:blip r:embed="rId3"/>
            <a:stretch>
              <a:fillRect l="0" t="0" r="0" b="0"/>
            </a:stretch>
          </a:blipFill>
        </p:spPr>
      </p:sp>
      <p:sp>
        <p:nvSpPr>
          <p:cNvPr name="Freeform 7" id="7"/>
          <p:cNvSpPr/>
          <p:nvPr/>
        </p:nvSpPr>
        <p:spPr>
          <a:xfrm flipH="false" flipV="false" rot="0">
            <a:off x="10189316" y="2215263"/>
            <a:ext cx="4710875" cy="5856474"/>
          </a:xfrm>
          <a:custGeom>
            <a:avLst/>
            <a:gdLst/>
            <a:ahLst/>
            <a:cxnLst/>
            <a:rect r="r" b="b" t="t" l="l"/>
            <a:pathLst>
              <a:path h="5856474" w="4710875">
                <a:moveTo>
                  <a:pt x="0" y="0"/>
                </a:moveTo>
                <a:lnTo>
                  <a:pt x="4710875" y="0"/>
                </a:lnTo>
                <a:lnTo>
                  <a:pt x="4710875" y="5856474"/>
                </a:lnTo>
                <a:lnTo>
                  <a:pt x="0" y="5856474"/>
                </a:lnTo>
                <a:lnTo>
                  <a:pt x="0" y="0"/>
                </a:lnTo>
                <a:close/>
              </a:path>
            </a:pathLst>
          </a:custGeom>
          <a:blipFill>
            <a:blip r:embed="rId4"/>
            <a:stretch>
              <a:fillRect l="0" t="0" r="0" b="0"/>
            </a:stretch>
          </a:blipFill>
        </p:spPr>
      </p:sp>
      <p:sp>
        <p:nvSpPr>
          <p:cNvPr name="TextBox 8" id="8"/>
          <p:cNvSpPr txBox="true"/>
          <p:nvPr/>
        </p:nvSpPr>
        <p:spPr>
          <a:xfrm rot="0">
            <a:off x="4897660" y="743099"/>
            <a:ext cx="10002530" cy="911526"/>
          </a:xfrm>
          <a:prstGeom prst="rect">
            <a:avLst/>
          </a:prstGeom>
        </p:spPr>
        <p:txBody>
          <a:bodyPr anchor="t" rtlCol="false" tIns="0" lIns="0" bIns="0" rIns="0">
            <a:spAutoFit/>
          </a:bodyPr>
          <a:lstStyle/>
          <a:p>
            <a:pPr algn="l">
              <a:lnSpc>
                <a:spcPts val="6695"/>
              </a:lnSpc>
            </a:pPr>
            <a:r>
              <a:rPr lang="en-US" sz="5872" b="true">
                <a:solidFill>
                  <a:srgbClr val="1C2120"/>
                </a:solidFill>
                <a:latin typeface="Poppins Bold"/>
                <a:ea typeface="Poppins Bold"/>
                <a:cs typeface="Poppins Bold"/>
                <a:sym typeface="Poppins Bold"/>
              </a:rPr>
              <a:t>Login &amp; Register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DAGdf_3-0qk</dc:identifier>
  <dcterms:modified xsi:type="dcterms:W3CDTF">2011-08-01T06:04:30Z</dcterms:modified>
  <cp:revision>1</cp:revision>
  <dc:title>HomeMaker</dc:title>
</cp:coreProperties>
</file>