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8" r:id="rId6"/>
    <p:sldId id="262" r:id="rId7"/>
    <p:sldId id="263" r:id="rId8"/>
    <p:sldId id="265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6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EC8"/>
    <a:srgbClr val="5B9BD5"/>
    <a:srgbClr val="0E7CBF"/>
    <a:srgbClr val="147FC1"/>
    <a:srgbClr val="1F85C4"/>
    <a:srgbClr val="233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2" autoAdjust="0"/>
  </p:normalViewPr>
  <p:slideViewPr>
    <p:cSldViewPr snapToGrid="0">
      <p:cViewPr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2F53F-D092-4D01-8A78-F314C15B8AA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1228F-6A2F-4E7F-9F9E-3EB891BE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4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enables you to separate your applications from your infrastructure so you can deliver software quickly.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Docker, you can manage your infrastructure in the same ways you manage your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Fast, consistent delivery of your applications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streamlines the development lifecycle by allowing developers to work in standardized environments using local containers which provide your applications and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 deployment and scaling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Docker containers can run on a developer’s local laptop, on physical or virtual machines in a data center, on cloud providers, or in a mixture of environments.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3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67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4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67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2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5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02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0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Docker uses</a:t>
            </a:r>
            <a:r>
              <a:rPr lang="en-US" baseline="0" dirty="0" smtClean="0"/>
              <a:t> a client-server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Docker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talks to the Docker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daemon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does the heavy lifting of building, running, and distributing your Docker containers.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Docker client and daemon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run on the same system, or you can connect a Docker client to a remote Docker daemon.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Docker client and daemon communicate using a REST API, over UNIX sockets or a network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1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enables you to separate your applications from your infrastructure so you can deliver software quickly.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Docker, you can manage your infrastructure in the same ways you manage your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Fast, consistent delivery of your applications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streamlines the development lifecycle by allowing developers to work in standardized environments using local containers which provide your applications and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 deployment and scaling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Docker containers can run on a developer’s local laptop, on physical or virtual machines in a data center, on cloud providers, or in a mixture of environments.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1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4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6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49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0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228F-6A2F-4E7F-9F9E-3EB891BE7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3378-A5B4-4516-AFAF-476E809126D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12C2-1E3A-4C8F-9DB9-CDF64676A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3378-A5B4-4516-AFAF-476E809126D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12C2-1E3A-4C8F-9DB9-CDF64676A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9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3378-A5B4-4516-AFAF-476E809126D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12C2-1E3A-4C8F-9DB9-CDF64676A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6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82709" y="6398462"/>
            <a:ext cx="28344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33F94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3F94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2020,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33F94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Cognizant Technology Solutions   |  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372" y="6341831"/>
            <a:ext cx="1939533" cy="41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3378-A5B4-4516-AFAF-476E809126D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12C2-1E3A-4C8F-9DB9-CDF64676A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7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3378-A5B4-4516-AFAF-476E809126D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12C2-1E3A-4C8F-9DB9-CDF64676A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3378-A5B4-4516-AFAF-476E809126D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12C2-1E3A-4C8F-9DB9-CDF64676A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3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3378-A5B4-4516-AFAF-476E809126D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12C2-1E3A-4C8F-9DB9-CDF64676A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1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3378-A5B4-4516-AFAF-476E809126D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12C2-1E3A-4C8F-9DB9-CDF64676A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2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3378-A5B4-4516-AFAF-476E809126D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12C2-1E3A-4C8F-9DB9-CDF64676A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3378-A5B4-4516-AFAF-476E809126D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12C2-1E3A-4C8F-9DB9-CDF64676A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3378-A5B4-4516-AFAF-476E809126D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12C2-1E3A-4C8F-9DB9-CDF64676A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5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3378-A5B4-4516-AFAF-476E809126D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12C2-1E3A-4C8F-9DB9-CDF64676A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34942" y="1865217"/>
            <a:ext cx="5322117" cy="2552792"/>
            <a:chOff x="2412274" y="1972363"/>
            <a:chExt cx="5322117" cy="2552792"/>
          </a:xfrm>
        </p:grpSpPr>
        <p:pic>
          <p:nvPicPr>
            <p:cNvPr id="1026" name="Picture 2" descr="Docker, logo, media, social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2274" y="1972363"/>
              <a:ext cx="2552791" cy="255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886688" y="3100714"/>
              <a:ext cx="284770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rgbClr val="147FC1"/>
                  </a:solidFill>
                </a:rPr>
                <a:t>d</a:t>
              </a:r>
              <a:r>
                <a:rPr lang="en-US" sz="6600" dirty="0" smtClean="0">
                  <a:solidFill>
                    <a:srgbClr val="147FC1"/>
                  </a:solidFill>
                </a:rPr>
                <a:t>ocker</a:t>
              </a:r>
              <a:endParaRPr lang="en-US" sz="6600" dirty="0">
                <a:solidFill>
                  <a:srgbClr val="147FC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9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8" y="231965"/>
            <a:ext cx="620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E7CBF"/>
                </a:solidFill>
              </a:rPr>
              <a:t>Networks &amp; Ports</a:t>
            </a:r>
            <a:endParaRPr lang="en-US" sz="3200" dirty="0">
              <a:solidFill>
                <a:srgbClr val="0E7CB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0890" y="1245326"/>
            <a:ext cx="5758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Provides a way to manage network connections/access between multiple </a:t>
            </a:r>
            <a:r>
              <a:rPr lang="en-US" dirty="0" smtClean="0">
                <a:solidFill>
                  <a:srgbClr val="0E7CBF"/>
                </a:solidFill>
              </a:rPr>
              <a:t>containers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Docker networking subsystem is pluggable using drivers: bridge, host, overlay, </a:t>
            </a:r>
            <a:r>
              <a:rPr lang="en-US" dirty="0" err="1" smtClean="0">
                <a:solidFill>
                  <a:srgbClr val="0E7CBF"/>
                </a:solidFill>
              </a:rPr>
              <a:t>macvlan</a:t>
            </a:r>
            <a:r>
              <a:rPr lang="en-US" dirty="0" smtClean="0">
                <a:solidFill>
                  <a:srgbClr val="0E7CBF"/>
                </a:solidFill>
              </a:rPr>
              <a:t>, none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08EC8"/>
                </a:solidFill>
              </a:rPr>
              <a:t>docker</a:t>
            </a:r>
            <a:r>
              <a:rPr lang="en-US" dirty="0" smtClean="0">
                <a:solidFill>
                  <a:srgbClr val="308EC8"/>
                </a:solidFill>
              </a:rPr>
              <a:t> run -p 8080:3000 &lt;</a:t>
            </a:r>
            <a:r>
              <a:rPr lang="en-US" dirty="0" err="1" smtClean="0">
                <a:solidFill>
                  <a:srgbClr val="308EC8"/>
                </a:solidFill>
              </a:rPr>
              <a:t>image_name</a:t>
            </a:r>
            <a:r>
              <a:rPr lang="en-US" dirty="0" smtClean="0">
                <a:solidFill>
                  <a:srgbClr val="308EC8"/>
                </a:solidFill>
              </a:rPr>
              <a:t>&gt;:&lt;</a:t>
            </a:r>
            <a:r>
              <a:rPr lang="en-US" dirty="0" err="1" smtClean="0">
                <a:solidFill>
                  <a:srgbClr val="308EC8"/>
                </a:solidFill>
              </a:rPr>
              <a:t>tag_name</a:t>
            </a:r>
            <a:r>
              <a:rPr lang="en-US" dirty="0" smtClean="0">
                <a:solidFill>
                  <a:srgbClr val="308EC8"/>
                </a:solidFill>
              </a:rPr>
              <a:t>&gt;</a:t>
            </a:r>
            <a:endParaRPr lang="en-US" dirty="0">
              <a:solidFill>
                <a:srgbClr val="308EC8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6388050" y="1607125"/>
            <a:ext cx="5508386" cy="3639127"/>
            <a:chOff x="2533654" y="872158"/>
            <a:chExt cx="8294257" cy="4826678"/>
          </a:xfrm>
        </p:grpSpPr>
        <p:grpSp>
          <p:nvGrpSpPr>
            <p:cNvPr id="7" name="Group 6"/>
            <p:cNvGrpSpPr/>
            <p:nvPr/>
          </p:nvGrpSpPr>
          <p:grpSpPr>
            <a:xfrm>
              <a:off x="2533654" y="872158"/>
              <a:ext cx="8294257" cy="4826678"/>
              <a:chOff x="3768437" y="872158"/>
              <a:chExt cx="2937163" cy="4826678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3777673" y="1154545"/>
                <a:ext cx="2927927" cy="4544291"/>
              </a:xfrm>
              <a:custGeom>
                <a:avLst/>
                <a:gdLst>
                  <a:gd name="connsiteX0" fmla="*/ 1422400 w 2927927"/>
                  <a:gd name="connsiteY0" fmla="*/ 0 h 4544291"/>
                  <a:gd name="connsiteX1" fmla="*/ 2927927 w 2927927"/>
                  <a:gd name="connsiteY1" fmla="*/ 0 h 4544291"/>
                  <a:gd name="connsiteX2" fmla="*/ 2927927 w 2927927"/>
                  <a:gd name="connsiteY2" fmla="*/ 4544291 h 4544291"/>
                  <a:gd name="connsiteX3" fmla="*/ 0 w 2927927"/>
                  <a:gd name="connsiteY3" fmla="*/ 4544291 h 4544291"/>
                  <a:gd name="connsiteX4" fmla="*/ 0 w 2927927"/>
                  <a:gd name="connsiteY4" fmla="*/ 117454 h 4544291"/>
                  <a:gd name="connsiteX5" fmla="*/ 12214 w 2927927"/>
                  <a:gd name="connsiteY5" fmla="*/ 135569 h 4544291"/>
                  <a:gd name="connsiteX6" fmla="*/ 63999 w 2927927"/>
                  <a:gd name="connsiteY6" fmla="*/ 157019 h 4544291"/>
                  <a:gd name="connsiteX7" fmla="*/ 1349164 w 2927927"/>
                  <a:gd name="connsiteY7" fmla="*/ 157019 h 4544291"/>
                  <a:gd name="connsiteX8" fmla="*/ 1422400 w 2927927"/>
                  <a:gd name="connsiteY8" fmla="*/ 83783 h 454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27927" h="4544291">
                    <a:moveTo>
                      <a:pt x="1422400" y="0"/>
                    </a:moveTo>
                    <a:lnTo>
                      <a:pt x="2927927" y="0"/>
                    </a:lnTo>
                    <a:lnTo>
                      <a:pt x="2927927" y="4544291"/>
                    </a:lnTo>
                    <a:lnTo>
                      <a:pt x="0" y="4544291"/>
                    </a:lnTo>
                    <a:lnTo>
                      <a:pt x="0" y="117454"/>
                    </a:lnTo>
                    <a:lnTo>
                      <a:pt x="12214" y="135569"/>
                    </a:lnTo>
                    <a:cubicBezTo>
                      <a:pt x="25467" y="148822"/>
                      <a:pt x="43776" y="157019"/>
                      <a:pt x="63999" y="157019"/>
                    </a:cubicBezTo>
                    <a:lnTo>
                      <a:pt x="1349164" y="157019"/>
                    </a:lnTo>
                    <a:cubicBezTo>
                      <a:pt x="1389611" y="157019"/>
                      <a:pt x="1422400" y="124230"/>
                      <a:pt x="1422400" y="83783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768437" y="872158"/>
                <a:ext cx="1431637" cy="43940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Containers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782857" y="1549719"/>
              <a:ext cx="7891676" cy="3538442"/>
              <a:chOff x="2782857" y="1549719"/>
              <a:chExt cx="7891676" cy="353844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782857" y="3516527"/>
                <a:ext cx="7891676" cy="157163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8687678" y="3673546"/>
                <a:ext cx="1432700" cy="5321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 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681543" y="3673546"/>
                <a:ext cx="1432700" cy="5321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 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677804" y="3673546"/>
                <a:ext cx="1432700" cy="5321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 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37165" y="4058506"/>
                <a:ext cx="1582641" cy="391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BackendEnd</a:t>
                </a:r>
                <a:endParaRPr lang="en-US" sz="28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683059" y="4380125"/>
                <a:ext cx="1432700" cy="5321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 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680783" y="4380125"/>
                <a:ext cx="1432700" cy="5321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 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4673185" y="4380125"/>
                <a:ext cx="1432700" cy="5321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 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782857" y="1549719"/>
                <a:ext cx="7891676" cy="1571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8687678" y="1706738"/>
                <a:ext cx="1432700" cy="5321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 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6685402" y="1706738"/>
                <a:ext cx="1432700" cy="5321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 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4677804" y="1706738"/>
                <a:ext cx="1432700" cy="5321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 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937165" y="2091698"/>
                <a:ext cx="1353124" cy="391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FrontEnd</a:t>
                </a:r>
                <a:endParaRPr lang="en-US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683059" y="2413317"/>
                <a:ext cx="1432700" cy="5321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 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6680783" y="2413317"/>
                <a:ext cx="1432700" cy="5321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 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4673185" y="2413317"/>
                <a:ext cx="1432700" cy="5321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 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58" idx="3"/>
                <a:endCxn id="57" idx="1"/>
              </p:cNvCxnSpPr>
              <p:nvPr/>
            </p:nvCxnSpPr>
            <p:spPr>
              <a:xfrm>
                <a:off x="6110504" y="1972820"/>
                <a:ext cx="5748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7" idx="3"/>
                <a:endCxn id="56" idx="1"/>
              </p:cNvCxnSpPr>
              <p:nvPr/>
            </p:nvCxnSpPr>
            <p:spPr>
              <a:xfrm>
                <a:off x="8118102" y="1972820"/>
                <a:ext cx="5695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58" idx="2"/>
                <a:endCxn id="62" idx="0"/>
              </p:cNvCxnSpPr>
              <p:nvPr/>
            </p:nvCxnSpPr>
            <p:spPr>
              <a:xfrm flipH="1">
                <a:off x="5389535" y="2238902"/>
                <a:ext cx="4619" cy="174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56" idx="2"/>
                <a:endCxn id="60" idx="0"/>
              </p:cNvCxnSpPr>
              <p:nvPr/>
            </p:nvCxnSpPr>
            <p:spPr>
              <a:xfrm flipH="1">
                <a:off x="9399409" y="2238902"/>
                <a:ext cx="4619" cy="174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62" idx="3"/>
                <a:endCxn id="61" idx="1"/>
              </p:cNvCxnSpPr>
              <p:nvPr/>
            </p:nvCxnSpPr>
            <p:spPr>
              <a:xfrm>
                <a:off x="6105885" y="2679399"/>
                <a:ext cx="5748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61" idx="3"/>
                <a:endCxn id="60" idx="1"/>
              </p:cNvCxnSpPr>
              <p:nvPr/>
            </p:nvCxnSpPr>
            <p:spPr>
              <a:xfrm>
                <a:off x="8113483" y="2679399"/>
                <a:ext cx="5695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49" idx="3"/>
                <a:endCxn id="48" idx="1"/>
              </p:cNvCxnSpPr>
              <p:nvPr/>
            </p:nvCxnSpPr>
            <p:spPr>
              <a:xfrm>
                <a:off x="6110504" y="3939628"/>
                <a:ext cx="5710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48" idx="3"/>
                <a:endCxn id="47" idx="1"/>
              </p:cNvCxnSpPr>
              <p:nvPr/>
            </p:nvCxnSpPr>
            <p:spPr>
              <a:xfrm>
                <a:off x="8114243" y="3939628"/>
                <a:ext cx="5734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49" idx="2"/>
                <a:endCxn id="53" idx="0"/>
              </p:cNvCxnSpPr>
              <p:nvPr/>
            </p:nvCxnSpPr>
            <p:spPr>
              <a:xfrm flipH="1">
                <a:off x="5389535" y="4205710"/>
                <a:ext cx="4619" cy="174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53" idx="3"/>
                <a:endCxn id="52" idx="1"/>
              </p:cNvCxnSpPr>
              <p:nvPr/>
            </p:nvCxnSpPr>
            <p:spPr>
              <a:xfrm>
                <a:off x="6105885" y="4646207"/>
                <a:ext cx="5748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52" idx="3"/>
                <a:endCxn id="51" idx="1"/>
              </p:cNvCxnSpPr>
              <p:nvPr/>
            </p:nvCxnSpPr>
            <p:spPr>
              <a:xfrm>
                <a:off x="8113483" y="4646207"/>
                <a:ext cx="5695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47" idx="2"/>
                <a:endCxn id="51" idx="0"/>
              </p:cNvCxnSpPr>
              <p:nvPr/>
            </p:nvCxnSpPr>
            <p:spPr>
              <a:xfrm flipH="1">
                <a:off x="9399409" y="4205710"/>
                <a:ext cx="4619" cy="174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697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8552" y="2459504"/>
            <a:ext cx="4854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E7CBF"/>
                </a:solidFill>
              </a:rPr>
              <a:t>Docker Commands</a:t>
            </a:r>
            <a:endParaRPr lang="en-US" sz="6000" dirty="0">
              <a:solidFill>
                <a:srgbClr val="0E7C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8" y="287383"/>
            <a:ext cx="620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E7CBF"/>
                </a:solidFill>
              </a:rPr>
              <a:t>docker</a:t>
            </a:r>
            <a:r>
              <a:rPr lang="en-US" sz="3200" dirty="0" smtClean="0">
                <a:solidFill>
                  <a:srgbClr val="0E7CBF"/>
                </a:solidFill>
              </a:rPr>
              <a:t> pull</a:t>
            </a:r>
            <a:endParaRPr lang="en-US" sz="3200" dirty="0">
              <a:solidFill>
                <a:srgbClr val="0E7CB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0890" y="1245326"/>
            <a:ext cx="9060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Downloads an image from a public or private </a:t>
            </a:r>
            <a:r>
              <a:rPr lang="en-US" dirty="0" err="1" smtClean="0">
                <a:solidFill>
                  <a:srgbClr val="0E7CBF"/>
                </a:solidFill>
              </a:rPr>
              <a:t>docker</a:t>
            </a:r>
            <a:r>
              <a:rPr lang="en-US" dirty="0" smtClean="0">
                <a:solidFill>
                  <a:srgbClr val="0E7CBF"/>
                </a:solidFill>
              </a:rPr>
              <a:t> registry (Ex: </a:t>
            </a:r>
            <a:r>
              <a:rPr lang="en-US" dirty="0" err="1" smtClean="0">
                <a:solidFill>
                  <a:srgbClr val="0E7CBF"/>
                </a:solidFill>
              </a:rPr>
              <a:t>docker</a:t>
            </a:r>
            <a:r>
              <a:rPr lang="en-US" dirty="0" smtClean="0">
                <a:solidFill>
                  <a:srgbClr val="0E7CBF"/>
                </a:solidFill>
              </a:rPr>
              <a:t> hub)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0E7CBF"/>
                </a:solidFill>
              </a:rPr>
              <a:t>Syntax</a:t>
            </a:r>
            <a:r>
              <a:rPr lang="en-US" dirty="0" smtClean="0">
                <a:solidFill>
                  <a:srgbClr val="308EC8"/>
                </a:solidFill>
              </a:rPr>
              <a:t>: </a:t>
            </a:r>
            <a:r>
              <a:rPr lang="en-US" dirty="0" err="1" smtClean="0">
                <a:solidFill>
                  <a:srgbClr val="308EC8"/>
                </a:solidFill>
              </a:rPr>
              <a:t>docker</a:t>
            </a:r>
            <a:r>
              <a:rPr lang="en-US" dirty="0" smtClean="0">
                <a:solidFill>
                  <a:srgbClr val="308EC8"/>
                </a:solidFill>
              </a:rPr>
              <a:t> pull &lt;</a:t>
            </a:r>
            <a:r>
              <a:rPr lang="en-US" dirty="0" err="1" smtClean="0">
                <a:solidFill>
                  <a:srgbClr val="308EC8"/>
                </a:solidFill>
              </a:rPr>
              <a:t>image_name</a:t>
            </a:r>
            <a:r>
              <a:rPr lang="en-US" dirty="0" smtClean="0">
                <a:solidFill>
                  <a:srgbClr val="308EC8"/>
                </a:solidFill>
              </a:rPr>
              <a:t>&gt;:&lt;</a:t>
            </a:r>
            <a:r>
              <a:rPr lang="en-US" dirty="0" err="1" smtClean="0">
                <a:solidFill>
                  <a:srgbClr val="308EC8"/>
                </a:solidFill>
              </a:rPr>
              <a:t>tag_name</a:t>
            </a:r>
            <a:r>
              <a:rPr lang="en-US" dirty="0" smtClean="0">
                <a:solidFill>
                  <a:srgbClr val="308EC8"/>
                </a:solidFill>
              </a:rPr>
              <a:t>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08EC8"/>
                </a:solidFill>
              </a:rPr>
              <a:t>image_name</a:t>
            </a:r>
            <a:r>
              <a:rPr lang="en-US" dirty="0" smtClean="0">
                <a:solidFill>
                  <a:srgbClr val="308EC8"/>
                </a:solidFill>
              </a:rPr>
              <a:t>: Specifies the image to be pulled from </a:t>
            </a:r>
            <a:r>
              <a:rPr lang="en-US" dirty="0" err="1" smtClean="0">
                <a:solidFill>
                  <a:srgbClr val="308EC8"/>
                </a:solidFill>
              </a:rPr>
              <a:t>docker</a:t>
            </a:r>
            <a:r>
              <a:rPr lang="en-US" dirty="0" smtClean="0">
                <a:solidFill>
                  <a:srgbClr val="308EC8"/>
                </a:solidFill>
              </a:rPr>
              <a:t> hub repository.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08EC8"/>
                </a:solidFill>
              </a:rPr>
              <a:t>tag_name</a:t>
            </a:r>
            <a:r>
              <a:rPr lang="en-US" dirty="0" smtClean="0">
                <a:solidFill>
                  <a:srgbClr val="308EC8"/>
                </a:solidFill>
              </a:rPr>
              <a:t>: Specifies the version of the image to be downloaded. Optional. If not provided, </a:t>
            </a:r>
            <a:r>
              <a:rPr lang="en-US" i="1" dirty="0" smtClean="0">
                <a:solidFill>
                  <a:srgbClr val="308EC8"/>
                </a:solidFill>
              </a:rPr>
              <a:t>latest</a:t>
            </a:r>
            <a:r>
              <a:rPr lang="en-US" dirty="0" smtClean="0">
                <a:solidFill>
                  <a:srgbClr val="308EC8"/>
                </a:solidFill>
              </a:rPr>
              <a:t> will be considered as default.</a:t>
            </a:r>
            <a:endParaRPr lang="en-US" dirty="0">
              <a:solidFill>
                <a:srgbClr val="308EC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81" y="4323982"/>
            <a:ext cx="9115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8" y="287383"/>
            <a:ext cx="620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E7CBF"/>
                </a:solidFill>
              </a:rPr>
              <a:t>docker</a:t>
            </a:r>
            <a:r>
              <a:rPr lang="en-US" sz="3200" dirty="0" smtClean="0">
                <a:solidFill>
                  <a:srgbClr val="0E7CBF"/>
                </a:solidFill>
              </a:rPr>
              <a:t> run</a:t>
            </a:r>
            <a:endParaRPr lang="en-US" sz="3200" dirty="0">
              <a:solidFill>
                <a:srgbClr val="0E7CB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0890" y="1245326"/>
            <a:ext cx="9060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Creates a container from the specified </a:t>
            </a:r>
            <a:r>
              <a:rPr lang="en-US" dirty="0" err="1" smtClean="0">
                <a:solidFill>
                  <a:srgbClr val="0E7CBF"/>
                </a:solidFill>
              </a:rPr>
              <a:t>docker</a:t>
            </a:r>
            <a:r>
              <a:rPr lang="en-US" dirty="0" smtClean="0">
                <a:solidFill>
                  <a:srgbClr val="0E7CBF"/>
                </a:solidFill>
              </a:rPr>
              <a:t> image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0E7CBF"/>
                </a:solidFill>
              </a:rPr>
              <a:t>Syntax</a:t>
            </a:r>
            <a:r>
              <a:rPr lang="en-US" dirty="0" smtClean="0">
                <a:solidFill>
                  <a:srgbClr val="308EC8"/>
                </a:solidFill>
              </a:rPr>
              <a:t>: </a:t>
            </a:r>
            <a:r>
              <a:rPr lang="en-US" dirty="0" err="1" smtClean="0">
                <a:solidFill>
                  <a:srgbClr val="308EC8"/>
                </a:solidFill>
              </a:rPr>
              <a:t>docker</a:t>
            </a:r>
            <a:r>
              <a:rPr lang="en-US" dirty="0" smtClean="0">
                <a:solidFill>
                  <a:srgbClr val="308EC8"/>
                </a:solidFill>
              </a:rPr>
              <a:t> run --name=&lt;</a:t>
            </a:r>
            <a:r>
              <a:rPr lang="en-US" dirty="0" err="1" smtClean="0">
                <a:solidFill>
                  <a:srgbClr val="308EC8"/>
                </a:solidFill>
              </a:rPr>
              <a:t>container_name</a:t>
            </a:r>
            <a:r>
              <a:rPr lang="en-US" dirty="0" smtClean="0">
                <a:solidFill>
                  <a:srgbClr val="308EC8"/>
                </a:solidFill>
              </a:rPr>
              <a:t>&gt; &lt;</a:t>
            </a:r>
            <a:r>
              <a:rPr lang="en-US" dirty="0" err="1" smtClean="0">
                <a:solidFill>
                  <a:srgbClr val="308EC8"/>
                </a:solidFill>
              </a:rPr>
              <a:t>image_name</a:t>
            </a:r>
            <a:r>
              <a:rPr lang="en-US" dirty="0" smtClean="0">
                <a:solidFill>
                  <a:srgbClr val="308EC8"/>
                </a:solidFill>
              </a:rPr>
              <a:t>&gt;:&lt;</a:t>
            </a:r>
            <a:r>
              <a:rPr lang="en-US" dirty="0" err="1" smtClean="0">
                <a:solidFill>
                  <a:srgbClr val="308EC8"/>
                </a:solidFill>
              </a:rPr>
              <a:t>tag_name</a:t>
            </a:r>
            <a:r>
              <a:rPr lang="en-US" dirty="0" smtClean="0">
                <a:solidFill>
                  <a:srgbClr val="308EC8"/>
                </a:solidFill>
              </a:rPr>
              <a:t>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08EC8"/>
                </a:solidFill>
              </a:rPr>
              <a:t>container_name</a:t>
            </a:r>
            <a:r>
              <a:rPr lang="en-US" dirty="0" smtClean="0">
                <a:solidFill>
                  <a:srgbClr val="308EC8"/>
                </a:solidFill>
              </a:rPr>
              <a:t>: Specify a custom container name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08EC8"/>
                </a:solidFill>
              </a:rPr>
              <a:t>image_name</a:t>
            </a:r>
            <a:r>
              <a:rPr lang="en-US" dirty="0" smtClean="0">
                <a:solidFill>
                  <a:srgbClr val="308EC8"/>
                </a:solidFill>
              </a:rPr>
              <a:t>: Specifies the image to be pulled from </a:t>
            </a:r>
            <a:r>
              <a:rPr lang="en-US" dirty="0" err="1" smtClean="0">
                <a:solidFill>
                  <a:srgbClr val="308EC8"/>
                </a:solidFill>
              </a:rPr>
              <a:t>docker</a:t>
            </a:r>
            <a:r>
              <a:rPr lang="en-US" dirty="0" smtClean="0">
                <a:solidFill>
                  <a:srgbClr val="308EC8"/>
                </a:solidFill>
              </a:rPr>
              <a:t> hub repository.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08EC8"/>
                </a:solidFill>
              </a:rPr>
              <a:t>tag_name</a:t>
            </a:r>
            <a:r>
              <a:rPr lang="en-US" dirty="0" smtClean="0">
                <a:solidFill>
                  <a:srgbClr val="308EC8"/>
                </a:solidFill>
              </a:rPr>
              <a:t>: Specifies the version of the image to be downloaded. Optional. If not provided, </a:t>
            </a:r>
            <a:r>
              <a:rPr lang="en-US" i="1" dirty="0" smtClean="0">
                <a:solidFill>
                  <a:srgbClr val="308EC8"/>
                </a:solidFill>
              </a:rPr>
              <a:t>latest</a:t>
            </a:r>
            <a:r>
              <a:rPr lang="en-US" dirty="0" smtClean="0">
                <a:solidFill>
                  <a:srgbClr val="308EC8"/>
                </a:solidFill>
              </a:rPr>
              <a:t> will be considered as default.</a:t>
            </a:r>
            <a:endParaRPr lang="en-US" dirty="0">
              <a:solidFill>
                <a:srgbClr val="308EC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1" y="4815739"/>
            <a:ext cx="52482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8" y="287383"/>
            <a:ext cx="620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E7CBF"/>
                </a:solidFill>
              </a:rPr>
              <a:t>docker</a:t>
            </a:r>
            <a:r>
              <a:rPr lang="en-US" sz="3200" dirty="0" smtClean="0">
                <a:solidFill>
                  <a:srgbClr val="0E7CBF"/>
                </a:solidFill>
              </a:rPr>
              <a:t> </a:t>
            </a:r>
            <a:r>
              <a:rPr lang="en-US" sz="3200" dirty="0" err="1" smtClean="0">
                <a:solidFill>
                  <a:srgbClr val="0E7CBF"/>
                </a:solidFill>
              </a:rPr>
              <a:t>ps</a:t>
            </a:r>
            <a:endParaRPr lang="en-US" sz="3200" dirty="0">
              <a:solidFill>
                <a:srgbClr val="0E7CB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0890" y="1245326"/>
            <a:ext cx="9060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Lists the running containers on the host machine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0E7CBF"/>
                </a:solidFill>
              </a:rPr>
              <a:t>Syntax</a:t>
            </a:r>
            <a:r>
              <a:rPr lang="en-US" dirty="0" smtClean="0">
                <a:solidFill>
                  <a:srgbClr val="308EC8"/>
                </a:solidFill>
              </a:rPr>
              <a:t>: </a:t>
            </a:r>
            <a:r>
              <a:rPr lang="en-US" dirty="0" err="1" smtClean="0">
                <a:solidFill>
                  <a:srgbClr val="308EC8"/>
                </a:solidFill>
              </a:rPr>
              <a:t>docker</a:t>
            </a:r>
            <a:r>
              <a:rPr lang="en-US" dirty="0" smtClean="0">
                <a:solidFill>
                  <a:srgbClr val="308EC8"/>
                </a:solidFill>
              </a:rPr>
              <a:t> </a:t>
            </a:r>
            <a:r>
              <a:rPr lang="en-US" dirty="0" err="1" smtClean="0">
                <a:solidFill>
                  <a:srgbClr val="308EC8"/>
                </a:solidFill>
              </a:rPr>
              <a:t>ps</a:t>
            </a:r>
            <a:r>
              <a:rPr lang="en-US" dirty="0" smtClean="0">
                <a:solidFill>
                  <a:srgbClr val="308EC8"/>
                </a:solidFill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08EC8"/>
                </a:solidFill>
              </a:rPr>
              <a:t>-a flag displays all containers (including stopped and exited ones)</a:t>
            </a:r>
            <a:endParaRPr lang="en-US" dirty="0" smtClean="0">
              <a:solidFill>
                <a:srgbClr val="308EC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85" y="3372820"/>
            <a:ext cx="11139640" cy="248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8" y="287383"/>
            <a:ext cx="620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E7CBF"/>
                </a:solidFill>
              </a:rPr>
              <a:t>docker</a:t>
            </a:r>
            <a:r>
              <a:rPr lang="en-US" sz="3200" dirty="0" smtClean="0">
                <a:solidFill>
                  <a:srgbClr val="0E7CBF"/>
                </a:solidFill>
              </a:rPr>
              <a:t> logs</a:t>
            </a:r>
            <a:endParaRPr lang="en-US" sz="3200" dirty="0">
              <a:solidFill>
                <a:srgbClr val="0E7CB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0890" y="1245326"/>
            <a:ext cx="9060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Displays the logs from a container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0E7CBF"/>
                </a:solidFill>
              </a:rPr>
              <a:t>Syntax</a:t>
            </a:r>
            <a:r>
              <a:rPr lang="en-US" dirty="0" smtClean="0">
                <a:solidFill>
                  <a:srgbClr val="308EC8"/>
                </a:solidFill>
              </a:rPr>
              <a:t>: </a:t>
            </a:r>
            <a:r>
              <a:rPr lang="en-US" dirty="0" err="1" smtClean="0">
                <a:solidFill>
                  <a:srgbClr val="308EC8"/>
                </a:solidFill>
              </a:rPr>
              <a:t>docker</a:t>
            </a:r>
            <a:r>
              <a:rPr lang="en-US" dirty="0" smtClean="0">
                <a:solidFill>
                  <a:srgbClr val="308EC8"/>
                </a:solidFill>
              </a:rPr>
              <a:t> logs &lt;</a:t>
            </a:r>
            <a:r>
              <a:rPr lang="en-US" dirty="0" err="1" smtClean="0">
                <a:solidFill>
                  <a:srgbClr val="308EC8"/>
                </a:solidFill>
              </a:rPr>
              <a:t>container_name</a:t>
            </a:r>
            <a:r>
              <a:rPr lang="en-US" dirty="0" smtClean="0">
                <a:solidFill>
                  <a:srgbClr val="308EC8"/>
                </a:solidFill>
              </a:rPr>
              <a:t>&gt;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08EC8"/>
                </a:solidFill>
              </a:rPr>
              <a:t>container_name</a:t>
            </a:r>
            <a:r>
              <a:rPr lang="en-US" dirty="0" smtClean="0">
                <a:solidFill>
                  <a:srgbClr val="308EC8"/>
                </a:solidFill>
              </a:rPr>
              <a:t>: Specifies the container name for which to display the logs</a:t>
            </a:r>
            <a:endParaRPr lang="en-US" dirty="0" smtClean="0">
              <a:solidFill>
                <a:srgbClr val="308EC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372820"/>
            <a:ext cx="10734675" cy="154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8" y="287383"/>
            <a:ext cx="620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E7CBF"/>
                </a:solidFill>
              </a:rPr>
              <a:t>docker</a:t>
            </a:r>
            <a:r>
              <a:rPr lang="en-US" sz="3200" dirty="0" smtClean="0">
                <a:solidFill>
                  <a:srgbClr val="0E7CBF"/>
                </a:solidFill>
              </a:rPr>
              <a:t> stop</a:t>
            </a:r>
            <a:endParaRPr lang="en-US" sz="3200" dirty="0">
              <a:solidFill>
                <a:srgbClr val="0E7CB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0890" y="1245326"/>
            <a:ext cx="9060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Stops a running container.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0E7CBF"/>
                </a:solidFill>
              </a:rPr>
              <a:t>Syntax</a:t>
            </a:r>
            <a:r>
              <a:rPr lang="en-US" dirty="0" smtClean="0">
                <a:solidFill>
                  <a:srgbClr val="308EC8"/>
                </a:solidFill>
              </a:rPr>
              <a:t>: </a:t>
            </a:r>
            <a:r>
              <a:rPr lang="en-US" dirty="0" err="1" smtClean="0">
                <a:solidFill>
                  <a:srgbClr val="308EC8"/>
                </a:solidFill>
              </a:rPr>
              <a:t>docker</a:t>
            </a:r>
            <a:r>
              <a:rPr lang="en-US" dirty="0" smtClean="0">
                <a:solidFill>
                  <a:srgbClr val="308EC8"/>
                </a:solidFill>
              </a:rPr>
              <a:t> stop &lt;</a:t>
            </a:r>
            <a:r>
              <a:rPr lang="en-US" dirty="0" err="1" smtClean="0">
                <a:solidFill>
                  <a:srgbClr val="308EC8"/>
                </a:solidFill>
              </a:rPr>
              <a:t>container_name</a:t>
            </a:r>
            <a:r>
              <a:rPr lang="en-US" dirty="0" smtClean="0">
                <a:solidFill>
                  <a:srgbClr val="308EC8"/>
                </a:solidFill>
              </a:rPr>
              <a:t>&gt;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08EC8"/>
                </a:solidFill>
              </a:rPr>
              <a:t>container_name</a:t>
            </a:r>
            <a:r>
              <a:rPr lang="en-US" dirty="0" smtClean="0">
                <a:solidFill>
                  <a:srgbClr val="308EC8"/>
                </a:solidFill>
              </a:rPr>
              <a:t>: Specifies the container name for which to display the logs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08EC8"/>
                </a:solidFill>
              </a:rPr>
              <a:t>Note: Similarly, we have </a:t>
            </a:r>
            <a:r>
              <a:rPr lang="en-US" dirty="0" err="1" smtClean="0">
                <a:solidFill>
                  <a:srgbClr val="308EC8"/>
                </a:solidFill>
              </a:rPr>
              <a:t>docker</a:t>
            </a:r>
            <a:r>
              <a:rPr lang="en-US" dirty="0" smtClean="0">
                <a:solidFill>
                  <a:srgbClr val="308EC8"/>
                </a:solidFill>
              </a:rPr>
              <a:t> start that will allow us to start one or more stopped containers.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4462710"/>
            <a:ext cx="41719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8" y="287383"/>
            <a:ext cx="620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E7CBF"/>
                </a:solidFill>
              </a:rPr>
              <a:t>docker</a:t>
            </a:r>
            <a:r>
              <a:rPr lang="en-US" sz="3200" dirty="0" smtClean="0">
                <a:solidFill>
                  <a:srgbClr val="0E7CBF"/>
                </a:solidFill>
              </a:rPr>
              <a:t> </a:t>
            </a:r>
            <a:r>
              <a:rPr lang="en-US" sz="3200" dirty="0" err="1" smtClean="0">
                <a:solidFill>
                  <a:srgbClr val="0E7CBF"/>
                </a:solidFill>
              </a:rPr>
              <a:t>rm</a:t>
            </a:r>
            <a:endParaRPr lang="en-US" sz="3200" dirty="0">
              <a:solidFill>
                <a:srgbClr val="0E7CB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0890" y="1245326"/>
            <a:ext cx="9060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Removes a stopped container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0E7CBF"/>
                </a:solidFill>
              </a:rPr>
              <a:t>Syntax</a:t>
            </a:r>
            <a:r>
              <a:rPr lang="en-US" dirty="0" smtClean="0">
                <a:solidFill>
                  <a:srgbClr val="308EC8"/>
                </a:solidFill>
              </a:rPr>
              <a:t>: </a:t>
            </a:r>
            <a:r>
              <a:rPr lang="en-US" dirty="0" err="1" smtClean="0">
                <a:solidFill>
                  <a:srgbClr val="308EC8"/>
                </a:solidFill>
              </a:rPr>
              <a:t>docker</a:t>
            </a:r>
            <a:r>
              <a:rPr lang="en-US" dirty="0" smtClean="0">
                <a:solidFill>
                  <a:srgbClr val="308EC8"/>
                </a:solidFill>
              </a:rPr>
              <a:t> </a:t>
            </a:r>
            <a:r>
              <a:rPr lang="en-US" dirty="0" err="1" smtClean="0">
                <a:solidFill>
                  <a:srgbClr val="308EC8"/>
                </a:solidFill>
              </a:rPr>
              <a:t>rm</a:t>
            </a:r>
            <a:r>
              <a:rPr lang="en-US" dirty="0" smtClean="0">
                <a:solidFill>
                  <a:srgbClr val="308EC8"/>
                </a:solidFill>
              </a:rPr>
              <a:t> &lt;</a:t>
            </a:r>
            <a:r>
              <a:rPr lang="en-US" dirty="0" err="1" smtClean="0">
                <a:solidFill>
                  <a:srgbClr val="308EC8"/>
                </a:solidFill>
              </a:rPr>
              <a:t>container_name</a:t>
            </a:r>
            <a:r>
              <a:rPr lang="en-US" dirty="0" smtClean="0">
                <a:solidFill>
                  <a:srgbClr val="308EC8"/>
                </a:solidFill>
              </a:rPr>
              <a:t>&gt;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08EC8"/>
                </a:solidFill>
              </a:rPr>
              <a:t>container_name</a:t>
            </a:r>
            <a:r>
              <a:rPr lang="en-US" dirty="0" smtClean="0">
                <a:solidFill>
                  <a:srgbClr val="308EC8"/>
                </a:solidFill>
              </a:rPr>
              <a:t>: Specifies the container name to be removed.</a:t>
            </a:r>
            <a:endParaRPr lang="en-US" dirty="0" smtClean="0">
              <a:solidFill>
                <a:srgbClr val="308EC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3372820"/>
            <a:ext cx="5524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8" y="287383"/>
            <a:ext cx="620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E7CBF"/>
                </a:solidFill>
              </a:rPr>
              <a:t>d</a:t>
            </a:r>
            <a:r>
              <a:rPr lang="en-US" sz="3200" dirty="0" err="1" smtClean="0">
                <a:solidFill>
                  <a:srgbClr val="0E7CBF"/>
                </a:solidFill>
              </a:rPr>
              <a:t>ocker</a:t>
            </a:r>
            <a:r>
              <a:rPr lang="en-US" sz="3200" dirty="0" smtClean="0">
                <a:solidFill>
                  <a:srgbClr val="0E7CBF"/>
                </a:solidFill>
              </a:rPr>
              <a:t>-compose</a:t>
            </a:r>
            <a:endParaRPr lang="en-US" sz="3200" dirty="0">
              <a:solidFill>
                <a:srgbClr val="0E7CB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0890" y="1245326"/>
            <a:ext cx="7139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Tool for defining and running multi-container Docker applications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Uses YAML file to define the container configurations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Provides a way to start or stop all the containers in a single command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Use </a:t>
            </a:r>
            <a:r>
              <a:rPr lang="en-US" i="1" dirty="0" err="1" smtClean="0">
                <a:solidFill>
                  <a:srgbClr val="0E7CBF"/>
                </a:solidFill>
              </a:rPr>
              <a:t>docker</a:t>
            </a:r>
            <a:r>
              <a:rPr lang="en-US" i="1" dirty="0" smtClean="0">
                <a:solidFill>
                  <a:srgbClr val="0E7CBF"/>
                </a:solidFill>
              </a:rPr>
              <a:t>-compose up</a:t>
            </a:r>
            <a:r>
              <a:rPr lang="en-US" dirty="0" smtClean="0">
                <a:solidFill>
                  <a:srgbClr val="0E7CBF"/>
                </a:solidFill>
              </a:rPr>
              <a:t> to start all the containers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Use </a:t>
            </a:r>
            <a:r>
              <a:rPr lang="en-US" i="1" dirty="0" err="1" smtClean="0">
                <a:solidFill>
                  <a:srgbClr val="0E7CBF"/>
                </a:solidFill>
              </a:rPr>
              <a:t>docker</a:t>
            </a:r>
            <a:r>
              <a:rPr lang="en-US" i="1" dirty="0" smtClean="0">
                <a:solidFill>
                  <a:srgbClr val="0E7CBF"/>
                </a:solidFill>
              </a:rPr>
              <a:t>-compose down</a:t>
            </a:r>
            <a:r>
              <a:rPr lang="en-US" dirty="0" smtClean="0">
                <a:solidFill>
                  <a:srgbClr val="0E7CBF"/>
                </a:solidFill>
              </a:rPr>
              <a:t> to stop and remove all the </a:t>
            </a:r>
            <a:r>
              <a:rPr lang="en-US" dirty="0" smtClean="0">
                <a:solidFill>
                  <a:srgbClr val="0E7CBF"/>
                </a:solidFill>
              </a:rPr>
              <a:t>containers</a:t>
            </a:r>
            <a:endParaRPr lang="en-US" dirty="0" smtClean="0">
              <a:solidFill>
                <a:srgbClr val="0E7CBF"/>
              </a:solidFill>
            </a:endParaRPr>
          </a:p>
        </p:txBody>
      </p:sp>
      <p:cxnSp>
        <p:nvCxnSpPr>
          <p:cNvPr id="13" name="Straight Arrow Connector 12"/>
          <p:cNvCxnSpPr>
            <a:stCxn id="10" idx="2"/>
            <a:endCxn id="7" idx="0"/>
          </p:cNvCxnSpPr>
          <p:nvPr/>
        </p:nvCxnSpPr>
        <p:spPr>
          <a:xfrm flipH="1">
            <a:off x="9520817" y="2190309"/>
            <a:ext cx="5322" cy="2764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9520817" y="4068723"/>
            <a:ext cx="0" cy="2764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3"/>
            <a:endCxn id="8" idx="3"/>
          </p:cNvCxnSpPr>
          <p:nvPr/>
        </p:nvCxnSpPr>
        <p:spPr>
          <a:xfrm flipH="1">
            <a:off x="10323575" y="1858927"/>
            <a:ext cx="5322" cy="1878414"/>
          </a:xfrm>
          <a:prstGeom prst="curvedConnector3">
            <a:avLst>
              <a:gd name="adj1" fmla="val -429537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" idx="1"/>
            <a:endCxn id="9" idx="1"/>
          </p:cNvCxnSpPr>
          <p:nvPr/>
        </p:nvCxnSpPr>
        <p:spPr>
          <a:xfrm rot="10800000" flipV="1">
            <a:off x="8718059" y="2798134"/>
            <a:ext cx="12700" cy="1878414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4441716"/>
            <a:ext cx="8715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73419" y="2382982"/>
            <a:ext cx="3445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E7CBF"/>
                </a:solidFill>
              </a:rPr>
              <a:t>THANK YOU</a:t>
            </a:r>
            <a:endParaRPr lang="en-US" sz="4800" dirty="0">
              <a:solidFill>
                <a:srgbClr val="0E7C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8" y="287383"/>
            <a:ext cx="620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E7CBF"/>
                </a:solidFill>
              </a:rPr>
              <a:t>What is Docker?</a:t>
            </a:r>
            <a:endParaRPr lang="en-US" sz="3200" dirty="0">
              <a:solidFill>
                <a:srgbClr val="0E7CB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0890" y="1245326"/>
            <a:ext cx="10493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Open platform for developing, shipping, and running applications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Set of PaaS products that uses OS-level virtualization to deliver software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Container technology that allows a developer to package &amp; ship an application with required dependencies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Light-weight as compared to the traditional VM based approach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E7C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8" y="287383"/>
            <a:ext cx="620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E7CBF"/>
                </a:solidFill>
              </a:rPr>
              <a:t>Why use Docker?</a:t>
            </a:r>
            <a:endParaRPr lang="en-US" sz="3200" dirty="0">
              <a:solidFill>
                <a:srgbClr val="0E7CB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0890" y="1245326"/>
            <a:ext cx="10493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Enables separation of your applications with your infrastructure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Fast, consistent delivery of your applications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Responsive deployment and scaling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Avoids “works on my machine” syndrome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Provides </a:t>
            </a:r>
            <a:r>
              <a:rPr lang="en-US" dirty="0" err="1" smtClean="0">
                <a:solidFill>
                  <a:srgbClr val="0E7CBF"/>
                </a:solidFill>
              </a:rPr>
              <a:t>linux</a:t>
            </a:r>
            <a:r>
              <a:rPr lang="en-US" dirty="0" smtClean="0">
                <a:solidFill>
                  <a:srgbClr val="0E7CBF"/>
                </a:solidFill>
              </a:rPr>
              <a:t>/windows platforms to play with on </a:t>
            </a:r>
            <a:r>
              <a:rPr lang="en-US" dirty="0" smtClean="0">
                <a:solidFill>
                  <a:srgbClr val="0E7CBF"/>
                </a:solidFill>
              </a:rPr>
              <a:t>completely </a:t>
            </a:r>
            <a:r>
              <a:rPr lang="en-US" dirty="0" smtClean="0">
                <a:solidFill>
                  <a:srgbClr val="0E7CBF"/>
                </a:solidFill>
              </a:rPr>
              <a:t>different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0781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8" y="287383"/>
            <a:ext cx="620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E7CBF"/>
                </a:solidFill>
              </a:rPr>
              <a:t>Docker Architecture</a:t>
            </a:r>
            <a:endParaRPr lang="en-US" sz="3200" dirty="0">
              <a:solidFill>
                <a:srgbClr val="0E7CB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66" y="984246"/>
            <a:ext cx="9219112" cy="4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8" y="287383"/>
            <a:ext cx="620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E7CBF"/>
                </a:solidFill>
              </a:rPr>
              <a:t>Docker Image</a:t>
            </a:r>
            <a:endParaRPr lang="en-US" sz="3200" dirty="0">
              <a:solidFill>
                <a:srgbClr val="0E7CB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0890" y="1245326"/>
            <a:ext cx="10493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Read-only template that contains a set of instructions for creating a container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Provides a convenient way to package applications and preconfigure server environment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Starting point for anyone using Docker for the first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Built using a series of intermediate image layers using the </a:t>
            </a:r>
            <a:r>
              <a:rPr lang="en-US" i="1" dirty="0" err="1" smtClean="0">
                <a:solidFill>
                  <a:srgbClr val="0E7CBF"/>
                </a:solidFill>
              </a:rPr>
              <a:t>docker</a:t>
            </a:r>
            <a:r>
              <a:rPr lang="en-US" i="1" dirty="0" smtClean="0">
                <a:solidFill>
                  <a:srgbClr val="0E7CBF"/>
                </a:solidFill>
              </a:rPr>
              <a:t> build</a:t>
            </a:r>
            <a:r>
              <a:rPr lang="en-US" dirty="0" smtClean="0">
                <a:solidFill>
                  <a:srgbClr val="0E7CBF"/>
                </a:solidFill>
              </a:rPr>
              <a:t> command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Images are shared by storing them in a public/private registry (ex: </a:t>
            </a:r>
            <a:r>
              <a:rPr lang="en-US" dirty="0" err="1" smtClean="0">
                <a:solidFill>
                  <a:srgbClr val="0E7CBF"/>
                </a:solidFill>
              </a:rPr>
              <a:t>docker</a:t>
            </a:r>
            <a:r>
              <a:rPr lang="en-US" dirty="0" smtClean="0">
                <a:solidFill>
                  <a:srgbClr val="0E7CBF"/>
                </a:solidFill>
              </a:rPr>
              <a:t> hub, gcr.io etc.)</a:t>
            </a:r>
          </a:p>
        </p:txBody>
      </p:sp>
    </p:spTree>
    <p:extLst>
      <p:ext uri="{BB962C8B-B14F-4D97-AF65-F5344CB8AC3E}">
        <p14:creationId xmlns:p14="http://schemas.microsoft.com/office/powerpoint/2010/main" val="32466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8" y="287383"/>
            <a:ext cx="620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E7CBF"/>
                </a:solidFill>
              </a:rPr>
              <a:t>Docker Container</a:t>
            </a:r>
            <a:endParaRPr lang="en-US" sz="3200" dirty="0">
              <a:solidFill>
                <a:srgbClr val="0E7CB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0890" y="1245326"/>
            <a:ext cx="77672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Standard unit of software that packages code and its dependencies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Can be seen as - an instance of an image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Runs </a:t>
            </a:r>
            <a:r>
              <a:rPr lang="en-US" dirty="0" smtClean="0">
                <a:solidFill>
                  <a:srgbClr val="0E7CBF"/>
                </a:solidFill>
              </a:rPr>
              <a:t>on Docker Engine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Independent of the machine infrastructure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Light-weight - Share the machine’s OS kernel for more than one application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08EC8"/>
                </a:solidFill>
              </a:rPr>
              <a:t>docker</a:t>
            </a:r>
            <a:r>
              <a:rPr lang="en-US" dirty="0">
                <a:solidFill>
                  <a:srgbClr val="308EC8"/>
                </a:solidFill>
              </a:rPr>
              <a:t> run --name=</a:t>
            </a:r>
            <a:r>
              <a:rPr lang="en-US" dirty="0" err="1">
                <a:solidFill>
                  <a:srgbClr val="308EC8"/>
                </a:solidFill>
              </a:rPr>
              <a:t>react_app</a:t>
            </a:r>
            <a:r>
              <a:rPr lang="en-US" dirty="0">
                <a:solidFill>
                  <a:srgbClr val="308EC8"/>
                </a:solidFill>
              </a:rPr>
              <a:t> </a:t>
            </a:r>
            <a:r>
              <a:rPr lang="en-US" dirty="0" err="1">
                <a:solidFill>
                  <a:srgbClr val="308EC8"/>
                </a:solidFill>
              </a:rPr>
              <a:t>ubuntu:latest</a:t>
            </a:r>
            <a:r>
              <a:rPr lang="en-US" dirty="0">
                <a:solidFill>
                  <a:srgbClr val="308EC8"/>
                </a:solidFill>
              </a:rPr>
              <a:t>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8691411" y="1348509"/>
            <a:ext cx="3011054" cy="3343565"/>
            <a:chOff x="8599051" y="1348509"/>
            <a:chExt cx="3011054" cy="3343565"/>
          </a:xfrm>
        </p:grpSpPr>
        <p:grpSp>
          <p:nvGrpSpPr>
            <p:cNvPr id="57" name="Group 56"/>
            <p:cNvGrpSpPr/>
            <p:nvPr/>
          </p:nvGrpSpPr>
          <p:grpSpPr>
            <a:xfrm>
              <a:off x="8599051" y="1810328"/>
              <a:ext cx="3011054" cy="2881746"/>
              <a:chOff x="8294256" y="1810328"/>
              <a:chExt cx="3011054" cy="2881746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8294256" y="4147128"/>
                <a:ext cx="3011054" cy="54494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Infrastructure</a:t>
                </a:r>
                <a:endParaRPr lang="en-US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8294256" y="3539246"/>
                <a:ext cx="3011054" cy="54494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Host Operating System</a:t>
                </a:r>
                <a:endParaRPr lang="en-US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8294256" y="2931364"/>
                <a:ext cx="3011054" cy="5449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Docker</a:t>
                </a:r>
                <a:endParaRPr lang="en-US" dirty="0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8294256" y="1810328"/>
                <a:ext cx="3011054" cy="1058100"/>
                <a:chOff x="8294256" y="1810328"/>
                <a:chExt cx="3011054" cy="1058100"/>
              </a:xfrm>
            </p:grpSpPr>
            <p:sp>
              <p:nvSpPr>
                <p:cNvPr id="51" name="Rounded Rectangle 50"/>
                <p:cNvSpPr/>
                <p:nvPr/>
              </p:nvSpPr>
              <p:spPr>
                <a:xfrm rot="16200000">
                  <a:off x="8037679" y="2066905"/>
                  <a:ext cx="1058100" cy="5449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React JS</a:t>
                  </a:r>
                  <a:endParaRPr lang="en-US" dirty="0"/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 rot="16200000">
                  <a:off x="8654206" y="2066905"/>
                  <a:ext cx="1058100" cy="5449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Node JS</a:t>
                  </a:r>
                  <a:endParaRPr lang="en-US" dirty="0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 rot="16200000">
                  <a:off x="9270733" y="2066905"/>
                  <a:ext cx="1058100" cy="5449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mySQL</a:t>
                  </a:r>
                  <a:endParaRPr lang="en-US" dirty="0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 rot="16200000">
                  <a:off x="9887260" y="2066905"/>
                  <a:ext cx="1058100" cy="5449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EMS</a:t>
                  </a:r>
                  <a:endParaRPr lang="en-US" dirty="0"/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 rot="16200000">
                  <a:off x="10503787" y="2066905"/>
                  <a:ext cx="1058100" cy="5449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Spring </a:t>
                  </a:r>
                  <a:endParaRPr lang="en-US" dirty="0"/>
                </a:p>
              </p:txBody>
            </p:sp>
          </p:grpSp>
        </p:grpSp>
        <p:sp>
          <p:nvSpPr>
            <p:cNvPr id="58" name="TextBox 57"/>
            <p:cNvSpPr txBox="1"/>
            <p:nvPr/>
          </p:nvSpPr>
          <p:spPr>
            <a:xfrm>
              <a:off x="8691412" y="1348509"/>
              <a:ext cx="2826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Containerized Applications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69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7" y="287383"/>
            <a:ext cx="6643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E7CBF"/>
                </a:solidFill>
              </a:rPr>
              <a:t>Docker Containers vs Virtual Machines</a:t>
            </a:r>
            <a:endParaRPr lang="en-US" sz="3200" dirty="0">
              <a:solidFill>
                <a:srgbClr val="0E7CBF"/>
              </a:solidFill>
            </a:endParaRPr>
          </a:p>
        </p:txBody>
      </p:sp>
      <p:pic>
        <p:nvPicPr>
          <p:cNvPr id="2050" name="Picture 2" descr="https://www.docker.com/sites/default/files/d8/2018-11/docker-containerized-appliction-blue-border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" y="1226327"/>
            <a:ext cx="5580207" cy="445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docker.com/sites/default/files/d8/2018-11/container-vm-whatcontainer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95" y="1226327"/>
            <a:ext cx="5580207" cy="445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8" y="287383"/>
            <a:ext cx="620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E7CBF"/>
                </a:solidFill>
              </a:rPr>
              <a:t>Dockerfile</a:t>
            </a:r>
            <a:endParaRPr lang="en-US" sz="3200" dirty="0">
              <a:solidFill>
                <a:srgbClr val="0E7CB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0890" y="1245326"/>
            <a:ext cx="8302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Instruction set to assemble a </a:t>
            </a:r>
            <a:r>
              <a:rPr lang="en-US" dirty="0" err="1" smtClean="0">
                <a:solidFill>
                  <a:srgbClr val="0E7CBF"/>
                </a:solidFill>
              </a:rPr>
              <a:t>docker</a:t>
            </a:r>
            <a:r>
              <a:rPr lang="en-US" dirty="0" smtClean="0">
                <a:solidFill>
                  <a:srgbClr val="0E7CBF"/>
                </a:solidFill>
              </a:rPr>
              <a:t> image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Light-weight file to maintain a consistent runtime environment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Contains commands on how the image shall be initialized when the container starts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May have references to scripts to initiate right during the image build process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4247717"/>
            <a:ext cx="70770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88" y="287383"/>
            <a:ext cx="620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E7CBF"/>
                </a:solidFill>
              </a:rPr>
              <a:t>Volumes</a:t>
            </a:r>
            <a:endParaRPr lang="en-US" sz="3200" dirty="0">
              <a:solidFill>
                <a:srgbClr val="0E7CB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0890" y="1245326"/>
            <a:ext cx="9060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Provides a way to persist and/or share data amongst different containers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E7CBF"/>
                </a:solidFill>
              </a:rPr>
              <a:t>Saved in the </a:t>
            </a:r>
            <a:r>
              <a:rPr lang="en-US" dirty="0" err="1" smtClean="0">
                <a:solidFill>
                  <a:srgbClr val="0E7CBF"/>
                </a:solidFill>
              </a:rPr>
              <a:t>docker</a:t>
            </a:r>
            <a:r>
              <a:rPr lang="en-US" dirty="0" smtClean="0">
                <a:solidFill>
                  <a:srgbClr val="0E7CBF"/>
                </a:solidFill>
              </a:rPr>
              <a:t> host file system /</a:t>
            </a:r>
            <a:r>
              <a:rPr lang="en-US" dirty="0" err="1" smtClean="0">
                <a:solidFill>
                  <a:srgbClr val="0E7CBF"/>
                </a:solidFill>
              </a:rPr>
              <a:t>var</a:t>
            </a:r>
            <a:r>
              <a:rPr lang="en-US" dirty="0" smtClean="0">
                <a:solidFill>
                  <a:srgbClr val="0E7CBF"/>
                </a:solidFill>
              </a:rPr>
              <a:t>/lib/</a:t>
            </a:r>
            <a:r>
              <a:rPr lang="en-US" dirty="0" err="1" smtClean="0">
                <a:solidFill>
                  <a:srgbClr val="0E7CBF"/>
                </a:solidFill>
              </a:rPr>
              <a:t>docker</a:t>
            </a:r>
            <a:r>
              <a:rPr lang="en-US" dirty="0" smtClean="0">
                <a:solidFill>
                  <a:srgbClr val="0E7CBF"/>
                </a:solidFill>
              </a:rPr>
              <a:t>/volumes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08EC8"/>
                </a:solidFill>
              </a:rPr>
              <a:t>Provides a way of sharing the local file system with the </a:t>
            </a:r>
            <a:r>
              <a:rPr lang="en-US" dirty="0" err="1" smtClean="0">
                <a:solidFill>
                  <a:srgbClr val="308EC8"/>
                </a:solidFill>
              </a:rPr>
              <a:t>docker</a:t>
            </a:r>
            <a:r>
              <a:rPr lang="en-US" dirty="0" smtClean="0">
                <a:solidFill>
                  <a:srgbClr val="308EC8"/>
                </a:solidFill>
              </a:rPr>
              <a:t> container when it </a:t>
            </a:r>
            <a:r>
              <a:rPr lang="en-US" dirty="0" smtClean="0">
                <a:solidFill>
                  <a:srgbClr val="308EC8"/>
                </a:solidFill>
              </a:rPr>
              <a:t>starts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08EC8"/>
                </a:solidFill>
              </a:rPr>
              <a:t>Volumes can be mapped while creating a container through </a:t>
            </a:r>
            <a:r>
              <a:rPr lang="en-US" dirty="0" err="1" smtClean="0">
                <a:solidFill>
                  <a:srgbClr val="308EC8"/>
                </a:solidFill>
              </a:rPr>
              <a:t>docker</a:t>
            </a:r>
            <a:r>
              <a:rPr lang="en-US" dirty="0" smtClean="0">
                <a:solidFill>
                  <a:srgbClr val="308EC8"/>
                </a:solidFill>
              </a:rPr>
              <a:t> run or </a:t>
            </a:r>
            <a:r>
              <a:rPr lang="en-US" dirty="0" err="1" smtClean="0">
                <a:solidFill>
                  <a:srgbClr val="308EC8"/>
                </a:solidFill>
              </a:rPr>
              <a:t>docker</a:t>
            </a:r>
            <a:r>
              <a:rPr lang="en-US" dirty="0" smtClean="0">
                <a:solidFill>
                  <a:srgbClr val="308EC8"/>
                </a:solidFill>
              </a:rPr>
              <a:t>-compose</a:t>
            </a:r>
            <a:endParaRPr lang="en-US" dirty="0" smtClean="0">
              <a:solidFill>
                <a:srgbClr val="308EC8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08EC8"/>
                </a:solidFill>
              </a:rPr>
              <a:t>Command to create volume:</a:t>
            </a:r>
            <a:br>
              <a:rPr lang="en-US" dirty="0" smtClean="0">
                <a:solidFill>
                  <a:srgbClr val="308EC8"/>
                </a:solidFill>
              </a:rPr>
            </a:br>
            <a:r>
              <a:rPr lang="en-US" dirty="0" err="1" smtClean="0">
                <a:solidFill>
                  <a:srgbClr val="308EC8"/>
                </a:solidFill>
              </a:rPr>
              <a:t>docker</a:t>
            </a:r>
            <a:r>
              <a:rPr lang="en-US" dirty="0" smtClean="0">
                <a:solidFill>
                  <a:srgbClr val="308EC8"/>
                </a:solidFill>
              </a:rPr>
              <a:t> volume create &lt;</a:t>
            </a:r>
            <a:r>
              <a:rPr lang="en-US" dirty="0" err="1" smtClean="0">
                <a:solidFill>
                  <a:srgbClr val="308EC8"/>
                </a:solidFill>
              </a:rPr>
              <a:t>volume_name</a:t>
            </a:r>
            <a:r>
              <a:rPr lang="en-US" dirty="0" smtClean="0">
                <a:solidFill>
                  <a:srgbClr val="308EC8"/>
                </a:solidFill>
              </a:rPr>
              <a:t>&gt;</a:t>
            </a:r>
            <a:endParaRPr lang="en-US" dirty="0">
              <a:solidFill>
                <a:srgbClr val="308E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1007</Words>
  <Application>Microsoft Office PowerPoint</Application>
  <PresentationFormat>Widescreen</PresentationFormat>
  <Paragraphs>129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Shihab Ahmed, Zahid Zubair (Cognizant)</dc:creator>
  <cp:lastModifiedBy>Shihab Ahmed, Zahid Zubair (Cognizant)</cp:lastModifiedBy>
  <cp:revision>90</cp:revision>
  <dcterms:created xsi:type="dcterms:W3CDTF">2020-06-15T08:42:41Z</dcterms:created>
  <dcterms:modified xsi:type="dcterms:W3CDTF">2020-06-18T11:42:53Z</dcterms:modified>
</cp:coreProperties>
</file>