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57" r:id="rId5"/>
    <p:sldId id="258" r:id="rId6"/>
    <p:sldId id="259" r:id="rId7"/>
    <p:sldId id="269" r:id="rId8"/>
    <p:sldId id="260" r:id="rId9"/>
    <p:sldId id="261" r:id="rId10"/>
    <p:sldId id="262" r:id="rId11"/>
    <p:sldId id="265" r:id="rId12"/>
    <p:sldId id="266" r:id="rId13"/>
    <p:sldId id="268" r:id="rId14"/>
    <p:sldId id="267" r:id="rId15"/>
    <p:sldId id="277" r:id="rId16"/>
    <p:sldId id="278" r:id="rId17"/>
    <p:sldId id="279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>
        <p:scale>
          <a:sx n="99" d="100"/>
          <a:sy n="99" d="100"/>
        </p:scale>
        <p:origin x="-979" y="5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3FA4-CE6E-4A62-93DF-87BD65C8DADE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BF66-023B-41F7-AC6F-55149EC7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0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3FA4-CE6E-4A62-93DF-87BD65C8DADE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BF66-023B-41F7-AC6F-55149EC7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5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3FA4-CE6E-4A62-93DF-87BD65C8DADE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BF66-023B-41F7-AC6F-55149EC7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8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3FA4-CE6E-4A62-93DF-87BD65C8DADE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BF66-023B-41F7-AC6F-55149EC7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9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3FA4-CE6E-4A62-93DF-87BD65C8DADE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BF66-023B-41F7-AC6F-55149EC7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7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3FA4-CE6E-4A62-93DF-87BD65C8DADE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BF66-023B-41F7-AC6F-55149EC7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0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3FA4-CE6E-4A62-93DF-87BD65C8DADE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BF66-023B-41F7-AC6F-55149EC7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3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3FA4-CE6E-4A62-93DF-87BD65C8DADE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BF66-023B-41F7-AC6F-55149EC7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3FA4-CE6E-4A62-93DF-87BD65C8DADE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BF66-023B-41F7-AC6F-55149EC7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3FA4-CE6E-4A62-93DF-87BD65C8DADE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BF66-023B-41F7-AC6F-55149EC7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3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3FA4-CE6E-4A62-93DF-87BD65C8DADE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BF66-023B-41F7-AC6F-55149EC7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13FA4-CE6E-4A62-93DF-87BD65C8DADE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0BF66-023B-41F7-AC6F-55149EC7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8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0"/>
            <a:ext cx="8458200" cy="2209800"/>
          </a:xfrm>
        </p:spPr>
        <p:txBody>
          <a:bodyPr>
            <a:noAutofit/>
          </a:bodyPr>
          <a:lstStyle/>
          <a:p>
            <a:r>
              <a:rPr lang="en-I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BLOCKCHAIN TECHNOLOGY IN LAND REGISTRATION 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I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solidFill>
                <a:srgbClr val="FF000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038600"/>
            <a:ext cx="6400800" cy="1323439"/>
          </a:xfrm>
        </p:spPr>
        <p:txBody>
          <a:bodyPr>
            <a:spAutoFit/>
          </a:bodyPr>
          <a:lstStyle/>
          <a:p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b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K.THEJESH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7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1" dirty="0" smtClean="0">
                <a:solidFill>
                  <a:srgbClr val="FF0000"/>
                </a:solidFill>
                <a:latin typeface="Times New Roman"/>
              </a:rPr>
              <a:t>Literature Survey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Mizrahi, A. 2015. "A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-based property ownership registry."  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ChromaWay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Corporate Website. Accessed February 9, 2017.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any kind of a property like real estate, cars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art it is important to have accurate records which identify the current owner and provide a proof that he is indeed the owner.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property ownership recording system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eliminates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potential failures and attacks through transparency and use of cryptographic primitives for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9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Scope and Objectives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income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government by reducing fraudulent activities in the Real Estate sector. 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fraud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registration costs in the Real Estate sector.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real-world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ownership.</a:t>
            </a:r>
          </a:p>
          <a:p>
            <a:pPr marL="0" indent="0">
              <a:buNone/>
            </a:pPr>
            <a:r>
              <a:rPr lang="en-US" sz="25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costs in land registration .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esolve disputes.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make sure ownership is correctly transferred to a new owner after sale.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prevent sales fraud.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9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 Discussion on the topic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estate is a uniquely good target for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because it has a complex transaction process.</a:t>
            </a:r>
          </a:p>
          <a:p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enabled to improve the transparency a system enabling regulators to catch and prevent fraudulent behavior. 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of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also enables the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an immutable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record which can be trusted not to be modified or lost, something which is not possible with traditional electronic or paper records.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6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9210"/>
            <a:ext cx="9144000" cy="491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3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Canada, real estate fraud can come in many forms.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itle fraud usually occurs when a criminal pretends to be the legitimate owner of a property.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criminal may also sell a property they do not own, though this is a rarer form of title fraud.</a:t>
            </a:r>
          </a:p>
          <a:p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systems could likely be designed to help reduce frauds by providing greater transparency to title ownership records and the bidding process.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9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6019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4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7200"/>
            <a:ext cx="81534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</a:t>
            </a:r>
            <a:r>
              <a:rPr lang="en-US" sz="4000" dirty="0" smtClean="0">
                <a:solidFill>
                  <a:srgbClr val="FF0000"/>
                </a:solidFill>
              </a:rPr>
              <a:t>erits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Intermediaries are not required.</a:t>
            </a:r>
          </a:p>
          <a:p>
            <a:pPr lvl="0"/>
            <a:r>
              <a:rPr lang="en-US" sz="2400" dirty="0"/>
              <a:t>Only pertinent information is shared, rest remains encrypted and inaccessible.</a:t>
            </a:r>
          </a:p>
          <a:p>
            <a:pPr lvl="0"/>
            <a:r>
              <a:rPr lang="en-US" sz="2400" dirty="0"/>
              <a:t>Mistakes are easily verifiable.</a:t>
            </a:r>
          </a:p>
          <a:p>
            <a:pPr lvl="0"/>
            <a:r>
              <a:rPr lang="en-US" sz="2400" dirty="0"/>
              <a:t>Information is secured using cryptography.</a:t>
            </a:r>
          </a:p>
          <a:p>
            <a:pPr lvl="0"/>
            <a:r>
              <a:rPr lang="en-US" sz="2400" dirty="0"/>
              <a:t>Data is stored over a democratized network.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3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Demerits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of development.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decentralized application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should not depend upon the API of centralized applications.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with updating and eliminating errors.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by nature, employs strict logic that doesn’t allow       redesign without loss of benefits.  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8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Applications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develop electronic voting system using this model.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extend this to the transparent bidding process to perform it in an efficient way.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G:\seminars\Blockchain technology\blockchain_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57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Conclusion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could have a significant effect on transaction costs, transaction times and fraud deterrence in land registration.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techniques and solutions will also later be applied to other markets outside of Canada with similar real estate systems in place.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22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References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Argitis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T. 2016. "Canada’s economy is growing at the slowest pace in 60 years and the only thing holding us up is housing." Financial Post, August 2.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Global Property Guide. 2016. “Buying Property In Canada”. November 24.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Iansiti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M., and Lakhani K.R. 2017. "The Truth About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." Harvard Business Review, January-February Edition: 118-127.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Malik, S., and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Foxcroft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T. 2016. “Real estate agents caught breaking the rules on Marketplace's hidden camera”.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Morrison, A. 2016. “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smart contract automation”. PwC Technology Forecast.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76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Thank You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41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Contents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Scope and Objectives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Discussion on the topic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Merits and Demerits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3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648199"/>
          </a:xfrm>
        </p:spPr>
        <p:txBody>
          <a:bodyPr>
            <a:noAutofit/>
          </a:bodyPr>
          <a:lstStyle/>
          <a:p>
            <a:pPr algn="just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ledger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transactions that is shared across a network of users and individually verified by each participant.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costs for real estate in Canada includes title search fees, land transfer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notary fees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will impact the transaction costs, transaction times and fraud deterrence in this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market.</a:t>
            </a:r>
          </a:p>
        </p:txBody>
      </p:sp>
    </p:spTree>
    <p:extLst>
      <p:ext uri="{BB962C8B-B14F-4D97-AF65-F5344CB8AC3E}">
        <p14:creationId xmlns:p14="http://schemas.microsoft.com/office/powerpoint/2010/main" val="97991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Introduction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digitized, distributed and secure ledger that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guarentees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immutable transactions and solves the trust problem when two parties exchange the value. 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"an open, distributed ledger that can record transactions between two parties efficiently and in a verifiable and permanent way". 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28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pc="-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pc="-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Canadian Real Estate market has been growing significantly as a proportion of total Canadian GDP (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Argitis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2016). 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implies that improvements in transaction costs could have a significant effect on housing affordability for Canadian citizens.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87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399" r="2000" b="24399"/>
          <a:stretch/>
        </p:blipFill>
        <p:spPr>
          <a:xfrm>
            <a:off x="21336" y="381000"/>
            <a:ext cx="8961120" cy="479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pc="-1" dirty="0">
                <a:solidFill>
                  <a:srgbClr val="FF0000"/>
                </a:solidFill>
                <a:latin typeface="Times New Roman"/>
              </a:rPr>
              <a:t>Literature Survey</a:t>
            </a:r>
            <a:r>
              <a:rPr lang="en-US" spc="-1" dirty="0">
                <a:solidFill>
                  <a:srgbClr val="000000"/>
                </a:solidFill>
              </a:rPr>
              <a:t/>
            </a:r>
            <a:br>
              <a:rPr lang="en-US" spc="-1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382000" cy="50292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Iansiti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M., and Lakhani K.R. 2017. "The Truth About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." Harvard Business Review, January-February Edition: 118-127.</a:t>
            </a:r>
          </a:p>
          <a:p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at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heart of bitcoin and other virtual currencies,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open, distributed ledger that can record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verifiable and permanent way.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imagine a world in which contracts are embedded in digital code and stored in transparent, shared databases, where they are protected from deletion, tampering, and revision.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41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pc="-1" dirty="0" smtClean="0">
                <a:solidFill>
                  <a:srgbClr val="FF0000"/>
                </a:solidFill>
                <a:latin typeface="Times New Roman"/>
              </a:rPr>
              <a:t>Literature Survey</a:t>
            </a:r>
            <a:r>
              <a:rPr lang="en-US" spc="-1" dirty="0" smtClean="0">
                <a:solidFill>
                  <a:srgbClr val="000000"/>
                </a:solidFill>
              </a:rPr>
              <a:t/>
            </a:r>
            <a:br>
              <a:rPr lang="en-US" spc="-1" dirty="0" smtClean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500" spc="-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Malik, S., and </a:t>
            </a:r>
            <a:r>
              <a:rPr lang="en-US" sz="2500" spc="-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Foxcroft</a:t>
            </a:r>
            <a:r>
              <a:rPr lang="en-US" sz="25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T. 2016. “Real estate agents caught            breaking the rules on Marketplace's hidden camera”. CBC News. November 3.</a:t>
            </a:r>
            <a:endParaRPr lang="en-US" sz="25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investigation by CBC 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Marketplace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reveals some real estate agents are breaking the rules in an effort to double their sales commission. 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 may reveal the exact amount of a competing buyer's bid. </a:t>
            </a:r>
          </a:p>
          <a:p>
            <a:r>
              <a:rPr lang="en-US" sz="25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estate agents may be involved in some fraudulent activities that may cause damage to the income of the government. </a:t>
            </a:r>
            <a:br>
              <a:rPr lang="en-US" sz="25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8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884</Words>
  <Application>Microsoft Office PowerPoint</Application>
  <PresentationFormat>On-screen Show (4:3)</PresentationFormat>
  <Paragraphs>77</Paragraphs>
  <Slides>22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  IMPLEMENTATION OF BLOCKCHAIN TECHNOLOGY IN LAND REGISTRATION PROCESS </vt:lpstr>
      <vt:lpstr>PowerPoint Presentation</vt:lpstr>
      <vt:lpstr>Contents</vt:lpstr>
      <vt:lpstr>Abstract</vt:lpstr>
      <vt:lpstr>Introduction</vt:lpstr>
      <vt:lpstr>Contd… </vt:lpstr>
      <vt:lpstr>PowerPoint Presentation</vt:lpstr>
      <vt:lpstr>Literature Survey </vt:lpstr>
      <vt:lpstr>Literature Survey </vt:lpstr>
      <vt:lpstr>Literature Survey</vt:lpstr>
      <vt:lpstr>Scope and Objectives</vt:lpstr>
      <vt:lpstr> Discussion on the topic</vt:lpstr>
      <vt:lpstr>PowerPoint Presentation</vt:lpstr>
      <vt:lpstr>Implementation</vt:lpstr>
      <vt:lpstr>PowerPoint Presentation</vt:lpstr>
      <vt:lpstr>PowerPoint Presentation</vt:lpstr>
      <vt:lpstr>Merits</vt:lpstr>
      <vt:lpstr>Demerits</vt:lpstr>
      <vt:lpstr>Applications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BLOCKCHAIN TECHNOLOGY IN LAND REGISTRATION PROCESS</dc:title>
  <dc:creator>Poornima</dc:creator>
  <cp:lastModifiedBy>Poornima</cp:lastModifiedBy>
  <cp:revision>104</cp:revision>
  <dcterms:created xsi:type="dcterms:W3CDTF">2018-10-08T11:30:32Z</dcterms:created>
  <dcterms:modified xsi:type="dcterms:W3CDTF">2019-07-18T14:55:41Z</dcterms:modified>
</cp:coreProperties>
</file>